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5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716" r:id="rId3"/>
    <p:sldMasterId id="2147483746" r:id="rId4"/>
  </p:sldMasterIdLst>
  <p:notesMasterIdLst>
    <p:notesMasterId r:id="rId9"/>
  </p:notesMasterIdLst>
  <p:sldIdLst>
    <p:sldId id="265" r:id="rId5"/>
    <p:sldId id="268" r:id="rId6"/>
    <p:sldId id="263" r:id="rId7"/>
    <p:sldId id="260" r:id="rId8"/>
  </p:sldIdLst>
  <p:sldSz cx="9906000" cy="6858000" type="A4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6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D8651-BB4B-4B6D-A326-1A3F92C06A44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81CE1-4E6F-4329-874B-A4357647B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66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C858CF-B6DC-40ED-81F9-809A8AE31899}" type="slidenum">
              <a:rPr lang="ko-KR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37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oleObject" Target="../embeddings/oleObject3.bin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oleObject" Target="../embeddings/oleObject5.bin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oleObject" Target="../embeddings/oleObject7.bin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oleObject" Target="../embeddings/oleObject9.bin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oleObject" Target="../embeddings/oleObject11.bin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oleObject" Target="../embeddings/oleObject13.bin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oleObject" Target="../embeddings/oleObject15.bin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oleObject" Target="../embeddings/oleObject17.bin"/><Relationship Id="rId2" Type="http://schemas.openxmlformats.org/officeDocument/2006/relationships/tags" Target="../tags/tag1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6.bin"/><Relationship Id="rId4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oleObject" Target="../embeddings/oleObject19.bin"/><Relationship Id="rId2" Type="http://schemas.openxmlformats.org/officeDocument/2006/relationships/tags" Target="../tags/tag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8.bin"/><Relationship Id="rId4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oleObject" Target="../embeddings/oleObject21.bin"/><Relationship Id="rId2" Type="http://schemas.openxmlformats.org/officeDocument/2006/relationships/tags" Target="../tags/tag20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0.bin"/><Relationship Id="rId4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oleObject" Target="../embeddings/oleObject23.bin"/><Relationship Id="rId2" Type="http://schemas.openxmlformats.org/officeDocument/2006/relationships/tags" Target="../tags/tag2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2.bin"/><Relationship Id="rId4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47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6BF4-F33E-4C7E-A1C9-8AA5A2A64DA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C5C4-54B3-49D3-9D48-2FBBE7D06C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52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6BF4-F33E-4C7E-A1C9-8AA5A2A64DA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C5C4-54B3-49D3-9D48-2FBBE7D06C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588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6BF4-F33E-4C7E-A1C9-8AA5A2A64DA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C5C4-54B3-49D3-9D48-2FBBE7D06C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55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338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448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76893" y="78924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algn="l" defTabSz="914400" rtl="0" eaLnBrk="1" latinLnBrk="1" hangingPunct="1">
              <a:defRPr lang="ko-KR" altLang="en-US" sz="2000" b="1" kern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3841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50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292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893" y="78924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algn="l" defTabSz="914400" rtl="0" eaLnBrk="1" latinLnBrk="1" hangingPunct="1">
              <a:defRPr lang="ko-KR" altLang="en-US" sz="2000" b="1" kern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80393" y="6591637"/>
            <a:ext cx="345215" cy="226591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59011A1-335E-447A-9827-D72CA0759AA9}" type="slidenum">
              <a:rPr lang="en-US" altLang="ko-KR" b="1" smtClean="0">
                <a:solidFill>
                  <a:prstClr val="black"/>
                </a:solidFill>
              </a:rPr>
              <a:pPr/>
              <a:t>‹#›</a:t>
            </a:fld>
            <a:r>
              <a:rPr lang="en-US" altLang="ko-KR" b="1" dirty="0" smtClean="0">
                <a:solidFill>
                  <a:prstClr val="black"/>
                </a:solidFill>
              </a:rPr>
              <a:t> / 7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4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 dirty="0">
              <a:solidFill>
                <a:prstClr val="black"/>
              </a:solidFill>
            </a:endParaRPr>
          </a:p>
        </p:txBody>
      </p:sp>
      <p:pic>
        <p:nvPicPr>
          <p:cNvPr id="5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09963" y="6386473"/>
            <a:ext cx="971368" cy="421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2903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641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6BF4-F33E-4C7E-A1C9-8AA5A2A64DA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C5C4-54B3-49D3-9D48-2FBBE7D06C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65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8454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개체 틀 5"/>
          <p:cNvSpPr>
            <a:spLocks noGrp="1"/>
          </p:cNvSpPr>
          <p:nvPr>
            <p:ph type="title"/>
          </p:nvPr>
        </p:nvSpPr>
        <p:spPr>
          <a:xfrm>
            <a:off x="-1960" y="116632"/>
            <a:ext cx="729522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543425" y="6632575"/>
            <a:ext cx="804863" cy="223838"/>
          </a:xfrm>
          <a:prstGeom prst="rect">
            <a:avLst/>
          </a:prstGeom>
        </p:spPr>
        <p:txBody>
          <a:bodyPr/>
          <a:lstStyle>
            <a:lvl1pPr algn="ctr">
              <a:defRPr sz="11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A35829AF-A7AA-4283-B3B1-8568EB2A3FA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/ 13</a:t>
            </a:r>
            <a:endParaRPr lang="ko-KR" altLang="en-US" sz="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603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1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DE225BFE-3538-4098-87EB-D50D7A62BC7B}" type="datetimeFigureOut">
              <a:rPr lang="ko-KR" altLang="en-US" smtClean="0">
                <a:solidFill>
                  <a:prstClr val="black"/>
                </a:solidFill>
              </a:rPr>
              <a:pPr/>
              <a:t>2023-01-13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1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1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0D37C7E0-65A4-4425-803F-48225310E7B0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938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1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DE225BFE-3538-4098-87EB-D50D7A62BC7B}" type="datetimeFigureOut">
              <a:rPr lang="ko-KR" altLang="en-US" smtClean="0">
                <a:solidFill>
                  <a:prstClr val="black"/>
                </a:solidFill>
              </a:rPr>
              <a:pPr/>
              <a:t>2023-01-13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1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1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0D37C7E0-65A4-4425-803F-48225310E7B0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464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1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DE225BFE-3538-4098-87EB-D50D7A62BC7B}" type="datetimeFigureOut">
              <a:rPr lang="ko-KR" altLang="en-US" smtClean="0">
                <a:solidFill>
                  <a:prstClr val="black"/>
                </a:solidFill>
              </a:rPr>
              <a:pPr/>
              <a:t>2023-01-13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1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1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0D37C7E0-65A4-4425-803F-48225310E7B0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070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1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DE225BFE-3538-4098-87EB-D50D7A62BC7B}" type="datetimeFigureOut">
              <a:rPr lang="ko-KR" altLang="en-US" smtClean="0">
                <a:solidFill>
                  <a:prstClr val="black"/>
                </a:solidFill>
              </a:rPr>
              <a:pPr/>
              <a:t>2023-01-13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1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1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0D37C7E0-65A4-4425-803F-48225310E7B0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718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1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DE225BFE-3538-4098-87EB-D50D7A62BC7B}" type="datetimeFigureOut">
              <a:rPr lang="ko-KR" altLang="en-US" smtClean="0">
                <a:solidFill>
                  <a:prstClr val="black"/>
                </a:solidFill>
              </a:rPr>
              <a:pPr/>
              <a:t>2023-01-13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1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1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0D37C7E0-65A4-4425-803F-48225310E7B0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386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1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DE225BFE-3538-4098-87EB-D50D7A62BC7B}" type="datetimeFigureOut">
              <a:rPr lang="ko-KR" altLang="en-US" smtClean="0">
                <a:solidFill>
                  <a:prstClr val="black"/>
                </a:solidFill>
              </a:rPr>
              <a:pPr/>
              <a:t>2023-01-13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1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1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0D37C7E0-65A4-4425-803F-48225310E7B0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862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1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DE225BFE-3538-4098-87EB-D50D7A62BC7B}" type="datetimeFigureOut">
              <a:rPr lang="ko-KR" altLang="en-US" smtClean="0">
                <a:solidFill>
                  <a:prstClr val="black"/>
                </a:solidFill>
              </a:rPr>
              <a:pPr/>
              <a:t>2023-01-13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1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1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0D37C7E0-65A4-4425-803F-48225310E7B0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22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1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DE225BFE-3538-4098-87EB-D50D7A62BC7B}" type="datetimeFigureOut">
              <a:rPr lang="ko-KR" altLang="en-US" smtClean="0">
                <a:solidFill>
                  <a:prstClr val="black"/>
                </a:solidFill>
              </a:rPr>
              <a:pPr/>
              <a:t>2023-01-13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1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1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0D37C7E0-65A4-4425-803F-48225310E7B0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57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6BF4-F33E-4C7E-A1C9-8AA5A2A64DA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C5C4-54B3-49D3-9D48-2FBBE7D06C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868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1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DE225BFE-3538-4098-87EB-D50D7A62BC7B}" type="datetimeFigureOut">
              <a:rPr lang="ko-KR" altLang="en-US" smtClean="0">
                <a:solidFill>
                  <a:prstClr val="black"/>
                </a:solidFill>
              </a:rPr>
              <a:pPr/>
              <a:t>2023-01-13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1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1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0D37C7E0-65A4-4425-803F-48225310E7B0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902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0814" y="77098"/>
            <a:ext cx="4878809" cy="399579"/>
          </a:xfrm>
          <a:prstGeom prst="rect">
            <a:avLst/>
          </a:prstGeom>
        </p:spPr>
        <p:txBody>
          <a:bodyPr anchor="ctr"/>
          <a:lstStyle>
            <a:lvl1pPr algn="l">
              <a:defRPr sz="1320" b="1"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30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0814" y="77096"/>
            <a:ext cx="4878809" cy="399579"/>
          </a:xfrm>
          <a:prstGeom prst="rect">
            <a:avLst/>
          </a:prstGeom>
        </p:spPr>
        <p:txBody>
          <a:bodyPr anchor="ctr"/>
          <a:lstStyle>
            <a:lvl1pPr algn="l">
              <a:defRPr sz="1625" b="1"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5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966" y="6386473"/>
            <a:ext cx="971368" cy="421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4665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609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558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5860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480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70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3071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452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6BF4-F33E-4C7E-A1C9-8AA5A2A64DA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C5C4-54B3-49D3-9D48-2FBBE7D06C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087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892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1751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5" imgW="270" imgH="270" progId="">
                  <p:embed/>
                </p:oleObj>
              </mc:Choice>
              <mc:Fallback>
                <p:oleObj name="think-cell Slide" r:id="rId5" imgW="270" imgH="2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7" imgW="270" imgH="270" progId="">
                  <p:embed/>
                </p:oleObj>
              </mc:Choice>
              <mc:Fallback>
                <p:oleObj name="think-cell Slide" r:id="rId7" imgW="270" imgH="2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266E0-FAD2-43BF-ADDF-BC6075DCA7E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27484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5" imgW="270" imgH="270" progId="">
                  <p:embed/>
                </p:oleObj>
              </mc:Choice>
              <mc:Fallback>
                <p:oleObj name="think-cell Slide" r:id="rId5" imgW="270" imgH="2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Slide" r:id="rId7" imgW="270" imgH="270" progId="">
                  <p:embed/>
                </p:oleObj>
              </mc:Choice>
              <mc:Fallback>
                <p:oleObj name="think-cell Slide" r:id="rId7" imgW="270" imgH="2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B3740-72B1-42C4-8632-B763551238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88681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5" imgW="270" imgH="270" progId="">
                  <p:embed/>
                </p:oleObj>
              </mc:Choice>
              <mc:Fallback>
                <p:oleObj name="think-cell Slide" r:id="rId5" imgW="270" imgH="2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Slide" r:id="rId7" imgW="270" imgH="270" progId="">
                  <p:embed/>
                </p:oleObj>
              </mc:Choice>
              <mc:Fallback>
                <p:oleObj name="think-cell Slide" r:id="rId7" imgW="270" imgH="2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F65BD-4BAC-47AD-B022-2789B784DA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14953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5" imgW="270" imgH="270" progId="">
                  <p:embed/>
                </p:oleObj>
              </mc:Choice>
              <mc:Fallback>
                <p:oleObj name="think-cell Slide" r:id="rId5" imgW="270" imgH="2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Slide" r:id="rId7" imgW="270" imgH="270" progId="">
                  <p:embed/>
                </p:oleObj>
              </mc:Choice>
              <mc:Fallback>
                <p:oleObj name="think-cell Slide" r:id="rId7" imgW="270" imgH="2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1B3BD-5EBD-45DA-8DE8-5CFD9AD67F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04122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5" imgW="270" imgH="270" progId="">
                  <p:embed/>
                </p:oleObj>
              </mc:Choice>
              <mc:Fallback>
                <p:oleObj name="think-cell Slide" r:id="rId5" imgW="270" imgH="2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think-cell Slide" r:id="rId7" imgW="270" imgH="270" progId="">
                  <p:embed/>
                </p:oleObj>
              </mc:Choice>
              <mc:Fallback>
                <p:oleObj name="think-cell Slide" r:id="rId7" imgW="270" imgH="2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05E37-8F47-44FB-A36E-2B1133BC31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59190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5" imgW="270" imgH="270" progId="">
                  <p:embed/>
                </p:oleObj>
              </mc:Choice>
              <mc:Fallback>
                <p:oleObj name="think-cell Slide" r:id="rId5" imgW="270" imgH="2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think-cell Slide" r:id="rId7" imgW="270" imgH="270" progId="">
                  <p:embed/>
                </p:oleObj>
              </mc:Choice>
              <mc:Fallback>
                <p:oleObj name="think-cell Slide" r:id="rId7" imgW="270" imgH="2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24222-0E29-47EE-80A1-AEE8444F23A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78656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5" imgW="270" imgH="270" progId="">
                  <p:embed/>
                </p:oleObj>
              </mc:Choice>
              <mc:Fallback>
                <p:oleObj name="think-cell Slide" r:id="rId5" imgW="270" imgH="2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think-cell Slide" r:id="rId7" imgW="270" imgH="270" progId="">
                  <p:embed/>
                </p:oleObj>
              </mc:Choice>
              <mc:Fallback>
                <p:oleObj name="think-cell Slide" r:id="rId7" imgW="270" imgH="2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9EF97-9EB6-45BD-A0FF-055F1A790D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882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5" imgW="270" imgH="270" progId="">
                  <p:embed/>
                </p:oleObj>
              </mc:Choice>
              <mc:Fallback>
                <p:oleObj name="think-cell Slide" r:id="rId5" imgW="270" imgH="2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think-cell Slide" r:id="rId7" imgW="270" imgH="270" progId="">
                  <p:embed/>
                </p:oleObj>
              </mc:Choice>
              <mc:Fallback>
                <p:oleObj name="think-cell Slide" r:id="rId7" imgW="270" imgH="2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48D03-6916-44FD-942F-BE7A761B99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323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6BF4-F33E-4C7E-A1C9-8AA5A2A64DA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C5C4-54B3-49D3-9D48-2FBBE7D06C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8599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Slide" r:id="rId5" imgW="270" imgH="270" progId="">
                  <p:embed/>
                </p:oleObj>
              </mc:Choice>
              <mc:Fallback>
                <p:oleObj name="think-cell Slide" r:id="rId5" imgW="270" imgH="2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think-cell Slide" r:id="rId7" imgW="270" imgH="270" progId="">
                  <p:embed/>
                </p:oleObj>
              </mc:Choice>
              <mc:Fallback>
                <p:oleObj name="think-cell Slide" r:id="rId7" imgW="270" imgH="2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>
              <a:sym typeface="Arial Narrow" panose="020B0606020202030204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77BAB-EA2E-471A-A735-E4E64525F4E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07501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Slide" r:id="rId5" imgW="270" imgH="270" progId="">
                  <p:embed/>
                </p:oleObj>
              </mc:Choice>
              <mc:Fallback>
                <p:oleObj name="think-cell Slide" r:id="rId5" imgW="270" imgH="2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think-cell Slide" r:id="rId7" imgW="270" imgH="270" progId="">
                  <p:embed/>
                </p:oleObj>
              </mc:Choice>
              <mc:Fallback>
                <p:oleObj name="think-cell Slide" r:id="rId7" imgW="270" imgH="2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548DB-EDCF-4FD3-9E3C-31003F0BBE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74513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Slide" r:id="rId5" imgW="270" imgH="270" progId="">
                  <p:embed/>
                </p:oleObj>
              </mc:Choice>
              <mc:Fallback>
                <p:oleObj name="think-cell Slide" r:id="rId5" imgW="270" imgH="2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think-cell Slide" r:id="rId7" imgW="270" imgH="270" progId="">
                  <p:embed/>
                </p:oleObj>
              </mc:Choice>
              <mc:Fallback>
                <p:oleObj name="think-cell Slide" r:id="rId7" imgW="270" imgH="2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58025" y="609600"/>
            <a:ext cx="2105025" cy="5486400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42950" y="609600"/>
            <a:ext cx="6162675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1E9C0-21F3-4BAE-A573-CFA8E09722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505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6BF4-F33E-4C7E-A1C9-8AA5A2A64DA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C5C4-54B3-49D3-9D48-2FBBE7D06C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34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6BF4-F33E-4C7E-A1C9-8AA5A2A64DA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C5C4-54B3-49D3-9D48-2FBBE7D06C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48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6BF4-F33E-4C7E-A1C9-8AA5A2A64DA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C5C4-54B3-49D3-9D48-2FBBE7D06C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44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6BF4-F33E-4C7E-A1C9-8AA5A2A64DA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C5C4-54B3-49D3-9D48-2FBBE7D06C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46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3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68"/>
          <p:cNvSpPr txBox="1">
            <a:spLocks noChangeArrowheads="1"/>
          </p:cNvSpPr>
          <p:nvPr userDrawn="1"/>
        </p:nvSpPr>
        <p:spPr bwMode="auto">
          <a:xfrm>
            <a:off x="5817096" y="100590"/>
            <a:ext cx="1456571" cy="281367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lIns="95767" tIns="47883" rIns="95767" bIns="47883">
            <a:spAutoFit/>
          </a:bodyPr>
          <a:lstStyle/>
          <a:p>
            <a:pPr defTabSz="958617">
              <a:defRPr/>
            </a:pPr>
            <a:r>
              <a:rPr lang="en-US" altLang="ko-KR" sz="1200" dirty="0">
                <a:solidFill>
                  <a:srgbClr val="C0C0C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 Internal Use Only</a:t>
            </a:r>
          </a:p>
        </p:txBody>
      </p:sp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-8018" y="500365"/>
            <a:ext cx="991401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311" tIns="45661" rIns="91311" bIns="45661" anchor="ctr"/>
          <a:lstStyle/>
          <a:p>
            <a:pPr defTabSz="1221673">
              <a:defRPr/>
            </a:pPr>
            <a:endParaRPr lang="ko-KR" altLang="en-US" sz="1200" dirty="0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9356962" y="6660140"/>
            <a:ext cx="1619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A9600EB2-47E3-45F8-8177-27A7D91605BD}" type="slidenum">
              <a:rPr kumimoji="0" lang="ko-KR" altLang="en-US" sz="1000" smtClean="0">
                <a:solidFill>
                  <a:prstClr val="black">
                    <a:tint val="7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smtClean="0">
              <a:solidFill>
                <a:prstClr val="black">
                  <a:tint val="7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73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 advClick="0"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1625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25" b="1">
          <a:solidFill>
            <a:schemeClr val="tx2"/>
          </a:solidFill>
          <a:latin typeface="굴림" charset="-127"/>
          <a:ea typeface="굴림" charset="-127"/>
          <a:cs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25" b="1">
          <a:solidFill>
            <a:schemeClr val="tx2"/>
          </a:solidFill>
          <a:latin typeface="굴림" charset="-127"/>
          <a:ea typeface="굴림" charset="-127"/>
          <a:cs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25" b="1">
          <a:solidFill>
            <a:schemeClr val="tx2"/>
          </a:solidFill>
          <a:latin typeface="굴림" charset="-127"/>
          <a:ea typeface="굴림" charset="-127"/>
          <a:cs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25" b="1">
          <a:solidFill>
            <a:schemeClr val="tx2"/>
          </a:solidFill>
          <a:latin typeface="굴림" charset="-127"/>
          <a:ea typeface="굴림" charset="-127"/>
          <a:cs typeface="Arial" charset="0"/>
        </a:defRPr>
      </a:lvl5pPr>
      <a:lvl6pPr marL="371414" algn="l" rtl="0" eaLnBrk="1" fontAlgn="base" latinLnBrk="1" hangingPunct="1">
        <a:spcBef>
          <a:spcPct val="0"/>
        </a:spcBef>
        <a:spcAft>
          <a:spcPct val="0"/>
        </a:spcAft>
        <a:defRPr kumimoji="1" sz="1625" b="1">
          <a:solidFill>
            <a:schemeClr val="tx2"/>
          </a:solidFill>
          <a:latin typeface="굴림" charset="-127"/>
          <a:ea typeface="굴림" charset="-127"/>
          <a:cs typeface="Arial" charset="0"/>
        </a:defRPr>
      </a:lvl6pPr>
      <a:lvl7pPr marL="742828" algn="l" rtl="0" eaLnBrk="1" fontAlgn="base" latinLnBrk="1" hangingPunct="1">
        <a:spcBef>
          <a:spcPct val="0"/>
        </a:spcBef>
        <a:spcAft>
          <a:spcPct val="0"/>
        </a:spcAft>
        <a:defRPr kumimoji="1" sz="1625" b="1">
          <a:solidFill>
            <a:schemeClr val="tx2"/>
          </a:solidFill>
          <a:latin typeface="굴림" charset="-127"/>
          <a:ea typeface="굴림" charset="-127"/>
          <a:cs typeface="Arial" charset="0"/>
        </a:defRPr>
      </a:lvl7pPr>
      <a:lvl8pPr marL="1114241" algn="l" rtl="0" eaLnBrk="1" fontAlgn="base" latinLnBrk="1" hangingPunct="1">
        <a:spcBef>
          <a:spcPct val="0"/>
        </a:spcBef>
        <a:spcAft>
          <a:spcPct val="0"/>
        </a:spcAft>
        <a:defRPr kumimoji="1" sz="1625" b="1">
          <a:solidFill>
            <a:schemeClr val="tx2"/>
          </a:solidFill>
          <a:latin typeface="굴림" charset="-127"/>
          <a:ea typeface="굴림" charset="-127"/>
          <a:cs typeface="Arial" charset="0"/>
        </a:defRPr>
      </a:lvl8pPr>
      <a:lvl9pPr marL="1485655" algn="l" rtl="0" eaLnBrk="1" fontAlgn="base" latinLnBrk="1" hangingPunct="1">
        <a:spcBef>
          <a:spcPct val="0"/>
        </a:spcBef>
        <a:spcAft>
          <a:spcPct val="0"/>
        </a:spcAft>
        <a:defRPr kumimoji="1" sz="1625" b="1">
          <a:solidFill>
            <a:schemeClr val="tx2"/>
          </a:solidFill>
          <a:latin typeface="굴림" charset="-127"/>
          <a:ea typeface="굴림" charset="-127"/>
          <a:cs typeface="Arial" charset="0"/>
        </a:defRPr>
      </a:lvl9pPr>
    </p:titleStyle>
    <p:bodyStyle>
      <a:lvl1pPr marL="278561" indent="-278561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600">
          <a:solidFill>
            <a:schemeClr val="tx1"/>
          </a:solidFill>
          <a:latin typeface="+mn-lt"/>
          <a:ea typeface="+mn-ea"/>
          <a:cs typeface="+mn-cs"/>
        </a:defRPr>
      </a:lvl1pPr>
      <a:lvl2pPr marL="603548" indent="-230844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275">
          <a:solidFill>
            <a:schemeClr val="tx1"/>
          </a:solidFill>
          <a:latin typeface="+mn-lt"/>
          <a:ea typeface="+mn-ea"/>
        </a:defRPr>
      </a:lvl2pPr>
      <a:lvl3pPr marL="928535" indent="-185707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</a:defRPr>
      </a:lvl3pPr>
      <a:lvl4pPr marL="1267708" indent="-184417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25">
          <a:solidFill>
            <a:schemeClr val="tx1"/>
          </a:solidFill>
          <a:latin typeface="+mn-lt"/>
          <a:ea typeface="+mn-ea"/>
        </a:defRPr>
      </a:lvl4pPr>
      <a:lvl5pPr marL="1609460" indent="-18570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5pPr>
      <a:lvl6pPr marL="1980874" indent="-18570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52288" indent="-18570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723702" indent="-18570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95116" indent="-18570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42828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14" algn="l" defTabSz="742828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828" algn="l" defTabSz="742828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241" algn="l" defTabSz="742828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655" algn="l" defTabSz="742828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070" algn="l" defTabSz="742828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484" algn="l" defTabSz="742828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599897" algn="l" defTabSz="742828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311" algn="l" defTabSz="742828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76BF4-F33E-4C7E-A1C9-8AA5A2A64DA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AC5C4-54B3-49D3-9D48-2FBBE7D06C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00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 userDrawn="1"/>
        </p:nvSpPr>
        <p:spPr bwMode="auto">
          <a:xfrm>
            <a:off x="4337287" y="19050"/>
            <a:ext cx="1231427" cy="24622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prstClr val="white">
                    <a:lumMod val="75000"/>
                  </a:prstClr>
                </a:solidFill>
              </a:rPr>
              <a:t>LGE Internal Use Only</a:t>
            </a:r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pic>
        <p:nvPicPr>
          <p:cNvPr id="6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8809963" y="6386473"/>
            <a:ext cx="971368" cy="421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766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  <p:sldLayoutId id="2147483745" r:id="rId2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30188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" hidden="1"/>
          <p:cNvGraphicFramePr>
            <a:graphicFrameLocks noChangeAspect="1"/>
          </p:cNvGraphicFramePr>
          <p:nvPr userDrawn="1">
            <p:custDataLst>
              <p:tags r:id="rId1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5" imgW="270" imgH="270" progId="">
                  <p:embed/>
                </p:oleObj>
              </mc:Choice>
              <mc:Fallback>
                <p:oleObj name="think-cell Slide" r:id="rId15" imgW="270" imgH="2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>
                <a:sym typeface="Arial Narrow" panose="020B0606020202030204" pitchFamily="34" charset="0"/>
              </a:rPr>
              <a:t>마스터 제목 유형을 편집하려면 누르십시오</a:t>
            </a:r>
            <a:r>
              <a:rPr lang="en-US" altLang="ko-KR">
                <a:sym typeface="Arial Narrow" panose="020B0606020202030204" pitchFamily="34" charset="0"/>
              </a:rPr>
              <a:t>.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>
                <a:sym typeface="Arial Narrow" panose="020B0606020202030204" pitchFamily="34" charset="0"/>
              </a:rPr>
              <a:t>마스터 문자열 유형을 편집하려면 누르십시오</a:t>
            </a:r>
            <a:r>
              <a:rPr lang="en-US" altLang="ko-KR">
                <a:sym typeface="Arial Narrow" panose="020B0606020202030204" pitchFamily="34" charset="0"/>
              </a:rPr>
              <a:t>.</a:t>
            </a:r>
          </a:p>
          <a:p>
            <a:pPr lvl="1"/>
            <a:r>
              <a:rPr lang="ko-KR" altLang="en-US">
                <a:sym typeface="Arial Narrow" panose="020B0606020202030204" pitchFamily="34" charset="0"/>
              </a:rPr>
              <a:t>둘째 수준</a:t>
            </a:r>
          </a:p>
          <a:p>
            <a:pPr lvl="2"/>
            <a:r>
              <a:rPr lang="ko-KR" altLang="en-US">
                <a:sym typeface="Arial Narrow" panose="020B0606020202030204" pitchFamily="34" charset="0"/>
              </a:rPr>
              <a:t>세째 수준</a:t>
            </a:r>
          </a:p>
          <a:p>
            <a:pPr lvl="3"/>
            <a:r>
              <a:rPr lang="ko-KR" altLang="en-US">
                <a:sym typeface="Arial Narrow" panose="020B0606020202030204" pitchFamily="34" charset="0"/>
              </a:rPr>
              <a:t>네째 수준</a:t>
            </a:r>
          </a:p>
          <a:p>
            <a:pPr lvl="4"/>
            <a:r>
              <a:rPr lang="ko-KR" altLang="en-US">
                <a:sym typeface="Arial Narrow" panose="020B0606020202030204" pitchFamily="34" charset="0"/>
              </a:rPr>
              <a:t>다섯째 수준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 b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 b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A469E9-2D0F-40F9-A5C2-2E0FF1033BE1}" type="slidenum">
              <a:rPr kumimoji="1" lang="en-US" altLang="ko-K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/>
          </a:p>
        </p:txBody>
      </p:sp>
    </p:spTree>
    <p:extLst>
      <p:ext uri="{BB962C8B-B14F-4D97-AF65-F5344CB8AC3E}">
        <p14:creationId xmlns:p14="http://schemas.microsoft.com/office/powerpoint/2010/main" val="282609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Narrow" panose="020B0606020202030204" pitchFamily="34" charset="0"/>
          <a:ea typeface="LG스마트체 Regular" panose="020B0600000101010101" pitchFamily="50" charset="-127"/>
          <a:cs typeface="+mj-cs"/>
          <a:sym typeface="Arial Narrow" panose="020B0606020202030204" pitchFamily="34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Narrow" panose="020B0606020202030204" pitchFamily="34" charset="0"/>
          <a:ea typeface="LG스마트체 Regular" panose="020B0600000101010101" pitchFamily="50" charset="-127"/>
          <a:sym typeface="Arial Narrow" panose="020B0606020202030204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Narrow" panose="020B0606020202030204" pitchFamily="34" charset="0"/>
          <a:ea typeface="LG스마트체 Regular" panose="020B0600000101010101" pitchFamily="50" charset="-127"/>
          <a:sym typeface="Arial Narrow" panose="020B0606020202030204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Narrow" panose="020B0606020202030204" pitchFamily="34" charset="0"/>
          <a:ea typeface="LG스마트체 Regular" panose="020B0600000101010101" pitchFamily="50" charset="-127"/>
          <a:sym typeface="Arial Narrow" panose="020B0606020202030204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Narrow" panose="020B0606020202030204" pitchFamily="34" charset="0"/>
          <a:ea typeface="LG스마트체 Regular" panose="020B0600000101010101" pitchFamily="50" charset="-127"/>
          <a:sym typeface="Arial Narrow" panose="020B0606020202030204" pitchFamily="34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 Narrow" panose="020B0606020202030204" pitchFamily="34" charset="0"/>
          <a:ea typeface="LG스마트체 Regular" panose="020B0600000101010101" pitchFamily="50" charset="-127"/>
          <a:cs typeface="+mn-cs"/>
          <a:sym typeface="Arial Narrow" panose="020B0606020202030204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 Narrow" panose="020B0606020202030204" pitchFamily="34" charset="0"/>
          <a:ea typeface="LG스마트체 Regular" panose="020B0600000101010101" pitchFamily="50" charset="-127"/>
          <a:sym typeface="Arial Narrow" panose="020B0606020202030204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 Narrow" panose="020B0606020202030204" pitchFamily="34" charset="0"/>
          <a:ea typeface="LG스마트체 Regular" panose="020B0600000101010101" pitchFamily="50" charset="-127"/>
          <a:sym typeface="Arial Narrow" panose="020B0606020202030204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 Narrow" panose="020B0606020202030204" pitchFamily="34" charset="0"/>
          <a:ea typeface="LG스마트체 Regular" panose="020B0600000101010101" pitchFamily="50" charset="-127"/>
          <a:sym typeface="Arial Narrow" panose="020B0606020202030204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 Narrow" panose="020B0606020202030204" pitchFamily="34" charset="0"/>
          <a:ea typeface="LG스마트체 Regular" panose="020B0600000101010101" pitchFamily="50" charset="-127"/>
          <a:sym typeface="Arial Narrow" panose="020B0606020202030204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9" Type="http://schemas.openxmlformats.org/officeDocument/2006/relationships/image" Target="../media/image36.png"/><Relationship Id="rId3" Type="http://schemas.openxmlformats.org/officeDocument/2006/relationships/slideLayout" Target="../slideLayouts/slideLayout43.xml"/><Relationship Id="rId21" Type="http://schemas.openxmlformats.org/officeDocument/2006/relationships/image" Target="../media/image18.png"/><Relationship Id="rId34" Type="http://schemas.openxmlformats.org/officeDocument/2006/relationships/image" Target="../media/image31.png"/><Relationship Id="rId42" Type="http://schemas.openxmlformats.org/officeDocument/2006/relationships/image" Target="../media/image39.jpeg"/><Relationship Id="rId47" Type="http://schemas.openxmlformats.org/officeDocument/2006/relationships/image" Target="../media/image44.png"/><Relationship Id="rId7" Type="http://schemas.openxmlformats.org/officeDocument/2006/relationships/image" Target="../media/image4.png"/><Relationship Id="rId12" Type="http://schemas.openxmlformats.org/officeDocument/2006/relationships/image" Target="../media/image9.jpe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33" Type="http://schemas.openxmlformats.org/officeDocument/2006/relationships/image" Target="../media/image30.png"/><Relationship Id="rId38" Type="http://schemas.openxmlformats.org/officeDocument/2006/relationships/image" Target="../media/image35.png"/><Relationship Id="rId46" Type="http://schemas.openxmlformats.org/officeDocument/2006/relationships/image" Target="../media/image43.png"/><Relationship Id="rId2" Type="http://schemas.openxmlformats.org/officeDocument/2006/relationships/tags" Target="../tags/tag26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41" Type="http://schemas.openxmlformats.org/officeDocument/2006/relationships/image" Target="../media/image38.png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emf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32" Type="http://schemas.openxmlformats.org/officeDocument/2006/relationships/image" Target="../media/image29.png"/><Relationship Id="rId37" Type="http://schemas.openxmlformats.org/officeDocument/2006/relationships/image" Target="../media/image34.png"/><Relationship Id="rId40" Type="http://schemas.openxmlformats.org/officeDocument/2006/relationships/image" Target="../media/image37.png"/><Relationship Id="rId45" Type="http://schemas.openxmlformats.org/officeDocument/2006/relationships/image" Target="../media/image42.png"/><Relationship Id="rId5" Type="http://schemas.openxmlformats.org/officeDocument/2006/relationships/oleObject" Target="../embeddings/oleObject24.bin"/><Relationship Id="rId15" Type="http://schemas.openxmlformats.org/officeDocument/2006/relationships/image" Target="../media/image12.jpe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33.png"/><Relationship Id="rId10" Type="http://schemas.openxmlformats.org/officeDocument/2006/relationships/image" Target="../media/image7.jpeg"/><Relationship Id="rId19" Type="http://schemas.openxmlformats.org/officeDocument/2006/relationships/image" Target="../media/image16.jpeg"/><Relationship Id="rId31" Type="http://schemas.openxmlformats.org/officeDocument/2006/relationships/image" Target="../media/image28.png"/><Relationship Id="rId44" Type="http://schemas.openxmlformats.org/officeDocument/2006/relationships/image" Target="../media/image41.jpe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jpeg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35" Type="http://schemas.openxmlformats.org/officeDocument/2006/relationships/image" Target="../media/image32.png"/><Relationship Id="rId43" Type="http://schemas.openxmlformats.org/officeDocument/2006/relationships/image" Target="../media/image40.jpeg"/><Relationship Id="rId48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4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9683" y="98307"/>
            <a:ext cx="9377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30188" indent="-230188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`23</a:t>
            </a:r>
            <a:r>
              <a:rPr lang="ko-KR" altLang="en-US" sz="200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년 </a:t>
            </a:r>
            <a:r>
              <a:rPr lang="en-US" altLang="ko-KR" sz="2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KPI</a:t>
            </a:r>
            <a:endParaRPr lang="ko-KR" altLang="en-US" sz="20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5" name="Text Box 4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58769" y="134655"/>
            <a:ext cx="13096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30188" indent="-230188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/>
            <a:r>
              <a:rPr lang="en-US" altLang="ko-KR" sz="16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RAC </a:t>
            </a:r>
            <a:r>
              <a:rPr lang="ko-KR" altLang="en-US" sz="160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제어개발팀</a:t>
            </a:r>
            <a:endParaRPr lang="ko-KR" altLang="en-US" sz="16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7087703" y="542121"/>
            <a:ext cx="6700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ko-KR" altLang="en-US" sz="1400" u="sng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실행 계획</a:t>
            </a:r>
            <a:endParaRPr lang="ko-KR" altLang="en-US" sz="1400" u="sng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graphicFrame>
        <p:nvGraphicFramePr>
          <p:cNvPr id="18" name="Group 9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424142"/>
              </p:ext>
            </p:extLst>
          </p:nvPr>
        </p:nvGraphicFramePr>
        <p:xfrm>
          <a:off x="338667" y="487334"/>
          <a:ext cx="5181599" cy="6188733"/>
        </p:xfrm>
        <a:graphic>
          <a:graphicData uri="http://schemas.openxmlformats.org/drawingml/2006/table">
            <a:tbl>
              <a:tblPr/>
              <a:tblGrid>
                <a:gridCol w="476638"/>
                <a:gridCol w="2038179"/>
                <a:gridCol w="469611"/>
                <a:gridCol w="690339"/>
                <a:gridCol w="753416"/>
                <a:gridCol w="753416"/>
              </a:tblGrid>
              <a:tr h="454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Arial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Arial" charset="0"/>
                        </a:rPr>
                        <a:t>KPI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Arial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Arial" charset="0"/>
                        </a:rPr>
                        <a:t>비중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Arial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Arial" charset="0"/>
                        </a:rPr>
                        <a:t>’22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Arial" charset="0"/>
                        </a:rPr>
                        <a:t>년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Arial" charset="0"/>
                        </a:rPr>
                        <a:t>실적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Arial" charset="0"/>
                        </a:rPr>
                        <a:t>’23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Arial" charset="0"/>
                        </a:rPr>
                        <a:t>년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Arial" charset="0"/>
                        </a:rPr>
                        <a:t>목표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Arial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Arial" charset="0"/>
                        </a:rPr>
                        <a:t>경쟁사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Arial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734846">
                <a:tc rowSpan="3">
                  <a:txBody>
                    <a:bodyPr/>
                    <a:lstStyle/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전략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과제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Nex</a:t>
                      </a:r>
                      <a:r>
                        <a:rPr lang="en-US" altLang="ko-KR" sz="14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 </a:t>
                      </a:r>
                      <a:r>
                        <a:rPr lang="ko-KR" altLang="en-US" sz="14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액자형 </a:t>
                      </a:r>
                      <a:r>
                        <a:rPr lang="en-US" altLang="ko-KR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GA2</a:t>
                      </a:r>
                      <a:r>
                        <a:rPr lang="en-US" altLang="ko-KR" sz="14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4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</a:t>
                      </a:r>
                      <a:endParaRPr lang="en-US" altLang="ko-KR" sz="1400" b="1" i="0" u="none" strike="noStrike" dirty="0" smtClean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l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- OS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보드 적용 및 컨텐츠 개발</a:t>
                      </a:r>
                      <a:endParaRPr lang="en-US" altLang="ko-KR" sz="12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l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실내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PCBA 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플랫폼 설계</a:t>
                      </a:r>
                      <a:endParaRPr lang="ko-KR" altLang="en-US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10%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</a:p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7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29,000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\</a:t>
                      </a:r>
                      <a:endParaRPr kumimoji="1" lang="en-GB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</a:p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433">
                <a:tc vMerge="1">
                  <a:txBody>
                    <a:bodyPr/>
                    <a:lstStyle/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Next </a:t>
                      </a:r>
                      <a:r>
                        <a:rPr lang="ko-KR" alt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벽걸이</a:t>
                      </a:r>
                      <a:endParaRPr lang="en-US" altLang="ko-KR" sz="1400" b="1" i="0" u="none" strike="noStrike" dirty="0" smtClean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l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-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효율 개선 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저부하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 </a:t>
                      </a:r>
                    </a:p>
                    <a:p>
                      <a:pPr marL="0" marR="0" lvl="0" indent="0" algn="l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실내기 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PCBA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플랫폼 설계  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endParaRPr lang="ko-KR" altLang="en-US" sz="1200" b="0" i="0" u="none" strike="noStrike" dirty="0" smtClean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10%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92%</a:t>
                      </a:r>
                    </a:p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93.5%</a:t>
                      </a:r>
                    </a:p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15,000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\</a:t>
                      </a:r>
                      <a:endParaRPr kumimoji="1" lang="en-GB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93.5%</a:t>
                      </a:r>
                    </a:p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kumimoji="1" lang="en-GB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0">
                <a:tc vMerge="1">
                  <a:txBody>
                    <a:bodyPr/>
                    <a:lstStyle/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OS </a:t>
                      </a:r>
                      <a:r>
                        <a:rPr lang="ko-KR" alt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가전 개발 </a:t>
                      </a:r>
                      <a:r>
                        <a:rPr lang="en-US" altLang="ko-KR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휘센타워</a:t>
                      </a:r>
                      <a:r>
                        <a:rPr lang="en-US" altLang="ko-KR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- LUPA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플랫폼 개발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(DQ-C)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10%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NMI(7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월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868">
                <a:tc rowSpan="5">
                  <a:txBody>
                    <a:bodyPr/>
                    <a:lstStyle/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중점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과제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DX</a:t>
                      </a:r>
                    </a:p>
                    <a:p>
                      <a:pPr marL="0" marR="0" lvl="0" indent="0" algn="l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실내기 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LGMV 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endParaRPr lang="en-US" altLang="ko-KR" sz="12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l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-  AI 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엔진 </a:t>
                      </a:r>
                      <a:endParaRPr lang="ko-KR" altLang="en-US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15%</a:t>
                      </a: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실외기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kumimoji="1" lang="en-GB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실내기</a:t>
                      </a:r>
                      <a:endParaRPr kumimoji="1" lang="en-GB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endParaRPr kumimoji="1" lang="en-GB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</a:p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6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UP </a:t>
                      </a:r>
                      <a:r>
                        <a:rPr lang="ko-KR" altLang="en-US" sz="14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가전 및 </a:t>
                      </a:r>
                      <a:r>
                        <a:rPr lang="en-US" altLang="ko-KR" sz="14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USP </a:t>
                      </a:r>
                      <a:r>
                        <a:rPr lang="ko-KR" altLang="en-US" sz="14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 </a:t>
                      </a:r>
                      <a:endParaRPr lang="en-US" altLang="ko-KR" sz="1400" b="1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l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 UP 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가전 적용 제품 군</a:t>
                      </a:r>
                      <a:endParaRPr lang="en-US" altLang="ko-KR" sz="12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l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지역 적합형 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USP</a:t>
                      </a:r>
                      <a:endParaRPr lang="ko-KR" altLang="en-US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10%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스탠드 외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</a:t>
                      </a:r>
                      <a:endParaRPr kumimoji="1" lang="en-GB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GA2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외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PCBA CDR</a:t>
                      </a:r>
                      <a:r>
                        <a:rPr lang="en-US" altLang="ko-KR" sz="14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개선</a:t>
                      </a:r>
                      <a:endParaRPr lang="en-US" altLang="ko-KR" sz="1400" b="1" i="0" u="none" strike="noStrike" dirty="0" smtClean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l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제어 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CDR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(ppm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15%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1,433</a:t>
                      </a:r>
                    </a:p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(5.7%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↓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kumimoji="1" lang="en-GB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1,318</a:t>
                      </a:r>
                    </a:p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(8.0%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↓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kumimoji="1" lang="en-GB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4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prstClr val="white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MD</a:t>
                      </a:r>
                    </a:p>
                    <a:p>
                      <a:pPr marL="0" marR="0" lvl="0" indent="0" algn="l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prstClr val="white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- Bare board</a:t>
                      </a:r>
                    </a:p>
                    <a:p>
                      <a:pPr marL="0" marR="0" lvl="0" indent="0" algn="l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prstClr val="white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-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제어부품 종수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prstClr val="white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- PCBA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수</a:t>
                      </a:r>
                      <a:endParaRPr lang="ko-KR" altLang="en-US" sz="1200" b="0" dirty="0"/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10%</a:t>
                      </a:r>
                      <a:endParaRPr lang="ko-KR" altLang="en-US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22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종 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1,706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638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algn="ctr"/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24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종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algn="ctr"/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1,649</a:t>
                      </a:r>
                    </a:p>
                    <a:p>
                      <a:pPr algn="ctr"/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606</a:t>
                      </a:r>
                      <a:endParaRPr lang="ko-KR" altLang="en-US" sz="120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6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회로 원가 경쟁력 확보</a:t>
                      </a:r>
                      <a:endParaRPr lang="en-US" altLang="ko-KR" sz="12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20%</a:t>
                      </a: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43.3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억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(5.5%)</a:t>
                      </a:r>
                      <a:endParaRPr kumimoji="1" lang="en-GB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52.5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억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(7%)</a:t>
                      </a:r>
                      <a:endParaRPr kumimoji="1" lang="en-GB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1328">
                <a:tc>
                  <a:txBody>
                    <a:bodyPr/>
                    <a:lstStyle/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역량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강화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DX </a:t>
                      </a:r>
                      <a:r>
                        <a:rPr lang="ko-KR" alt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역량 강화</a:t>
                      </a:r>
                      <a:endParaRPr lang="en-US" altLang="ko-KR" sz="1400" b="1" i="0" u="none" strike="noStrike" dirty="0" smtClean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l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 Level 2</a:t>
                      </a:r>
                    </a:p>
                    <a:p>
                      <a:pPr marL="0" marR="0" lvl="0" indent="0" algn="l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- Level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3</a:t>
                      </a:r>
                      <a:endParaRPr lang="ko-KR" altLang="en-US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명</a:t>
                      </a:r>
                      <a:endParaRPr kumimoji="1" lang="en-GB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8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명</a:t>
                      </a:r>
                      <a:endParaRPr kumimoji="1" lang="en-GB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명</a:t>
                      </a:r>
                      <a:endParaRPr kumimoji="1" lang="en-GB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771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Text Box 107"/>
          <p:cNvSpPr txBox="1">
            <a:spLocks noChangeArrowheads="1"/>
          </p:cNvSpPr>
          <p:nvPr/>
        </p:nvSpPr>
        <p:spPr bwMode="auto">
          <a:xfrm>
            <a:off x="5834203" y="832594"/>
            <a:ext cx="348492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180975" indent="-180975" eaLnBrk="0" latinLnBrk="0" hangingPunct="0">
              <a:buFont typeface="Wingdings" panose="05000000000000000000" pitchFamily="2" charset="2"/>
              <a:buChar char="q"/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itchFamily="2" charset="2"/>
              </a:rPr>
              <a:t>제어 기술 주도로 주력 사업 강화 및 미래 기술 창출 </a:t>
            </a:r>
            <a:endParaRPr kumimoji="1" lang="ko-KR" altLang="en-US" sz="1300" dirty="0" smtClean="0">
              <a:latin typeface="Arial Narrow" panose="020B0606020202030204" pitchFamily="34" charset="0"/>
              <a:ea typeface="LG스마트체 Regular" panose="020B0600000101010101" pitchFamily="50" charset="-127"/>
              <a:sym typeface="Wingdings" pitchFamily="2" charset="2"/>
            </a:endParaRPr>
          </a:p>
        </p:txBody>
      </p:sp>
      <p:sp>
        <p:nvSpPr>
          <p:cNvPr id="20" name="TextBox 102"/>
          <p:cNvSpPr txBox="1">
            <a:spLocks noChangeArrowheads="1"/>
          </p:cNvSpPr>
          <p:nvPr/>
        </p:nvSpPr>
        <p:spPr bwMode="auto">
          <a:xfrm>
            <a:off x="5970927" y="1062466"/>
            <a:ext cx="2680221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en-US" altLang="ko-KR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ko-KR" altLang="en-US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신규 플랫폼 설계를 통한 주력 사업 강화</a:t>
            </a:r>
            <a:endParaRPr lang="ko-KR" altLang="en-US" sz="1300" b="0" dirty="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44" name="TextBox 102"/>
          <p:cNvSpPr txBox="1">
            <a:spLocks noChangeArrowheads="1"/>
          </p:cNvSpPr>
          <p:nvPr/>
        </p:nvSpPr>
        <p:spPr bwMode="auto">
          <a:xfrm>
            <a:off x="6123327" y="1309272"/>
            <a:ext cx="28688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buFontTx/>
              <a:buChar char="-"/>
            </a:pPr>
            <a:r>
              <a:rPr lang="en-US" altLang="ko-KR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27</a:t>
            </a:r>
            <a:r>
              <a:rPr lang="ko-KR" altLang="en-US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인치 </a:t>
            </a:r>
            <a:r>
              <a:rPr lang="en-US" altLang="ko-KR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LCD </a:t>
            </a:r>
            <a:r>
              <a:rPr lang="ko-KR" altLang="en-US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구현을 통한 </a:t>
            </a:r>
            <a:r>
              <a:rPr lang="en-US" altLang="ko-KR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UX </a:t>
            </a:r>
            <a:r>
              <a:rPr lang="ko-KR" altLang="en-US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경쟁력 확보</a:t>
            </a:r>
            <a:endParaRPr lang="en-US" altLang="ko-KR" sz="1200" b="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  <a:p>
            <a:pPr eaLnBrk="1" hangingPunct="1">
              <a:buFontTx/>
              <a:buChar char="-"/>
            </a:pPr>
            <a:r>
              <a:rPr lang="en-US" altLang="ko-KR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ko-KR" altLang="en-US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원가 및 효율경쟁력을 갖춘 </a:t>
            </a:r>
            <a:r>
              <a:rPr lang="en-US" altLang="ko-KR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PCBA </a:t>
            </a:r>
            <a:r>
              <a:rPr lang="ko-KR" altLang="en-US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플랫폼 설계 </a:t>
            </a:r>
            <a:endParaRPr lang="ko-KR" altLang="en-US" sz="1200" b="0" dirty="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53" name="TextBox 102"/>
          <p:cNvSpPr txBox="1">
            <a:spLocks noChangeArrowheads="1"/>
          </p:cNvSpPr>
          <p:nvPr/>
        </p:nvSpPr>
        <p:spPr bwMode="auto">
          <a:xfrm>
            <a:off x="5970618" y="4212301"/>
            <a:ext cx="267380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ko-KR" altLang="en-US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해외 품질 강화를 통한 </a:t>
            </a:r>
            <a:r>
              <a:rPr lang="en-US" altLang="ko-KR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Global CDR </a:t>
            </a:r>
            <a:r>
              <a:rPr lang="ko-KR" altLang="en-US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개선</a:t>
            </a:r>
            <a:endParaRPr lang="ko-KR" altLang="en-US" sz="1300" b="0" dirty="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55" name="TextBox 102"/>
          <p:cNvSpPr txBox="1">
            <a:spLocks noChangeArrowheads="1"/>
          </p:cNvSpPr>
          <p:nvPr/>
        </p:nvSpPr>
        <p:spPr bwMode="auto">
          <a:xfrm>
            <a:off x="6123327" y="4418976"/>
            <a:ext cx="38055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buFontTx/>
              <a:buChar char="-"/>
            </a:pPr>
            <a:r>
              <a:rPr lang="en-US" altLang="ko-KR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ko-KR" altLang="en-US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설계 </a:t>
            </a:r>
            <a:r>
              <a:rPr lang="en-US" altLang="ko-KR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(</a:t>
            </a:r>
            <a:r>
              <a:rPr lang="ko-KR" altLang="en-US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내압개선</a:t>
            </a:r>
            <a:r>
              <a:rPr lang="en-US" altLang="ko-KR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)</a:t>
            </a:r>
            <a:r>
              <a:rPr lang="ko-KR" altLang="en-US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를 </a:t>
            </a:r>
            <a:r>
              <a:rPr lang="ko-KR" altLang="en-US" sz="1200" b="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통한 만성 불량 개선</a:t>
            </a:r>
            <a:r>
              <a:rPr lang="en-US" altLang="ko-KR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/ NDF </a:t>
            </a:r>
            <a:r>
              <a:rPr lang="ko-KR" altLang="en-US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유형별 개선 활동</a:t>
            </a:r>
            <a:endParaRPr lang="en-US" altLang="ko-KR" sz="1200" b="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  <a:p>
            <a:pPr eaLnBrk="1" hangingPunct="1">
              <a:buFontTx/>
              <a:buChar char="-"/>
            </a:pPr>
            <a:r>
              <a:rPr lang="en-US" altLang="ko-KR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ko-KR" altLang="en-US" sz="1200" b="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해외 법인 협력사 및 내재화 </a:t>
            </a:r>
            <a:r>
              <a:rPr lang="en-US" altLang="ko-KR" sz="1200" b="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Line </a:t>
            </a:r>
            <a:r>
              <a:rPr lang="ko-KR" altLang="en-US" sz="1200" b="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공정 개선 활동 전개</a:t>
            </a:r>
          </a:p>
        </p:txBody>
      </p:sp>
      <p:sp>
        <p:nvSpPr>
          <p:cNvPr id="34" name="TextBox 102"/>
          <p:cNvSpPr txBox="1">
            <a:spLocks noChangeArrowheads="1"/>
          </p:cNvSpPr>
          <p:nvPr/>
        </p:nvSpPr>
        <p:spPr bwMode="auto">
          <a:xfrm>
            <a:off x="6123327" y="5676842"/>
            <a:ext cx="24184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buFontTx/>
              <a:buChar char="-"/>
            </a:pPr>
            <a:r>
              <a:rPr lang="en-US" altLang="ko-KR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ko-KR" altLang="en-US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벽걸이 실내기 염가형 </a:t>
            </a:r>
            <a:r>
              <a:rPr lang="en-US" altLang="ko-KR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Main PCBA </a:t>
            </a:r>
            <a:r>
              <a:rPr lang="ko-KR" altLang="en-US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개발</a:t>
            </a:r>
            <a:endParaRPr lang="en-US" altLang="ko-KR" sz="1200" b="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  <a:p>
            <a:pPr eaLnBrk="1" hangingPunct="1">
              <a:buFontTx/>
              <a:buChar char="-"/>
            </a:pPr>
            <a:r>
              <a:rPr lang="en-US" altLang="ko-KR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3kW </a:t>
            </a:r>
            <a:r>
              <a:rPr lang="ko-KR" altLang="en-US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전용 드라이브 개발</a:t>
            </a:r>
            <a:endParaRPr lang="ko-KR" altLang="en-US" sz="1200" b="0" dirty="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35" name="Text Box 107"/>
          <p:cNvSpPr txBox="1">
            <a:spLocks noChangeArrowheads="1"/>
          </p:cNvSpPr>
          <p:nvPr/>
        </p:nvSpPr>
        <p:spPr bwMode="auto">
          <a:xfrm>
            <a:off x="5834203" y="5212089"/>
            <a:ext cx="17038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180975" indent="-180975" eaLnBrk="0" latinLnBrk="0" hangingPunct="0">
              <a:buFont typeface="Wingdings" panose="05000000000000000000" pitchFamily="2" charset="2"/>
              <a:buChar char="q"/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itchFamily="2" charset="2"/>
              </a:rPr>
              <a:t>PCBA 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itchFamily="2" charset="2"/>
              </a:rPr>
              <a:t>원가 경쟁력 강화</a:t>
            </a:r>
            <a:endParaRPr kumimoji="1" lang="ko-KR" altLang="en-US" sz="1300" dirty="0" smtClean="0">
              <a:latin typeface="Arial Narrow" panose="020B0606020202030204" pitchFamily="34" charset="0"/>
              <a:ea typeface="LG스마트체 Regular" panose="020B0600000101010101" pitchFamily="50" charset="-127"/>
              <a:sym typeface="Wingdings" pitchFamily="2" charset="2"/>
            </a:endParaRPr>
          </a:p>
        </p:txBody>
      </p:sp>
      <p:sp>
        <p:nvSpPr>
          <p:cNvPr id="36" name="TextBox 102"/>
          <p:cNvSpPr txBox="1">
            <a:spLocks noChangeArrowheads="1"/>
          </p:cNvSpPr>
          <p:nvPr/>
        </p:nvSpPr>
        <p:spPr bwMode="auto">
          <a:xfrm>
            <a:off x="5970927" y="5453605"/>
            <a:ext cx="2845331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ko-KR" altLang="en-US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볼륨존 전용 실내기 </a:t>
            </a:r>
            <a:r>
              <a:rPr lang="en-US" altLang="ko-KR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Main </a:t>
            </a:r>
            <a:r>
              <a:rPr lang="ko-KR" altLang="en-US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및 드라이브 개발</a:t>
            </a:r>
            <a:endParaRPr lang="ko-KR" altLang="en-US" sz="1300" b="0" dirty="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843041" y="5484383"/>
            <a:ext cx="96019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defTabSz="771525">
              <a:defRPr/>
            </a:pPr>
            <a:r>
              <a:rPr lang="en-US" altLang="ko-KR" sz="10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Base</a:t>
            </a:r>
            <a:r>
              <a:rPr lang="ko-KR" altLang="en-US" sz="10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대비 </a:t>
            </a:r>
            <a:r>
              <a:rPr lang="en-US" altLang="ko-KR" sz="10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15%</a:t>
            </a:r>
            <a:r>
              <a:rPr lang="ko-KR" altLang="en-US" sz="10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개선</a:t>
            </a:r>
            <a:endParaRPr lang="ko-KR" altLang="en-US" sz="1000" b="0" dirty="0">
              <a:solidFill>
                <a:srgbClr val="008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8" name="TextBox 102"/>
          <p:cNvSpPr txBox="1">
            <a:spLocks noChangeArrowheads="1"/>
          </p:cNvSpPr>
          <p:nvPr/>
        </p:nvSpPr>
        <p:spPr bwMode="auto">
          <a:xfrm>
            <a:off x="5970927" y="6068338"/>
            <a:ext cx="300402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ko-KR" altLang="en-US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원가 경쟁력 있는 </a:t>
            </a:r>
            <a:r>
              <a:rPr lang="en-US" altLang="ko-KR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Maker </a:t>
            </a:r>
            <a:r>
              <a:rPr lang="ko-KR" altLang="en-US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확대 및  부품 표준화</a:t>
            </a:r>
            <a:endParaRPr lang="ko-KR" altLang="en-US" sz="1300" b="0" dirty="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39" name="TextBox 102"/>
          <p:cNvSpPr txBox="1">
            <a:spLocks noChangeArrowheads="1"/>
          </p:cNvSpPr>
          <p:nvPr/>
        </p:nvSpPr>
        <p:spPr bwMode="auto">
          <a:xfrm>
            <a:off x="6123327" y="6275387"/>
            <a:ext cx="315471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buFontTx/>
              <a:buChar char="-"/>
            </a:pPr>
            <a:r>
              <a:rPr lang="en-US" altLang="ko-KR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ko-KR" altLang="en-US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산켄 파워모듈 확대 </a:t>
            </a:r>
            <a:r>
              <a:rPr lang="en-US" altLang="ko-KR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/ 4.3</a:t>
            </a:r>
            <a:r>
              <a:rPr lang="ko-KR" altLang="en-US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인치 표준사이즈 개발 적용</a:t>
            </a:r>
            <a:endParaRPr lang="ko-KR" altLang="en-US" sz="1200" b="0" dirty="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407745" y="6467047"/>
            <a:ext cx="985847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defTabSz="771525">
              <a:defRPr/>
            </a:pPr>
            <a:r>
              <a:rPr lang="en-US" altLang="ko-KR" sz="10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`23</a:t>
            </a:r>
            <a:r>
              <a:rPr lang="ko-KR" altLang="en-US" sz="10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년 비중 </a:t>
            </a:r>
            <a:r>
              <a:rPr lang="en-US" altLang="ko-KR" sz="10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50%</a:t>
            </a:r>
            <a:r>
              <a:rPr lang="ko-KR" altLang="en-US" sz="10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목표</a:t>
            </a:r>
            <a:endParaRPr lang="ko-KR" altLang="en-US" sz="1000" b="0" dirty="0">
              <a:solidFill>
                <a:srgbClr val="008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1" name="TextBox 102"/>
          <p:cNvSpPr txBox="1">
            <a:spLocks noChangeArrowheads="1"/>
          </p:cNvSpPr>
          <p:nvPr/>
        </p:nvSpPr>
        <p:spPr bwMode="auto">
          <a:xfrm>
            <a:off x="5970927" y="1798394"/>
            <a:ext cx="24461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en-US" altLang="ko-KR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ko-KR" altLang="en-US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차세대 가전을 위한 </a:t>
            </a:r>
            <a:r>
              <a:rPr lang="en-US" altLang="ko-KR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OS</a:t>
            </a:r>
            <a:r>
              <a:rPr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플랫폼 </a:t>
            </a:r>
            <a:r>
              <a:rPr lang="ko-KR" altLang="en-US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개발</a:t>
            </a:r>
            <a:endParaRPr lang="ko-KR" altLang="en-US" sz="1300" b="0" dirty="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59" name="TextBox 102"/>
          <p:cNvSpPr txBox="1">
            <a:spLocks noChangeArrowheads="1"/>
          </p:cNvSpPr>
          <p:nvPr/>
        </p:nvSpPr>
        <p:spPr bwMode="auto">
          <a:xfrm>
            <a:off x="6123327" y="2036733"/>
            <a:ext cx="356187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z="11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 </a:t>
            </a:r>
            <a:r>
              <a:rPr kumimoji="0" lang="ko-KR" altLang="en-US" sz="11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에어컨에 최적화된 </a:t>
            </a:r>
            <a:r>
              <a:rPr kumimoji="0" lang="en-US" altLang="ko-KR" sz="11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OS (LUPA)  </a:t>
            </a:r>
            <a:r>
              <a:rPr kumimoji="0" lang="ko-KR" altLang="en-US" sz="11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탑재 및  어플리케이션  </a:t>
            </a:r>
            <a:r>
              <a:rPr kumimoji="0" lang="en-US" altLang="ko-KR" sz="11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SW </a:t>
            </a:r>
            <a:r>
              <a:rPr kumimoji="0" lang="ko-KR" altLang="en-US" sz="11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개발 </a:t>
            </a:r>
            <a:endParaRPr kumimoji="0" lang="en-US" altLang="ko-KR" sz="1100" b="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0" name="Text Box 107"/>
          <p:cNvSpPr txBox="1">
            <a:spLocks noChangeArrowheads="1"/>
          </p:cNvSpPr>
          <p:nvPr/>
        </p:nvSpPr>
        <p:spPr bwMode="auto">
          <a:xfrm>
            <a:off x="5834203" y="2513711"/>
            <a:ext cx="274754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180975" indent="-180975" eaLnBrk="0" latinLnBrk="0" hangingPunct="0">
              <a:buFont typeface="Wingdings" panose="05000000000000000000" pitchFamily="2" charset="2"/>
              <a:buChar char="q"/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itchFamily="2" charset="2"/>
              </a:rPr>
              <a:t>품질을 기반으로 고객의 신규 가치 창출 </a:t>
            </a:r>
            <a:endParaRPr kumimoji="1" lang="ko-KR" altLang="en-US" sz="1300" dirty="0" smtClean="0">
              <a:latin typeface="Arial Narrow" panose="020B0606020202030204" pitchFamily="34" charset="0"/>
              <a:ea typeface="LG스마트체 Regular" panose="020B0600000101010101" pitchFamily="50" charset="-127"/>
              <a:sym typeface="Wingdings" pitchFamily="2" charset="2"/>
            </a:endParaRPr>
          </a:p>
        </p:txBody>
      </p:sp>
      <p:sp>
        <p:nvSpPr>
          <p:cNvPr id="61" name="TextBox 102"/>
          <p:cNvSpPr txBox="1">
            <a:spLocks noChangeArrowheads="1"/>
          </p:cNvSpPr>
          <p:nvPr/>
        </p:nvSpPr>
        <p:spPr bwMode="auto">
          <a:xfrm>
            <a:off x="5970927" y="2755511"/>
            <a:ext cx="67486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DX </a:t>
            </a:r>
            <a:r>
              <a:rPr lang="ko-KR" altLang="en-US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강화 </a:t>
            </a:r>
            <a:endParaRPr lang="ko-KR" altLang="en-US" sz="1300" b="0" dirty="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62" name="TextBox 102"/>
          <p:cNvSpPr txBox="1">
            <a:spLocks noChangeArrowheads="1"/>
          </p:cNvSpPr>
          <p:nvPr/>
        </p:nvSpPr>
        <p:spPr bwMode="auto">
          <a:xfrm>
            <a:off x="6123327" y="2978539"/>
            <a:ext cx="34624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b="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- </a:t>
            </a:r>
            <a:r>
              <a:rPr lang="ko-KR" altLang="en-US" sz="1200" b="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실내기</a:t>
            </a:r>
            <a:r>
              <a:rPr lang="en-US" altLang="ko-KR" sz="1200" b="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WiFi / 485</a:t>
            </a:r>
            <a:r>
              <a:rPr lang="ko-KR" altLang="en-US" sz="1200" b="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통신 활용한 실내기 </a:t>
            </a:r>
            <a:r>
              <a:rPr lang="en-US" altLang="ko-KR" sz="1200" b="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LGMV </a:t>
            </a:r>
            <a:r>
              <a:rPr lang="ko-KR" altLang="en-US" sz="1200" b="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개발</a:t>
            </a:r>
            <a:endParaRPr lang="en-US" altLang="ko-KR" sz="1200" b="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  <a:p>
            <a:pPr eaLnBrk="1" hangingPunct="1"/>
            <a:r>
              <a:rPr lang="en-US" altLang="ko-KR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- </a:t>
            </a:r>
            <a:r>
              <a:rPr lang="ko-KR" altLang="en-US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학습 알고리즘을 통한 쾌적성</a:t>
            </a:r>
            <a:r>
              <a:rPr lang="en-US" altLang="ko-KR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, </a:t>
            </a:r>
            <a:r>
              <a:rPr lang="ko-KR" altLang="en-US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에너지 절감 솔루션 제공 </a:t>
            </a:r>
            <a:endParaRPr lang="ko-KR" altLang="en-US" sz="1200" b="0" dirty="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93200" y="3344711"/>
            <a:ext cx="1331426" cy="170733"/>
            <a:chOff x="7505115" y="3673797"/>
            <a:chExt cx="1331426" cy="170733"/>
          </a:xfrm>
        </p:grpSpPr>
        <p:sp>
          <p:nvSpPr>
            <p:cNvPr id="63" name="직사각형 62"/>
            <p:cNvSpPr/>
            <p:nvPr/>
          </p:nvSpPr>
          <p:spPr>
            <a:xfrm>
              <a:off x="7505115" y="3690642"/>
              <a:ext cx="569067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 defTabSz="771525">
                <a:defRPr/>
              </a:pPr>
              <a:r>
                <a:rPr lang="ko-KR" altLang="en-US" sz="1000" dirty="0" smtClean="0">
                  <a:solidFill>
                    <a:srgbClr val="008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panose="020B0604020202020204" pitchFamily="34" charset="0"/>
                </a:rPr>
                <a:t>스마트케어</a:t>
              </a:r>
              <a:endParaRPr lang="ko-KR" altLang="en-US" sz="1000" b="0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8156868" y="3673797"/>
              <a:ext cx="679673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 defTabSz="771525">
                <a:defRPr/>
              </a:pPr>
              <a:r>
                <a:rPr lang="en-US" altLang="ko-KR" sz="1000" dirty="0" smtClean="0">
                  <a:solidFill>
                    <a:srgbClr val="008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panose="020B0604020202020204" pitchFamily="34" charset="0"/>
                </a:rPr>
                <a:t>Scan to Space</a:t>
              </a:r>
              <a:endParaRPr lang="ko-KR" altLang="en-US" sz="1000" b="0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980608" y="4536722"/>
            <a:ext cx="301365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defTabSz="771525">
              <a:defRPr/>
            </a:pPr>
            <a:r>
              <a:rPr lang="en-US" altLang="ko-KR" sz="1000" b="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15% </a:t>
            </a:r>
            <a:r>
              <a:rPr lang="ko-KR" altLang="en-US" sz="1000" b="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↓</a:t>
            </a:r>
            <a:endParaRPr lang="ko-KR" altLang="en-US" sz="1000" b="0" dirty="0">
              <a:solidFill>
                <a:srgbClr val="008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70072" y="5323443"/>
            <a:ext cx="243656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defTabSz="771525">
              <a:defRPr/>
            </a:pPr>
            <a:r>
              <a:rPr lang="en-US" altLang="ko-KR" sz="1000" b="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5% </a:t>
            </a:r>
            <a:r>
              <a:rPr lang="ko-KR" altLang="en-US" sz="1000" b="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↓</a:t>
            </a:r>
            <a:endParaRPr lang="ko-KR" altLang="en-US" sz="1000" b="0" dirty="0">
              <a:solidFill>
                <a:srgbClr val="008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70072" y="5142503"/>
            <a:ext cx="243656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defTabSz="771525">
              <a:defRPr/>
            </a:pPr>
            <a:r>
              <a:rPr lang="en-US" altLang="ko-KR" sz="1000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4</a:t>
            </a:r>
            <a:r>
              <a:rPr lang="en-US" altLang="ko-KR" sz="1000" b="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% </a:t>
            </a:r>
            <a:r>
              <a:rPr lang="ko-KR" altLang="en-US" sz="1000" b="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↓</a:t>
            </a:r>
            <a:endParaRPr lang="ko-KR" altLang="en-US" sz="1000" b="0" dirty="0">
              <a:solidFill>
                <a:srgbClr val="008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2" name="TextBox 102"/>
          <p:cNvSpPr txBox="1">
            <a:spLocks noChangeArrowheads="1"/>
          </p:cNvSpPr>
          <p:nvPr/>
        </p:nvSpPr>
        <p:spPr bwMode="auto">
          <a:xfrm>
            <a:off x="5970927" y="3426199"/>
            <a:ext cx="150528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UP </a:t>
            </a:r>
            <a:r>
              <a:rPr lang="ko-KR" altLang="en-US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가전 및 </a:t>
            </a:r>
            <a:r>
              <a:rPr lang="en-US" altLang="ko-KR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USP </a:t>
            </a:r>
            <a:r>
              <a:rPr lang="ko-KR" altLang="en-US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개발 </a:t>
            </a:r>
            <a:endParaRPr lang="ko-KR" altLang="en-US" sz="1300" b="0" dirty="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33" name="TextBox 102"/>
          <p:cNvSpPr txBox="1">
            <a:spLocks noChangeArrowheads="1"/>
          </p:cNvSpPr>
          <p:nvPr/>
        </p:nvSpPr>
        <p:spPr bwMode="auto">
          <a:xfrm>
            <a:off x="6123327" y="3633969"/>
            <a:ext cx="30819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200" b="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- </a:t>
            </a:r>
            <a:r>
              <a:rPr lang="en-US" altLang="ko-KR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UP </a:t>
            </a:r>
            <a:r>
              <a:rPr lang="ko-KR" altLang="en-US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가전 적용 제품 군 확대 </a:t>
            </a:r>
            <a:r>
              <a:rPr lang="en-US" altLang="ko-KR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( GA2 4</a:t>
            </a:r>
            <a:r>
              <a:rPr lang="ko-KR" altLang="en-US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월 </a:t>
            </a:r>
            <a:r>
              <a:rPr lang="en-US" altLang="ko-KR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, </a:t>
            </a:r>
            <a:r>
              <a:rPr lang="ko-KR" altLang="en-US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창문형 </a:t>
            </a:r>
            <a:r>
              <a:rPr lang="en-US" altLang="ko-KR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6</a:t>
            </a:r>
            <a:r>
              <a:rPr lang="ko-KR" altLang="en-US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월</a:t>
            </a:r>
            <a:r>
              <a:rPr lang="en-US" altLang="ko-KR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)</a:t>
            </a:r>
            <a:endParaRPr lang="en-US" altLang="ko-KR" sz="1200" b="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  <a:p>
            <a:pPr eaLnBrk="1" hangingPunct="1"/>
            <a:r>
              <a:rPr lang="en-US" altLang="ko-KR" sz="1200" b="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- </a:t>
            </a:r>
            <a:r>
              <a:rPr lang="ko-KR" altLang="en-US" sz="1200" b="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지역 환경을 고려한</a:t>
            </a:r>
            <a:r>
              <a:rPr lang="en-US" altLang="ko-KR" sz="1200" b="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 USP </a:t>
            </a:r>
            <a:r>
              <a:rPr lang="ko-KR" altLang="en-US" sz="1200" b="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개발 </a:t>
            </a:r>
            <a:endParaRPr lang="ko-KR" altLang="en-US" sz="1200" b="0" dirty="0"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45" name="TextBox 102"/>
          <p:cNvSpPr txBox="1">
            <a:spLocks noChangeArrowheads="1"/>
          </p:cNvSpPr>
          <p:nvPr/>
        </p:nvSpPr>
        <p:spPr bwMode="auto">
          <a:xfrm>
            <a:off x="5970927" y="4820400"/>
            <a:ext cx="2893421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en-US" altLang="ko-KR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ko-KR" altLang="en-US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지속적인 </a:t>
            </a:r>
            <a:r>
              <a:rPr lang="en-US" altLang="ko-KR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MD </a:t>
            </a:r>
            <a:r>
              <a:rPr lang="ko-KR" altLang="en-US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활동을 통한 개발 효율성 강화</a:t>
            </a:r>
            <a:endParaRPr lang="ko-KR" altLang="en-US" sz="1300" b="0" dirty="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46" name="TextBox 102"/>
          <p:cNvSpPr txBox="1">
            <a:spLocks noChangeArrowheads="1"/>
          </p:cNvSpPr>
          <p:nvPr/>
        </p:nvSpPr>
        <p:spPr bwMode="auto">
          <a:xfrm>
            <a:off x="6185587" y="4002945"/>
            <a:ext cx="229389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1000" b="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유국</a:t>
            </a:r>
            <a:r>
              <a:rPr lang="en-US" altLang="ko-KR" sz="1000" b="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(</a:t>
            </a:r>
            <a:r>
              <a:rPr lang="ko-KR" altLang="en-US" sz="1000" b="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샤밧</a:t>
            </a:r>
            <a:r>
              <a:rPr lang="en-US" altLang="ko-KR" sz="1000" b="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), </a:t>
            </a:r>
            <a:r>
              <a:rPr lang="ko-KR" altLang="en-US" sz="1000" b="0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이라크 </a:t>
            </a:r>
            <a:r>
              <a:rPr lang="en-US" altLang="ko-KR" sz="1000" b="0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(Auto ICA), AFTA </a:t>
            </a:r>
            <a:r>
              <a:rPr lang="en-US" altLang="ko-KR" sz="1000" b="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(Mosquito)</a:t>
            </a:r>
            <a:endParaRPr lang="ko-KR" altLang="en-US" sz="1000" b="0" dirty="0">
              <a:solidFill>
                <a:srgbClr val="008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48" name="TextBox 102"/>
          <p:cNvSpPr txBox="1">
            <a:spLocks noChangeArrowheads="1"/>
          </p:cNvSpPr>
          <p:nvPr/>
        </p:nvSpPr>
        <p:spPr bwMode="auto">
          <a:xfrm>
            <a:off x="3435114" y="4094600"/>
            <a:ext cx="47769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1000" b="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북미 </a:t>
            </a:r>
            <a:r>
              <a:rPr lang="en-US" altLang="ko-KR" sz="1000" b="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(DR)</a:t>
            </a:r>
            <a:endParaRPr lang="ko-KR" altLang="en-US" sz="1000" b="0" dirty="0">
              <a:solidFill>
                <a:srgbClr val="008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50" name="TextBox 102"/>
          <p:cNvSpPr txBox="1">
            <a:spLocks noChangeArrowheads="1"/>
          </p:cNvSpPr>
          <p:nvPr/>
        </p:nvSpPr>
        <p:spPr bwMode="auto">
          <a:xfrm>
            <a:off x="3252169" y="3564023"/>
            <a:ext cx="85440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1000" b="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조합내기</a:t>
            </a:r>
            <a:r>
              <a:rPr lang="en-US" altLang="ko-KR" sz="1000" b="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, </a:t>
            </a:r>
            <a:r>
              <a:rPr lang="ko-KR" altLang="en-US" sz="1000" b="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창호형</a:t>
            </a:r>
            <a:endParaRPr lang="ko-KR" altLang="en-US" sz="1000" b="0" dirty="0">
              <a:solidFill>
                <a:srgbClr val="008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51" name="TextBox 102"/>
          <p:cNvSpPr txBox="1">
            <a:spLocks noChangeArrowheads="1"/>
          </p:cNvSpPr>
          <p:nvPr/>
        </p:nvSpPr>
        <p:spPr bwMode="auto">
          <a:xfrm>
            <a:off x="4245413" y="3564023"/>
            <a:ext cx="34144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1000" b="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창문형</a:t>
            </a:r>
            <a:endParaRPr lang="ko-KR" altLang="en-US" sz="1000" b="0" dirty="0">
              <a:solidFill>
                <a:srgbClr val="008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52" name="TextBox 102"/>
          <p:cNvSpPr txBox="1">
            <a:spLocks noChangeArrowheads="1"/>
          </p:cNvSpPr>
          <p:nvPr/>
        </p:nvSpPr>
        <p:spPr bwMode="auto">
          <a:xfrm>
            <a:off x="2131290" y="1963099"/>
            <a:ext cx="37991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000" b="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@300W</a:t>
            </a:r>
            <a:endParaRPr lang="ko-KR" altLang="en-US" sz="1000" b="0" dirty="0">
              <a:solidFill>
                <a:srgbClr val="008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42" name="TextBox 102"/>
          <p:cNvSpPr txBox="1">
            <a:spLocks noChangeArrowheads="1"/>
          </p:cNvSpPr>
          <p:nvPr/>
        </p:nvSpPr>
        <p:spPr bwMode="auto">
          <a:xfrm>
            <a:off x="5365530" y="1946623"/>
            <a:ext cx="45525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1000" b="0" dirty="0" err="1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미쯔비시</a:t>
            </a:r>
            <a:endParaRPr lang="ko-KR" altLang="en-US" sz="1000" b="0" dirty="0">
              <a:solidFill>
                <a:srgbClr val="008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21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Slide" r:id="rId5" imgW="270" imgH="270" progId="">
                  <p:embed/>
                </p:oleObj>
              </mc:Choice>
              <mc:Fallback>
                <p:oleObj name="think-cell Slide" r:id="rId5" imgW="270" imgH="2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Line 16"/>
          <p:cNvSpPr>
            <a:spLocks noChangeShapeType="1"/>
          </p:cNvSpPr>
          <p:nvPr/>
        </p:nvSpPr>
        <p:spPr bwMode="auto">
          <a:xfrm>
            <a:off x="0" y="59213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6388" name="Text Box 18"/>
          <p:cNvSpPr txBox="1">
            <a:spLocks noChangeArrowheads="1"/>
          </p:cNvSpPr>
          <p:nvPr/>
        </p:nvSpPr>
        <p:spPr bwMode="auto">
          <a:xfrm>
            <a:off x="8930079" y="188913"/>
            <a:ext cx="918771" cy="33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5" tIns="45703" rIns="91405" bIns="45703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ko-KR" sz="1600" b="1" dirty="0">
                <a:solidFill>
                  <a:srgbClr val="000000"/>
                </a:solidFill>
              </a:rPr>
              <a:t>2)</a:t>
            </a:r>
            <a:r>
              <a:rPr lang="ko-KR" altLang="en-US" sz="1600" b="1" dirty="0">
                <a:solidFill>
                  <a:srgbClr val="000000"/>
                </a:solidFill>
              </a:rPr>
              <a:t> 조직도</a:t>
            </a:r>
            <a:endParaRPr lang="en-US" altLang="ko-KR" sz="1600" b="1" dirty="0">
              <a:solidFill>
                <a:srgbClr val="000000"/>
              </a:solidFill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111125" y="129051"/>
            <a:ext cx="63305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2000" b="1" dirty="0" smtClean="0">
                <a:solidFill>
                  <a:srgbClr val="000000"/>
                </a:solidFill>
              </a:rPr>
              <a:t>1</a:t>
            </a:r>
            <a:r>
              <a:rPr lang="en-US" altLang="ko-KR" sz="2000" b="1" dirty="0">
                <a:solidFill>
                  <a:srgbClr val="000000"/>
                </a:solidFill>
              </a:rPr>
              <a:t>. </a:t>
            </a:r>
            <a:r>
              <a:rPr lang="ko-KR" altLang="en-US" sz="2000" b="1">
                <a:solidFill>
                  <a:srgbClr val="000000"/>
                </a:solidFill>
              </a:rPr>
              <a:t>에어솔루션 제어연구담당 </a:t>
            </a:r>
            <a:r>
              <a:rPr lang="en-US" altLang="ko-KR" sz="2000" b="1" dirty="0">
                <a:solidFill>
                  <a:srgbClr val="000000"/>
                </a:solidFill>
              </a:rPr>
              <a:t>/ RAC</a:t>
            </a:r>
            <a:r>
              <a:rPr lang="ko-KR" altLang="en-US" sz="2000" b="1">
                <a:solidFill>
                  <a:srgbClr val="000000"/>
                </a:solidFill>
              </a:rPr>
              <a:t>제어개발팀 </a:t>
            </a:r>
            <a:r>
              <a:rPr lang="en-US" altLang="ko-KR" sz="2000" b="1" dirty="0">
                <a:solidFill>
                  <a:srgbClr val="000000"/>
                </a:solidFill>
              </a:rPr>
              <a:t>Mission </a:t>
            </a:r>
            <a:r>
              <a:rPr lang="ko-KR" altLang="en-US" sz="2000" b="1">
                <a:solidFill>
                  <a:srgbClr val="000000"/>
                </a:solidFill>
              </a:rPr>
              <a:t>및 </a:t>
            </a:r>
            <a:r>
              <a:rPr lang="en-US" altLang="ko-KR" sz="2000" b="1" dirty="0">
                <a:solidFill>
                  <a:srgbClr val="000000"/>
                </a:solidFill>
              </a:rPr>
              <a:t>R&amp;R</a:t>
            </a:r>
          </a:p>
        </p:txBody>
      </p:sp>
      <p:sp>
        <p:nvSpPr>
          <p:cNvPr id="410" name="Rectangle 172"/>
          <p:cNvSpPr>
            <a:spLocks noChangeArrowheads="1"/>
          </p:cNvSpPr>
          <p:nvPr/>
        </p:nvSpPr>
        <p:spPr bwMode="auto">
          <a:xfrm>
            <a:off x="4185161" y="726597"/>
            <a:ext cx="1439863" cy="43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0" bIns="0" anchor="ctr"/>
          <a:lstStyle>
            <a:defPPr>
              <a:defRPr lang="ko-KR"/>
            </a:defPPr>
            <a:lvl1pPr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kumimoji="0" lang="ko-KR" altLang="ko-KR" sz="800" kern="0" dirty="0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  <a:cs typeface="Arial" pitchFamily="34" charset="0"/>
              <a:sym typeface="Wingdings" pitchFamily="2" charset="2"/>
            </a:endParaRPr>
          </a:p>
        </p:txBody>
      </p:sp>
      <p:sp>
        <p:nvSpPr>
          <p:cNvPr id="412" name="Rectangle 172"/>
          <p:cNvSpPr>
            <a:spLocks noChangeArrowheads="1"/>
          </p:cNvSpPr>
          <p:nvPr/>
        </p:nvSpPr>
        <p:spPr bwMode="auto">
          <a:xfrm>
            <a:off x="6183974" y="1281516"/>
            <a:ext cx="1260475" cy="181894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ko-KR" altLang="en-US" sz="10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품질 </a:t>
            </a:r>
            <a:r>
              <a:rPr kumimoji="0" lang="en-US" altLang="ko-KR" sz="10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(4)</a:t>
            </a:r>
            <a:endParaRPr kumimoji="0" lang="ko-KR" altLang="ko-KR" sz="1000" kern="0" dirty="0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  <a:cs typeface="Arial" pitchFamily="34" charset="0"/>
              <a:sym typeface="Wingdings" pitchFamily="2" charset="2"/>
            </a:endParaRPr>
          </a:p>
        </p:txBody>
      </p:sp>
      <p:sp>
        <p:nvSpPr>
          <p:cNvPr id="413" name="Text Box 29"/>
          <p:cNvSpPr txBox="1">
            <a:spLocks noChangeArrowheads="1"/>
          </p:cNvSpPr>
          <p:nvPr/>
        </p:nvSpPr>
        <p:spPr bwMode="auto">
          <a:xfrm>
            <a:off x="4729667" y="750409"/>
            <a:ext cx="592594" cy="34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0" bIns="0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ko-KR" altLang="en-US" sz="9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rPr>
              <a:t> </a:t>
            </a:r>
            <a:r>
              <a:rPr kumimoji="0" lang="ko-KR" altLang="en-US" sz="900" kern="0" dirty="0" err="1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rPr>
              <a:t>최진탁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rPr>
              <a:t> 책임</a:t>
            </a:r>
            <a:endParaRPr kumimoji="0" lang="en-US" altLang="ko-KR" sz="900" kern="0" dirty="0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  <a:sym typeface="Wingdings" pitchFamily="2" charset="2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en-US" altLang="ko-KR" sz="9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rPr>
              <a:t> </a:t>
            </a:r>
            <a:r>
              <a:rPr kumimoji="0" lang="ko-KR" altLang="en-US" sz="9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rPr>
              <a:t>팀장</a:t>
            </a:r>
          </a:p>
        </p:txBody>
      </p:sp>
      <p:sp>
        <p:nvSpPr>
          <p:cNvPr id="414" name="직사각형 413"/>
          <p:cNvSpPr>
            <a:spLocks noChangeArrowheads="1"/>
          </p:cNvSpPr>
          <p:nvPr/>
        </p:nvSpPr>
        <p:spPr bwMode="auto">
          <a:xfrm>
            <a:off x="4175630" y="712309"/>
            <a:ext cx="164592" cy="222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0" bIns="0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ko-KR" altLang="en-US" sz="11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rPr>
              <a:t>★</a:t>
            </a:r>
          </a:p>
        </p:txBody>
      </p:sp>
      <p:sp>
        <p:nvSpPr>
          <p:cNvPr id="415" name="직사각형 414"/>
          <p:cNvSpPr>
            <a:spLocks noChangeArrowheads="1"/>
          </p:cNvSpPr>
          <p:nvPr/>
        </p:nvSpPr>
        <p:spPr bwMode="auto">
          <a:xfrm>
            <a:off x="5763636" y="704363"/>
            <a:ext cx="3933252" cy="188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0" bIns="0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90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rPr>
              <a:t>* MBB (</a:t>
            </a:r>
            <a:r>
              <a:rPr lang="ko-KR" altLang="ko-KR" sz="90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rPr>
              <a:t>★</a:t>
            </a:r>
            <a:r>
              <a:rPr lang="en-US" altLang="ko-KR" sz="90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rPr>
              <a:t>), BB (●), GB (</a:t>
            </a:r>
            <a:r>
              <a:rPr lang="en-US" altLang="ko-KR" sz="900" dirty="0" smtClean="0">
                <a:solidFill>
                  <a:srgbClr val="32CD32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rPr>
              <a:t>●</a:t>
            </a:r>
            <a:r>
              <a:rPr lang="en-US" altLang="ko-KR" sz="90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rPr>
              <a:t>), SW Architect(</a:t>
            </a:r>
            <a:r>
              <a:rPr lang="ko-KR" altLang="ko-KR" sz="900" dirty="0" smtClean="0">
                <a:solidFill>
                  <a:srgbClr val="E01641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rPr>
              <a:t>★</a:t>
            </a:r>
            <a:r>
              <a:rPr lang="en-US" altLang="ko-KR" sz="90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rPr>
              <a:t>), SDET(</a:t>
            </a:r>
            <a:r>
              <a:rPr lang="ko-KR" altLang="ko-KR" sz="900" dirty="0" smtClean="0">
                <a:solidFill>
                  <a:srgbClr val="00B05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rPr>
              <a:t>★</a:t>
            </a:r>
            <a:r>
              <a:rPr lang="en-US" altLang="ko-KR" sz="90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rPr>
              <a:t>), SW</a:t>
            </a:r>
            <a:r>
              <a:rPr lang="ko-KR" altLang="en-US" sz="90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rPr>
              <a:t>중급 </a:t>
            </a:r>
            <a:r>
              <a:rPr lang="en-US" altLang="ko-KR" sz="90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rPr>
              <a:t>(    ), </a:t>
            </a:r>
            <a:r>
              <a:rPr lang="ko-KR" altLang="en-US" sz="90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rPr>
              <a:t>인버터 중급</a:t>
            </a:r>
            <a:r>
              <a:rPr lang="en-US" altLang="ko-KR" sz="90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rPr>
              <a:t>(     )</a:t>
            </a:r>
            <a:endParaRPr lang="ko-KR" altLang="en-US" sz="900" dirty="0" smtClean="0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  <a:sym typeface="Wingdings" pitchFamily="2" charset="2"/>
            </a:endParaRPr>
          </a:p>
        </p:txBody>
      </p:sp>
      <p:sp>
        <p:nvSpPr>
          <p:cNvPr id="416" name="타원 415"/>
          <p:cNvSpPr/>
          <p:nvPr/>
        </p:nvSpPr>
        <p:spPr>
          <a:xfrm>
            <a:off x="8757232" y="761497"/>
            <a:ext cx="107950" cy="10795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en-US" altLang="ko-KR" sz="800" kern="0" dirty="0">
                <a:solidFill>
                  <a:srgbClr val="FFFFFF"/>
                </a:solidFill>
                <a:latin typeface="Arial Narrow" pitchFamily="34" charset="0"/>
                <a:ea typeface="LG스마트체 Regular" pitchFamily="50" charset="-127"/>
              </a:rPr>
              <a:t>S</a:t>
            </a:r>
            <a:endParaRPr kumimoji="0" lang="ko-KR" altLang="en-US" sz="800" kern="0" dirty="0">
              <a:solidFill>
                <a:srgbClr val="FFFFFF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418" name="Rectangle 172"/>
          <p:cNvSpPr>
            <a:spLocks noChangeArrowheads="1"/>
          </p:cNvSpPr>
          <p:nvPr/>
        </p:nvSpPr>
        <p:spPr bwMode="auto">
          <a:xfrm>
            <a:off x="6184326" y="1495234"/>
            <a:ext cx="1258888" cy="4652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en-US" altLang="ko-KR" sz="9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 -</a:t>
            </a:r>
            <a:r>
              <a:rPr kumimoji="0" lang="ko-KR" altLang="en-US" sz="9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정속 이하의 품질 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목표개선</a:t>
            </a:r>
            <a:endParaRPr kumimoji="0" lang="en-US" altLang="ko-KR" sz="900" kern="0" dirty="0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  <a:cs typeface="Arial" pitchFamily="34" charset="0"/>
              <a:sym typeface="Wingdings" pitchFamily="2" charset="2"/>
            </a:endParaRPr>
          </a:p>
        </p:txBody>
      </p:sp>
      <p:sp>
        <p:nvSpPr>
          <p:cNvPr id="419" name="타원 418"/>
          <p:cNvSpPr/>
          <p:nvPr/>
        </p:nvSpPr>
        <p:spPr>
          <a:xfrm>
            <a:off x="9525570" y="759577"/>
            <a:ext cx="107950" cy="10795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en-US" altLang="ko-KR" sz="800" kern="0" dirty="0" smtClean="0">
                <a:solidFill>
                  <a:srgbClr val="FFFFFF"/>
                </a:solidFill>
                <a:latin typeface="Arial Narrow" pitchFamily="34" charset="0"/>
                <a:ea typeface="LG스마트체 Regular" pitchFamily="50" charset="-127"/>
              </a:rPr>
              <a:t>I</a:t>
            </a:r>
            <a:endParaRPr kumimoji="0" lang="ko-KR" altLang="en-US" sz="800" kern="0" dirty="0">
              <a:solidFill>
                <a:srgbClr val="FFFFFF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420" name="Rectangle 172"/>
          <p:cNvSpPr>
            <a:spLocks noChangeArrowheads="1"/>
          </p:cNvSpPr>
          <p:nvPr/>
        </p:nvSpPr>
        <p:spPr bwMode="auto">
          <a:xfrm>
            <a:off x="580900" y="1281516"/>
            <a:ext cx="1271084" cy="195262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en-US" altLang="ko-KR" sz="10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HW </a:t>
            </a:r>
            <a:r>
              <a:rPr kumimoji="0" lang="ko-KR" altLang="en-US" sz="1000" kern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개발 </a:t>
            </a:r>
            <a:r>
              <a:rPr kumimoji="0" lang="en-US" altLang="ko-KR" sz="10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(11)</a:t>
            </a:r>
            <a:endParaRPr kumimoji="0" lang="ko-KR" altLang="ko-KR" sz="1000" kern="0" dirty="0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  <a:cs typeface="Arial" pitchFamily="34" charset="0"/>
              <a:sym typeface="Wingdings" pitchFamily="2" charset="2"/>
            </a:endParaRPr>
          </a:p>
        </p:txBody>
      </p:sp>
      <p:sp>
        <p:nvSpPr>
          <p:cNvPr id="421" name="Rectangle 172"/>
          <p:cNvSpPr>
            <a:spLocks noChangeArrowheads="1"/>
          </p:cNvSpPr>
          <p:nvPr/>
        </p:nvSpPr>
        <p:spPr bwMode="auto">
          <a:xfrm>
            <a:off x="582486" y="1503780"/>
            <a:ext cx="1272672" cy="481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en-US" altLang="ko-KR" sz="9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 - </a:t>
            </a:r>
            <a:r>
              <a:rPr kumimoji="0" lang="en-US" altLang="ko-KR" sz="9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HW 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개발 </a:t>
            </a:r>
            <a:endParaRPr kumimoji="0" lang="en-US" altLang="ko-KR" sz="900" kern="0" dirty="0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  <a:cs typeface="Arial" pitchFamily="34" charset="0"/>
              <a:sym typeface="Wingdings" pitchFamily="2" charset="2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en-US" altLang="ko-KR" sz="9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 - 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법인개발 및 생산 대응</a:t>
            </a:r>
            <a:endParaRPr kumimoji="0" lang="en-US" altLang="ko-KR" sz="900" kern="0" dirty="0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  <a:cs typeface="Arial" pitchFamily="34" charset="0"/>
              <a:sym typeface="Wingdings" pitchFamily="2" charset="2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en-US" altLang="ko-KR" sz="9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 </a:t>
            </a:r>
            <a:r>
              <a:rPr kumimoji="0" lang="en-US" altLang="ko-KR" sz="9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-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스탠드</a:t>
            </a:r>
            <a:r>
              <a:rPr kumimoji="0" lang="en-US" altLang="ko-KR" sz="9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, 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벽걸이</a:t>
            </a:r>
            <a:r>
              <a:rPr kumimoji="0" lang="en-US" altLang="ko-KR" sz="9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,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 일체형 개발</a:t>
            </a:r>
            <a:endParaRPr kumimoji="0" lang="en-US" altLang="ko-KR" sz="900" kern="0" dirty="0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  <a:cs typeface="Arial" pitchFamily="34" charset="0"/>
              <a:sym typeface="Wingdings" pitchFamily="2" charset="2"/>
            </a:endParaRPr>
          </a:p>
        </p:txBody>
      </p:sp>
      <p:graphicFrame>
        <p:nvGraphicFramePr>
          <p:cNvPr id="422" name="표 421"/>
          <p:cNvGraphicFramePr>
            <a:graphicFrameLocks noGrp="1"/>
          </p:cNvGraphicFramePr>
          <p:nvPr>
            <p:extLst/>
          </p:nvPr>
        </p:nvGraphicFramePr>
        <p:xfrm>
          <a:off x="581285" y="731173"/>
          <a:ext cx="2322835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67"/>
                <a:gridCol w="464567"/>
                <a:gridCol w="464567"/>
                <a:gridCol w="464567"/>
                <a:gridCol w="46456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책임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선임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연구원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Total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소계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3" name="Rectangle 172"/>
          <p:cNvSpPr>
            <a:spLocks noChangeArrowheads="1"/>
          </p:cNvSpPr>
          <p:nvPr/>
        </p:nvSpPr>
        <p:spPr bwMode="auto">
          <a:xfrm>
            <a:off x="8145950" y="1286396"/>
            <a:ext cx="1260475" cy="181894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en-US" altLang="ko-KR" sz="10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VI Task</a:t>
            </a:r>
            <a:r>
              <a:rPr kumimoji="0" lang="ko-KR" altLang="en-US" sz="1000" kern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 </a:t>
            </a:r>
            <a:r>
              <a:rPr kumimoji="0" lang="en-US" altLang="ko-KR" sz="10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(4)</a:t>
            </a:r>
            <a:endParaRPr kumimoji="0" lang="ko-KR" altLang="ko-KR" sz="1000" kern="0" dirty="0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  <a:cs typeface="Arial" pitchFamily="34" charset="0"/>
              <a:sym typeface="Wingdings" pitchFamily="2" charset="2"/>
            </a:endParaRPr>
          </a:p>
        </p:txBody>
      </p:sp>
      <p:sp>
        <p:nvSpPr>
          <p:cNvPr id="424" name="Rectangle 172"/>
          <p:cNvSpPr>
            <a:spLocks noChangeArrowheads="1"/>
          </p:cNvSpPr>
          <p:nvPr/>
        </p:nvSpPr>
        <p:spPr bwMode="auto">
          <a:xfrm>
            <a:off x="6183605" y="4792300"/>
            <a:ext cx="1260475" cy="1818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en-US" altLang="ko-KR" sz="10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Winner TDR (4)</a:t>
            </a:r>
            <a:endParaRPr kumimoji="0" lang="ko-KR" altLang="ko-KR" sz="1000" kern="0" dirty="0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  <a:cs typeface="Arial" pitchFamily="34" charset="0"/>
              <a:sym typeface="Wingdings" pitchFamily="2" charset="2"/>
            </a:endParaRPr>
          </a:p>
        </p:txBody>
      </p:sp>
      <p:sp>
        <p:nvSpPr>
          <p:cNvPr id="425" name="Rectangle 172"/>
          <p:cNvSpPr>
            <a:spLocks noChangeArrowheads="1"/>
          </p:cNvSpPr>
          <p:nvPr/>
        </p:nvSpPr>
        <p:spPr bwMode="auto">
          <a:xfrm>
            <a:off x="2443482" y="5929802"/>
            <a:ext cx="1260475" cy="18189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en-US" altLang="ko-KR" sz="10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LQC </a:t>
            </a:r>
            <a:r>
              <a:rPr kumimoji="0" lang="ko-KR" altLang="en-US" sz="1000" kern="0" dirty="0" err="1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온보딩</a:t>
            </a:r>
            <a:r>
              <a:rPr kumimoji="0" lang="ko-KR" altLang="en-US" sz="10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 </a:t>
            </a:r>
            <a:r>
              <a:rPr kumimoji="0" lang="en-US" altLang="ko-KR" sz="10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/ MD  (1)</a:t>
            </a:r>
            <a:endParaRPr kumimoji="0" lang="ko-KR" altLang="ko-KR" sz="1000" kern="0" dirty="0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  <a:cs typeface="Arial" pitchFamily="34" charset="0"/>
              <a:sym typeface="Wingdings" pitchFamily="2" charset="2"/>
            </a:endParaRPr>
          </a:p>
        </p:txBody>
      </p:sp>
      <p:sp>
        <p:nvSpPr>
          <p:cNvPr id="426" name="Rectangle 172"/>
          <p:cNvSpPr>
            <a:spLocks noChangeArrowheads="1"/>
          </p:cNvSpPr>
          <p:nvPr/>
        </p:nvSpPr>
        <p:spPr bwMode="auto">
          <a:xfrm>
            <a:off x="6183465" y="3663602"/>
            <a:ext cx="1260475" cy="1818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lnSpc>
                <a:spcPct val="110000"/>
              </a:lnSpc>
              <a:buSzPct val="80000"/>
              <a:buFont typeface="Wingdings" pitchFamily="2" charset="2"/>
              <a:buNone/>
            </a:pPr>
            <a:r>
              <a:rPr lang="en-US" altLang="ko-KR" sz="1000" b="1" kern="0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  <a:sym typeface="Wingdings" pitchFamily="2" charset="2"/>
              </a:rPr>
              <a:t>GA2 TDR (2)</a:t>
            </a:r>
            <a:endParaRPr lang="ko-KR" altLang="ko-KR" sz="1000" b="1" kern="0" dirty="0">
              <a:solidFill>
                <a:srgbClr val="000000"/>
              </a:solidFill>
              <a:latin typeface="Arial Narrow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427" name="그림 4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7968" y="743337"/>
            <a:ext cx="320657" cy="404080"/>
          </a:xfrm>
          <a:prstGeom prst="rect">
            <a:avLst/>
          </a:prstGeom>
        </p:spPr>
      </p:pic>
      <p:grpSp>
        <p:nvGrpSpPr>
          <p:cNvPr id="428" name="그룹 427"/>
          <p:cNvGrpSpPr/>
          <p:nvPr/>
        </p:nvGrpSpPr>
        <p:grpSpPr>
          <a:xfrm>
            <a:off x="317683" y="1997594"/>
            <a:ext cx="1637083" cy="367157"/>
            <a:chOff x="2135973" y="1997594"/>
            <a:chExt cx="1637083" cy="367157"/>
          </a:xfrm>
        </p:grpSpPr>
        <p:pic>
          <p:nvPicPr>
            <p:cNvPr id="429" name="Picture 2"/>
            <p:cNvPicPr preferRelativeResize="0">
              <a:picLocks noChangeArrowheads="1"/>
            </p:cNvPicPr>
            <p:nvPr/>
          </p:nvPicPr>
          <p:blipFill>
            <a:blip r:embed="rId8" cstate="print"/>
            <a:srcRect l="18082" r="21844" b="37146"/>
            <a:stretch>
              <a:fillRect/>
            </a:stretch>
          </p:blipFill>
          <p:spPr bwMode="auto">
            <a:xfrm>
              <a:off x="2526091" y="2056824"/>
              <a:ext cx="287385" cy="286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" name="Rectangle 172"/>
            <p:cNvSpPr>
              <a:spLocks noChangeArrowheads="1"/>
            </p:cNvSpPr>
            <p:nvPr/>
          </p:nvSpPr>
          <p:spPr bwMode="auto">
            <a:xfrm>
              <a:off x="2400480" y="2040901"/>
              <a:ext cx="1260475" cy="3238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36000" tIns="36000" rIns="0" bIns="0" anchor="ctr"/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endParaRPr kumimoji="0" lang="ko-KR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endParaRPr>
            </a:p>
          </p:txBody>
        </p:sp>
        <p:sp>
          <p:nvSpPr>
            <p:cNvPr id="431" name="Text Box 49"/>
            <p:cNvSpPr txBox="1">
              <a:spLocks noChangeArrowheads="1"/>
            </p:cNvSpPr>
            <p:nvPr/>
          </p:nvSpPr>
          <p:spPr bwMode="auto">
            <a:xfrm>
              <a:off x="2787218" y="2037726"/>
              <a:ext cx="985838" cy="307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 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윤용호 책임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 벽걸이 </a:t>
              </a: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HW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  </a:t>
              </a: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PL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  <p:sp>
          <p:nvSpPr>
            <p:cNvPr id="432" name="직사각형 431"/>
            <p:cNvSpPr>
              <a:spLocks noChangeArrowheads="1"/>
            </p:cNvSpPr>
            <p:nvPr/>
          </p:nvSpPr>
          <p:spPr bwMode="auto">
            <a:xfrm>
              <a:off x="2415743" y="2047251"/>
              <a:ext cx="92974" cy="13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★</a:t>
              </a:r>
              <a:endParaRPr kumimoji="0" lang="ko-KR" altLang="en-US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  <p:sp>
          <p:nvSpPr>
            <p:cNvPr id="433" name="Text Box 49"/>
            <p:cNvSpPr txBox="1">
              <a:spLocks noChangeArrowheads="1"/>
            </p:cNvSpPr>
            <p:nvPr/>
          </p:nvSpPr>
          <p:spPr bwMode="auto">
            <a:xfrm>
              <a:off x="2135973" y="1997594"/>
              <a:ext cx="320786" cy="16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P3(7)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</p:grpSp>
      <p:grpSp>
        <p:nvGrpSpPr>
          <p:cNvPr id="434" name="그룹 433"/>
          <p:cNvGrpSpPr/>
          <p:nvPr/>
        </p:nvGrpSpPr>
        <p:grpSpPr>
          <a:xfrm>
            <a:off x="587403" y="4915187"/>
            <a:ext cx="1372579" cy="327025"/>
            <a:chOff x="573113" y="3137359"/>
            <a:chExt cx="1372579" cy="327025"/>
          </a:xfrm>
        </p:grpSpPr>
        <p:grpSp>
          <p:nvGrpSpPr>
            <p:cNvPr id="435" name="그룹 434"/>
            <p:cNvGrpSpPr/>
            <p:nvPr/>
          </p:nvGrpSpPr>
          <p:grpSpPr>
            <a:xfrm>
              <a:off x="573113" y="3137359"/>
              <a:ext cx="1372579" cy="327025"/>
              <a:chOff x="577440" y="1952960"/>
              <a:chExt cx="1372579" cy="327025"/>
            </a:xfrm>
          </p:grpSpPr>
          <p:sp>
            <p:nvSpPr>
              <p:cNvPr id="437" name="Rectangle 172"/>
              <p:cNvSpPr>
                <a:spLocks noChangeArrowheads="1"/>
              </p:cNvSpPr>
              <p:nvPr/>
            </p:nvSpPr>
            <p:spPr bwMode="auto">
              <a:xfrm>
                <a:off x="577440" y="1956135"/>
                <a:ext cx="1260475" cy="3238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36000" rIns="0" bIns="0" anchor="ctr"/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kumimoji="0" lang="ko-KR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cs typeface="Arial" pitchFamily="34" charset="0"/>
                  <a:sym typeface="Wingdings" pitchFamily="2" charset="2"/>
                </a:endParaRPr>
              </a:p>
            </p:txBody>
          </p:sp>
          <p:sp>
            <p:nvSpPr>
              <p:cNvPr id="438" name="Text Box 49"/>
              <p:cNvSpPr txBox="1">
                <a:spLocks noChangeArrowheads="1"/>
              </p:cNvSpPr>
              <p:nvPr/>
            </p:nvSpPr>
            <p:spPr bwMode="auto">
              <a:xfrm>
                <a:off x="964181" y="1952960"/>
                <a:ext cx="985838" cy="307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6000" tIns="36000" rIns="0" bIns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 </a:t>
                </a: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김재서 연구원</a:t>
                </a:r>
                <a:endPara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en-US" altLang="ko-KR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 </a:t>
                </a: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스탠드 실내기</a:t>
                </a:r>
                <a:endPara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</p:txBody>
          </p:sp>
        </p:grpSp>
        <p:pic>
          <p:nvPicPr>
            <p:cNvPr id="436" name="그림 43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2358" y="3162393"/>
              <a:ext cx="262435" cy="276566"/>
            </a:xfrm>
            <a:prstGeom prst="rect">
              <a:avLst/>
            </a:prstGeom>
          </p:spPr>
        </p:pic>
      </p:grpSp>
      <p:grpSp>
        <p:nvGrpSpPr>
          <p:cNvPr id="439" name="그룹 438"/>
          <p:cNvGrpSpPr/>
          <p:nvPr/>
        </p:nvGrpSpPr>
        <p:grpSpPr>
          <a:xfrm>
            <a:off x="5896371" y="1997594"/>
            <a:ext cx="1660388" cy="341519"/>
            <a:chOff x="5896371" y="1997594"/>
            <a:chExt cx="1660388" cy="341519"/>
          </a:xfrm>
        </p:grpSpPr>
        <p:pic>
          <p:nvPicPr>
            <p:cNvPr id="440" name="Picture 2" descr="http://hacrndnt.lge.com/upload/user_pic/김필용.bmp"/>
            <p:cNvPicPr preferRelativeResize="0">
              <a:picLocks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307182" y="2036608"/>
              <a:ext cx="287400" cy="286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1" name="Rectangle 172"/>
            <p:cNvSpPr>
              <a:spLocks noChangeArrowheads="1"/>
            </p:cNvSpPr>
            <p:nvPr/>
          </p:nvSpPr>
          <p:spPr bwMode="auto">
            <a:xfrm>
              <a:off x="6184179" y="2015263"/>
              <a:ext cx="1260475" cy="3238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36000" tIns="36000" rIns="0" bIns="0" anchor="ctr"/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endParaRPr kumimoji="0" lang="ko-KR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endParaRPr>
            </a:p>
          </p:txBody>
        </p:sp>
        <p:sp>
          <p:nvSpPr>
            <p:cNvPr id="442" name="Text Box 49"/>
            <p:cNvSpPr txBox="1">
              <a:spLocks noChangeArrowheads="1"/>
            </p:cNvSpPr>
            <p:nvPr/>
          </p:nvSpPr>
          <p:spPr bwMode="auto">
            <a:xfrm>
              <a:off x="6570921" y="2012089"/>
              <a:ext cx="985838" cy="307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 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김필용 책임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 품질 파트  </a:t>
              </a: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PL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  <p:sp>
          <p:nvSpPr>
            <p:cNvPr id="443" name="직사각형 442"/>
            <p:cNvSpPr>
              <a:spLocks noChangeArrowheads="1"/>
            </p:cNvSpPr>
            <p:nvPr/>
          </p:nvSpPr>
          <p:spPr bwMode="auto">
            <a:xfrm>
              <a:off x="6199445" y="2021613"/>
              <a:ext cx="92974" cy="13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★</a:t>
              </a:r>
              <a:endParaRPr kumimoji="0" lang="ko-KR" altLang="en-US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  <p:sp>
          <p:nvSpPr>
            <p:cNvPr id="444" name="Text Box 49"/>
            <p:cNvSpPr txBox="1">
              <a:spLocks noChangeArrowheads="1"/>
            </p:cNvSpPr>
            <p:nvPr/>
          </p:nvSpPr>
          <p:spPr bwMode="auto">
            <a:xfrm>
              <a:off x="5896371" y="1997594"/>
              <a:ext cx="320786" cy="16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P3(9)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</p:grpSp>
      <p:grpSp>
        <p:nvGrpSpPr>
          <p:cNvPr id="445" name="그룹 444"/>
          <p:cNvGrpSpPr/>
          <p:nvPr/>
        </p:nvGrpSpPr>
        <p:grpSpPr>
          <a:xfrm>
            <a:off x="306228" y="2331787"/>
            <a:ext cx="1537046" cy="389151"/>
            <a:chOff x="4018106" y="4589746"/>
            <a:chExt cx="1537046" cy="389151"/>
          </a:xfrm>
        </p:grpSpPr>
        <p:grpSp>
          <p:nvGrpSpPr>
            <p:cNvPr id="446" name="그룹 445"/>
            <p:cNvGrpSpPr/>
            <p:nvPr/>
          </p:nvGrpSpPr>
          <p:grpSpPr>
            <a:xfrm>
              <a:off x="4288649" y="4655047"/>
              <a:ext cx="1266503" cy="323850"/>
              <a:chOff x="8138189" y="3428048"/>
              <a:chExt cx="1273152" cy="323850"/>
            </a:xfrm>
          </p:grpSpPr>
          <p:grpSp>
            <p:nvGrpSpPr>
              <p:cNvPr id="448" name="그룹 447"/>
              <p:cNvGrpSpPr/>
              <p:nvPr/>
            </p:nvGrpSpPr>
            <p:grpSpPr>
              <a:xfrm>
                <a:off x="8138189" y="3428048"/>
                <a:ext cx="1273152" cy="323850"/>
                <a:chOff x="2393179" y="2316871"/>
                <a:chExt cx="1273152" cy="323850"/>
              </a:xfrm>
            </p:grpSpPr>
            <p:sp>
              <p:nvSpPr>
                <p:cNvPr id="450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772269" y="2324809"/>
                  <a:ext cx="887413" cy="3071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36000" tIns="36000" rIns="0" bIns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1pPr>
                  <a:lvl2pPr marL="4572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2pPr>
                  <a:lvl3pPr marL="9144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3pPr>
                  <a:lvl4pPr marL="13716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4pPr>
                  <a:lvl5pPr marL="18288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9pPr>
                </a:lstStyle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r>
                    <a:rPr kumimoji="0" lang="ko-KR" altLang="en-US" sz="800" kern="0" dirty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 </a:t>
                  </a:r>
                  <a:r>
                    <a:rPr kumimoji="0" lang="ko-KR" altLang="en-US" sz="800" kern="0" dirty="0" smtClean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한재만 책임</a:t>
                  </a:r>
                  <a:endParaRPr kumimoji="0" lang="en-US" altLang="ko-KR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endParaRPr>
                </a:p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r>
                    <a:rPr kumimoji="0" lang="en-US" altLang="ko-KR" sz="800" kern="0" dirty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 </a:t>
                  </a:r>
                  <a:r>
                    <a:rPr kumimoji="0" lang="ko-KR" altLang="en-US" sz="800" kern="0" dirty="0" smtClean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파워</a:t>
                  </a:r>
                  <a:r>
                    <a:rPr kumimoji="0" lang="en-US" altLang="ko-KR" sz="800" kern="0" dirty="0" smtClean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, Sanken </a:t>
                  </a:r>
                  <a:r>
                    <a:rPr kumimoji="0" lang="ko-KR" altLang="en-US" sz="800" kern="0" dirty="0" smtClean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전환</a:t>
                  </a:r>
                  <a:endParaRPr kumimoji="0" lang="en-US" altLang="ko-KR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endParaRPr>
                </a:p>
              </p:txBody>
            </p:sp>
            <p:sp>
              <p:nvSpPr>
                <p:cNvPr id="451" name="Rectangle 172"/>
                <p:cNvSpPr>
                  <a:spLocks noChangeArrowheads="1"/>
                </p:cNvSpPr>
                <p:nvPr/>
              </p:nvSpPr>
              <p:spPr bwMode="auto">
                <a:xfrm>
                  <a:off x="2393179" y="2316871"/>
                  <a:ext cx="1273152" cy="32385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36000" tIns="36000" rIns="0" bIns="0" anchor="ctr"/>
                <a:lstStyle>
                  <a:defPPr>
                    <a:defRPr lang="ko-KR"/>
                  </a:defPPr>
                  <a:lvl1pPr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1pPr>
                  <a:lvl2pPr marL="4572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2pPr>
                  <a:lvl3pPr marL="9144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3pPr>
                  <a:lvl4pPr marL="13716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4pPr>
                  <a:lvl5pPr marL="18288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9pPr>
                </a:lstStyle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endParaRPr kumimoji="0" lang="ko-KR" altLang="ko-KR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cs typeface="Arial" pitchFamily="34" charset="0"/>
                    <a:sym typeface="Wingdings" pitchFamily="2" charset="2"/>
                  </a:endParaRPr>
                </a:p>
              </p:txBody>
            </p:sp>
          </p:grpSp>
          <p:pic>
            <p:nvPicPr>
              <p:cNvPr id="449" name="그림 448"/>
              <p:cNvPicPr>
                <a:picLocks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67704" y="3452182"/>
                <a:ext cx="288000" cy="288000"/>
              </a:xfrm>
              <a:prstGeom prst="rect">
                <a:avLst/>
              </a:prstGeom>
            </p:spPr>
          </p:pic>
        </p:grpSp>
        <p:sp>
          <p:nvSpPr>
            <p:cNvPr id="447" name="Text Box 49"/>
            <p:cNvSpPr txBox="1">
              <a:spLocks noChangeArrowheads="1"/>
            </p:cNvSpPr>
            <p:nvPr/>
          </p:nvSpPr>
          <p:spPr bwMode="auto">
            <a:xfrm>
              <a:off x="4018106" y="4589746"/>
              <a:ext cx="320786" cy="16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P3(5)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</p:grpSp>
      <p:grpSp>
        <p:nvGrpSpPr>
          <p:cNvPr id="452" name="그룹 451"/>
          <p:cNvGrpSpPr/>
          <p:nvPr/>
        </p:nvGrpSpPr>
        <p:grpSpPr>
          <a:xfrm>
            <a:off x="7869798" y="1442488"/>
            <a:ext cx="1647849" cy="392755"/>
            <a:chOff x="297953" y="4189715"/>
            <a:chExt cx="1647849" cy="392755"/>
          </a:xfrm>
        </p:grpSpPr>
        <p:pic>
          <p:nvPicPr>
            <p:cNvPr id="453" name="Picture 6"/>
            <p:cNvPicPr preferRelativeResize="0">
              <a:picLocks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690000" y="4275302"/>
              <a:ext cx="287238" cy="2873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54" name="Rectangle 172"/>
            <p:cNvSpPr>
              <a:spLocks noChangeArrowheads="1"/>
            </p:cNvSpPr>
            <p:nvPr/>
          </p:nvSpPr>
          <p:spPr bwMode="auto">
            <a:xfrm>
              <a:off x="573223" y="4258620"/>
              <a:ext cx="1260475" cy="3238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36000" tIns="36000" rIns="0" bIns="0" anchor="ctr"/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endParaRPr kumimoji="0" lang="ko-KR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endParaRPr>
            </a:p>
          </p:txBody>
        </p:sp>
        <p:sp>
          <p:nvSpPr>
            <p:cNvPr id="455" name="직사각형 454"/>
            <p:cNvSpPr>
              <a:spLocks noChangeArrowheads="1"/>
            </p:cNvSpPr>
            <p:nvPr/>
          </p:nvSpPr>
          <p:spPr bwMode="auto">
            <a:xfrm>
              <a:off x="588489" y="4264970"/>
              <a:ext cx="92974" cy="270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★</a:t>
              </a:r>
            </a:p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endParaRPr kumimoji="0" lang="ko-KR" altLang="en-US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  <p:sp>
          <p:nvSpPr>
            <p:cNvPr id="456" name="Text Box 49"/>
            <p:cNvSpPr txBox="1">
              <a:spLocks noChangeArrowheads="1"/>
            </p:cNvSpPr>
            <p:nvPr/>
          </p:nvSpPr>
          <p:spPr bwMode="auto">
            <a:xfrm>
              <a:off x="959964" y="4255445"/>
              <a:ext cx="985838" cy="307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 </a:t>
              </a:r>
              <a:r>
                <a:rPr kumimoji="0" lang="ko-KR" altLang="en-US" sz="800" kern="0" dirty="0" err="1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이정원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 </a:t>
              </a:r>
              <a:r>
                <a:rPr kumimoji="0" lang="ko-KR" altLang="en-US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책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임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 원가개선 </a:t>
              </a: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/ 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부품개발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  <p:sp>
          <p:nvSpPr>
            <p:cNvPr id="457" name="Text Box 49"/>
            <p:cNvSpPr txBox="1">
              <a:spLocks noChangeArrowheads="1"/>
            </p:cNvSpPr>
            <p:nvPr/>
          </p:nvSpPr>
          <p:spPr bwMode="auto">
            <a:xfrm>
              <a:off x="297953" y="4189715"/>
              <a:ext cx="320786" cy="16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P3(3)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</p:grpSp>
      <p:grpSp>
        <p:nvGrpSpPr>
          <p:cNvPr id="458" name="그룹 457"/>
          <p:cNvGrpSpPr/>
          <p:nvPr/>
        </p:nvGrpSpPr>
        <p:grpSpPr>
          <a:xfrm>
            <a:off x="309025" y="3098473"/>
            <a:ext cx="1637281" cy="337618"/>
            <a:chOff x="2144440" y="2725917"/>
            <a:chExt cx="1637281" cy="337618"/>
          </a:xfrm>
        </p:grpSpPr>
        <p:pic>
          <p:nvPicPr>
            <p:cNvPr id="459" name="Picture 529"/>
            <p:cNvPicPr preferRelativeResize="0">
              <a:picLocks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534749" y="2776678"/>
              <a:ext cx="287586" cy="286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60" name="그룹 459"/>
            <p:cNvGrpSpPr/>
            <p:nvPr/>
          </p:nvGrpSpPr>
          <p:grpSpPr>
            <a:xfrm>
              <a:off x="2409142" y="2736507"/>
              <a:ext cx="1372579" cy="327025"/>
              <a:chOff x="577440" y="1952960"/>
              <a:chExt cx="1372579" cy="327025"/>
            </a:xfrm>
          </p:grpSpPr>
          <p:sp>
            <p:nvSpPr>
              <p:cNvPr id="462" name="Rectangle 172"/>
              <p:cNvSpPr>
                <a:spLocks noChangeArrowheads="1"/>
              </p:cNvSpPr>
              <p:nvPr/>
            </p:nvSpPr>
            <p:spPr bwMode="auto">
              <a:xfrm>
                <a:off x="577440" y="1956135"/>
                <a:ext cx="1260475" cy="3238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36000" rIns="0" bIns="0" anchor="ctr"/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kumimoji="0" lang="ko-KR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cs typeface="Arial" pitchFamily="34" charset="0"/>
                  <a:sym typeface="Wingdings" pitchFamily="2" charset="2"/>
                </a:endParaRPr>
              </a:p>
            </p:txBody>
          </p:sp>
          <p:sp>
            <p:nvSpPr>
              <p:cNvPr id="463" name="직사각형 462"/>
              <p:cNvSpPr>
                <a:spLocks noChangeArrowheads="1"/>
              </p:cNvSpPr>
              <p:nvPr/>
            </p:nvSpPr>
            <p:spPr bwMode="auto">
              <a:xfrm>
                <a:off x="592706" y="1962485"/>
                <a:ext cx="92974" cy="1269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●</a:t>
                </a:r>
                <a:endParaRPr kumimoji="0" lang="ko-KR" altLang="en-US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</p:txBody>
          </p:sp>
          <p:sp>
            <p:nvSpPr>
              <p:cNvPr id="464" name="Text Box 49"/>
              <p:cNvSpPr txBox="1">
                <a:spLocks noChangeArrowheads="1"/>
              </p:cNvSpPr>
              <p:nvPr/>
            </p:nvSpPr>
            <p:spPr bwMode="auto">
              <a:xfrm>
                <a:off x="964181" y="1952960"/>
                <a:ext cx="985838" cy="307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6000" tIns="36000" rIns="0" bIns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 </a:t>
                </a: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전호준 선임</a:t>
                </a:r>
                <a:endParaRPr kumimoji="0" lang="en-US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 리모컨</a:t>
                </a:r>
                <a:endParaRPr kumimoji="0" lang="en-US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</p:txBody>
          </p:sp>
        </p:grpSp>
        <p:sp>
          <p:nvSpPr>
            <p:cNvPr id="461" name="Text Box 49"/>
            <p:cNvSpPr txBox="1">
              <a:spLocks noChangeArrowheads="1"/>
            </p:cNvSpPr>
            <p:nvPr/>
          </p:nvSpPr>
          <p:spPr bwMode="auto">
            <a:xfrm>
              <a:off x="2144440" y="2725917"/>
              <a:ext cx="320786" cy="16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P2(8)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</p:grpSp>
      <p:grpSp>
        <p:nvGrpSpPr>
          <p:cNvPr id="465" name="그룹 464"/>
          <p:cNvGrpSpPr/>
          <p:nvPr/>
        </p:nvGrpSpPr>
        <p:grpSpPr>
          <a:xfrm>
            <a:off x="2173956" y="6100993"/>
            <a:ext cx="1633098" cy="381207"/>
            <a:chOff x="4027781" y="5636993"/>
            <a:chExt cx="1633098" cy="381207"/>
          </a:xfrm>
        </p:grpSpPr>
        <p:pic>
          <p:nvPicPr>
            <p:cNvPr id="466" name="Picture 530"/>
            <p:cNvPicPr preferRelativeResize="0">
              <a:picLocks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407291" y="5720456"/>
              <a:ext cx="287306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67" name="그룹 466"/>
            <p:cNvGrpSpPr/>
            <p:nvPr/>
          </p:nvGrpSpPr>
          <p:grpSpPr>
            <a:xfrm>
              <a:off x="4288300" y="5691175"/>
              <a:ext cx="1372579" cy="327025"/>
              <a:chOff x="577440" y="1952960"/>
              <a:chExt cx="1372579" cy="327025"/>
            </a:xfrm>
          </p:grpSpPr>
          <p:sp>
            <p:nvSpPr>
              <p:cNvPr id="469" name="Rectangle 172"/>
              <p:cNvSpPr>
                <a:spLocks noChangeArrowheads="1"/>
              </p:cNvSpPr>
              <p:nvPr/>
            </p:nvSpPr>
            <p:spPr bwMode="auto">
              <a:xfrm>
                <a:off x="577440" y="1956135"/>
                <a:ext cx="1260475" cy="3238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36000" rIns="0" bIns="0" anchor="ctr"/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kumimoji="0" lang="ko-KR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cs typeface="Arial" pitchFamily="34" charset="0"/>
                  <a:sym typeface="Wingdings" pitchFamily="2" charset="2"/>
                </a:endParaRPr>
              </a:p>
            </p:txBody>
          </p:sp>
          <p:sp>
            <p:nvSpPr>
              <p:cNvPr id="470" name="직사각형 469"/>
              <p:cNvSpPr>
                <a:spLocks noChangeArrowheads="1"/>
              </p:cNvSpPr>
              <p:nvPr/>
            </p:nvSpPr>
            <p:spPr bwMode="auto">
              <a:xfrm>
                <a:off x="592706" y="1962485"/>
                <a:ext cx="92974" cy="2708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●</a:t>
                </a:r>
              </a:p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kumimoji="0" lang="ko-KR" altLang="en-US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</p:txBody>
          </p:sp>
          <p:sp>
            <p:nvSpPr>
              <p:cNvPr id="471" name="Text Box 49"/>
              <p:cNvSpPr txBox="1">
                <a:spLocks noChangeArrowheads="1"/>
              </p:cNvSpPr>
              <p:nvPr/>
            </p:nvSpPr>
            <p:spPr bwMode="auto">
              <a:xfrm>
                <a:off x="964181" y="1952960"/>
                <a:ext cx="985838" cy="307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6000" tIns="36000" rIns="0" bIns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 </a:t>
                </a: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김정아 선임</a:t>
                </a:r>
                <a:endParaRPr kumimoji="0" lang="en-US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en-US" altLang="ko-KR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 MD / GA2</a:t>
                </a:r>
                <a:endParaRPr kumimoji="0" lang="en-US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</p:txBody>
          </p:sp>
        </p:grpSp>
        <p:sp>
          <p:nvSpPr>
            <p:cNvPr id="468" name="Text Box 49"/>
            <p:cNvSpPr txBox="1">
              <a:spLocks noChangeArrowheads="1"/>
            </p:cNvSpPr>
            <p:nvPr/>
          </p:nvSpPr>
          <p:spPr bwMode="auto">
            <a:xfrm>
              <a:off x="4027781" y="5636993"/>
              <a:ext cx="320786" cy="171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P2(8)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</p:grpSp>
      <p:grpSp>
        <p:nvGrpSpPr>
          <p:cNvPr id="488" name="그룹 487"/>
          <p:cNvGrpSpPr/>
          <p:nvPr/>
        </p:nvGrpSpPr>
        <p:grpSpPr>
          <a:xfrm>
            <a:off x="320918" y="2725858"/>
            <a:ext cx="1630938" cy="350770"/>
            <a:chOff x="7811915" y="4069633"/>
            <a:chExt cx="1630938" cy="350770"/>
          </a:xfrm>
        </p:grpSpPr>
        <p:pic>
          <p:nvPicPr>
            <p:cNvPr id="489" name="Picture 5"/>
            <p:cNvPicPr preferRelativeResize="0">
              <a:picLocks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8195883" y="4132320"/>
              <a:ext cx="287323" cy="288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90" name="그룹 489"/>
            <p:cNvGrpSpPr/>
            <p:nvPr/>
          </p:nvGrpSpPr>
          <p:grpSpPr>
            <a:xfrm>
              <a:off x="8070274" y="4093364"/>
              <a:ext cx="1372579" cy="327025"/>
              <a:chOff x="577440" y="1952960"/>
              <a:chExt cx="1372579" cy="327025"/>
            </a:xfrm>
          </p:grpSpPr>
          <p:sp>
            <p:nvSpPr>
              <p:cNvPr id="492" name="Rectangle 172"/>
              <p:cNvSpPr>
                <a:spLocks noChangeArrowheads="1"/>
              </p:cNvSpPr>
              <p:nvPr/>
            </p:nvSpPr>
            <p:spPr bwMode="auto">
              <a:xfrm>
                <a:off x="577440" y="1956135"/>
                <a:ext cx="1260475" cy="3238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36000" rIns="0" bIns="0" anchor="ctr"/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kumimoji="0" lang="ko-KR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cs typeface="Arial" pitchFamily="34" charset="0"/>
                  <a:sym typeface="Wingdings" pitchFamily="2" charset="2"/>
                </a:endParaRPr>
              </a:p>
            </p:txBody>
          </p:sp>
          <p:sp>
            <p:nvSpPr>
              <p:cNvPr id="493" name="직사각형 492"/>
              <p:cNvSpPr>
                <a:spLocks noChangeArrowheads="1"/>
              </p:cNvSpPr>
              <p:nvPr/>
            </p:nvSpPr>
            <p:spPr bwMode="auto">
              <a:xfrm>
                <a:off x="592706" y="1962485"/>
                <a:ext cx="92974" cy="2708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●</a:t>
                </a:r>
              </a:p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kumimoji="0" lang="ko-KR" altLang="en-US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</p:txBody>
          </p:sp>
          <p:sp>
            <p:nvSpPr>
              <p:cNvPr id="494" name="Text Box 49"/>
              <p:cNvSpPr txBox="1">
                <a:spLocks noChangeArrowheads="1"/>
              </p:cNvSpPr>
              <p:nvPr/>
            </p:nvSpPr>
            <p:spPr bwMode="auto">
              <a:xfrm>
                <a:off x="964181" y="1952960"/>
                <a:ext cx="985838" cy="307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6000" tIns="36000" rIns="0" bIns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 </a:t>
                </a: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서석배 선임</a:t>
                </a:r>
                <a:endParaRPr kumimoji="0" lang="en-US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 일체형 개발 </a:t>
                </a:r>
                <a:endParaRPr kumimoji="0" lang="en-US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</p:txBody>
          </p:sp>
        </p:grpSp>
        <p:sp>
          <p:nvSpPr>
            <p:cNvPr id="491" name="Text Box 49"/>
            <p:cNvSpPr txBox="1">
              <a:spLocks noChangeArrowheads="1"/>
            </p:cNvSpPr>
            <p:nvPr/>
          </p:nvSpPr>
          <p:spPr bwMode="auto">
            <a:xfrm>
              <a:off x="7811915" y="4069633"/>
              <a:ext cx="320786" cy="16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P2(9)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</p:grpSp>
      <p:grpSp>
        <p:nvGrpSpPr>
          <p:cNvPr id="512" name="그룹 511"/>
          <p:cNvGrpSpPr/>
          <p:nvPr/>
        </p:nvGrpSpPr>
        <p:grpSpPr>
          <a:xfrm>
            <a:off x="7891954" y="3914040"/>
            <a:ext cx="1634047" cy="360470"/>
            <a:chOff x="8197746" y="6019329"/>
            <a:chExt cx="1634047" cy="360470"/>
          </a:xfrm>
        </p:grpSpPr>
        <p:grpSp>
          <p:nvGrpSpPr>
            <p:cNvPr id="513" name="그룹 512"/>
            <p:cNvGrpSpPr/>
            <p:nvPr/>
          </p:nvGrpSpPr>
          <p:grpSpPr>
            <a:xfrm>
              <a:off x="8459214" y="6052774"/>
              <a:ext cx="1372579" cy="327025"/>
              <a:chOff x="577440" y="4284142"/>
              <a:chExt cx="1372579" cy="327025"/>
            </a:xfrm>
          </p:grpSpPr>
          <p:pic>
            <p:nvPicPr>
              <p:cNvPr id="515" name="Picture 1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699153" y="4313220"/>
                <a:ext cx="277366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516" name="그룹 515"/>
              <p:cNvGrpSpPr/>
              <p:nvPr/>
            </p:nvGrpSpPr>
            <p:grpSpPr>
              <a:xfrm>
                <a:off x="577440" y="4284142"/>
                <a:ext cx="1372579" cy="327025"/>
                <a:chOff x="577440" y="3101965"/>
                <a:chExt cx="1372579" cy="327025"/>
              </a:xfrm>
            </p:grpSpPr>
            <p:sp>
              <p:nvSpPr>
                <p:cNvPr id="517" name="Rectangle 172"/>
                <p:cNvSpPr>
                  <a:spLocks noChangeArrowheads="1"/>
                </p:cNvSpPr>
                <p:nvPr/>
              </p:nvSpPr>
              <p:spPr bwMode="auto">
                <a:xfrm>
                  <a:off x="577440" y="3105140"/>
                  <a:ext cx="1260475" cy="32385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36000" tIns="36000" rIns="0" bIns="0" anchor="ctr"/>
                <a:lstStyle>
                  <a:defPPr>
                    <a:defRPr lang="ko-KR"/>
                  </a:defPPr>
                  <a:lvl1pPr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1pPr>
                  <a:lvl2pPr marL="4572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2pPr>
                  <a:lvl3pPr marL="9144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3pPr>
                  <a:lvl4pPr marL="13716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4pPr>
                  <a:lvl5pPr marL="18288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9pPr>
                </a:lstStyle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endParaRPr kumimoji="0" lang="ko-KR" altLang="ko-KR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cs typeface="Arial" pitchFamily="34" charset="0"/>
                    <a:sym typeface="Wingdings" pitchFamily="2" charset="2"/>
                  </a:endParaRPr>
                </a:p>
              </p:txBody>
            </p:sp>
            <p:sp>
              <p:nvSpPr>
                <p:cNvPr id="518" name="직사각형 517"/>
                <p:cNvSpPr>
                  <a:spLocks noChangeArrowheads="1"/>
                </p:cNvSpPr>
                <p:nvPr/>
              </p:nvSpPr>
              <p:spPr bwMode="auto">
                <a:xfrm>
                  <a:off x="592706" y="3111490"/>
                  <a:ext cx="92974" cy="2708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1pPr>
                  <a:lvl2pPr marL="4572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2pPr>
                  <a:lvl3pPr marL="9144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3pPr>
                  <a:lvl4pPr marL="13716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4pPr>
                  <a:lvl5pPr marL="18288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9pPr>
                </a:lstStyle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r>
                    <a:rPr kumimoji="0" lang="ko-KR" altLang="en-US" sz="800" kern="0" dirty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●</a:t>
                  </a:r>
                </a:p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endParaRPr kumimoji="0" lang="ko-KR" altLang="en-US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endParaRPr>
                </a:p>
              </p:txBody>
            </p:sp>
            <p:sp>
              <p:nvSpPr>
                <p:cNvPr id="519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964181" y="3101965"/>
                  <a:ext cx="985838" cy="3071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36000" tIns="36000" rIns="0" bIns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1pPr>
                  <a:lvl2pPr marL="4572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2pPr>
                  <a:lvl3pPr marL="9144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3pPr>
                  <a:lvl4pPr marL="13716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4pPr>
                  <a:lvl5pPr marL="18288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9pPr>
                </a:lstStyle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r>
                    <a:rPr kumimoji="0" lang="ko-KR" altLang="en-US" sz="800" kern="0" dirty="0" smtClean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김나희 선임</a:t>
                  </a:r>
                  <a:endParaRPr kumimoji="0" lang="en-US" altLang="ko-KR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endParaRPr>
                </a:p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r>
                    <a:rPr kumimoji="0" lang="ko-KR" altLang="en-US" sz="800" kern="0" dirty="0" smtClean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내수</a:t>
                  </a:r>
                  <a:r>
                    <a:rPr kumimoji="0" lang="en-US" altLang="ko-KR" sz="800" kern="0" dirty="0" smtClean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/</a:t>
                  </a:r>
                  <a:r>
                    <a:rPr kumimoji="0" lang="ko-KR" altLang="en-US" sz="800" kern="0" smtClean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리모컨 품질</a:t>
                  </a:r>
                  <a:endParaRPr kumimoji="0" lang="en-US" altLang="ko-KR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endParaRPr>
                </a:p>
              </p:txBody>
            </p:sp>
          </p:grpSp>
        </p:grpSp>
        <p:sp>
          <p:nvSpPr>
            <p:cNvPr id="514" name="Text Box 49"/>
            <p:cNvSpPr txBox="1">
              <a:spLocks noChangeArrowheads="1"/>
            </p:cNvSpPr>
            <p:nvPr/>
          </p:nvSpPr>
          <p:spPr bwMode="auto">
            <a:xfrm>
              <a:off x="8197746" y="6019329"/>
              <a:ext cx="320786" cy="171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P2(6)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</p:grpSp>
      <p:grpSp>
        <p:nvGrpSpPr>
          <p:cNvPr id="520" name="그룹 519"/>
          <p:cNvGrpSpPr/>
          <p:nvPr/>
        </p:nvGrpSpPr>
        <p:grpSpPr>
          <a:xfrm>
            <a:off x="7876512" y="1821763"/>
            <a:ext cx="1648021" cy="373347"/>
            <a:chOff x="297781" y="4569135"/>
            <a:chExt cx="1648021" cy="373347"/>
          </a:xfrm>
        </p:grpSpPr>
        <p:grpSp>
          <p:nvGrpSpPr>
            <p:cNvPr id="521" name="그룹 520"/>
            <p:cNvGrpSpPr/>
            <p:nvPr/>
          </p:nvGrpSpPr>
          <p:grpSpPr>
            <a:xfrm>
              <a:off x="573223" y="4615457"/>
              <a:ext cx="1372579" cy="327025"/>
              <a:chOff x="2413381" y="5058054"/>
              <a:chExt cx="1372579" cy="327025"/>
            </a:xfrm>
          </p:grpSpPr>
          <p:pic>
            <p:nvPicPr>
              <p:cNvPr id="523" name="Picture 537"/>
              <p:cNvPicPr preferRelativeResize="0">
                <a:picLocks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2538988" y="5096019"/>
                <a:ext cx="287341" cy="2890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524" name="그룹 523"/>
              <p:cNvGrpSpPr/>
              <p:nvPr/>
            </p:nvGrpSpPr>
            <p:grpSpPr>
              <a:xfrm>
                <a:off x="2413381" y="5058054"/>
                <a:ext cx="1372579" cy="327025"/>
                <a:chOff x="577440" y="1952960"/>
                <a:chExt cx="1372579" cy="327025"/>
              </a:xfrm>
            </p:grpSpPr>
            <p:sp>
              <p:nvSpPr>
                <p:cNvPr id="525" name="Rectangle 172"/>
                <p:cNvSpPr>
                  <a:spLocks noChangeArrowheads="1"/>
                </p:cNvSpPr>
                <p:nvPr/>
              </p:nvSpPr>
              <p:spPr bwMode="auto">
                <a:xfrm>
                  <a:off x="577440" y="1956135"/>
                  <a:ext cx="1260475" cy="32385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36000" tIns="36000" rIns="0" bIns="0" anchor="ctr"/>
                <a:lstStyle>
                  <a:defPPr>
                    <a:defRPr lang="ko-KR"/>
                  </a:defPPr>
                  <a:lvl1pPr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1pPr>
                  <a:lvl2pPr marL="4572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2pPr>
                  <a:lvl3pPr marL="9144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3pPr>
                  <a:lvl4pPr marL="13716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4pPr>
                  <a:lvl5pPr marL="18288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9pPr>
                </a:lstStyle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endParaRPr kumimoji="0" lang="ko-KR" altLang="ko-KR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cs typeface="Arial" pitchFamily="34" charset="0"/>
                    <a:sym typeface="Wingdings" pitchFamily="2" charset="2"/>
                  </a:endParaRPr>
                </a:p>
              </p:txBody>
            </p:sp>
            <p:sp>
              <p:nvSpPr>
                <p:cNvPr id="526" name="직사각형 525"/>
                <p:cNvSpPr>
                  <a:spLocks noChangeArrowheads="1"/>
                </p:cNvSpPr>
                <p:nvPr/>
              </p:nvSpPr>
              <p:spPr bwMode="auto">
                <a:xfrm>
                  <a:off x="592706" y="1962485"/>
                  <a:ext cx="92974" cy="2708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1pPr>
                  <a:lvl2pPr marL="4572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2pPr>
                  <a:lvl3pPr marL="9144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3pPr>
                  <a:lvl4pPr marL="13716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4pPr>
                  <a:lvl5pPr marL="18288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9pPr>
                </a:lstStyle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r>
                    <a:rPr kumimoji="0" lang="ko-KR" altLang="en-US" sz="800" kern="0" dirty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●</a:t>
                  </a:r>
                </a:p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endParaRPr kumimoji="0" lang="ko-KR" altLang="en-US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endParaRPr>
                </a:p>
              </p:txBody>
            </p:sp>
            <p:sp>
              <p:nvSpPr>
                <p:cNvPr id="52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964181" y="1952960"/>
                  <a:ext cx="985838" cy="3071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36000" tIns="36000" rIns="0" bIns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1pPr>
                  <a:lvl2pPr marL="4572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2pPr>
                  <a:lvl3pPr marL="9144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3pPr>
                  <a:lvl4pPr marL="13716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4pPr>
                  <a:lvl5pPr marL="18288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9pPr>
                </a:lstStyle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r>
                    <a:rPr kumimoji="0" lang="ko-KR" altLang="en-US" sz="800" kern="0" dirty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 </a:t>
                  </a:r>
                  <a:r>
                    <a:rPr kumimoji="0" lang="ko-KR" altLang="en-US" sz="800" kern="0" dirty="0" smtClean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서민용 선임</a:t>
                  </a:r>
                  <a:endParaRPr kumimoji="0" lang="en-US" altLang="ko-KR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endParaRPr>
                </a:p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r>
                    <a:rPr kumimoji="0" lang="ko-KR" altLang="en-US" sz="800" kern="0" dirty="0" smtClean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 벽걸이 원가 개선</a:t>
                  </a:r>
                  <a:endParaRPr kumimoji="0" lang="en-US" altLang="ko-KR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endParaRPr>
                </a:p>
              </p:txBody>
            </p:sp>
          </p:grpSp>
        </p:grpSp>
        <p:sp>
          <p:nvSpPr>
            <p:cNvPr id="522" name="Text Box 49"/>
            <p:cNvSpPr txBox="1">
              <a:spLocks noChangeArrowheads="1"/>
            </p:cNvSpPr>
            <p:nvPr/>
          </p:nvSpPr>
          <p:spPr bwMode="auto">
            <a:xfrm>
              <a:off x="297781" y="4569135"/>
              <a:ext cx="320786" cy="171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P2(7)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</p:grpSp>
      <p:sp>
        <p:nvSpPr>
          <p:cNvPr id="528" name="Text Box 49"/>
          <p:cNvSpPr txBox="1">
            <a:spLocks noChangeArrowheads="1"/>
          </p:cNvSpPr>
          <p:nvPr/>
        </p:nvSpPr>
        <p:spPr bwMode="auto">
          <a:xfrm>
            <a:off x="321876" y="4875805"/>
            <a:ext cx="320786" cy="16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36000" rIns="0" bIns="0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en-US" altLang="ko-KR" sz="8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rPr>
              <a:t>P1(3)</a:t>
            </a:r>
            <a:endParaRPr kumimoji="0" lang="en-US" altLang="ko-KR" sz="800" kern="0" dirty="0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  <a:sym typeface="Wingdings" pitchFamily="2" charset="2"/>
            </a:endParaRPr>
          </a:p>
        </p:txBody>
      </p:sp>
      <p:grpSp>
        <p:nvGrpSpPr>
          <p:cNvPr id="529" name="그룹 528"/>
          <p:cNvGrpSpPr/>
          <p:nvPr/>
        </p:nvGrpSpPr>
        <p:grpSpPr>
          <a:xfrm>
            <a:off x="5911291" y="5023425"/>
            <a:ext cx="1650562" cy="347162"/>
            <a:chOff x="7794149" y="1496205"/>
            <a:chExt cx="1650562" cy="347162"/>
          </a:xfrm>
        </p:grpSpPr>
        <p:pic>
          <p:nvPicPr>
            <p:cNvPr id="530" name="Picture 36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8197739" y="1551163"/>
              <a:ext cx="288986" cy="292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31" name="그룹 530"/>
            <p:cNvGrpSpPr/>
            <p:nvPr/>
          </p:nvGrpSpPr>
          <p:grpSpPr>
            <a:xfrm>
              <a:off x="8072132" y="1516342"/>
              <a:ext cx="1372579" cy="327025"/>
              <a:chOff x="577440" y="1952960"/>
              <a:chExt cx="1372579" cy="327025"/>
            </a:xfrm>
          </p:grpSpPr>
          <p:sp>
            <p:nvSpPr>
              <p:cNvPr id="533" name="Rectangle 172"/>
              <p:cNvSpPr>
                <a:spLocks noChangeArrowheads="1"/>
              </p:cNvSpPr>
              <p:nvPr/>
            </p:nvSpPr>
            <p:spPr bwMode="auto">
              <a:xfrm>
                <a:off x="577440" y="1956135"/>
                <a:ext cx="1260475" cy="3238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36000" rIns="0" bIns="0" anchor="ctr"/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kumimoji="0" lang="ko-KR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cs typeface="Arial" pitchFamily="34" charset="0"/>
                  <a:sym typeface="Wingdings" pitchFamily="2" charset="2"/>
                </a:endParaRPr>
              </a:p>
            </p:txBody>
          </p:sp>
          <p:sp>
            <p:nvSpPr>
              <p:cNvPr id="534" name="직사각형 533"/>
              <p:cNvSpPr>
                <a:spLocks noChangeArrowheads="1"/>
              </p:cNvSpPr>
              <p:nvPr/>
            </p:nvSpPr>
            <p:spPr bwMode="auto">
              <a:xfrm>
                <a:off x="592706" y="1962485"/>
                <a:ext cx="92974" cy="2708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●</a:t>
                </a:r>
              </a:p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kumimoji="0" lang="ko-KR" altLang="en-US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</p:txBody>
          </p:sp>
          <p:sp>
            <p:nvSpPr>
              <p:cNvPr id="535" name="Text Box 49"/>
              <p:cNvSpPr txBox="1">
                <a:spLocks noChangeArrowheads="1"/>
              </p:cNvSpPr>
              <p:nvPr/>
            </p:nvSpPr>
            <p:spPr bwMode="auto">
              <a:xfrm>
                <a:off x="964181" y="1952960"/>
                <a:ext cx="985838" cy="307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6000" tIns="36000" rIns="0" bIns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 </a:t>
                </a: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하태근 선임</a:t>
                </a:r>
                <a:endParaRPr kumimoji="0" lang="en-US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 </a:t>
                </a:r>
                <a:r>
                  <a:rPr kumimoji="0" lang="en-US" altLang="ko-KR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1.5kW, </a:t>
                </a: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인도</a:t>
                </a:r>
                <a:endParaRPr kumimoji="0" lang="en-US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</p:txBody>
          </p:sp>
        </p:grpSp>
        <p:sp>
          <p:nvSpPr>
            <p:cNvPr id="532" name="Text Box 49"/>
            <p:cNvSpPr txBox="1">
              <a:spLocks noChangeArrowheads="1"/>
            </p:cNvSpPr>
            <p:nvPr/>
          </p:nvSpPr>
          <p:spPr bwMode="auto">
            <a:xfrm>
              <a:off x="7794149" y="1496205"/>
              <a:ext cx="320786" cy="16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P2(7)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</p:grpSp>
      <p:grpSp>
        <p:nvGrpSpPr>
          <p:cNvPr id="536" name="그룹 535"/>
          <p:cNvGrpSpPr/>
          <p:nvPr/>
        </p:nvGrpSpPr>
        <p:grpSpPr>
          <a:xfrm>
            <a:off x="5911291" y="5405915"/>
            <a:ext cx="1650562" cy="346182"/>
            <a:chOff x="7794149" y="1878695"/>
            <a:chExt cx="1650562" cy="346182"/>
          </a:xfrm>
        </p:grpSpPr>
        <p:pic>
          <p:nvPicPr>
            <p:cNvPr id="537" name="Picture 529"/>
            <p:cNvPicPr preferRelativeResize="0">
              <a:picLocks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8197746" y="1937431"/>
              <a:ext cx="286487" cy="287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38" name="그룹 537"/>
            <p:cNvGrpSpPr/>
            <p:nvPr/>
          </p:nvGrpSpPr>
          <p:grpSpPr>
            <a:xfrm>
              <a:off x="8072132" y="1897852"/>
              <a:ext cx="1372579" cy="327025"/>
              <a:chOff x="577440" y="1952960"/>
              <a:chExt cx="1372579" cy="327025"/>
            </a:xfrm>
          </p:grpSpPr>
          <p:sp>
            <p:nvSpPr>
              <p:cNvPr id="540" name="Rectangle 172"/>
              <p:cNvSpPr>
                <a:spLocks noChangeArrowheads="1"/>
              </p:cNvSpPr>
              <p:nvPr/>
            </p:nvSpPr>
            <p:spPr bwMode="auto">
              <a:xfrm>
                <a:off x="577440" y="1956135"/>
                <a:ext cx="1260475" cy="3238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36000" rIns="0" bIns="0" anchor="ctr"/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kumimoji="0" lang="ko-KR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cs typeface="Arial" pitchFamily="34" charset="0"/>
                  <a:sym typeface="Wingdings" pitchFamily="2" charset="2"/>
                </a:endParaRPr>
              </a:p>
            </p:txBody>
          </p:sp>
          <p:sp>
            <p:nvSpPr>
              <p:cNvPr id="541" name="직사각형 540"/>
              <p:cNvSpPr>
                <a:spLocks noChangeArrowheads="1"/>
              </p:cNvSpPr>
              <p:nvPr/>
            </p:nvSpPr>
            <p:spPr bwMode="auto">
              <a:xfrm>
                <a:off x="592706" y="1962485"/>
                <a:ext cx="92974" cy="2708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●</a:t>
                </a:r>
              </a:p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kumimoji="0" lang="ko-KR" altLang="en-US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</p:txBody>
          </p:sp>
          <p:sp>
            <p:nvSpPr>
              <p:cNvPr id="542" name="Text Box 49"/>
              <p:cNvSpPr txBox="1">
                <a:spLocks noChangeArrowheads="1"/>
              </p:cNvSpPr>
              <p:nvPr/>
            </p:nvSpPr>
            <p:spPr bwMode="auto">
              <a:xfrm>
                <a:off x="964181" y="1952960"/>
                <a:ext cx="985838" cy="307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6000" tIns="36000" rIns="0" bIns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 </a:t>
                </a: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권만근 선임</a:t>
                </a:r>
                <a:endParaRPr kumimoji="0" lang="en-US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 </a:t>
                </a:r>
                <a:r>
                  <a:rPr kumimoji="0" lang="en-US" altLang="ko-KR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3kW, </a:t>
                </a: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천진</a:t>
                </a:r>
                <a:endParaRPr kumimoji="0" lang="en-US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</p:txBody>
          </p:sp>
        </p:grpSp>
        <p:sp>
          <p:nvSpPr>
            <p:cNvPr id="539" name="Text Box 49"/>
            <p:cNvSpPr txBox="1">
              <a:spLocks noChangeArrowheads="1"/>
            </p:cNvSpPr>
            <p:nvPr/>
          </p:nvSpPr>
          <p:spPr bwMode="auto">
            <a:xfrm>
              <a:off x="7794149" y="1878695"/>
              <a:ext cx="320786" cy="16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P2(7)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</p:grpSp>
      <p:grpSp>
        <p:nvGrpSpPr>
          <p:cNvPr id="551" name="그룹 550"/>
          <p:cNvGrpSpPr/>
          <p:nvPr/>
        </p:nvGrpSpPr>
        <p:grpSpPr>
          <a:xfrm>
            <a:off x="310389" y="3802479"/>
            <a:ext cx="1638093" cy="358700"/>
            <a:chOff x="7878982" y="2551816"/>
            <a:chExt cx="1638093" cy="358700"/>
          </a:xfrm>
        </p:grpSpPr>
        <p:grpSp>
          <p:nvGrpSpPr>
            <p:cNvPr id="552" name="그룹 551"/>
            <p:cNvGrpSpPr/>
            <p:nvPr/>
          </p:nvGrpSpPr>
          <p:grpSpPr>
            <a:xfrm>
              <a:off x="8144496" y="2583491"/>
              <a:ext cx="1372579" cy="327025"/>
              <a:chOff x="577440" y="3501789"/>
              <a:chExt cx="1372579" cy="327025"/>
            </a:xfrm>
          </p:grpSpPr>
          <p:pic>
            <p:nvPicPr>
              <p:cNvPr id="554" name="Picture 37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695815" y="3520979"/>
                <a:ext cx="284042" cy="2985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555" name="그룹 554"/>
              <p:cNvGrpSpPr/>
              <p:nvPr/>
            </p:nvGrpSpPr>
            <p:grpSpPr>
              <a:xfrm>
                <a:off x="577440" y="3501789"/>
                <a:ext cx="1372579" cy="327025"/>
                <a:chOff x="577440" y="3101965"/>
                <a:chExt cx="1372579" cy="327025"/>
              </a:xfrm>
            </p:grpSpPr>
            <p:sp>
              <p:nvSpPr>
                <p:cNvPr id="556" name="Rectangle 172"/>
                <p:cNvSpPr>
                  <a:spLocks noChangeArrowheads="1"/>
                </p:cNvSpPr>
                <p:nvPr/>
              </p:nvSpPr>
              <p:spPr bwMode="auto">
                <a:xfrm>
                  <a:off x="577440" y="3105140"/>
                  <a:ext cx="1260475" cy="32385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36000" tIns="36000" rIns="0" bIns="0" anchor="ctr"/>
                <a:lstStyle>
                  <a:defPPr>
                    <a:defRPr lang="ko-KR"/>
                  </a:defPPr>
                  <a:lvl1pPr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1pPr>
                  <a:lvl2pPr marL="4572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2pPr>
                  <a:lvl3pPr marL="9144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3pPr>
                  <a:lvl4pPr marL="13716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4pPr>
                  <a:lvl5pPr marL="18288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9pPr>
                </a:lstStyle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endParaRPr kumimoji="0" lang="ko-KR" altLang="ko-KR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cs typeface="Arial" pitchFamily="34" charset="0"/>
                    <a:sym typeface="Wingdings" pitchFamily="2" charset="2"/>
                  </a:endParaRPr>
                </a:p>
              </p:txBody>
            </p:sp>
            <p:sp>
              <p:nvSpPr>
                <p:cNvPr id="557" name="직사각형 556"/>
                <p:cNvSpPr>
                  <a:spLocks noChangeArrowheads="1"/>
                </p:cNvSpPr>
                <p:nvPr/>
              </p:nvSpPr>
              <p:spPr bwMode="auto">
                <a:xfrm>
                  <a:off x="592706" y="3111490"/>
                  <a:ext cx="92974" cy="2708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1pPr>
                  <a:lvl2pPr marL="4572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2pPr>
                  <a:lvl3pPr marL="9144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3pPr>
                  <a:lvl4pPr marL="13716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4pPr>
                  <a:lvl5pPr marL="18288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9pPr>
                </a:lstStyle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r>
                    <a:rPr kumimoji="0" lang="ko-KR" altLang="en-US" sz="800" kern="0" dirty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●</a:t>
                  </a:r>
                </a:p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endParaRPr kumimoji="0" lang="ko-KR" altLang="en-US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endParaRPr>
                </a:p>
              </p:txBody>
            </p:sp>
            <p:sp>
              <p:nvSpPr>
                <p:cNvPr id="558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964181" y="3101965"/>
                  <a:ext cx="985838" cy="3071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36000" tIns="36000" rIns="0" bIns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1pPr>
                  <a:lvl2pPr marL="4572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2pPr>
                  <a:lvl3pPr marL="9144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3pPr>
                  <a:lvl4pPr marL="13716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4pPr>
                  <a:lvl5pPr marL="18288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9pPr>
                </a:lstStyle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r>
                    <a:rPr kumimoji="0" lang="ko-KR" altLang="en-US" sz="800" kern="0" dirty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 </a:t>
                  </a:r>
                  <a:r>
                    <a:rPr kumimoji="0" lang="ko-KR" altLang="en-US" sz="800" kern="0" dirty="0" smtClean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김준영 선임</a:t>
                  </a:r>
                  <a:endParaRPr kumimoji="0" lang="en-US" altLang="ko-KR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endParaRPr>
                </a:p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r>
                    <a:rPr kumimoji="0" lang="ko-KR" altLang="en-US" sz="800" kern="0" dirty="0" smtClean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 </a:t>
                  </a:r>
                  <a:r>
                    <a:rPr kumimoji="0" lang="en-US" altLang="ko-KR" sz="800" kern="0" dirty="0" smtClean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3kW, </a:t>
                  </a:r>
                  <a:r>
                    <a:rPr kumimoji="0" lang="ko-KR" altLang="en-US" sz="800" kern="0" dirty="0" smtClean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내수</a:t>
                  </a:r>
                  <a:endParaRPr kumimoji="0" lang="en-US" altLang="ko-KR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endParaRPr>
                </a:p>
              </p:txBody>
            </p:sp>
          </p:grpSp>
        </p:grpSp>
        <p:sp>
          <p:nvSpPr>
            <p:cNvPr id="553" name="Text Box 49"/>
            <p:cNvSpPr txBox="1">
              <a:spLocks noChangeArrowheads="1"/>
            </p:cNvSpPr>
            <p:nvPr/>
          </p:nvSpPr>
          <p:spPr bwMode="auto">
            <a:xfrm>
              <a:off x="7878982" y="2551816"/>
              <a:ext cx="320786" cy="16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P2(7)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</p:grpSp>
      <p:grpSp>
        <p:nvGrpSpPr>
          <p:cNvPr id="559" name="그룹 558"/>
          <p:cNvGrpSpPr/>
          <p:nvPr/>
        </p:nvGrpSpPr>
        <p:grpSpPr>
          <a:xfrm>
            <a:off x="5921147" y="3042548"/>
            <a:ext cx="1640706" cy="362483"/>
            <a:chOff x="5921147" y="3042548"/>
            <a:chExt cx="1640706" cy="362483"/>
          </a:xfrm>
        </p:grpSpPr>
        <p:sp>
          <p:nvSpPr>
            <p:cNvPr id="560" name="Rectangle 172"/>
            <p:cNvSpPr>
              <a:spLocks noChangeArrowheads="1"/>
            </p:cNvSpPr>
            <p:nvPr/>
          </p:nvSpPr>
          <p:spPr bwMode="auto">
            <a:xfrm>
              <a:off x="6189274" y="3081181"/>
              <a:ext cx="1260475" cy="3238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36000" tIns="36000" rIns="0" bIns="0" anchor="ctr"/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endParaRPr kumimoji="0" lang="ko-KR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endParaRPr>
            </a:p>
          </p:txBody>
        </p:sp>
        <p:sp>
          <p:nvSpPr>
            <p:cNvPr id="561" name="직사각형 560"/>
            <p:cNvSpPr>
              <a:spLocks noChangeArrowheads="1"/>
            </p:cNvSpPr>
            <p:nvPr/>
          </p:nvSpPr>
          <p:spPr bwMode="auto">
            <a:xfrm>
              <a:off x="6204540" y="3087531"/>
              <a:ext cx="92974" cy="13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●</a:t>
              </a:r>
            </a:p>
          </p:txBody>
        </p:sp>
        <p:sp>
          <p:nvSpPr>
            <p:cNvPr id="562" name="Text Box 49"/>
            <p:cNvSpPr txBox="1">
              <a:spLocks noChangeArrowheads="1"/>
            </p:cNvSpPr>
            <p:nvPr/>
          </p:nvSpPr>
          <p:spPr bwMode="auto">
            <a:xfrm>
              <a:off x="6576015" y="3078006"/>
              <a:ext cx="985838" cy="307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경기영 선임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시그니처 </a:t>
              </a: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/ </a:t>
              </a:r>
              <a:r>
                <a:rPr kumimoji="0" lang="ko-KR" altLang="en-US" sz="800" kern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음성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  <p:pic>
          <p:nvPicPr>
            <p:cNvPr id="563" name="Picture 1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6305874" y="3113341"/>
              <a:ext cx="287593" cy="279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4" name="Text Box 49"/>
            <p:cNvSpPr txBox="1">
              <a:spLocks noChangeArrowheads="1"/>
            </p:cNvSpPr>
            <p:nvPr/>
          </p:nvSpPr>
          <p:spPr bwMode="auto">
            <a:xfrm>
              <a:off x="5921147" y="3042548"/>
              <a:ext cx="320786" cy="16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P2(6)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</p:grpSp>
      <p:grpSp>
        <p:nvGrpSpPr>
          <p:cNvPr id="590" name="그룹 589"/>
          <p:cNvGrpSpPr/>
          <p:nvPr/>
        </p:nvGrpSpPr>
        <p:grpSpPr>
          <a:xfrm>
            <a:off x="5925806" y="3858237"/>
            <a:ext cx="1629584" cy="350266"/>
            <a:chOff x="5928291" y="5679361"/>
            <a:chExt cx="1629584" cy="350266"/>
          </a:xfrm>
        </p:grpSpPr>
        <p:pic>
          <p:nvPicPr>
            <p:cNvPr id="591" name="Picture 390"/>
            <p:cNvPicPr preferRelativeResize="0">
              <a:picLocks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6310902" y="5742290"/>
              <a:ext cx="287512" cy="2873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grpSp>
          <p:nvGrpSpPr>
            <p:cNvPr id="592" name="그룹 591"/>
            <p:cNvGrpSpPr/>
            <p:nvPr/>
          </p:nvGrpSpPr>
          <p:grpSpPr>
            <a:xfrm>
              <a:off x="6185296" y="5702588"/>
              <a:ext cx="1372579" cy="327025"/>
              <a:chOff x="577440" y="1952960"/>
              <a:chExt cx="1372579" cy="327025"/>
            </a:xfrm>
          </p:grpSpPr>
          <p:sp>
            <p:nvSpPr>
              <p:cNvPr id="594" name="Rectangle 172"/>
              <p:cNvSpPr>
                <a:spLocks noChangeArrowheads="1"/>
              </p:cNvSpPr>
              <p:nvPr/>
            </p:nvSpPr>
            <p:spPr bwMode="auto">
              <a:xfrm>
                <a:off x="577440" y="1956135"/>
                <a:ext cx="1260475" cy="3238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36000" rIns="0" bIns="0" anchor="ctr"/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kumimoji="0" lang="ko-KR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cs typeface="Arial" pitchFamily="34" charset="0"/>
                  <a:sym typeface="Wingdings" pitchFamily="2" charset="2"/>
                </a:endParaRPr>
              </a:p>
            </p:txBody>
          </p:sp>
          <p:sp>
            <p:nvSpPr>
              <p:cNvPr id="595" name="직사각형 594"/>
              <p:cNvSpPr>
                <a:spLocks noChangeArrowheads="1"/>
              </p:cNvSpPr>
              <p:nvPr/>
            </p:nvSpPr>
            <p:spPr bwMode="auto">
              <a:xfrm>
                <a:off x="592706" y="1962485"/>
                <a:ext cx="92974" cy="2708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●</a:t>
                </a:r>
              </a:p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kumimoji="0" lang="ko-KR" altLang="en-US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</p:txBody>
          </p:sp>
          <p:sp>
            <p:nvSpPr>
              <p:cNvPr id="596" name="Text Box 49"/>
              <p:cNvSpPr txBox="1">
                <a:spLocks noChangeArrowheads="1"/>
              </p:cNvSpPr>
              <p:nvPr/>
            </p:nvSpPr>
            <p:spPr bwMode="auto">
              <a:xfrm>
                <a:off x="964181" y="1952960"/>
                <a:ext cx="985838" cy="307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6000" tIns="36000" rIns="0" bIns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 </a:t>
                </a: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임유택 선임</a:t>
                </a:r>
                <a:endParaRPr kumimoji="0" lang="en-US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 </a:t>
                </a:r>
                <a:r>
                  <a:rPr kumimoji="0" lang="en-US" altLang="ko-KR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GA2, 2kW </a:t>
                </a:r>
                <a:endParaRPr kumimoji="0" lang="en-US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</p:txBody>
          </p:sp>
        </p:grpSp>
        <p:sp>
          <p:nvSpPr>
            <p:cNvPr id="593" name="Text Box 49"/>
            <p:cNvSpPr txBox="1">
              <a:spLocks noChangeArrowheads="1"/>
            </p:cNvSpPr>
            <p:nvPr/>
          </p:nvSpPr>
          <p:spPr bwMode="auto">
            <a:xfrm>
              <a:off x="5928291" y="5679361"/>
              <a:ext cx="320786" cy="16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P2(7)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</p:grpSp>
      <p:grpSp>
        <p:nvGrpSpPr>
          <p:cNvPr id="628" name="그룹 627"/>
          <p:cNvGrpSpPr/>
          <p:nvPr/>
        </p:nvGrpSpPr>
        <p:grpSpPr>
          <a:xfrm>
            <a:off x="5912116" y="2341391"/>
            <a:ext cx="1643899" cy="349946"/>
            <a:chOff x="5912116" y="2707151"/>
            <a:chExt cx="1643899" cy="349946"/>
          </a:xfrm>
        </p:grpSpPr>
        <p:grpSp>
          <p:nvGrpSpPr>
            <p:cNvPr id="629" name="그룹 628"/>
            <p:cNvGrpSpPr/>
            <p:nvPr/>
          </p:nvGrpSpPr>
          <p:grpSpPr>
            <a:xfrm>
              <a:off x="6183436" y="2730072"/>
              <a:ext cx="1372579" cy="327025"/>
              <a:chOff x="6247175" y="3220370"/>
              <a:chExt cx="1372579" cy="327025"/>
            </a:xfrm>
          </p:grpSpPr>
          <p:pic>
            <p:nvPicPr>
              <p:cNvPr id="631" name="Picture 388"/>
              <p:cNvPicPr preferRelativeResize="0">
                <a:picLocks noChangeArrowheads="1"/>
              </p:cNvPicPr>
              <p:nvPr/>
            </p:nvPicPr>
            <p:blipFill>
              <a:blip r:embed="rId23" cstate="print"/>
              <a:srcRect/>
              <a:stretch>
                <a:fillRect/>
              </a:stretch>
            </p:blipFill>
            <p:spPr bwMode="auto">
              <a:xfrm>
                <a:off x="6373895" y="3258897"/>
                <a:ext cx="287252" cy="28733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  <p:grpSp>
            <p:nvGrpSpPr>
              <p:cNvPr id="632" name="그룹 631"/>
              <p:cNvGrpSpPr/>
              <p:nvPr/>
            </p:nvGrpSpPr>
            <p:grpSpPr>
              <a:xfrm>
                <a:off x="6247175" y="3220370"/>
                <a:ext cx="1372579" cy="327025"/>
                <a:chOff x="577440" y="1952960"/>
                <a:chExt cx="1372579" cy="327025"/>
              </a:xfrm>
            </p:grpSpPr>
            <p:sp>
              <p:nvSpPr>
                <p:cNvPr id="636" name="Rectangle 172"/>
                <p:cNvSpPr>
                  <a:spLocks noChangeArrowheads="1"/>
                </p:cNvSpPr>
                <p:nvPr/>
              </p:nvSpPr>
              <p:spPr bwMode="auto">
                <a:xfrm>
                  <a:off x="577440" y="1956135"/>
                  <a:ext cx="1260475" cy="32385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36000" tIns="36000" rIns="0" bIns="0" anchor="ctr"/>
                <a:lstStyle>
                  <a:defPPr>
                    <a:defRPr lang="ko-KR"/>
                  </a:defPPr>
                  <a:lvl1pPr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1pPr>
                  <a:lvl2pPr marL="4572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2pPr>
                  <a:lvl3pPr marL="9144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3pPr>
                  <a:lvl4pPr marL="13716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4pPr>
                  <a:lvl5pPr marL="18288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9pPr>
                </a:lstStyle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endParaRPr kumimoji="0" lang="ko-KR" altLang="ko-KR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cs typeface="Arial" pitchFamily="34" charset="0"/>
                    <a:sym typeface="Wingdings" pitchFamily="2" charset="2"/>
                  </a:endParaRPr>
                </a:p>
              </p:txBody>
            </p:sp>
            <p:sp>
              <p:nvSpPr>
                <p:cNvPr id="637" name="직사각형 636"/>
                <p:cNvSpPr>
                  <a:spLocks noChangeArrowheads="1"/>
                </p:cNvSpPr>
                <p:nvPr/>
              </p:nvSpPr>
              <p:spPr bwMode="auto">
                <a:xfrm>
                  <a:off x="592706" y="1962485"/>
                  <a:ext cx="92974" cy="2708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1pPr>
                  <a:lvl2pPr marL="4572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2pPr>
                  <a:lvl3pPr marL="9144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3pPr>
                  <a:lvl4pPr marL="13716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4pPr>
                  <a:lvl5pPr marL="18288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9pPr>
                </a:lstStyle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r>
                    <a:rPr kumimoji="0" lang="ko-KR" altLang="en-US" sz="800" kern="0" dirty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●</a:t>
                  </a:r>
                </a:p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endParaRPr kumimoji="0" lang="ko-KR" altLang="en-US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endParaRPr>
                </a:p>
              </p:txBody>
            </p:sp>
            <p:sp>
              <p:nvSpPr>
                <p:cNvPr id="638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964181" y="1952960"/>
                  <a:ext cx="985838" cy="3071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36000" tIns="36000" rIns="0" bIns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1pPr>
                  <a:lvl2pPr marL="4572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2pPr>
                  <a:lvl3pPr marL="9144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3pPr>
                  <a:lvl4pPr marL="13716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4pPr>
                  <a:lvl5pPr marL="18288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9pPr>
                </a:lstStyle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r>
                    <a:rPr kumimoji="0" lang="ko-KR" altLang="en-US" sz="800" kern="0" dirty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 </a:t>
                  </a:r>
                  <a:r>
                    <a:rPr kumimoji="0" lang="ko-KR" altLang="en-US" sz="800" kern="0" dirty="0" smtClean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안현상 선임</a:t>
                  </a:r>
                  <a:endParaRPr kumimoji="0" lang="en-US" altLang="ko-KR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endParaRPr>
                </a:p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r>
                    <a:rPr kumimoji="0" lang="ko-KR" altLang="en-US" sz="800" kern="0" dirty="0" smtClean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 인도 품질</a:t>
                  </a:r>
                  <a:endParaRPr kumimoji="0" lang="en-US" altLang="ko-KR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endParaRPr>
                </a:p>
              </p:txBody>
            </p:sp>
          </p:grpSp>
          <p:grpSp>
            <p:nvGrpSpPr>
              <p:cNvPr id="633" name="그룹 632"/>
              <p:cNvGrpSpPr/>
              <p:nvPr/>
            </p:nvGrpSpPr>
            <p:grpSpPr>
              <a:xfrm>
                <a:off x="6265589" y="3353523"/>
                <a:ext cx="99066" cy="142363"/>
                <a:chOff x="235676" y="2090772"/>
                <a:chExt cx="116188" cy="171750"/>
              </a:xfrm>
            </p:grpSpPr>
            <p:sp>
              <p:nvSpPr>
                <p:cNvPr id="634" name="타원 633"/>
                <p:cNvSpPr/>
                <p:nvPr/>
              </p:nvSpPr>
              <p:spPr bwMode="auto">
                <a:xfrm>
                  <a:off x="243914" y="2154572"/>
                  <a:ext cx="107950" cy="107950"/>
                </a:xfrm>
                <a:prstGeom prst="ellipse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anchor="ctr"/>
                <a:lstStyle>
                  <a:defPPr>
                    <a:defRPr lang="ko-KR"/>
                  </a:defPPr>
                  <a:lvl1pPr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1pPr>
                  <a:lvl2pPr marL="4572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2pPr>
                  <a:lvl3pPr marL="9144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3pPr>
                  <a:lvl4pPr marL="13716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4pPr>
                  <a:lvl5pPr marL="18288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9pPr>
                </a:lstStyle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endParaRPr kumimoji="0" lang="ko-KR" altLang="en-US" sz="800" kern="0" dirty="0">
                    <a:solidFill>
                      <a:srgbClr val="FFFFFF"/>
                    </a:solidFill>
                    <a:latin typeface="Arial Narrow" pitchFamily="34" charset="0"/>
                    <a:ea typeface="LG스마트체 Regular" pitchFamily="50" charset="-127"/>
                  </a:endParaRPr>
                </a:p>
              </p:txBody>
            </p:sp>
            <p:sp>
              <p:nvSpPr>
                <p:cNvPr id="635" name="타원 634"/>
                <p:cNvSpPr/>
                <p:nvPr/>
              </p:nvSpPr>
              <p:spPr bwMode="auto">
                <a:xfrm>
                  <a:off x="235676" y="2090772"/>
                  <a:ext cx="107950" cy="107950"/>
                </a:xfrm>
                <a:prstGeom prst="ellipse">
                  <a:avLst/>
                </a:prstGeom>
                <a:solidFill>
                  <a:srgbClr val="FF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anchor="ctr"/>
                <a:lstStyle>
                  <a:defPPr>
                    <a:defRPr lang="ko-KR"/>
                  </a:defPPr>
                  <a:lvl1pPr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1pPr>
                  <a:lvl2pPr marL="4572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2pPr>
                  <a:lvl3pPr marL="9144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3pPr>
                  <a:lvl4pPr marL="13716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4pPr>
                  <a:lvl5pPr marL="18288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9pPr>
                </a:lstStyle>
                <a:p>
                  <a:pPr algn="ctr"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r>
                    <a:rPr kumimoji="0" lang="en-US" altLang="ko-KR" sz="800" kern="0" dirty="0">
                      <a:solidFill>
                        <a:srgbClr val="FFFFFF"/>
                      </a:solidFill>
                      <a:latin typeface="Arial Narrow" pitchFamily="34" charset="0"/>
                      <a:ea typeface="LG스마트체 Regular" pitchFamily="50" charset="-127"/>
                    </a:rPr>
                    <a:t>I</a:t>
                  </a:r>
                  <a:endParaRPr kumimoji="0" lang="ko-KR" altLang="en-US" sz="800" kern="0" dirty="0">
                    <a:solidFill>
                      <a:srgbClr val="FFFFFF"/>
                    </a:solidFill>
                    <a:latin typeface="Arial Narrow" pitchFamily="34" charset="0"/>
                    <a:ea typeface="LG스마트체 Regular" pitchFamily="50" charset="-127"/>
                  </a:endParaRPr>
                </a:p>
              </p:txBody>
            </p:sp>
          </p:grpSp>
        </p:grpSp>
        <p:sp>
          <p:nvSpPr>
            <p:cNvPr id="630" name="Text Box 49"/>
            <p:cNvSpPr txBox="1">
              <a:spLocks noChangeArrowheads="1"/>
            </p:cNvSpPr>
            <p:nvPr/>
          </p:nvSpPr>
          <p:spPr bwMode="auto">
            <a:xfrm>
              <a:off x="5912116" y="2707151"/>
              <a:ext cx="320786" cy="16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P2(7)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</p:grpSp>
      <p:grpSp>
        <p:nvGrpSpPr>
          <p:cNvPr id="639" name="그룹 638"/>
          <p:cNvGrpSpPr/>
          <p:nvPr/>
        </p:nvGrpSpPr>
        <p:grpSpPr>
          <a:xfrm>
            <a:off x="7884699" y="2186957"/>
            <a:ext cx="1644437" cy="362243"/>
            <a:chOff x="5912116" y="2333760"/>
            <a:chExt cx="1644437" cy="362243"/>
          </a:xfrm>
        </p:grpSpPr>
        <p:grpSp>
          <p:nvGrpSpPr>
            <p:cNvPr id="640" name="그룹 639"/>
            <p:cNvGrpSpPr/>
            <p:nvPr/>
          </p:nvGrpSpPr>
          <p:grpSpPr>
            <a:xfrm>
              <a:off x="6183974" y="2368978"/>
              <a:ext cx="1372579" cy="327025"/>
              <a:chOff x="6247175" y="3581600"/>
              <a:chExt cx="1372579" cy="327025"/>
            </a:xfrm>
          </p:grpSpPr>
          <p:pic>
            <p:nvPicPr>
              <p:cNvPr id="642" name="Picture 4" descr="d:\Documents and Settings\바탕 화면\ScreenHunter_03 Jul. 08 07.13.gif"/>
              <p:cNvPicPr preferRelativeResize="0">
                <a:picLocks noChangeArrowheads="1"/>
              </p:cNvPicPr>
              <p:nvPr/>
            </p:nvPicPr>
            <p:blipFill>
              <a:blip r:embed="rId24" cstate="print"/>
              <a:srcRect/>
              <a:stretch>
                <a:fillRect/>
              </a:stretch>
            </p:blipFill>
            <p:spPr bwMode="auto">
              <a:xfrm>
                <a:off x="6371716" y="3594447"/>
                <a:ext cx="287340" cy="2873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643" name="그룹 642"/>
              <p:cNvGrpSpPr/>
              <p:nvPr/>
            </p:nvGrpSpPr>
            <p:grpSpPr>
              <a:xfrm>
                <a:off x="6247175" y="3581600"/>
                <a:ext cx="1372579" cy="327025"/>
                <a:chOff x="577440" y="1952960"/>
                <a:chExt cx="1372579" cy="327025"/>
              </a:xfrm>
            </p:grpSpPr>
            <p:sp>
              <p:nvSpPr>
                <p:cNvPr id="644" name="Rectangle 172"/>
                <p:cNvSpPr>
                  <a:spLocks noChangeArrowheads="1"/>
                </p:cNvSpPr>
                <p:nvPr/>
              </p:nvSpPr>
              <p:spPr bwMode="auto">
                <a:xfrm>
                  <a:off x="577440" y="1956135"/>
                  <a:ext cx="1260475" cy="32385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36000" tIns="36000" rIns="0" bIns="0" anchor="ctr"/>
                <a:lstStyle>
                  <a:defPPr>
                    <a:defRPr lang="ko-KR"/>
                  </a:defPPr>
                  <a:lvl1pPr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1pPr>
                  <a:lvl2pPr marL="4572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2pPr>
                  <a:lvl3pPr marL="9144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3pPr>
                  <a:lvl4pPr marL="13716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4pPr>
                  <a:lvl5pPr marL="18288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9pPr>
                </a:lstStyle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endParaRPr kumimoji="0" lang="ko-KR" altLang="ko-KR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cs typeface="Arial" pitchFamily="34" charset="0"/>
                    <a:sym typeface="Wingdings" pitchFamily="2" charset="2"/>
                  </a:endParaRPr>
                </a:p>
              </p:txBody>
            </p:sp>
            <p:sp>
              <p:nvSpPr>
                <p:cNvPr id="645" name="직사각형 644"/>
                <p:cNvSpPr>
                  <a:spLocks noChangeArrowheads="1"/>
                </p:cNvSpPr>
                <p:nvPr/>
              </p:nvSpPr>
              <p:spPr bwMode="auto">
                <a:xfrm>
                  <a:off x="592706" y="1962485"/>
                  <a:ext cx="92974" cy="2708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1pPr>
                  <a:lvl2pPr marL="4572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2pPr>
                  <a:lvl3pPr marL="9144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3pPr>
                  <a:lvl4pPr marL="13716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4pPr>
                  <a:lvl5pPr marL="18288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9pPr>
                </a:lstStyle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r>
                    <a:rPr kumimoji="0" lang="ko-KR" altLang="en-US" sz="800" kern="0" dirty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●</a:t>
                  </a:r>
                </a:p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endParaRPr kumimoji="0" lang="ko-KR" altLang="en-US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endParaRPr>
                </a:p>
              </p:txBody>
            </p:sp>
            <p:sp>
              <p:nvSpPr>
                <p:cNvPr id="646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964181" y="1952960"/>
                  <a:ext cx="985838" cy="3071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36000" tIns="36000" rIns="0" bIns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1pPr>
                  <a:lvl2pPr marL="4572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2pPr>
                  <a:lvl3pPr marL="9144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3pPr>
                  <a:lvl4pPr marL="13716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4pPr>
                  <a:lvl5pPr marL="18288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9pPr>
                </a:lstStyle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r>
                    <a:rPr kumimoji="0" lang="ko-KR" altLang="en-US" sz="800" kern="0" dirty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 </a:t>
                  </a:r>
                  <a:r>
                    <a:rPr kumimoji="0" lang="ko-KR" altLang="en-US" sz="800" kern="0" dirty="0" smtClean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김훈호 선임</a:t>
                  </a:r>
                  <a:endParaRPr kumimoji="0" lang="en-US" altLang="ko-KR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endParaRPr>
                </a:p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r>
                    <a:rPr kumimoji="0" lang="ko-KR" altLang="en-US" sz="800" kern="0" dirty="0" smtClean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 벽걸이 원가개선</a:t>
                  </a:r>
                  <a:endParaRPr kumimoji="0" lang="en-US" altLang="ko-KR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endParaRPr>
                </a:p>
              </p:txBody>
            </p:sp>
          </p:grpSp>
        </p:grpSp>
        <p:sp>
          <p:nvSpPr>
            <p:cNvPr id="641" name="Text Box 49"/>
            <p:cNvSpPr txBox="1">
              <a:spLocks noChangeArrowheads="1"/>
            </p:cNvSpPr>
            <p:nvPr/>
          </p:nvSpPr>
          <p:spPr bwMode="auto">
            <a:xfrm>
              <a:off x="5912116" y="2333760"/>
              <a:ext cx="320786" cy="16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P2(7)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</p:grpSp>
      <p:grpSp>
        <p:nvGrpSpPr>
          <p:cNvPr id="647" name="그룹 646"/>
          <p:cNvGrpSpPr/>
          <p:nvPr/>
        </p:nvGrpSpPr>
        <p:grpSpPr>
          <a:xfrm>
            <a:off x="5911542" y="4251889"/>
            <a:ext cx="1643848" cy="342090"/>
            <a:chOff x="4017240" y="2730874"/>
            <a:chExt cx="1643848" cy="342090"/>
          </a:xfrm>
        </p:grpSpPr>
        <p:grpSp>
          <p:nvGrpSpPr>
            <p:cNvPr id="648" name="그룹 647"/>
            <p:cNvGrpSpPr/>
            <p:nvPr/>
          </p:nvGrpSpPr>
          <p:grpSpPr>
            <a:xfrm>
              <a:off x="4288509" y="2745939"/>
              <a:ext cx="1372579" cy="327025"/>
              <a:chOff x="4291588" y="4698388"/>
              <a:chExt cx="1372579" cy="327025"/>
            </a:xfrm>
          </p:grpSpPr>
          <p:pic>
            <p:nvPicPr>
              <p:cNvPr id="650" name="Picture 535"/>
              <p:cNvPicPr preferRelativeResize="0">
                <a:picLocks noChangeArrowheads="1"/>
              </p:cNvPicPr>
              <p:nvPr/>
            </p:nvPicPr>
            <p:blipFill>
              <a:blip r:embed="rId25" cstate="print"/>
              <a:srcRect/>
              <a:stretch>
                <a:fillRect/>
              </a:stretch>
            </p:blipFill>
            <p:spPr bwMode="auto">
              <a:xfrm>
                <a:off x="4402780" y="4722729"/>
                <a:ext cx="288925" cy="2873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651" name="그룹 650"/>
              <p:cNvGrpSpPr/>
              <p:nvPr/>
            </p:nvGrpSpPr>
            <p:grpSpPr>
              <a:xfrm>
                <a:off x="4291588" y="4698388"/>
                <a:ext cx="1372579" cy="327025"/>
                <a:chOff x="577440" y="1952960"/>
                <a:chExt cx="1372579" cy="327025"/>
              </a:xfrm>
            </p:grpSpPr>
            <p:sp>
              <p:nvSpPr>
                <p:cNvPr id="653" name="Rectangle 172"/>
                <p:cNvSpPr>
                  <a:spLocks noChangeArrowheads="1"/>
                </p:cNvSpPr>
                <p:nvPr/>
              </p:nvSpPr>
              <p:spPr bwMode="auto">
                <a:xfrm>
                  <a:off x="577440" y="1956135"/>
                  <a:ext cx="1260475" cy="32385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36000" tIns="36000" rIns="0" bIns="0" anchor="ctr"/>
                <a:lstStyle>
                  <a:defPPr>
                    <a:defRPr lang="ko-KR"/>
                  </a:defPPr>
                  <a:lvl1pPr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1pPr>
                  <a:lvl2pPr marL="4572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2pPr>
                  <a:lvl3pPr marL="9144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3pPr>
                  <a:lvl4pPr marL="13716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4pPr>
                  <a:lvl5pPr marL="18288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9pPr>
                </a:lstStyle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endParaRPr kumimoji="0" lang="ko-KR" altLang="ko-KR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cs typeface="Arial" pitchFamily="34" charset="0"/>
                    <a:sym typeface="Wingdings" pitchFamily="2" charset="2"/>
                  </a:endParaRPr>
                </a:p>
              </p:txBody>
            </p:sp>
            <p:sp>
              <p:nvSpPr>
                <p:cNvPr id="654" name="직사각형 653"/>
                <p:cNvSpPr>
                  <a:spLocks noChangeArrowheads="1"/>
                </p:cNvSpPr>
                <p:nvPr/>
              </p:nvSpPr>
              <p:spPr bwMode="auto">
                <a:xfrm>
                  <a:off x="592706" y="1962485"/>
                  <a:ext cx="92974" cy="2708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1pPr>
                  <a:lvl2pPr marL="4572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2pPr>
                  <a:lvl3pPr marL="9144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3pPr>
                  <a:lvl4pPr marL="13716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4pPr>
                  <a:lvl5pPr marL="18288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9pPr>
                </a:lstStyle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r>
                    <a:rPr kumimoji="0" lang="ko-KR" altLang="en-US" sz="800" kern="0" dirty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●</a:t>
                  </a:r>
                </a:p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endParaRPr kumimoji="0" lang="ko-KR" altLang="en-US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endParaRPr>
                </a:p>
              </p:txBody>
            </p:sp>
            <p:sp>
              <p:nvSpPr>
                <p:cNvPr id="655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964181" y="1952960"/>
                  <a:ext cx="985838" cy="3071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36000" tIns="36000" rIns="0" bIns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1pPr>
                  <a:lvl2pPr marL="4572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2pPr>
                  <a:lvl3pPr marL="9144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3pPr>
                  <a:lvl4pPr marL="13716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4pPr>
                  <a:lvl5pPr marL="18288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9pPr>
                </a:lstStyle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r>
                    <a:rPr kumimoji="0" lang="ko-KR" altLang="en-US" sz="800" kern="0" dirty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 </a:t>
                  </a:r>
                  <a:r>
                    <a:rPr kumimoji="0" lang="ko-KR" altLang="en-US" sz="800" kern="0" dirty="0" smtClean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김정환 선임</a:t>
                  </a:r>
                  <a:endParaRPr kumimoji="0" lang="en-US" altLang="ko-KR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endParaRPr>
                </a:p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r>
                    <a:rPr kumimoji="0" lang="ko-KR" altLang="en-US" sz="800" kern="0" dirty="0" smtClean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 시그니처 </a:t>
                  </a:r>
                  <a:r>
                    <a:rPr kumimoji="0" lang="en-US" altLang="ko-KR" sz="800" kern="0" dirty="0" smtClean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/ </a:t>
                  </a:r>
                  <a:r>
                    <a:rPr kumimoji="0" lang="ko-KR" altLang="en-US" sz="800" kern="0" dirty="0" smtClean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리모컨</a:t>
                  </a:r>
                  <a:endParaRPr kumimoji="0" lang="en-US" altLang="ko-KR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endParaRPr>
                </a:p>
              </p:txBody>
            </p:sp>
          </p:grpSp>
          <p:sp>
            <p:nvSpPr>
              <p:cNvPr id="652" name="타원 651"/>
              <p:cNvSpPr/>
              <p:nvPr/>
            </p:nvSpPr>
            <p:spPr bwMode="auto">
              <a:xfrm>
                <a:off x="4307378" y="4824816"/>
                <a:ext cx="92042" cy="89479"/>
              </a:xfrm>
              <a:prstGeom prst="ellipse">
                <a:avLst/>
              </a:pr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en-US" altLang="ko-KR" sz="800" kern="0" dirty="0">
                    <a:solidFill>
                      <a:srgbClr val="FFFFFF"/>
                    </a:solidFill>
                    <a:latin typeface="Arial Narrow" pitchFamily="34" charset="0"/>
                    <a:ea typeface="LG스마트체 Regular" pitchFamily="50" charset="-127"/>
                  </a:rPr>
                  <a:t>S</a:t>
                </a:r>
                <a:endParaRPr kumimoji="0" lang="ko-KR" altLang="en-US" sz="800" kern="0" dirty="0">
                  <a:solidFill>
                    <a:srgbClr val="FFFFFF"/>
                  </a:solidFill>
                  <a:latin typeface="Arial Narrow" pitchFamily="34" charset="0"/>
                  <a:ea typeface="LG스마트체 Regular" pitchFamily="50" charset="-127"/>
                </a:endParaRPr>
              </a:p>
            </p:txBody>
          </p:sp>
        </p:grpSp>
        <p:sp>
          <p:nvSpPr>
            <p:cNvPr id="649" name="Text Box 49"/>
            <p:cNvSpPr txBox="1">
              <a:spLocks noChangeArrowheads="1"/>
            </p:cNvSpPr>
            <p:nvPr/>
          </p:nvSpPr>
          <p:spPr bwMode="auto">
            <a:xfrm>
              <a:off x="4017240" y="2730874"/>
              <a:ext cx="320786" cy="16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P2(7)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</p:grpSp>
      <p:sp>
        <p:nvSpPr>
          <p:cNvPr id="656" name="Rectangle 172"/>
          <p:cNvSpPr>
            <a:spLocks noChangeArrowheads="1"/>
          </p:cNvSpPr>
          <p:nvPr/>
        </p:nvSpPr>
        <p:spPr bwMode="auto">
          <a:xfrm>
            <a:off x="8153421" y="3693317"/>
            <a:ext cx="1260475" cy="15659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defRPr/>
            </a:pPr>
            <a:r>
              <a:rPr kumimoji="0" lang="ko-KR" altLang="en-US" sz="1000" kern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육아휴직 </a:t>
            </a:r>
            <a:r>
              <a:rPr kumimoji="0" lang="en-US" altLang="ko-KR" sz="10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(1)</a:t>
            </a:r>
            <a:endParaRPr kumimoji="0" lang="ko-KR" altLang="ko-KR" sz="1000" kern="0" dirty="0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  <a:cs typeface="Arial" pitchFamily="34" charset="0"/>
              <a:sym typeface="Wingdings" pitchFamily="2" charset="2"/>
            </a:endParaRPr>
          </a:p>
        </p:txBody>
      </p:sp>
      <p:grpSp>
        <p:nvGrpSpPr>
          <p:cNvPr id="657" name="그룹 656"/>
          <p:cNvGrpSpPr/>
          <p:nvPr/>
        </p:nvGrpSpPr>
        <p:grpSpPr>
          <a:xfrm>
            <a:off x="5921147" y="2679875"/>
            <a:ext cx="1636996" cy="362609"/>
            <a:chOff x="5921147" y="3434255"/>
            <a:chExt cx="1636996" cy="362609"/>
          </a:xfrm>
        </p:grpSpPr>
        <p:grpSp>
          <p:nvGrpSpPr>
            <p:cNvPr id="658" name="그룹 657"/>
            <p:cNvGrpSpPr/>
            <p:nvPr/>
          </p:nvGrpSpPr>
          <p:grpSpPr>
            <a:xfrm>
              <a:off x="6185564" y="3469839"/>
              <a:ext cx="1372579" cy="327025"/>
              <a:chOff x="577440" y="1952960"/>
              <a:chExt cx="1372579" cy="327025"/>
            </a:xfrm>
          </p:grpSpPr>
          <p:sp>
            <p:nvSpPr>
              <p:cNvPr id="661" name="Rectangle 172"/>
              <p:cNvSpPr>
                <a:spLocks noChangeArrowheads="1"/>
              </p:cNvSpPr>
              <p:nvPr/>
            </p:nvSpPr>
            <p:spPr bwMode="auto">
              <a:xfrm>
                <a:off x="577440" y="1956135"/>
                <a:ext cx="1260475" cy="3238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36000" rIns="0" bIns="0" anchor="ctr"/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kumimoji="0" lang="ko-KR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cs typeface="Arial" pitchFamily="34" charset="0"/>
                  <a:sym typeface="Wingdings" pitchFamily="2" charset="2"/>
                </a:endParaRPr>
              </a:p>
            </p:txBody>
          </p:sp>
          <p:sp>
            <p:nvSpPr>
              <p:cNvPr id="662" name="직사각형 661"/>
              <p:cNvSpPr>
                <a:spLocks noChangeArrowheads="1"/>
              </p:cNvSpPr>
              <p:nvPr/>
            </p:nvSpPr>
            <p:spPr bwMode="auto">
              <a:xfrm>
                <a:off x="592706" y="1962485"/>
                <a:ext cx="92974" cy="2708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●</a:t>
                </a:r>
              </a:p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kumimoji="0" lang="ko-KR" altLang="en-US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</p:txBody>
          </p:sp>
          <p:sp>
            <p:nvSpPr>
              <p:cNvPr id="663" name="Text Box 49"/>
              <p:cNvSpPr txBox="1">
                <a:spLocks noChangeArrowheads="1"/>
              </p:cNvSpPr>
              <p:nvPr/>
            </p:nvSpPr>
            <p:spPr bwMode="auto">
              <a:xfrm>
                <a:off x="964181" y="1952960"/>
                <a:ext cx="985838" cy="307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6000" tIns="36000" rIns="0" bIns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 </a:t>
                </a:r>
                <a:r>
                  <a:rPr kumimoji="0" lang="ko-KR" altLang="en-US" sz="800" kern="0" dirty="0" err="1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곽민욱선임</a:t>
                </a:r>
                <a:endParaRPr kumimoji="0" lang="en-US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 내수품질</a:t>
                </a:r>
                <a:endParaRPr kumimoji="0" lang="en-US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</p:txBody>
          </p:sp>
        </p:grpSp>
        <p:sp>
          <p:nvSpPr>
            <p:cNvPr id="659" name="Text Box 49"/>
            <p:cNvSpPr txBox="1">
              <a:spLocks noChangeArrowheads="1"/>
            </p:cNvSpPr>
            <p:nvPr/>
          </p:nvSpPr>
          <p:spPr bwMode="auto">
            <a:xfrm>
              <a:off x="5921147" y="3434255"/>
              <a:ext cx="320786" cy="16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P2(7)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  <p:pic>
          <p:nvPicPr>
            <p:cNvPr id="660" name="그림 659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6330346" y="3501969"/>
              <a:ext cx="218340" cy="274375"/>
            </a:xfrm>
            <a:prstGeom prst="rect">
              <a:avLst/>
            </a:prstGeom>
          </p:spPr>
        </p:pic>
      </p:grpSp>
      <p:sp>
        <p:nvSpPr>
          <p:cNvPr id="664" name="직사각형 663"/>
          <p:cNvSpPr>
            <a:spLocks noChangeArrowheads="1"/>
          </p:cNvSpPr>
          <p:nvPr/>
        </p:nvSpPr>
        <p:spPr bwMode="auto">
          <a:xfrm>
            <a:off x="596335" y="2416349"/>
            <a:ext cx="92974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rPr>
              <a:t>★</a:t>
            </a:r>
            <a:endParaRPr kumimoji="0" lang="ko-KR" altLang="en-US" sz="800" kern="0" dirty="0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  <a:sym typeface="Wingdings" pitchFamily="2" charset="2"/>
            </a:endParaRPr>
          </a:p>
        </p:txBody>
      </p:sp>
      <p:grpSp>
        <p:nvGrpSpPr>
          <p:cNvPr id="750" name="그룹 749"/>
          <p:cNvGrpSpPr/>
          <p:nvPr/>
        </p:nvGrpSpPr>
        <p:grpSpPr>
          <a:xfrm>
            <a:off x="8157128" y="2569972"/>
            <a:ext cx="1372579" cy="327025"/>
            <a:chOff x="577440" y="1952960"/>
            <a:chExt cx="1372579" cy="327025"/>
          </a:xfrm>
        </p:grpSpPr>
        <p:sp>
          <p:nvSpPr>
            <p:cNvPr id="751" name="Rectangle 172"/>
            <p:cNvSpPr>
              <a:spLocks noChangeArrowheads="1"/>
            </p:cNvSpPr>
            <p:nvPr/>
          </p:nvSpPr>
          <p:spPr bwMode="auto">
            <a:xfrm>
              <a:off x="577440" y="1956135"/>
              <a:ext cx="1260475" cy="3238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36000" tIns="36000" rIns="0" bIns="0" anchor="ctr"/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endParaRPr kumimoji="0" lang="ko-KR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endParaRPr>
            </a:p>
          </p:txBody>
        </p:sp>
        <p:sp>
          <p:nvSpPr>
            <p:cNvPr id="752" name="Text Box 49"/>
            <p:cNvSpPr txBox="1">
              <a:spLocks noChangeArrowheads="1"/>
            </p:cNvSpPr>
            <p:nvPr/>
          </p:nvSpPr>
          <p:spPr bwMode="auto">
            <a:xfrm>
              <a:off x="964181" y="1952960"/>
              <a:ext cx="985838" cy="171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 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박민규연구원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</p:grpSp>
      <p:sp>
        <p:nvSpPr>
          <p:cNvPr id="753" name="Text Box 49"/>
          <p:cNvSpPr txBox="1">
            <a:spLocks noChangeArrowheads="1"/>
          </p:cNvSpPr>
          <p:nvPr/>
        </p:nvSpPr>
        <p:spPr bwMode="auto">
          <a:xfrm>
            <a:off x="7880170" y="2522985"/>
            <a:ext cx="320786" cy="16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36000" rIns="0" bIns="0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en-US" altLang="ko-KR" sz="8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rPr>
              <a:t>P1(1)</a:t>
            </a:r>
            <a:endParaRPr kumimoji="0" lang="en-US" altLang="ko-KR" sz="800" kern="0" dirty="0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  <a:sym typeface="Wingdings" pitchFamily="2" charset="2"/>
            </a:endParaRPr>
          </a:p>
        </p:txBody>
      </p:sp>
      <p:grpSp>
        <p:nvGrpSpPr>
          <p:cNvPr id="754" name="그룹 753"/>
          <p:cNvGrpSpPr/>
          <p:nvPr/>
        </p:nvGrpSpPr>
        <p:grpSpPr>
          <a:xfrm>
            <a:off x="588003" y="5625021"/>
            <a:ext cx="1372579" cy="327025"/>
            <a:chOff x="577440" y="1952960"/>
            <a:chExt cx="1372579" cy="327025"/>
          </a:xfrm>
        </p:grpSpPr>
        <p:sp>
          <p:nvSpPr>
            <p:cNvPr id="755" name="Rectangle 172"/>
            <p:cNvSpPr>
              <a:spLocks noChangeArrowheads="1"/>
            </p:cNvSpPr>
            <p:nvPr/>
          </p:nvSpPr>
          <p:spPr bwMode="auto">
            <a:xfrm>
              <a:off x="577440" y="1956135"/>
              <a:ext cx="1260475" cy="3238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36000" tIns="36000" rIns="0" bIns="0" anchor="ctr"/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endParaRPr kumimoji="0" lang="ko-KR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endParaRPr>
            </a:p>
          </p:txBody>
        </p:sp>
        <p:sp>
          <p:nvSpPr>
            <p:cNvPr id="756" name="Text Box 49"/>
            <p:cNvSpPr txBox="1">
              <a:spLocks noChangeArrowheads="1"/>
            </p:cNvSpPr>
            <p:nvPr/>
          </p:nvSpPr>
          <p:spPr bwMode="auto">
            <a:xfrm>
              <a:off x="964181" y="1952960"/>
              <a:ext cx="985838" cy="307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김정훈 연구원</a:t>
              </a:r>
              <a:endParaRPr kumimoji="0" lang="en-US" altLang="ko-KR" sz="8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3kW 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</p:grpSp>
      <p:sp>
        <p:nvSpPr>
          <p:cNvPr id="757" name="Text Box 49"/>
          <p:cNvSpPr txBox="1">
            <a:spLocks noChangeArrowheads="1"/>
          </p:cNvSpPr>
          <p:nvPr/>
        </p:nvSpPr>
        <p:spPr bwMode="auto">
          <a:xfrm>
            <a:off x="318029" y="5588747"/>
            <a:ext cx="320786" cy="16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36000" rIns="0" bIns="0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en-US" altLang="ko-KR" sz="8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rPr>
              <a:t>P1(1)</a:t>
            </a:r>
            <a:endParaRPr kumimoji="0" lang="en-US" altLang="ko-KR" sz="800" kern="0" dirty="0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  <a:sym typeface="Wingdings" pitchFamily="2" charset="2"/>
            </a:endParaRPr>
          </a:p>
        </p:txBody>
      </p:sp>
      <p:grpSp>
        <p:nvGrpSpPr>
          <p:cNvPr id="758" name="그룹 757"/>
          <p:cNvGrpSpPr/>
          <p:nvPr/>
        </p:nvGrpSpPr>
        <p:grpSpPr>
          <a:xfrm>
            <a:off x="588003" y="5266975"/>
            <a:ext cx="1372579" cy="327025"/>
            <a:chOff x="577440" y="1952960"/>
            <a:chExt cx="1372579" cy="327025"/>
          </a:xfrm>
        </p:grpSpPr>
        <p:sp>
          <p:nvSpPr>
            <p:cNvPr id="759" name="Rectangle 172"/>
            <p:cNvSpPr>
              <a:spLocks noChangeArrowheads="1"/>
            </p:cNvSpPr>
            <p:nvPr/>
          </p:nvSpPr>
          <p:spPr bwMode="auto">
            <a:xfrm>
              <a:off x="577440" y="1956135"/>
              <a:ext cx="1260475" cy="3238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36000" tIns="36000" rIns="0" bIns="0" anchor="ctr"/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endParaRPr kumimoji="0" lang="ko-KR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endParaRPr>
            </a:p>
          </p:txBody>
        </p:sp>
        <p:sp>
          <p:nvSpPr>
            <p:cNvPr id="760" name="Text Box 49"/>
            <p:cNvSpPr txBox="1">
              <a:spLocks noChangeArrowheads="1"/>
            </p:cNvSpPr>
            <p:nvPr/>
          </p:nvSpPr>
          <p:spPr bwMode="auto">
            <a:xfrm>
              <a:off x="964181" y="1952960"/>
              <a:ext cx="985838" cy="307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 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김동찬 연구원</a:t>
              </a:r>
              <a:endParaRPr kumimoji="0" lang="en-US" altLang="ko-KR" sz="8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1.5kW 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</p:grpSp>
      <p:sp>
        <p:nvSpPr>
          <p:cNvPr id="761" name="Text Box 49"/>
          <p:cNvSpPr txBox="1">
            <a:spLocks noChangeArrowheads="1"/>
          </p:cNvSpPr>
          <p:nvPr/>
        </p:nvSpPr>
        <p:spPr bwMode="auto">
          <a:xfrm>
            <a:off x="318029" y="5230701"/>
            <a:ext cx="320786" cy="16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36000" rIns="0" bIns="0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en-US" altLang="ko-KR" sz="8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rPr>
              <a:t>P1(1)</a:t>
            </a:r>
            <a:endParaRPr kumimoji="0" lang="en-US" altLang="ko-KR" sz="800" kern="0" dirty="0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  <a:sym typeface="Wingdings" pitchFamily="2" charset="2"/>
            </a:endParaRPr>
          </a:p>
        </p:txBody>
      </p:sp>
      <p:grpSp>
        <p:nvGrpSpPr>
          <p:cNvPr id="769" name="그룹 768"/>
          <p:cNvGrpSpPr/>
          <p:nvPr/>
        </p:nvGrpSpPr>
        <p:grpSpPr>
          <a:xfrm>
            <a:off x="306717" y="3434360"/>
            <a:ext cx="1638665" cy="366241"/>
            <a:chOff x="2135234" y="5654819"/>
            <a:chExt cx="1638665" cy="366241"/>
          </a:xfrm>
        </p:grpSpPr>
        <p:grpSp>
          <p:nvGrpSpPr>
            <p:cNvPr id="770" name="그룹 769"/>
            <p:cNvGrpSpPr/>
            <p:nvPr/>
          </p:nvGrpSpPr>
          <p:grpSpPr>
            <a:xfrm>
              <a:off x="2401320" y="5694035"/>
              <a:ext cx="1372579" cy="327025"/>
              <a:chOff x="577440" y="3918485"/>
              <a:chExt cx="1372579" cy="327025"/>
            </a:xfrm>
          </p:grpSpPr>
          <p:pic>
            <p:nvPicPr>
              <p:cNvPr id="772" name="Picture 530"/>
              <p:cNvPicPr preferRelativeResize="0">
                <a:picLocks noChangeArrowheads="1"/>
              </p:cNvPicPr>
              <p:nvPr/>
            </p:nvPicPr>
            <p:blipFill>
              <a:blip r:embed="rId27" cstate="print"/>
              <a:srcRect/>
              <a:stretch>
                <a:fillRect/>
              </a:stretch>
            </p:blipFill>
            <p:spPr bwMode="auto">
              <a:xfrm>
                <a:off x="694222" y="3947668"/>
                <a:ext cx="287229" cy="288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773" name="그룹 772"/>
              <p:cNvGrpSpPr/>
              <p:nvPr/>
            </p:nvGrpSpPr>
            <p:grpSpPr>
              <a:xfrm>
                <a:off x="577440" y="3918485"/>
                <a:ext cx="1372579" cy="327025"/>
                <a:chOff x="577440" y="3101965"/>
                <a:chExt cx="1372579" cy="327025"/>
              </a:xfrm>
            </p:grpSpPr>
            <p:sp>
              <p:nvSpPr>
                <p:cNvPr id="774" name="Rectangle 172"/>
                <p:cNvSpPr>
                  <a:spLocks noChangeArrowheads="1"/>
                </p:cNvSpPr>
                <p:nvPr/>
              </p:nvSpPr>
              <p:spPr bwMode="auto">
                <a:xfrm>
                  <a:off x="577440" y="3105140"/>
                  <a:ext cx="1260475" cy="32385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36000" tIns="36000" rIns="0" bIns="0" anchor="ctr"/>
                <a:lstStyle>
                  <a:defPPr>
                    <a:defRPr lang="ko-KR"/>
                  </a:defPPr>
                  <a:lvl1pPr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1pPr>
                  <a:lvl2pPr marL="4572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2pPr>
                  <a:lvl3pPr marL="9144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3pPr>
                  <a:lvl4pPr marL="13716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4pPr>
                  <a:lvl5pPr marL="18288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9pPr>
                </a:lstStyle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endParaRPr kumimoji="0" lang="ko-KR" altLang="ko-KR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cs typeface="Arial" pitchFamily="34" charset="0"/>
                    <a:sym typeface="Wingdings" pitchFamily="2" charset="2"/>
                  </a:endParaRPr>
                </a:p>
              </p:txBody>
            </p:sp>
            <p:sp>
              <p:nvSpPr>
                <p:cNvPr id="775" name="직사각형 774"/>
                <p:cNvSpPr>
                  <a:spLocks noChangeArrowheads="1"/>
                </p:cNvSpPr>
                <p:nvPr/>
              </p:nvSpPr>
              <p:spPr bwMode="auto">
                <a:xfrm>
                  <a:off x="592706" y="3111490"/>
                  <a:ext cx="92974" cy="2708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1pPr>
                  <a:lvl2pPr marL="4572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2pPr>
                  <a:lvl3pPr marL="9144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3pPr>
                  <a:lvl4pPr marL="13716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4pPr>
                  <a:lvl5pPr marL="18288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9pPr>
                </a:lstStyle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r>
                    <a:rPr kumimoji="0" lang="ko-KR" altLang="en-US" sz="800" kern="0" dirty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●</a:t>
                  </a:r>
                </a:p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endParaRPr kumimoji="0" lang="ko-KR" altLang="en-US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endParaRPr>
                </a:p>
              </p:txBody>
            </p:sp>
            <p:sp>
              <p:nvSpPr>
                <p:cNvPr id="776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964181" y="3101965"/>
                  <a:ext cx="985838" cy="3071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36000" tIns="36000" rIns="0" bIns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1pPr>
                  <a:lvl2pPr marL="4572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2pPr>
                  <a:lvl3pPr marL="9144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3pPr>
                  <a:lvl4pPr marL="13716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4pPr>
                  <a:lvl5pPr marL="18288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9pPr>
                </a:lstStyle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r>
                    <a:rPr kumimoji="0" lang="ko-KR" altLang="en-US" sz="800" kern="0" dirty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 </a:t>
                  </a:r>
                  <a:r>
                    <a:rPr kumimoji="0" lang="ko-KR" altLang="en-US" sz="800" kern="0" dirty="0" smtClean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강명구 선임</a:t>
                  </a:r>
                  <a:endParaRPr kumimoji="0" lang="en-US" altLang="ko-KR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endParaRPr>
                </a:p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r>
                    <a:rPr kumimoji="0" lang="ko-KR" altLang="en-US" sz="800" kern="0" dirty="0" smtClean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 스탠드 실내기</a:t>
                  </a:r>
                  <a:endParaRPr kumimoji="0" lang="en-US" altLang="ko-KR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endParaRPr>
                </a:p>
              </p:txBody>
            </p:sp>
          </p:grpSp>
        </p:grpSp>
        <p:sp>
          <p:nvSpPr>
            <p:cNvPr id="771" name="Text Box 49"/>
            <p:cNvSpPr txBox="1">
              <a:spLocks noChangeArrowheads="1"/>
            </p:cNvSpPr>
            <p:nvPr/>
          </p:nvSpPr>
          <p:spPr bwMode="auto">
            <a:xfrm>
              <a:off x="2135234" y="5654819"/>
              <a:ext cx="320786" cy="171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P2(8)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</p:grpSp>
      <p:grpSp>
        <p:nvGrpSpPr>
          <p:cNvPr id="777" name="그룹 776"/>
          <p:cNvGrpSpPr/>
          <p:nvPr/>
        </p:nvGrpSpPr>
        <p:grpSpPr>
          <a:xfrm>
            <a:off x="324883" y="4511589"/>
            <a:ext cx="1634768" cy="368983"/>
            <a:chOff x="2147510" y="3427191"/>
            <a:chExt cx="1634768" cy="368983"/>
          </a:xfrm>
        </p:grpSpPr>
        <p:grpSp>
          <p:nvGrpSpPr>
            <p:cNvPr id="778" name="그룹 777"/>
            <p:cNvGrpSpPr/>
            <p:nvPr/>
          </p:nvGrpSpPr>
          <p:grpSpPr>
            <a:xfrm>
              <a:off x="2409699" y="3469149"/>
              <a:ext cx="1372579" cy="327025"/>
              <a:chOff x="577440" y="1952960"/>
              <a:chExt cx="1372579" cy="327025"/>
            </a:xfrm>
          </p:grpSpPr>
          <p:sp>
            <p:nvSpPr>
              <p:cNvPr id="782" name="Rectangle 172"/>
              <p:cNvSpPr>
                <a:spLocks noChangeArrowheads="1"/>
              </p:cNvSpPr>
              <p:nvPr/>
            </p:nvSpPr>
            <p:spPr bwMode="auto">
              <a:xfrm>
                <a:off x="577440" y="1956135"/>
                <a:ext cx="1260475" cy="3238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36000" rIns="0" bIns="0" anchor="ctr"/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kumimoji="0" lang="ko-KR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cs typeface="Arial" pitchFamily="34" charset="0"/>
                  <a:sym typeface="Wingdings" pitchFamily="2" charset="2"/>
                </a:endParaRPr>
              </a:p>
            </p:txBody>
          </p:sp>
          <p:sp>
            <p:nvSpPr>
              <p:cNvPr id="783" name="직사각형 782"/>
              <p:cNvSpPr>
                <a:spLocks noChangeArrowheads="1"/>
              </p:cNvSpPr>
              <p:nvPr/>
            </p:nvSpPr>
            <p:spPr bwMode="auto">
              <a:xfrm>
                <a:off x="592706" y="1962485"/>
                <a:ext cx="65" cy="2708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kumimoji="0" lang="ko-KR" altLang="en-US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kumimoji="0" lang="ko-KR" altLang="en-US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</p:txBody>
          </p:sp>
          <p:sp>
            <p:nvSpPr>
              <p:cNvPr id="784" name="Text Box 49"/>
              <p:cNvSpPr txBox="1">
                <a:spLocks noChangeArrowheads="1"/>
              </p:cNvSpPr>
              <p:nvPr/>
            </p:nvSpPr>
            <p:spPr bwMode="auto">
              <a:xfrm>
                <a:off x="964181" y="1952960"/>
                <a:ext cx="985838" cy="307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6000" tIns="36000" rIns="0" bIns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 </a:t>
                </a: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김대환 연구원</a:t>
                </a:r>
                <a:endParaRPr kumimoji="0" lang="en-US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 </a:t>
                </a:r>
                <a:r>
                  <a:rPr kumimoji="0" lang="en-US" altLang="ko-KR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2kW, </a:t>
                </a: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태국</a:t>
                </a:r>
                <a:endParaRPr kumimoji="0" lang="en-US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</p:txBody>
          </p:sp>
        </p:grpSp>
        <p:pic>
          <p:nvPicPr>
            <p:cNvPr id="779" name="그림 778"/>
            <p:cNvPicPr>
              <a:picLocks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2533784" y="3497252"/>
              <a:ext cx="288000" cy="288000"/>
            </a:xfrm>
            <a:prstGeom prst="rect">
              <a:avLst/>
            </a:prstGeom>
          </p:spPr>
        </p:pic>
        <p:sp>
          <p:nvSpPr>
            <p:cNvPr id="780" name="직사각형 779"/>
            <p:cNvSpPr>
              <a:spLocks noChangeArrowheads="1"/>
            </p:cNvSpPr>
            <p:nvPr/>
          </p:nvSpPr>
          <p:spPr bwMode="auto">
            <a:xfrm>
              <a:off x="2426235" y="3490332"/>
              <a:ext cx="92974" cy="13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ko-KR" altLang="en-US" sz="800" kern="0" dirty="0">
                  <a:solidFill>
                    <a:srgbClr val="32CD32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●</a:t>
              </a:r>
              <a:endParaRPr kumimoji="0" lang="ko-KR" altLang="en-US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  <p:sp>
          <p:nvSpPr>
            <p:cNvPr id="781" name="Text Box 49"/>
            <p:cNvSpPr txBox="1">
              <a:spLocks noChangeArrowheads="1"/>
            </p:cNvSpPr>
            <p:nvPr/>
          </p:nvSpPr>
          <p:spPr bwMode="auto">
            <a:xfrm>
              <a:off x="2147510" y="3427191"/>
              <a:ext cx="320786" cy="16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P1(4)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</p:grpSp>
      <p:grpSp>
        <p:nvGrpSpPr>
          <p:cNvPr id="785" name="그룹 784"/>
          <p:cNvGrpSpPr/>
          <p:nvPr/>
        </p:nvGrpSpPr>
        <p:grpSpPr>
          <a:xfrm>
            <a:off x="321708" y="4165239"/>
            <a:ext cx="1637211" cy="347588"/>
            <a:chOff x="2144335" y="3080841"/>
            <a:chExt cx="1637211" cy="347588"/>
          </a:xfrm>
        </p:grpSpPr>
        <p:pic>
          <p:nvPicPr>
            <p:cNvPr id="786" name="Picture 2"/>
            <p:cNvPicPr>
              <a:picLocks noChangeAspect="1" noChangeArrowheads="1"/>
            </p:cNvPicPr>
            <p:nvPr/>
          </p:nvPicPr>
          <p:blipFill>
            <a:blip r:embed="rId29" cstate="print"/>
            <a:srcRect/>
            <a:stretch>
              <a:fillRect/>
            </a:stretch>
          </p:blipFill>
          <p:spPr bwMode="auto">
            <a:xfrm>
              <a:off x="2531856" y="3124512"/>
              <a:ext cx="313762" cy="286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87" name="그룹 786"/>
            <p:cNvGrpSpPr/>
            <p:nvPr/>
          </p:nvGrpSpPr>
          <p:grpSpPr>
            <a:xfrm>
              <a:off x="2408967" y="3101404"/>
              <a:ext cx="1372579" cy="327025"/>
              <a:chOff x="577440" y="1952960"/>
              <a:chExt cx="1372579" cy="327025"/>
            </a:xfrm>
          </p:grpSpPr>
          <p:sp>
            <p:nvSpPr>
              <p:cNvPr id="789" name="Rectangle 172"/>
              <p:cNvSpPr>
                <a:spLocks noChangeArrowheads="1"/>
              </p:cNvSpPr>
              <p:nvPr/>
            </p:nvSpPr>
            <p:spPr bwMode="auto">
              <a:xfrm>
                <a:off x="577440" y="1956135"/>
                <a:ext cx="1260475" cy="3238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36000" rIns="0" bIns="0" anchor="ctr"/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kumimoji="0" lang="ko-KR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cs typeface="Arial" pitchFamily="34" charset="0"/>
                  <a:sym typeface="Wingdings" pitchFamily="2" charset="2"/>
                </a:endParaRPr>
              </a:p>
            </p:txBody>
          </p:sp>
          <p:sp>
            <p:nvSpPr>
              <p:cNvPr id="790" name="직사각형 789"/>
              <p:cNvSpPr>
                <a:spLocks noChangeArrowheads="1"/>
              </p:cNvSpPr>
              <p:nvPr/>
            </p:nvSpPr>
            <p:spPr bwMode="auto">
              <a:xfrm>
                <a:off x="592706" y="1962485"/>
                <a:ext cx="92974" cy="1269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●</a:t>
                </a:r>
                <a:endParaRPr kumimoji="0" lang="ko-KR" altLang="en-US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</p:txBody>
          </p:sp>
          <p:sp>
            <p:nvSpPr>
              <p:cNvPr id="791" name="Text Box 49"/>
              <p:cNvSpPr txBox="1">
                <a:spLocks noChangeArrowheads="1"/>
              </p:cNvSpPr>
              <p:nvPr/>
            </p:nvSpPr>
            <p:spPr bwMode="auto">
              <a:xfrm>
                <a:off x="964181" y="1952960"/>
                <a:ext cx="985838" cy="307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6000" tIns="36000" rIns="0" bIns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 </a:t>
                </a: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권으뜸 선임</a:t>
                </a:r>
                <a:endParaRPr kumimoji="0" lang="en-US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 </a:t>
                </a:r>
                <a:r>
                  <a:rPr kumimoji="0" lang="en-US" altLang="ko-KR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1kW, </a:t>
                </a: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터키</a:t>
                </a:r>
                <a:endParaRPr kumimoji="0" lang="en-US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</p:txBody>
          </p:sp>
        </p:grpSp>
        <p:sp>
          <p:nvSpPr>
            <p:cNvPr id="788" name="Text Box 49"/>
            <p:cNvSpPr txBox="1">
              <a:spLocks noChangeArrowheads="1"/>
            </p:cNvSpPr>
            <p:nvPr/>
          </p:nvSpPr>
          <p:spPr bwMode="auto">
            <a:xfrm>
              <a:off x="2144335" y="3080841"/>
              <a:ext cx="320786" cy="16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P2(4)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0"/>
          <a:srcRect b="24377"/>
          <a:stretch/>
        </p:blipFill>
        <p:spPr>
          <a:xfrm>
            <a:off x="642876" y="5305101"/>
            <a:ext cx="265465" cy="262521"/>
          </a:xfrm>
          <a:prstGeom prst="rect">
            <a:avLst/>
          </a:prstGeom>
        </p:spPr>
      </p:pic>
      <p:sp>
        <p:nvSpPr>
          <p:cNvPr id="330" name="Rectangle 172"/>
          <p:cNvSpPr>
            <a:spLocks noChangeArrowheads="1"/>
          </p:cNvSpPr>
          <p:nvPr/>
        </p:nvSpPr>
        <p:spPr bwMode="auto">
          <a:xfrm>
            <a:off x="2451911" y="1281530"/>
            <a:ext cx="1258888" cy="192087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ko-KR" altLang="en-US" sz="10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실내기 </a:t>
            </a:r>
            <a:r>
              <a:rPr kumimoji="0" lang="en-US" altLang="ko-KR" sz="10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SW </a:t>
            </a:r>
            <a:r>
              <a:rPr kumimoji="0" lang="ko-KR" altLang="en-US" sz="1000" kern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개발 </a:t>
            </a:r>
            <a:r>
              <a:rPr kumimoji="0" lang="en-US" altLang="ko-KR" sz="10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(6)</a:t>
            </a:r>
            <a:endParaRPr kumimoji="0" lang="ko-KR" altLang="ko-KR" sz="1000" kern="0" dirty="0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  <a:cs typeface="Arial" pitchFamily="34" charset="0"/>
              <a:sym typeface="Wingdings" pitchFamily="2" charset="2"/>
            </a:endParaRPr>
          </a:p>
        </p:txBody>
      </p:sp>
      <p:sp>
        <p:nvSpPr>
          <p:cNvPr id="331" name="Rectangle 172"/>
          <p:cNvSpPr>
            <a:spLocks noChangeArrowheads="1"/>
          </p:cNvSpPr>
          <p:nvPr/>
        </p:nvSpPr>
        <p:spPr bwMode="auto">
          <a:xfrm>
            <a:off x="2451118" y="1503766"/>
            <a:ext cx="1258888" cy="482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en-US" altLang="ko-KR" sz="9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  - </a:t>
            </a:r>
            <a:r>
              <a:rPr kumimoji="0" lang="ko-KR" altLang="en-US" sz="900" kern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스탠드</a:t>
            </a:r>
            <a:r>
              <a:rPr kumimoji="0" lang="en-US" altLang="ko-KR" sz="9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, </a:t>
            </a:r>
            <a:r>
              <a:rPr kumimoji="0" lang="ko-KR" altLang="en-US" sz="900" kern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벽걸이 실내기 </a:t>
            </a:r>
            <a:endParaRPr kumimoji="0" lang="en-US" altLang="ko-KR" sz="900" kern="0" dirty="0" smtClean="0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  <a:cs typeface="Arial" pitchFamily="34" charset="0"/>
              <a:sym typeface="Wingdings" pitchFamily="2" charset="2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en-US" altLang="ko-KR" sz="9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 </a:t>
            </a:r>
            <a:r>
              <a:rPr kumimoji="0" lang="en-US" altLang="ko-KR" sz="9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 - </a:t>
            </a:r>
            <a:r>
              <a:rPr kumimoji="0" lang="en-US" altLang="ko-KR" sz="9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Smart USP</a:t>
            </a:r>
          </a:p>
        </p:txBody>
      </p:sp>
      <p:grpSp>
        <p:nvGrpSpPr>
          <p:cNvPr id="332" name="그룹 331"/>
          <p:cNvGrpSpPr/>
          <p:nvPr/>
        </p:nvGrpSpPr>
        <p:grpSpPr>
          <a:xfrm>
            <a:off x="2186417" y="1997594"/>
            <a:ext cx="1638683" cy="367157"/>
            <a:chOff x="308161" y="1997594"/>
            <a:chExt cx="1638683" cy="367157"/>
          </a:xfrm>
        </p:grpSpPr>
        <p:sp>
          <p:nvSpPr>
            <p:cNvPr id="333" name="Rectangle 172"/>
            <p:cNvSpPr>
              <a:spLocks noChangeArrowheads="1"/>
            </p:cNvSpPr>
            <p:nvPr/>
          </p:nvSpPr>
          <p:spPr bwMode="auto">
            <a:xfrm>
              <a:off x="574266" y="2040901"/>
              <a:ext cx="1260475" cy="3238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36000" tIns="36000" rIns="0" bIns="0" anchor="ctr"/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endParaRPr kumimoji="0" lang="ko-KR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endParaRPr>
            </a:p>
          </p:txBody>
        </p:sp>
        <p:sp>
          <p:nvSpPr>
            <p:cNvPr id="334" name="Text Box 49"/>
            <p:cNvSpPr txBox="1">
              <a:spLocks noChangeArrowheads="1"/>
            </p:cNvSpPr>
            <p:nvPr/>
          </p:nvSpPr>
          <p:spPr bwMode="auto">
            <a:xfrm>
              <a:off x="961006" y="2037726"/>
              <a:ext cx="985838" cy="307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 임태형 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책임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 실내기 </a:t>
              </a: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SW PL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  <p:sp>
          <p:nvSpPr>
            <p:cNvPr id="335" name="직사각형 334"/>
            <p:cNvSpPr>
              <a:spLocks noChangeArrowheads="1"/>
            </p:cNvSpPr>
            <p:nvPr/>
          </p:nvSpPr>
          <p:spPr bwMode="auto">
            <a:xfrm>
              <a:off x="589531" y="2047251"/>
              <a:ext cx="92974" cy="13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★</a:t>
              </a:r>
              <a:endParaRPr kumimoji="0" lang="ko-KR" altLang="en-US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  <p:pic>
          <p:nvPicPr>
            <p:cNvPr id="336" name="Picture 3"/>
            <p:cNvPicPr preferRelativeResize="0">
              <a:picLocks noChangeArrowheads="1"/>
            </p:cNvPicPr>
            <p:nvPr/>
          </p:nvPicPr>
          <p:blipFill>
            <a:blip r:embed="rId31" cstate="print"/>
            <a:srcRect/>
            <a:stretch>
              <a:fillRect/>
            </a:stretch>
          </p:blipFill>
          <p:spPr bwMode="auto">
            <a:xfrm>
              <a:off x="690200" y="2058368"/>
              <a:ext cx="288925" cy="2889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grpSp>
          <p:nvGrpSpPr>
            <p:cNvPr id="337" name="그룹 336"/>
            <p:cNvGrpSpPr/>
            <p:nvPr/>
          </p:nvGrpSpPr>
          <p:grpSpPr>
            <a:xfrm>
              <a:off x="598417" y="2174213"/>
              <a:ext cx="99066" cy="151575"/>
              <a:chOff x="235676" y="2090772"/>
              <a:chExt cx="116188" cy="182863"/>
            </a:xfrm>
          </p:grpSpPr>
          <p:sp>
            <p:nvSpPr>
              <p:cNvPr id="339" name="타원 338"/>
              <p:cNvSpPr/>
              <p:nvPr/>
            </p:nvSpPr>
            <p:spPr bwMode="auto">
              <a:xfrm>
                <a:off x="243914" y="2165685"/>
                <a:ext cx="107950" cy="107950"/>
              </a:xfrm>
              <a:prstGeom prst="ellipse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en-US" altLang="ko-KR" sz="800" kern="0" dirty="0">
                    <a:solidFill>
                      <a:srgbClr val="FFFFFF"/>
                    </a:solidFill>
                    <a:latin typeface="Arial Narrow" pitchFamily="34" charset="0"/>
                    <a:ea typeface="LG스마트체 Regular" pitchFamily="50" charset="-127"/>
                  </a:rPr>
                  <a:t>S</a:t>
                </a:r>
                <a:endParaRPr kumimoji="0" lang="ko-KR" altLang="en-US" sz="800" kern="0" dirty="0">
                  <a:solidFill>
                    <a:srgbClr val="FFFFFF"/>
                  </a:solidFill>
                  <a:latin typeface="Arial Narrow" pitchFamily="34" charset="0"/>
                  <a:ea typeface="LG스마트체 Regular" pitchFamily="50" charset="-127"/>
                </a:endParaRPr>
              </a:p>
            </p:txBody>
          </p:sp>
          <p:sp>
            <p:nvSpPr>
              <p:cNvPr id="340" name="타원 339"/>
              <p:cNvSpPr/>
              <p:nvPr/>
            </p:nvSpPr>
            <p:spPr bwMode="auto">
              <a:xfrm>
                <a:off x="243914" y="2154572"/>
                <a:ext cx="107950" cy="107950"/>
              </a:xfrm>
              <a:prstGeom prst="ellipse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en-US" altLang="ko-KR" sz="800" kern="0" dirty="0">
                    <a:solidFill>
                      <a:srgbClr val="FFFFFF"/>
                    </a:solidFill>
                    <a:latin typeface="Arial Narrow" pitchFamily="34" charset="0"/>
                    <a:ea typeface="LG스마트체 Regular" pitchFamily="50" charset="-127"/>
                  </a:rPr>
                  <a:t>S</a:t>
                </a:r>
                <a:endParaRPr kumimoji="0" lang="ko-KR" altLang="en-US" sz="800" kern="0" dirty="0">
                  <a:solidFill>
                    <a:srgbClr val="FFFFFF"/>
                  </a:solidFill>
                  <a:latin typeface="Arial Narrow" pitchFamily="34" charset="0"/>
                  <a:ea typeface="LG스마트체 Regular" pitchFamily="50" charset="-127"/>
                </a:endParaRPr>
              </a:p>
            </p:txBody>
          </p:sp>
          <p:sp>
            <p:nvSpPr>
              <p:cNvPr id="341" name="타원 340"/>
              <p:cNvSpPr/>
              <p:nvPr/>
            </p:nvSpPr>
            <p:spPr bwMode="auto">
              <a:xfrm>
                <a:off x="235676" y="2090772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en-US" altLang="ko-KR" sz="800" kern="0" dirty="0">
                    <a:solidFill>
                      <a:srgbClr val="FFFFFF"/>
                    </a:solidFill>
                    <a:latin typeface="Arial Narrow" pitchFamily="34" charset="0"/>
                    <a:ea typeface="LG스마트체 Regular" pitchFamily="50" charset="-127"/>
                  </a:rPr>
                  <a:t>S</a:t>
                </a:r>
                <a:endParaRPr kumimoji="0" lang="ko-KR" altLang="en-US" sz="800" kern="0" dirty="0">
                  <a:solidFill>
                    <a:srgbClr val="FFFFFF"/>
                  </a:solidFill>
                  <a:latin typeface="Arial Narrow" pitchFamily="34" charset="0"/>
                  <a:ea typeface="LG스마트체 Regular" pitchFamily="50" charset="-127"/>
                </a:endParaRPr>
              </a:p>
            </p:txBody>
          </p:sp>
        </p:grpSp>
        <p:sp>
          <p:nvSpPr>
            <p:cNvPr id="338" name="Text Box 49"/>
            <p:cNvSpPr txBox="1">
              <a:spLocks noChangeArrowheads="1"/>
            </p:cNvSpPr>
            <p:nvPr/>
          </p:nvSpPr>
          <p:spPr bwMode="auto">
            <a:xfrm>
              <a:off x="308161" y="1997594"/>
              <a:ext cx="320786" cy="16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P3(7)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</p:grpSp>
      <p:grpSp>
        <p:nvGrpSpPr>
          <p:cNvPr id="342" name="그룹 341"/>
          <p:cNvGrpSpPr/>
          <p:nvPr/>
        </p:nvGrpSpPr>
        <p:grpSpPr>
          <a:xfrm>
            <a:off x="2200687" y="2361364"/>
            <a:ext cx="1623690" cy="365339"/>
            <a:chOff x="7818774" y="6037737"/>
            <a:chExt cx="1623690" cy="365339"/>
          </a:xfrm>
        </p:grpSpPr>
        <p:grpSp>
          <p:nvGrpSpPr>
            <p:cNvPr id="343" name="그룹 342"/>
            <p:cNvGrpSpPr/>
            <p:nvPr/>
          </p:nvGrpSpPr>
          <p:grpSpPr>
            <a:xfrm>
              <a:off x="8069885" y="6076051"/>
              <a:ext cx="1372579" cy="327025"/>
              <a:chOff x="575800" y="5060209"/>
              <a:chExt cx="1372579" cy="327025"/>
            </a:xfrm>
          </p:grpSpPr>
          <p:grpSp>
            <p:nvGrpSpPr>
              <p:cNvPr id="345" name="그룹 344"/>
              <p:cNvGrpSpPr/>
              <p:nvPr/>
            </p:nvGrpSpPr>
            <p:grpSpPr>
              <a:xfrm>
                <a:off x="575800" y="5060209"/>
                <a:ext cx="1372579" cy="327025"/>
                <a:chOff x="577440" y="5502186"/>
                <a:chExt cx="1372579" cy="327025"/>
              </a:xfrm>
            </p:grpSpPr>
            <p:pic>
              <p:nvPicPr>
                <p:cNvPr id="347" name="Picture 135"/>
                <p:cNvPicPr preferRelativeResize="0">
                  <a:picLocks noChangeArrowheads="1"/>
                </p:cNvPicPr>
                <p:nvPr/>
              </p:nvPicPr>
              <p:blipFill>
                <a:blip r:embed="rId32" cstate="print"/>
                <a:srcRect/>
                <a:stretch>
                  <a:fillRect/>
                </a:stretch>
              </p:blipFill>
              <p:spPr bwMode="auto">
                <a:xfrm>
                  <a:off x="694168" y="5531559"/>
                  <a:ext cx="287337" cy="2873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348" name="그룹 347"/>
                <p:cNvGrpSpPr/>
                <p:nvPr/>
              </p:nvGrpSpPr>
              <p:grpSpPr>
                <a:xfrm>
                  <a:off x="577440" y="5502186"/>
                  <a:ext cx="1372579" cy="327025"/>
                  <a:chOff x="577440" y="5077303"/>
                  <a:chExt cx="1372579" cy="327025"/>
                </a:xfrm>
              </p:grpSpPr>
              <p:sp>
                <p:nvSpPr>
                  <p:cNvPr id="349" name="Rectangle 172"/>
                  <p:cNvSpPr>
                    <a:spLocks noChangeArrowheads="1"/>
                  </p:cNvSpPr>
                  <p:nvPr/>
                </p:nvSpPr>
                <p:spPr bwMode="auto">
                  <a:xfrm>
                    <a:off x="577440" y="5080478"/>
                    <a:ext cx="1260475" cy="32385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lIns="36000" tIns="36000" rIns="0" bIns="0" anchor="ctr"/>
                  <a:lstStyle>
                    <a:defPPr>
                      <a:defRPr lang="ko-KR"/>
                    </a:defPPr>
                    <a:lvl1pPr algn="l" rtl="0" fontAlgn="base" latinLnBrk="1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SzPct val="80000"/>
                      <a:buFont typeface="Wingdings" pitchFamily="2" charset="2"/>
                      <a:buChar char="q"/>
                      <a:defRPr kumimoji="1" sz="1200" b="1" kern="1200">
                        <a:solidFill>
                          <a:schemeClr val="tx1"/>
                        </a:solidFill>
                        <a:latin typeface="Arial" charset="0"/>
                        <a:ea typeface="돋움" pitchFamily="50" charset="-127"/>
                        <a:cs typeface="+mn-cs"/>
                      </a:defRPr>
                    </a:lvl1pPr>
                    <a:lvl2pPr marL="457200" algn="l" rtl="0" fontAlgn="base" latinLnBrk="1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SzPct val="80000"/>
                      <a:buFont typeface="Wingdings" pitchFamily="2" charset="2"/>
                      <a:buChar char="q"/>
                      <a:defRPr kumimoji="1" sz="1200" b="1" kern="1200">
                        <a:solidFill>
                          <a:schemeClr val="tx1"/>
                        </a:solidFill>
                        <a:latin typeface="Arial" charset="0"/>
                        <a:ea typeface="돋움" pitchFamily="50" charset="-127"/>
                        <a:cs typeface="+mn-cs"/>
                      </a:defRPr>
                    </a:lvl2pPr>
                    <a:lvl3pPr marL="914400" algn="l" rtl="0" fontAlgn="base" latinLnBrk="1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SzPct val="80000"/>
                      <a:buFont typeface="Wingdings" pitchFamily="2" charset="2"/>
                      <a:buChar char="q"/>
                      <a:defRPr kumimoji="1" sz="1200" b="1" kern="1200">
                        <a:solidFill>
                          <a:schemeClr val="tx1"/>
                        </a:solidFill>
                        <a:latin typeface="Arial" charset="0"/>
                        <a:ea typeface="돋움" pitchFamily="50" charset="-127"/>
                        <a:cs typeface="+mn-cs"/>
                      </a:defRPr>
                    </a:lvl3pPr>
                    <a:lvl4pPr marL="1371600" algn="l" rtl="0" fontAlgn="base" latinLnBrk="1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SzPct val="80000"/>
                      <a:buFont typeface="Wingdings" pitchFamily="2" charset="2"/>
                      <a:buChar char="q"/>
                      <a:defRPr kumimoji="1" sz="1200" b="1" kern="1200">
                        <a:solidFill>
                          <a:schemeClr val="tx1"/>
                        </a:solidFill>
                        <a:latin typeface="Arial" charset="0"/>
                        <a:ea typeface="돋움" pitchFamily="50" charset="-127"/>
                        <a:cs typeface="+mn-cs"/>
                      </a:defRPr>
                    </a:lvl4pPr>
                    <a:lvl5pPr marL="1828800" algn="l" rtl="0" fontAlgn="base" latinLnBrk="1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SzPct val="80000"/>
                      <a:buFont typeface="Wingdings" pitchFamily="2" charset="2"/>
                      <a:buChar char="q"/>
                      <a:defRPr kumimoji="1" sz="1200" b="1" kern="1200">
                        <a:solidFill>
                          <a:schemeClr val="tx1"/>
                        </a:solidFill>
                        <a:latin typeface="Arial" charset="0"/>
                        <a:ea typeface="돋움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charset="0"/>
                        <a:ea typeface="돋움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charset="0"/>
                        <a:ea typeface="돋움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charset="0"/>
                        <a:ea typeface="돋움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charset="0"/>
                        <a:ea typeface="돋움" pitchFamily="50" charset="-127"/>
                        <a:cs typeface="+mn-cs"/>
                      </a:defRPr>
                    </a:lvl9pPr>
                  </a:lstStyle>
                  <a:p>
                    <a:pPr fontAlgn="auto">
                      <a:lnSpc>
                        <a:spcPct val="11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 typeface="Wingdings" pitchFamily="2" charset="2"/>
                      <a:buNone/>
                      <a:defRPr/>
                    </a:pPr>
                    <a:endParaRPr kumimoji="0" lang="ko-KR" altLang="ko-KR" sz="800" kern="0" dirty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cs typeface="Arial" pitchFamily="34" charset="0"/>
                      <a:sym typeface="Wingdings" pitchFamily="2" charset="2"/>
                    </a:endParaRPr>
                  </a:p>
                </p:txBody>
              </p:sp>
              <p:sp>
                <p:nvSpPr>
                  <p:cNvPr id="350" name="직사각형 349"/>
                  <p:cNvSpPr>
                    <a:spLocks noChangeArrowheads="1"/>
                  </p:cNvSpPr>
                  <p:nvPr/>
                </p:nvSpPr>
                <p:spPr bwMode="auto">
                  <a:xfrm>
                    <a:off x="592706" y="5086828"/>
                    <a:ext cx="92974" cy="1354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>
                    <a:defPPr>
                      <a:defRPr lang="ko-KR"/>
                    </a:defPPr>
                    <a:lvl1pPr algn="l" rtl="0" fontAlgn="base" latinLnBrk="1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SzPct val="80000"/>
                      <a:buFont typeface="Wingdings" pitchFamily="2" charset="2"/>
                      <a:buChar char="q"/>
                      <a:defRPr kumimoji="1" sz="1200" b="1" kern="1200">
                        <a:solidFill>
                          <a:schemeClr val="tx1"/>
                        </a:solidFill>
                        <a:latin typeface="Arial" charset="0"/>
                        <a:ea typeface="돋움" pitchFamily="50" charset="-127"/>
                        <a:cs typeface="+mn-cs"/>
                      </a:defRPr>
                    </a:lvl1pPr>
                    <a:lvl2pPr marL="457200" algn="l" rtl="0" fontAlgn="base" latinLnBrk="1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SzPct val="80000"/>
                      <a:buFont typeface="Wingdings" pitchFamily="2" charset="2"/>
                      <a:buChar char="q"/>
                      <a:defRPr kumimoji="1" sz="1200" b="1" kern="1200">
                        <a:solidFill>
                          <a:schemeClr val="tx1"/>
                        </a:solidFill>
                        <a:latin typeface="Arial" charset="0"/>
                        <a:ea typeface="돋움" pitchFamily="50" charset="-127"/>
                        <a:cs typeface="+mn-cs"/>
                      </a:defRPr>
                    </a:lvl2pPr>
                    <a:lvl3pPr marL="914400" algn="l" rtl="0" fontAlgn="base" latinLnBrk="1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SzPct val="80000"/>
                      <a:buFont typeface="Wingdings" pitchFamily="2" charset="2"/>
                      <a:buChar char="q"/>
                      <a:defRPr kumimoji="1" sz="1200" b="1" kern="1200">
                        <a:solidFill>
                          <a:schemeClr val="tx1"/>
                        </a:solidFill>
                        <a:latin typeface="Arial" charset="0"/>
                        <a:ea typeface="돋움" pitchFamily="50" charset="-127"/>
                        <a:cs typeface="+mn-cs"/>
                      </a:defRPr>
                    </a:lvl3pPr>
                    <a:lvl4pPr marL="1371600" algn="l" rtl="0" fontAlgn="base" latinLnBrk="1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SzPct val="80000"/>
                      <a:buFont typeface="Wingdings" pitchFamily="2" charset="2"/>
                      <a:buChar char="q"/>
                      <a:defRPr kumimoji="1" sz="1200" b="1" kern="1200">
                        <a:solidFill>
                          <a:schemeClr val="tx1"/>
                        </a:solidFill>
                        <a:latin typeface="Arial" charset="0"/>
                        <a:ea typeface="돋움" pitchFamily="50" charset="-127"/>
                        <a:cs typeface="+mn-cs"/>
                      </a:defRPr>
                    </a:lvl4pPr>
                    <a:lvl5pPr marL="1828800" algn="l" rtl="0" fontAlgn="base" latinLnBrk="1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SzPct val="80000"/>
                      <a:buFont typeface="Wingdings" pitchFamily="2" charset="2"/>
                      <a:buChar char="q"/>
                      <a:defRPr kumimoji="1" sz="1200" b="1" kern="1200">
                        <a:solidFill>
                          <a:schemeClr val="tx1"/>
                        </a:solidFill>
                        <a:latin typeface="Arial" charset="0"/>
                        <a:ea typeface="돋움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charset="0"/>
                        <a:ea typeface="돋움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charset="0"/>
                        <a:ea typeface="돋움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charset="0"/>
                        <a:ea typeface="돋움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charset="0"/>
                        <a:ea typeface="돋움" pitchFamily="50" charset="-127"/>
                        <a:cs typeface="+mn-cs"/>
                      </a:defRPr>
                    </a:lvl9pPr>
                  </a:lstStyle>
                  <a:p>
                    <a:pPr fontAlgn="auto">
                      <a:lnSpc>
                        <a:spcPct val="11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 typeface="Wingdings" pitchFamily="2" charset="2"/>
                      <a:buNone/>
                      <a:defRPr/>
                    </a:pPr>
                    <a:r>
                      <a:rPr kumimoji="0" lang="ko-KR" altLang="en-US" sz="800" kern="0" dirty="0" smtClean="0">
                        <a:solidFill>
                          <a:srgbClr val="000000"/>
                        </a:solidFill>
                        <a:latin typeface="Arial Narrow" pitchFamily="34" charset="0"/>
                        <a:ea typeface="LG스마트체 Regular" pitchFamily="50" charset="-127"/>
                        <a:sym typeface="Wingdings" pitchFamily="2" charset="2"/>
                      </a:rPr>
                      <a:t>●</a:t>
                    </a:r>
                    <a:endParaRPr kumimoji="0" lang="ko-KR" altLang="en-US" sz="800" kern="0" dirty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endParaRPr>
                  </a:p>
                </p:txBody>
              </p:sp>
              <p:sp>
                <p:nvSpPr>
                  <p:cNvPr id="351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4181" y="5077303"/>
                    <a:ext cx="985838" cy="3071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36000" tIns="36000" rIns="0" bIns="0">
                    <a:spAutoFit/>
                  </a:bodyPr>
                  <a:lstStyle>
                    <a:defPPr>
                      <a:defRPr lang="ko-KR"/>
                    </a:defPPr>
                    <a:lvl1pPr algn="l" rtl="0" fontAlgn="base" latinLnBrk="1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SzPct val="80000"/>
                      <a:buFont typeface="Wingdings" pitchFamily="2" charset="2"/>
                      <a:buChar char="q"/>
                      <a:defRPr kumimoji="1" sz="1200" b="1" kern="1200">
                        <a:solidFill>
                          <a:schemeClr val="tx1"/>
                        </a:solidFill>
                        <a:latin typeface="Arial" charset="0"/>
                        <a:ea typeface="돋움" pitchFamily="50" charset="-127"/>
                        <a:cs typeface="+mn-cs"/>
                      </a:defRPr>
                    </a:lvl1pPr>
                    <a:lvl2pPr marL="457200" algn="l" rtl="0" fontAlgn="base" latinLnBrk="1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SzPct val="80000"/>
                      <a:buFont typeface="Wingdings" pitchFamily="2" charset="2"/>
                      <a:buChar char="q"/>
                      <a:defRPr kumimoji="1" sz="1200" b="1" kern="1200">
                        <a:solidFill>
                          <a:schemeClr val="tx1"/>
                        </a:solidFill>
                        <a:latin typeface="Arial" charset="0"/>
                        <a:ea typeface="돋움" pitchFamily="50" charset="-127"/>
                        <a:cs typeface="+mn-cs"/>
                      </a:defRPr>
                    </a:lvl2pPr>
                    <a:lvl3pPr marL="914400" algn="l" rtl="0" fontAlgn="base" latinLnBrk="1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SzPct val="80000"/>
                      <a:buFont typeface="Wingdings" pitchFamily="2" charset="2"/>
                      <a:buChar char="q"/>
                      <a:defRPr kumimoji="1" sz="1200" b="1" kern="1200">
                        <a:solidFill>
                          <a:schemeClr val="tx1"/>
                        </a:solidFill>
                        <a:latin typeface="Arial" charset="0"/>
                        <a:ea typeface="돋움" pitchFamily="50" charset="-127"/>
                        <a:cs typeface="+mn-cs"/>
                      </a:defRPr>
                    </a:lvl3pPr>
                    <a:lvl4pPr marL="1371600" algn="l" rtl="0" fontAlgn="base" latinLnBrk="1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SzPct val="80000"/>
                      <a:buFont typeface="Wingdings" pitchFamily="2" charset="2"/>
                      <a:buChar char="q"/>
                      <a:defRPr kumimoji="1" sz="1200" b="1" kern="1200">
                        <a:solidFill>
                          <a:schemeClr val="tx1"/>
                        </a:solidFill>
                        <a:latin typeface="Arial" charset="0"/>
                        <a:ea typeface="돋움" pitchFamily="50" charset="-127"/>
                        <a:cs typeface="+mn-cs"/>
                      </a:defRPr>
                    </a:lvl4pPr>
                    <a:lvl5pPr marL="1828800" algn="l" rtl="0" fontAlgn="base" latinLnBrk="1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SzPct val="80000"/>
                      <a:buFont typeface="Wingdings" pitchFamily="2" charset="2"/>
                      <a:buChar char="q"/>
                      <a:defRPr kumimoji="1" sz="1200" b="1" kern="1200">
                        <a:solidFill>
                          <a:schemeClr val="tx1"/>
                        </a:solidFill>
                        <a:latin typeface="Arial" charset="0"/>
                        <a:ea typeface="돋움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charset="0"/>
                        <a:ea typeface="돋움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charset="0"/>
                        <a:ea typeface="돋움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charset="0"/>
                        <a:ea typeface="돋움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charset="0"/>
                        <a:ea typeface="돋움" pitchFamily="50" charset="-127"/>
                        <a:cs typeface="+mn-cs"/>
                      </a:defRPr>
                    </a:lvl9pPr>
                  </a:lstStyle>
                  <a:p>
                    <a:pPr fontAlgn="auto">
                      <a:lnSpc>
                        <a:spcPct val="11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 typeface="Wingdings" pitchFamily="2" charset="2"/>
                      <a:buNone/>
                      <a:defRPr/>
                    </a:pPr>
                    <a:r>
                      <a:rPr kumimoji="0" lang="ko-KR" altLang="en-US" sz="800" kern="0" dirty="0" smtClean="0">
                        <a:solidFill>
                          <a:srgbClr val="000000"/>
                        </a:solidFill>
                        <a:latin typeface="Arial Narrow" pitchFamily="34" charset="0"/>
                        <a:ea typeface="LG스마트체 Regular" pitchFamily="50" charset="-127"/>
                        <a:sym typeface="Wingdings" pitchFamily="2" charset="2"/>
                      </a:rPr>
                      <a:t>신규열 선임</a:t>
                    </a:r>
                    <a:endParaRPr kumimoji="0" lang="en-US" altLang="ko-KR" sz="800" kern="0" dirty="0" smtClean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endParaRPr>
                  </a:p>
                  <a:p>
                    <a:pPr fontAlgn="auto">
                      <a:lnSpc>
                        <a:spcPct val="11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 typeface="Wingdings" pitchFamily="2" charset="2"/>
                      <a:buNone/>
                      <a:defRPr/>
                    </a:pPr>
                    <a:r>
                      <a:rPr kumimoji="0" lang="ko-KR" altLang="en-US" sz="800" kern="0" dirty="0" smtClean="0">
                        <a:solidFill>
                          <a:srgbClr val="000000"/>
                        </a:solidFill>
                        <a:latin typeface="Arial Narrow" pitchFamily="34" charset="0"/>
                        <a:ea typeface="LG스마트체 Regular" pitchFamily="50" charset="-127"/>
                        <a:sym typeface="Wingdings" pitchFamily="2" charset="2"/>
                      </a:rPr>
                      <a:t>스탠드 </a:t>
                    </a:r>
                    <a:r>
                      <a:rPr kumimoji="0" lang="en-US" altLang="ko-KR" sz="800" kern="0" dirty="0" smtClean="0">
                        <a:solidFill>
                          <a:srgbClr val="000000"/>
                        </a:solidFill>
                        <a:latin typeface="Arial Narrow" pitchFamily="34" charset="0"/>
                        <a:ea typeface="LG스마트체 Regular" pitchFamily="50" charset="-127"/>
                        <a:sym typeface="Wingdings" pitchFamily="2" charset="2"/>
                      </a:rPr>
                      <a:t>/ OS</a:t>
                    </a:r>
                    <a:endParaRPr kumimoji="0" lang="en-US" altLang="ko-KR" sz="800" kern="0" dirty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endParaRPr>
                  </a:p>
                </p:txBody>
              </p:sp>
            </p:grpSp>
          </p:grpSp>
          <p:sp>
            <p:nvSpPr>
              <p:cNvPr id="346" name="타원 345"/>
              <p:cNvSpPr/>
              <p:nvPr/>
            </p:nvSpPr>
            <p:spPr bwMode="auto">
              <a:xfrm>
                <a:off x="597037" y="5297754"/>
                <a:ext cx="92042" cy="89480"/>
              </a:xfrm>
              <a:prstGeom prst="ellipse">
                <a:avLst/>
              </a:pr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en-US" altLang="ko-KR" sz="800" kern="0" dirty="0">
                    <a:solidFill>
                      <a:srgbClr val="FFFFFF"/>
                    </a:solidFill>
                    <a:latin typeface="Arial Narrow" pitchFamily="34" charset="0"/>
                    <a:ea typeface="LG스마트체 Regular" pitchFamily="50" charset="-127"/>
                  </a:rPr>
                  <a:t>S</a:t>
                </a:r>
                <a:endParaRPr kumimoji="0" lang="ko-KR" altLang="en-US" sz="800" kern="0" dirty="0">
                  <a:solidFill>
                    <a:srgbClr val="FFFFFF"/>
                  </a:solidFill>
                  <a:latin typeface="Arial Narrow" pitchFamily="34" charset="0"/>
                  <a:ea typeface="LG스마트체 Regular" pitchFamily="50" charset="-127"/>
                </a:endParaRPr>
              </a:p>
            </p:txBody>
          </p:sp>
        </p:grpSp>
        <p:sp>
          <p:nvSpPr>
            <p:cNvPr id="344" name="Text Box 49"/>
            <p:cNvSpPr txBox="1">
              <a:spLocks noChangeArrowheads="1"/>
            </p:cNvSpPr>
            <p:nvPr/>
          </p:nvSpPr>
          <p:spPr bwMode="auto">
            <a:xfrm>
              <a:off x="7818774" y="6037737"/>
              <a:ext cx="320786" cy="16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P2(9)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</p:grpSp>
      <p:grpSp>
        <p:nvGrpSpPr>
          <p:cNvPr id="352" name="그룹 351"/>
          <p:cNvGrpSpPr/>
          <p:nvPr/>
        </p:nvGrpSpPr>
        <p:grpSpPr>
          <a:xfrm>
            <a:off x="2185275" y="2723449"/>
            <a:ext cx="1630786" cy="365446"/>
            <a:chOff x="4030956" y="6018060"/>
            <a:chExt cx="1630786" cy="365446"/>
          </a:xfrm>
        </p:grpSpPr>
        <p:pic>
          <p:nvPicPr>
            <p:cNvPr id="353" name="Picture 288"/>
            <p:cNvPicPr preferRelativeResize="0">
              <a:picLocks noChangeArrowheads="1"/>
            </p:cNvPicPr>
            <p:nvPr/>
          </p:nvPicPr>
          <p:blipFill>
            <a:blip r:embed="rId33" cstate="print"/>
            <a:srcRect/>
            <a:stretch>
              <a:fillRect/>
            </a:stretch>
          </p:blipFill>
          <p:spPr bwMode="auto">
            <a:xfrm>
              <a:off x="4413258" y="6085263"/>
              <a:ext cx="2889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54" name="그룹 353"/>
            <p:cNvGrpSpPr/>
            <p:nvPr/>
          </p:nvGrpSpPr>
          <p:grpSpPr>
            <a:xfrm>
              <a:off x="4289163" y="6056481"/>
              <a:ext cx="1372579" cy="327025"/>
              <a:chOff x="577440" y="1952960"/>
              <a:chExt cx="1372579" cy="327025"/>
            </a:xfrm>
          </p:grpSpPr>
          <p:sp>
            <p:nvSpPr>
              <p:cNvPr id="356" name="Rectangle 172"/>
              <p:cNvSpPr>
                <a:spLocks noChangeArrowheads="1"/>
              </p:cNvSpPr>
              <p:nvPr/>
            </p:nvSpPr>
            <p:spPr bwMode="auto">
              <a:xfrm>
                <a:off x="577440" y="1956135"/>
                <a:ext cx="1260475" cy="3238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36000" rIns="0" bIns="0" anchor="ctr"/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kumimoji="0" lang="ko-KR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cs typeface="Arial" pitchFamily="34" charset="0"/>
                  <a:sym typeface="Wingdings" pitchFamily="2" charset="2"/>
                </a:endParaRPr>
              </a:p>
            </p:txBody>
          </p:sp>
          <p:sp>
            <p:nvSpPr>
              <p:cNvPr id="357" name="직사각형 356"/>
              <p:cNvSpPr>
                <a:spLocks noChangeArrowheads="1"/>
              </p:cNvSpPr>
              <p:nvPr/>
            </p:nvSpPr>
            <p:spPr bwMode="auto">
              <a:xfrm>
                <a:off x="592706" y="1962485"/>
                <a:ext cx="92974" cy="2708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●</a:t>
                </a:r>
              </a:p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kumimoji="0" lang="ko-KR" altLang="en-US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</p:txBody>
          </p:sp>
          <p:sp>
            <p:nvSpPr>
              <p:cNvPr id="358" name="Text Box 49"/>
              <p:cNvSpPr txBox="1">
                <a:spLocks noChangeArrowheads="1"/>
              </p:cNvSpPr>
              <p:nvPr/>
            </p:nvSpPr>
            <p:spPr bwMode="auto">
              <a:xfrm>
                <a:off x="964181" y="1952960"/>
                <a:ext cx="985838" cy="307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6000" tIns="36000" rIns="0" bIns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 </a:t>
                </a: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오용석 </a:t>
                </a:r>
                <a:r>
                  <a:rPr kumimoji="0" lang="ko-KR" altLang="en-US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선</a:t>
                </a: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임</a:t>
                </a:r>
                <a:endParaRPr kumimoji="0" lang="en-US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 벽걸이 </a:t>
                </a:r>
                <a:r>
                  <a:rPr kumimoji="0" lang="en-US" altLang="ko-KR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/ GA2</a:t>
                </a:r>
                <a:endParaRPr kumimoji="0" lang="en-US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</p:txBody>
          </p:sp>
        </p:grpSp>
        <p:sp>
          <p:nvSpPr>
            <p:cNvPr id="355" name="Text Box 49"/>
            <p:cNvSpPr txBox="1">
              <a:spLocks noChangeArrowheads="1"/>
            </p:cNvSpPr>
            <p:nvPr/>
          </p:nvSpPr>
          <p:spPr bwMode="auto">
            <a:xfrm>
              <a:off x="4030956" y="6018060"/>
              <a:ext cx="320786" cy="16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P2(9)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</p:grpSp>
      <p:grpSp>
        <p:nvGrpSpPr>
          <p:cNvPr id="359" name="그룹 358"/>
          <p:cNvGrpSpPr/>
          <p:nvPr/>
        </p:nvGrpSpPr>
        <p:grpSpPr>
          <a:xfrm>
            <a:off x="2176907" y="3085496"/>
            <a:ext cx="1647867" cy="361409"/>
            <a:chOff x="298651" y="3085495"/>
            <a:chExt cx="1647867" cy="361409"/>
          </a:xfrm>
        </p:grpSpPr>
        <p:pic>
          <p:nvPicPr>
            <p:cNvPr id="360" name="그림 359"/>
            <p:cNvPicPr>
              <a:picLocks/>
            </p:cNvPicPr>
            <p:nvPr/>
          </p:nvPicPr>
          <p:blipFill rotWithShape="1">
            <a:blip r:embed="rId34" cstate="print"/>
            <a:srcRect l="17983" t="35886" r="74898" b="47450"/>
            <a:stretch/>
          </p:blipFill>
          <p:spPr>
            <a:xfrm>
              <a:off x="690335" y="3146135"/>
              <a:ext cx="288000" cy="288000"/>
            </a:xfrm>
            <a:prstGeom prst="rect">
              <a:avLst/>
            </a:prstGeom>
          </p:spPr>
        </p:pic>
        <p:grpSp>
          <p:nvGrpSpPr>
            <p:cNvPr id="361" name="그룹 360"/>
            <p:cNvGrpSpPr/>
            <p:nvPr/>
          </p:nvGrpSpPr>
          <p:grpSpPr>
            <a:xfrm>
              <a:off x="573939" y="3119879"/>
              <a:ext cx="1372579" cy="327025"/>
              <a:chOff x="577440" y="5077303"/>
              <a:chExt cx="1372579" cy="327025"/>
            </a:xfrm>
          </p:grpSpPr>
          <p:sp>
            <p:nvSpPr>
              <p:cNvPr id="365" name="Rectangle 172"/>
              <p:cNvSpPr>
                <a:spLocks noChangeArrowheads="1"/>
              </p:cNvSpPr>
              <p:nvPr/>
            </p:nvSpPr>
            <p:spPr bwMode="auto">
              <a:xfrm>
                <a:off x="577440" y="5080478"/>
                <a:ext cx="1260475" cy="3238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36000" rIns="0" bIns="0" anchor="ctr"/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kumimoji="0" lang="ko-KR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cs typeface="Arial" pitchFamily="34" charset="0"/>
                  <a:sym typeface="Wingdings" pitchFamily="2" charset="2"/>
                </a:endParaRPr>
              </a:p>
            </p:txBody>
          </p:sp>
          <p:sp>
            <p:nvSpPr>
              <p:cNvPr id="366" name="Text Box 49"/>
              <p:cNvSpPr txBox="1">
                <a:spLocks noChangeArrowheads="1"/>
              </p:cNvSpPr>
              <p:nvPr/>
            </p:nvSpPr>
            <p:spPr bwMode="auto">
              <a:xfrm>
                <a:off x="964181" y="5077303"/>
                <a:ext cx="985838" cy="307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6000" tIns="36000" rIns="0" bIns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이용진 선임</a:t>
                </a:r>
                <a:endParaRPr kumimoji="0" lang="en-US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스탠드 </a:t>
                </a:r>
                <a:r>
                  <a:rPr kumimoji="0" lang="en-US" altLang="ko-KR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/ </a:t>
                </a: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통신</a:t>
                </a:r>
                <a:endParaRPr kumimoji="0" lang="en-US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</p:txBody>
          </p:sp>
        </p:grpSp>
        <p:sp>
          <p:nvSpPr>
            <p:cNvPr id="362" name="직사각형 361"/>
            <p:cNvSpPr>
              <a:spLocks noChangeArrowheads="1"/>
            </p:cNvSpPr>
            <p:nvPr/>
          </p:nvSpPr>
          <p:spPr bwMode="auto">
            <a:xfrm>
              <a:off x="586883" y="3137426"/>
              <a:ext cx="92974" cy="13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ko-KR" altLang="en-US" sz="800" kern="0" dirty="0">
                  <a:solidFill>
                    <a:srgbClr val="32CD32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●</a:t>
              </a:r>
              <a:endParaRPr kumimoji="0" lang="ko-KR" altLang="en-US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  <p:sp>
          <p:nvSpPr>
            <p:cNvPr id="363" name="타원 362"/>
            <p:cNvSpPr/>
            <p:nvPr/>
          </p:nvSpPr>
          <p:spPr bwMode="auto">
            <a:xfrm>
              <a:off x="593200" y="3280190"/>
              <a:ext cx="92042" cy="89480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>
                  <a:solidFill>
                    <a:srgbClr val="FFFFFF"/>
                  </a:solidFill>
                  <a:latin typeface="Arial Narrow" pitchFamily="34" charset="0"/>
                  <a:ea typeface="LG스마트체 Regular" pitchFamily="50" charset="-127"/>
                </a:rPr>
                <a:t>S</a:t>
              </a:r>
              <a:endParaRPr kumimoji="0" lang="ko-KR" altLang="en-US" sz="800" kern="0" dirty="0">
                <a:solidFill>
                  <a:srgbClr val="FFFFFF"/>
                </a:solidFill>
                <a:latin typeface="Arial Narrow" pitchFamily="34" charset="0"/>
                <a:ea typeface="LG스마트체 Regular" pitchFamily="50" charset="-127"/>
              </a:endParaRPr>
            </a:p>
          </p:txBody>
        </p:sp>
        <p:sp>
          <p:nvSpPr>
            <p:cNvPr id="364" name="Text Box 49"/>
            <p:cNvSpPr txBox="1">
              <a:spLocks noChangeArrowheads="1"/>
            </p:cNvSpPr>
            <p:nvPr/>
          </p:nvSpPr>
          <p:spPr bwMode="auto">
            <a:xfrm>
              <a:off x="298651" y="3085495"/>
              <a:ext cx="320786" cy="16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P2(2)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</p:grpSp>
      <p:grpSp>
        <p:nvGrpSpPr>
          <p:cNvPr id="367" name="그룹 366"/>
          <p:cNvGrpSpPr/>
          <p:nvPr/>
        </p:nvGrpSpPr>
        <p:grpSpPr>
          <a:xfrm>
            <a:off x="2189607" y="3449451"/>
            <a:ext cx="1635167" cy="361409"/>
            <a:chOff x="311351" y="3085495"/>
            <a:chExt cx="1635167" cy="361409"/>
          </a:xfrm>
        </p:grpSpPr>
        <p:grpSp>
          <p:nvGrpSpPr>
            <p:cNvPr id="368" name="그룹 367"/>
            <p:cNvGrpSpPr/>
            <p:nvPr/>
          </p:nvGrpSpPr>
          <p:grpSpPr>
            <a:xfrm>
              <a:off x="573939" y="3119879"/>
              <a:ext cx="1372579" cy="327025"/>
              <a:chOff x="577440" y="5077303"/>
              <a:chExt cx="1372579" cy="327025"/>
            </a:xfrm>
          </p:grpSpPr>
          <p:sp>
            <p:nvSpPr>
              <p:cNvPr id="370" name="Rectangle 172"/>
              <p:cNvSpPr>
                <a:spLocks noChangeArrowheads="1"/>
              </p:cNvSpPr>
              <p:nvPr/>
            </p:nvSpPr>
            <p:spPr bwMode="auto">
              <a:xfrm>
                <a:off x="577440" y="5080478"/>
                <a:ext cx="1260475" cy="3238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36000" rIns="0" bIns="0" anchor="ctr"/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kumimoji="0" lang="ko-KR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cs typeface="Arial" pitchFamily="34" charset="0"/>
                  <a:sym typeface="Wingdings" pitchFamily="2" charset="2"/>
                </a:endParaRPr>
              </a:p>
            </p:txBody>
          </p:sp>
          <p:sp>
            <p:nvSpPr>
              <p:cNvPr id="371" name="Text Box 49"/>
              <p:cNvSpPr txBox="1">
                <a:spLocks noChangeArrowheads="1"/>
              </p:cNvSpPr>
              <p:nvPr/>
            </p:nvSpPr>
            <p:spPr bwMode="auto">
              <a:xfrm>
                <a:off x="964181" y="5077303"/>
                <a:ext cx="985838" cy="307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6000" tIns="36000" rIns="0" bIns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송리언 연구원</a:t>
                </a:r>
                <a:endParaRPr kumimoji="0" lang="en-US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벽걸이 </a:t>
                </a:r>
                <a:r>
                  <a:rPr kumimoji="0" lang="en-US" altLang="ko-KR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/ AI</a:t>
                </a:r>
                <a:endParaRPr kumimoji="0" lang="en-US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</p:txBody>
          </p:sp>
        </p:grpSp>
        <p:sp>
          <p:nvSpPr>
            <p:cNvPr id="369" name="Text Box 49"/>
            <p:cNvSpPr txBox="1">
              <a:spLocks noChangeArrowheads="1"/>
            </p:cNvSpPr>
            <p:nvPr/>
          </p:nvSpPr>
          <p:spPr bwMode="auto">
            <a:xfrm>
              <a:off x="311351" y="3085495"/>
              <a:ext cx="320786" cy="16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P1(1)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</p:grpSp>
      <p:pic>
        <p:nvPicPr>
          <p:cNvPr id="372" name="그림 371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2594043" y="3513060"/>
            <a:ext cx="225611" cy="291274"/>
          </a:xfrm>
          <a:prstGeom prst="rect">
            <a:avLst/>
          </a:prstGeom>
        </p:spPr>
      </p:pic>
      <p:grpSp>
        <p:nvGrpSpPr>
          <p:cNvPr id="373" name="그룹 372"/>
          <p:cNvGrpSpPr/>
          <p:nvPr/>
        </p:nvGrpSpPr>
        <p:grpSpPr>
          <a:xfrm>
            <a:off x="2456504" y="3845950"/>
            <a:ext cx="1372579" cy="327025"/>
            <a:chOff x="577440" y="1952960"/>
            <a:chExt cx="1372579" cy="327025"/>
          </a:xfrm>
        </p:grpSpPr>
        <p:sp>
          <p:nvSpPr>
            <p:cNvPr id="374" name="Rectangle 172"/>
            <p:cNvSpPr>
              <a:spLocks noChangeArrowheads="1"/>
            </p:cNvSpPr>
            <p:nvPr/>
          </p:nvSpPr>
          <p:spPr bwMode="auto">
            <a:xfrm>
              <a:off x="577440" y="1956135"/>
              <a:ext cx="1260475" cy="3238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36000" tIns="36000" rIns="0" bIns="0" anchor="ctr"/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endParaRPr kumimoji="0" lang="ko-KR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endParaRPr>
            </a:p>
          </p:txBody>
        </p:sp>
        <p:sp>
          <p:nvSpPr>
            <p:cNvPr id="375" name="Text Box 49"/>
            <p:cNvSpPr txBox="1">
              <a:spLocks noChangeArrowheads="1"/>
            </p:cNvSpPr>
            <p:nvPr/>
          </p:nvSpPr>
          <p:spPr bwMode="auto">
            <a:xfrm>
              <a:off x="964181" y="1952960"/>
              <a:ext cx="985838" cy="307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 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김동현 연구원</a:t>
              </a:r>
              <a:endParaRPr kumimoji="0" lang="en-US" altLang="ko-KR" sz="8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 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스탠드 </a:t>
              </a: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/ OS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</p:grpSp>
      <p:sp>
        <p:nvSpPr>
          <p:cNvPr id="376" name="Text Box 49"/>
          <p:cNvSpPr txBox="1">
            <a:spLocks noChangeArrowheads="1"/>
          </p:cNvSpPr>
          <p:nvPr/>
        </p:nvSpPr>
        <p:spPr bwMode="auto">
          <a:xfrm>
            <a:off x="2186530" y="3809673"/>
            <a:ext cx="320786" cy="16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36000" rIns="0" bIns="0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en-US" altLang="ko-KR" sz="8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rPr>
              <a:t>P1(1)</a:t>
            </a:r>
            <a:endParaRPr kumimoji="0" lang="en-US" altLang="ko-KR" sz="800" kern="0" dirty="0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  <a:sym typeface="Wingdings" pitchFamily="2" charset="2"/>
            </a:endParaRPr>
          </a:p>
        </p:txBody>
      </p:sp>
      <p:pic>
        <p:nvPicPr>
          <p:cNvPr id="377" name="Picture 29"/>
          <p:cNvPicPr>
            <a:picLocks noChangeAspect="1" noChangeArrowheads="1"/>
          </p:cNvPicPr>
          <p:nvPr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4"/>
          <a:stretch/>
        </p:blipFill>
        <p:spPr bwMode="auto">
          <a:xfrm>
            <a:off x="2592733" y="3872975"/>
            <a:ext cx="233271" cy="298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8" name="그룹 377"/>
          <p:cNvGrpSpPr/>
          <p:nvPr/>
        </p:nvGrpSpPr>
        <p:grpSpPr>
          <a:xfrm>
            <a:off x="5898920" y="6124552"/>
            <a:ext cx="1657264" cy="339713"/>
            <a:chOff x="7787447" y="2605446"/>
            <a:chExt cx="1657264" cy="339713"/>
          </a:xfrm>
        </p:grpSpPr>
        <p:pic>
          <p:nvPicPr>
            <p:cNvPr id="379" name="Picture 467"/>
            <p:cNvPicPr preferRelativeResize="0">
              <a:picLocks noChangeArrowheads="1"/>
            </p:cNvPicPr>
            <p:nvPr/>
          </p:nvPicPr>
          <p:blipFill>
            <a:blip r:embed="rId37" cstate="print"/>
            <a:srcRect/>
            <a:stretch>
              <a:fillRect/>
            </a:stretch>
          </p:blipFill>
          <p:spPr bwMode="auto">
            <a:xfrm>
              <a:off x="8183326" y="2637842"/>
              <a:ext cx="288925" cy="288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80" name="그룹 379"/>
            <p:cNvGrpSpPr/>
            <p:nvPr/>
          </p:nvGrpSpPr>
          <p:grpSpPr>
            <a:xfrm>
              <a:off x="8072132" y="2618134"/>
              <a:ext cx="1372579" cy="327025"/>
              <a:chOff x="577440" y="1952960"/>
              <a:chExt cx="1372579" cy="327025"/>
            </a:xfrm>
          </p:grpSpPr>
          <p:sp>
            <p:nvSpPr>
              <p:cNvPr id="383" name="Rectangle 172"/>
              <p:cNvSpPr>
                <a:spLocks noChangeArrowheads="1"/>
              </p:cNvSpPr>
              <p:nvPr/>
            </p:nvSpPr>
            <p:spPr bwMode="auto">
              <a:xfrm>
                <a:off x="577440" y="1956135"/>
                <a:ext cx="1260475" cy="3238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36000" rIns="0" bIns="0" anchor="ctr"/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kumimoji="0" lang="ko-KR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cs typeface="Arial" pitchFamily="34" charset="0"/>
                  <a:sym typeface="Wingdings" pitchFamily="2" charset="2"/>
                </a:endParaRPr>
              </a:p>
            </p:txBody>
          </p:sp>
          <p:sp>
            <p:nvSpPr>
              <p:cNvPr id="384" name="직사각형 383"/>
              <p:cNvSpPr>
                <a:spLocks noChangeArrowheads="1"/>
              </p:cNvSpPr>
              <p:nvPr/>
            </p:nvSpPr>
            <p:spPr bwMode="auto">
              <a:xfrm>
                <a:off x="592706" y="1962485"/>
                <a:ext cx="92974" cy="2708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●</a:t>
                </a:r>
              </a:p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kumimoji="0" lang="ko-KR" altLang="en-US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</p:txBody>
          </p:sp>
          <p:sp>
            <p:nvSpPr>
              <p:cNvPr id="385" name="Text Box 49"/>
              <p:cNvSpPr txBox="1">
                <a:spLocks noChangeArrowheads="1"/>
              </p:cNvSpPr>
              <p:nvPr/>
            </p:nvSpPr>
            <p:spPr bwMode="auto">
              <a:xfrm>
                <a:off x="964181" y="1952960"/>
                <a:ext cx="985838" cy="307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6000" tIns="36000" rIns="0" bIns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 </a:t>
                </a: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김용오 </a:t>
                </a:r>
                <a:r>
                  <a:rPr kumimoji="0" lang="ko-KR" altLang="en-US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선</a:t>
                </a: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임</a:t>
                </a:r>
                <a:endParaRPr kumimoji="0" lang="en-US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 벽걸이 </a:t>
                </a:r>
                <a:r>
                  <a:rPr kumimoji="0" lang="en-US" altLang="ko-KR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/ </a:t>
                </a: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음성</a:t>
                </a:r>
                <a:endParaRPr kumimoji="0" lang="en-US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</p:txBody>
          </p:sp>
        </p:grpSp>
        <p:sp>
          <p:nvSpPr>
            <p:cNvPr id="381" name="타원 380"/>
            <p:cNvSpPr/>
            <p:nvPr/>
          </p:nvSpPr>
          <p:spPr bwMode="auto">
            <a:xfrm>
              <a:off x="8087921" y="2744585"/>
              <a:ext cx="92042" cy="89479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>
                  <a:solidFill>
                    <a:srgbClr val="FFFFFF"/>
                  </a:solidFill>
                  <a:latin typeface="Arial Narrow" pitchFamily="34" charset="0"/>
                  <a:ea typeface="LG스마트체 Regular" pitchFamily="50" charset="-127"/>
                </a:rPr>
                <a:t>S</a:t>
              </a:r>
              <a:endParaRPr kumimoji="0" lang="ko-KR" altLang="en-US" sz="800" kern="0" dirty="0">
                <a:solidFill>
                  <a:srgbClr val="FFFFFF"/>
                </a:solidFill>
                <a:latin typeface="Arial Narrow" pitchFamily="34" charset="0"/>
                <a:ea typeface="LG스마트체 Regular" pitchFamily="50" charset="-127"/>
              </a:endParaRPr>
            </a:p>
          </p:txBody>
        </p:sp>
        <p:sp>
          <p:nvSpPr>
            <p:cNvPr id="382" name="Text Box 49"/>
            <p:cNvSpPr txBox="1">
              <a:spLocks noChangeArrowheads="1"/>
            </p:cNvSpPr>
            <p:nvPr/>
          </p:nvSpPr>
          <p:spPr bwMode="auto">
            <a:xfrm>
              <a:off x="7787447" y="2605446"/>
              <a:ext cx="320786" cy="16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P2(6)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</p:grpSp>
      <p:sp>
        <p:nvSpPr>
          <p:cNvPr id="387" name="Rectangle 172"/>
          <p:cNvSpPr>
            <a:spLocks noChangeArrowheads="1"/>
          </p:cNvSpPr>
          <p:nvPr/>
        </p:nvSpPr>
        <p:spPr bwMode="auto">
          <a:xfrm>
            <a:off x="4289568" y="1281530"/>
            <a:ext cx="1272020" cy="198437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ko-KR" altLang="en-US" sz="10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실외기 </a:t>
            </a:r>
            <a:r>
              <a:rPr kumimoji="0" lang="en-US" altLang="ko-KR" sz="10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SW </a:t>
            </a:r>
            <a:r>
              <a:rPr kumimoji="0" lang="ko-KR" altLang="en-US" sz="1000" kern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개발 </a:t>
            </a:r>
            <a:r>
              <a:rPr kumimoji="0" lang="en-US" altLang="ko-KR" sz="10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(8)</a:t>
            </a:r>
            <a:endParaRPr kumimoji="0" lang="ko-KR" altLang="ko-KR" sz="1000" kern="0" dirty="0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  <a:cs typeface="Arial" pitchFamily="34" charset="0"/>
              <a:sym typeface="Wingdings" pitchFamily="2" charset="2"/>
            </a:endParaRPr>
          </a:p>
        </p:txBody>
      </p:sp>
      <p:sp>
        <p:nvSpPr>
          <p:cNvPr id="388" name="Rectangle 172"/>
          <p:cNvSpPr>
            <a:spLocks noChangeArrowheads="1"/>
          </p:cNvSpPr>
          <p:nvPr/>
        </p:nvSpPr>
        <p:spPr bwMode="auto">
          <a:xfrm>
            <a:off x="4289432" y="1503766"/>
            <a:ext cx="1272163" cy="482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ko-KR" altLang="en-US" sz="9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 </a:t>
            </a:r>
            <a:r>
              <a:rPr kumimoji="0" lang="en-US" altLang="ko-KR" sz="9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-</a:t>
            </a:r>
            <a:r>
              <a:rPr kumimoji="0" lang="ko-KR" altLang="en-US" sz="900" ker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 </a:t>
            </a:r>
            <a:r>
              <a:rPr kumimoji="0" lang="ko-KR" altLang="en-US" sz="900" kern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실외기</a:t>
            </a:r>
            <a:r>
              <a:rPr kumimoji="0" lang="en-US" altLang="ko-KR" sz="9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, </a:t>
            </a:r>
            <a:r>
              <a:rPr kumimoji="0" lang="ko-KR" altLang="en-US" sz="9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일체형 </a:t>
            </a:r>
            <a:r>
              <a:rPr kumimoji="0" lang="en-US" altLang="ko-KR" sz="9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SW</a:t>
            </a:r>
            <a:r>
              <a:rPr kumimoji="0" lang="ko-KR" altLang="en-US" sz="900" kern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개발</a:t>
            </a:r>
            <a:endParaRPr kumimoji="0" lang="en-US" altLang="ko-KR" sz="900" kern="0" dirty="0" smtClean="0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  <a:cs typeface="Arial" pitchFamily="34" charset="0"/>
              <a:sym typeface="Wingdings" pitchFamily="2" charset="2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en-US" altLang="ko-KR" sz="9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 - </a:t>
            </a:r>
            <a:r>
              <a:rPr kumimoji="0" lang="ko-KR" altLang="en-US" sz="900" kern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인버터</a:t>
            </a:r>
            <a:r>
              <a:rPr kumimoji="0" lang="en-US" altLang="ko-KR" sz="9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, Cycle </a:t>
            </a:r>
            <a:r>
              <a:rPr kumimoji="0" lang="ko-KR" altLang="en-US" sz="900" kern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제어</a:t>
            </a:r>
            <a:r>
              <a:rPr kumimoji="0" lang="en-US" altLang="ko-KR" sz="900" kern="0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rPr>
              <a:t>, USP</a:t>
            </a:r>
            <a:endParaRPr kumimoji="0" lang="en-US" altLang="ko-KR" sz="900" kern="0" dirty="0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  <a:cs typeface="Arial" pitchFamily="34" charset="0"/>
              <a:sym typeface="Wingdings" pitchFamily="2" charset="2"/>
            </a:endParaRPr>
          </a:p>
        </p:txBody>
      </p:sp>
      <p:grpSp>
        <p:nvGrpSpPr>
          <p:cNvPr id="389" name="그룹 388"/>
          <p:cNvGrpSpPr/>
          <p:nvPr/>
        </p:nvGrpSpPr>
        <p:grpSpPr>
          <a:xfrm>
            <a:off x="4030956" y="2284434"/>
            <a:ext cx="1634822" cy="465038"/>
            <a:chOff x="4030956" y="2284434"/>
            <a:chExt cx="1634822" cy="465038"/>
          </a:xfrm>
        </p:grpSpPr>
        <p:pic>
          <p:nvPicPr>
            <p:cNvPr id="390" name="Picture 6" descr="d:\Documents and Settings\바탕 화면\ScreenHunter_04 Jul. 08 07.17.gif"/>
            <p:cNvPicPr preferRelativeResize="0">
              <a:picLocks noChangeArrowheads="1"/>
            </p:cNvPicPr>
            <p:nvPr/>
          </p:nvPicPr>
          <p:blipFill>
            <a:blip r:embed="rId38" cstate="print"/>
            <a:srcRect/>
            <a:stretch>
              <a:fillRect/>
            </a:stretch>
          </p:blipFill>
          <p:spPr bwMode="auto">
            <a:xfrm>
              <a:off x="4417294" y="2421152"/>
              <a:ext cx="288000" cy="288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91" name="그룹 390"/>
            <p:cNvGrpSpPr/>
            <p:nvPr/>
          </p:nvGrpSpPr>
          <p:grpSpPr>
            <a:xfrm>
              <a:off x="4297757" y="2284434"/>
              <a:ext cx="99066" cy="142363"/>
              <a:chOff x="235676" y="2090772"/>
              <a:chExt cx="116188" cy="171750"/>
            </a:xfrm>
          </p:grpSpPr>
          <p:sp>
            <p:nvSpPr>
              <p:cNvPr id="404" name="타원 403"/>
              <p:cNvSpPr/>
              <p:nvPr/>
            </p:nvSpPr>
            <p:spPr bwMode="auto">
              <a:xfrm>
                <a:off x="243914" y="2154572"/>
                <a:ext cx="107950" cy="107950"/>
              </a:xfrm>
              <a:prstGeom prst="ellipse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kumimoji="0" lang="ko-KR" altLang="en-US" sz="800" kern="0" dirty="0">
                  <a:solidFill>
                    <a:srgbClr val="FFFFFF"/>
                  </a:solidFill>
                  <a:latin typeface="Arial Narrow" pitchFamily="34" charset="0"/>
                  <a:ea typeface="LG스마트체 Regular" pitchFamily="50" charset="-127"/>
                </a:endParaRPr>
              </a:p>
            </p:txBody>
          </p:sp>
          <p:sp>
            <p:nvSpPr>
              <p:cNvPr id="405" name="타원 404"/>
              <p:cNvSpPr/>
              <p:nvPr/>
            </p:nvSpPr>
            <p:spPr bwMode="auto">
              <a:xfrm>
                <a:off x="235676" y="2090772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algn="ctr"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en-US" altLang="ko-KR" sz="800" kern="0" dirty="0">
                    <a:solidFill>
                      <a:srgbClr val="FFFFFF"/>
                    </a:solidFill>
                    <a:latin typeface="Arial Narrow" pitchFamily="34" charset="0"/>
                    <a:ea typeface="LG스마트체 Regular" pitchFamily="50" charset="-127"/>
                  </a:rPr>
                  <a:t>I</a:t>
                </a:r>
                <a:endParaRPr kumimoji="0" lang="ko-KR" altLang="en-US" sz="800" kern="0" dirty="0">
                  <a:solidFill>
                    <a:srgbClr val="FFFFFF"/>
                  </a:solidFill>
                  <a:latin typeface="Arial Narrow" pitchFamily="34" charset="0"/>
                  <a:ea typeface="LG스마트체 Regular" pitchFamily="50" charset="-127"/>
                </a:endParaRPr>
              </a:p>
            </p:txBody>
          </p:sp>
        </p:grpSp>
        <p:grpSp>
          <p:nvGrpSpPr>
            <p:cNvPr id="392" name="그룹 391"/>
            <p:cNvGrpSpPr/>
            <p:nvPr/>
          </p:nvGrpSpPr>
          <p:grpSpPr>
            <a:xfrm>
              <a:off x="4293199" y="2394842"/>
              <a:ext cx="1372579" cy="327025"/>
              <a:chOff x="577440" y="1952960"/>
              <a:chExt cx="1372579" cy="327025"/>
            </a:xfrm>
          </p:grpSpPr>
          <p:sp>
            <p:nvSpPr>
              <p:cNvPr id="401" name="Rectangle 172"/>
              <p:cNvSpPr>
                <a:spLocks noChangeArrowheads="1"/>
              </p:cNvSpPr>
              <p:nvPr/>
            </p:nvSpPr>
            <p:spPr bwMode="auto">
              <a:xfrm>
                <a:off x="577440" y="1956135"/>
                <a:ext cx="1260475" cy="3238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36000" rIns="0" bIns="0" anchor="ctr"/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kumimoji="0" lang="ko-KR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cs typeface="Arial" pitchFamily="34" charset="0"/>
                  <a:sym typeface="Wingdings" pitchFamily="2" charset="2"/>
                </a:endParaRPr>
              </a:p>
            </p:txBody>
          </p:sp>
          <p:sp>
            <p:nvSpPr>
              <p:cNvPr id="402" name="직사각형 401"/>
              <p:cNvSpPr>
                <a:spLocks noChangeArrowheads="1"/>
              </p:cNvSpPr>
              <p:nvPr/>
            </p:nvSpPr>
            <p:spPr bwMode="auto">
              <a:xfrm>
                <a:off x="592706" y="1962485"/>
                <a:ext cx="92974" cy="2708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●</a:t>
                </a:r>
              </a:p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kumimoji="0" lang="ko-KR" altLang="en-US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</p:txBody>
          </p:sp>
          <p:sp>
            <p:nvSpPr>
              <p:cNvPr id="403" name="Text Box 49"/>
              <p:cNvSpPr txBox="1">
                <a:spLocks noChangeArrowheads="1"/>
              </p:cNvSpPr>
              <p:nvPr/>
            </p:nvSpPr>
            <p:spPr bwMode="auto">
              <a:xfrm>
                <a:off x="964181" y="1952960"/>
                <a:ext cx="985838" cy="307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6000" tIns="36000" rIns="0" bIns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 </a:t>
                </a: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배병관 책임</a:t>
                </a:r>
                <a:endParaRPr kumimoji="0" lang="en-US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 포터블 </a:t>
                </a:r>
                <a:r>
                  <a:rPr kumimoji="0" lang="en-US" altLang="ko-KR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/ </a:t>
                </a: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창문형</a:t>
                </a:r>
                <a:endParaRPr kumimoji="0" lang="en-US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</p:txBody>
          </p:sp>
        </p:grpSp>
        <p:grpSp>
          <p:nvGrpSpPr>
            <p:cNvPr id="393" name="그룹 392"/>
            <p:cNvGrpSpPr/>
            <p:nvPr/>
          </p:nvGrpSpPr>
          <p:grpSpPr>
            <a:xfrm>
              <a:off x="4318136" y="2516331"/>
              <a:ext cx="99066" cy="151575"/>
              <a:chOff x="235676" y="2090772"/>
              <a:chExt cx="116188" cy="182863"/>
            </a:xfrm>
          </p:grpSpPr>
          <p:sp>
            <p:nvSpPr>
              <p:cNvPr id="398" name="타원 397"/>
              <p:cNvSpPr/>
              <p:nvPr/>
            </p:nvSpPr>
            <p:spPr bwMode="auto">
              <a:xfrm>
                <a:off x="243914" y="2165685"/>
                <a:ext cx="107950" cy="107950"/>
              </a:xfrm>
              <a:prstGeom prst="ellipse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en-US" altLang="ko-KR" sz="800" kern="0" dirty="0">
                    <a:solidFill>
                      <a:srgbClr val="FFFFFF"/>
                    </a:solidFill>
                    <a:latin typeface="Arial Narrow" pitchFamily="34" charset="0"/>
                    <a:ea typeface="LG스마트체 Regular" pitchFamily="50" charset="-127"/>
                  </a:rPr>
                  <a:t>S</a:t>
                </a:r>
                <a:endParaRPr kumimoji="0" lang="ko-KR" altLang="en-US" sz="800" kern="0" dirty="0">
                  <a:solidFill>
                    <a:srgbClr val="FFFFFF"/>
                  </a:solidFill>
                  <a:latin typeface="Arial Narrow" pitchFamily="34" charset="0"/>
                  <a:ea typeface="LG스마트체 Regular" pitchFamily="50" charset="-127"/>
                </a:endParaRPr>
              </a:p>
            </p:txBody>
          </p:sp>
          <p:sp>
            <p:nvSpPr>
              <p:cNvPr id="399" name="타원 398"/>
              <p:cNvSpPr/>
              <p:nvPr/>
            </p:nvSpPr>
            <p:spPr bwMode="auto">
              <a:xfrm>
                <a:off x="243914" y="2154572"/>
                <a:ext cx="107950" cy="107950"/>
              </a:xfrm>
              <a:prstGeom prst="ellipse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en-US" altLang="ko-KR" sz="800" kern="0" dirty="0">
                    <a:solidFill>
                      <a:srgbClr val="FFFFFF"/>
                    </a:solidFill>
                    <a:latin typeface="Arial Narrow" pitchFamily="34" charset="0"/>
                    <a:ea typeface="LG스마트체 Regular" pitchFamily="50" charset="-127"/>
                  </a:rPr>
                  <a:t>S</a:t>
                </a:r>
                <a:endParaRPr kumimoji="0" lang="ko-KR" altLang="en-US" sz="800" kern="0" dirty="0">
                  <a:solidFill>
                    <a:srgbClr val="FFFFFF"/>
                  </a:solidFill>
                  <a:latin typeface="Arial Narrow" pitchFamily="34" charset="0"/>
                  <a:ea typeface="LG스마트체 Regular" pitchFamily="50" charset="-127"/>
                </a:endParaRPr>
              </a:p>
            </p:txBody>
          </p:sp>
          <p:sp>
            <p:nvSpPr>
              <p:cNvPr id="400" name="타원 399"/>
              <p:cNvSpPr/>
              <p:nvPr/>
            </p:nvSpPr>
            <p:spPr bwMode="auto">
              <a:xfrm>
                <a:off x="235676" y="2090772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en-US" altLang="ko-KR" sz="800" kern="0" dirty="0">
                    <a:solidFill>
                      <a:srgbClr val="FFFFFF"/>
                    </a:solidFill>
                    <a:latin typeface="Arial Narrow" pitchFamily="34" charset="0"/>
                    <a:ea typeface="LG스마트체 Regular" pitchFamily="50" charset="-127"/>
                  </a:rPr>
                  <a:t>S</a:t>
                </a:r>
                <a:endParaRPr kumimoji="0" lang="ko-KR" altLang="en-US" sz="800" kern="0" dirty="0">
                  <a:solidFill>
                    <a:srgbClr val="FFFFFF"/>
                  </a:solidFill>
                  <a:latin typeface="Arial Narrow" pitchFamily="34" charset="0"/>
                  <a:ea typeface="LG스마트체 Regular" pitchFamily="50" charset="-127"/>
                </a:endParaRPr>
              </a:p>
            </p:txBody>
          </p:sp>
        </p:grpSp>
        <p:grpSp>
          <p:nvGrpSpPr>
            <p:cNvPr id="394" name="그룹 393"/>
            <p:cNvGrpSpPr/>
            <p:nvPr/>
          </p:nvGrpSpPr>
          <p:grpSpPr>
            <a:xfrm>
              <a:off x="4318230" y="2607109"/>
              <a:ext cx="99066" cy="142363"/>
              <a:chOff x="235676" y="2090772"/>
              <a:chExt cx="116188" cy="171750"/>
            </a:xfrm>
          </p:grpSpPr>
          <p:sp>
            <p:nvSpPr>
              <p:cNvPr id="396" name="타원 395"/>
              <p:cNvSpPr/>
              <p:nvPr/>
            </p:nvSpPr>
            <p:spPr bwMode="auto">
              <a:xfrm>
                <a:off x="243914" y="2154572"/>
                <a:ext cx="107950" cy="107950"/>
              </a:xfrm>
              <a:prstGeom prst="ellipse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kumimoji="0" lang="ko-KR" altLang="en-US" sz="800" kern="0" dirty="0">
                  <a:solidFill>
                    <a:srgbClr val="FFFFFF"/>
                  </a:solidFill>
                  <a:latin typeface="Arial Narrow" pitchFamily="34" charset="0"/>
                  <a:ea typeface="LG스마트체 Regular" pitchFamily="50" charset="-127"/>
                </a:endParaRPr>
              </a:p>
            </p:txBody>
          </p:sp>
          <p:sp>
            <p:nvSpPr>
              <p:cNvPr id="397" name="타원 396"/>
              <p:cNvSpPr/>
              <p:nvPr/>
            </p:nvSpPr>
            <p:spPr bwMode="auto">
              <a:xfrm>
                <a:off x="235676" y="2090772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algn="ctr"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en-US" altLang="ko-KR" sz="800" kern="0" dirty="0">
                    <a:solidFill>
                      <a:srgbClr val="FFFFFF"/>
                    </a:solidFill>
                    <a:latin typeface="Arial Narrow" pitchFamily="34" charset="0"/>
                    <a:ea typeface="LG스마트체 Regular" pitchFamily="50" charset="-127"/>
                  </a:rPr>
                  <a:t>I</a:t>
                </a:r>
                <a:endParaRPr kumimoji="0" lang="ko-KR" altLang="en-US" sz="800" kern="0" dirty="0">
                  <a:solidFill>
                    <a:srgbClr val="FFFFFF"/>
                  </a:solidFill>
                  <a:latin typeface="Arial Narrow" pitchFamily="34" charset="0"/>
                  <a:ea typeface="LG스마트체 Regular" pitchFamily="50" charset="-127"/>
                </a:endParaRPr>
              </a:p>
            </p:txBody>
          </p:sp>
        </p:grpSp>
        <p:sp>
          <p:nvSpPr>
            <p:cNvPr id="395" name="Text Box 49"/>
            <p:cNvSpPr txBox="1">
              <a:spLocks noChangeArrowheads="1"/>
            </p:cNvSpPr>
            <p:nvPr/>
          </p:nvSpPr>
          <p:spPr bwMode="auto">
            <a:xfrm>
              <a:off x="4030956" y="2371492"/>
              <a:ext cx="320786" cy="16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P3(6)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</p:grpSp>
      <p:grpSp>
        <p:nvGrpSpPr>
          <p:cNvPr id="406" name="그룹 405"/>
          <p:cNvGrpSpPr/>
          <p:nvPr/>
        </p:nvGrpSpPr>
        <p:grpSpPr>
          <a:xfrm>
            <a:off x="4022327" y="4160995"/>
            <a:ext cx="1642553" cy="363302"/>
            <a:chOff x="4022327" y="4160995"/>
            <a:chExt cx="1642553" cy="363302"/>
          </a:xfrm>
        </p:grpSpPr>
        <p:pic>
          <p:nvPicPr>
            <p:cNvPr id="407" name="Picture 312"/>
            <p:cNvPicPr preferRelativeResize="0">
              <a:picLocks noChangeArrowheads="1"/>
            </p:cNvPicPr>
            <p:nvPr/>
          </p:nvPicPr>
          <p:blipFill>
            <a:blip r:embed="rId39" cstate="print"/>
            <a:srcRect/>
            <a:stretch>
              <a:fillRect/>
            </a:stretch>
          </p:blipFill>
          <p:spPr bwMode="auto">
            <a:xfrm>
              <a:off x="4417908" y="4210852"/>
              <a:ext cx="288925" cy="2873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08" name="Rectangle 172"/>
            <p:cNvSpPr>
              <a:spLocks noChangeArrowheads="1"/>
            </p:cNvSpPr>
            <p:nvPr/>
          </p:nvSpPr>
          <p:spPr bwMode="auto">
            <a:xfrm>
              <a:off x="4292301" y="4200447"/>
              <a:ext cx="1260475" cy="3238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36000" tIns="36000" rIns="0" bIns="0" anchor="ctr"/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endParaRPr kumimoji="0" lang="ko-KR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endParaRPr>
            </a:p>
          </p:txBody>
        </p:sp>
        <p:sp>
          <p:nvSpPr>
            <p:cNvPr id="409" name="직사각형 408"/>
            <p:cNvSpPr>
              <a:spLocks noChangeArrowheads="1"/>
            </p:cNvSpPr>
            <p:nvPr/>
          </p:nvSpPr>
          <p:spPr bwMode="auto">
            <a:xfrm>
              <a:off x="4307567" y="4206797"/>
              <a:ext cx="92974" cy="126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●</a:t>
              </a:r>
            </a:p>
          </p:txBody>
        </p:sp>
        <p:sp>
          <p:nvSpPr>
            <p:cNvPr id="472" name="Text Box 49"/>
            <p:cNvSpPr txBox="1">
              <a:spLocks noChangeArrowheads="1"/>
            </p:cNvSpPr>
            <p:nvPr/>
          </p:nvSpPr>
          <p:spPr bwMode="auto">
            <a:xfrm>
              <a:off x="4679042" y="4197272"/>
              <a:ext cx="985838" cy="307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 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이상구 </a:t>
              </a:r>
              <a:r>
                <a:rPr kumimoji="0" lang="ko-KR" altLang="en-US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선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임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 벽걸이 실외기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  <p:sp>
          <p:nvSpPr>
            <p:cNvPr id="473" name="Text Box 49"/>
            <p:cNvSpPr txBox="1">
              <a:spLocks noChangeArrowheads="1"/>
            </p:cNvSpPr>
            <p:nvPr/>
          </p:nvSpPr>
          <p:spPr bwMode="auto">
            <a:xfrm>
              <a:off x="4022327" y="4160995"/>
              <a:ext cx="320786" cy="16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P2(5)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</p:grpSp>
      <p:grpSp>
        <p:nvGrpSpPr>
          <p:cNvPr id="474" name="그룹 473"/>
          <p:cNvGrpSpPr/>
          <p:nvPr/>
        </p:nvGrpSpPr>
        <p:grpSpPr>
          <a:xfrm>
            <a:off x="4040694" y="3794139"/>
            <a:ext cx="1624471" cy="374573"/>
            <a:chOff x="5933404" y="6016134"/>
            <a:chExt cx="1624471" cy="374573"/>
          </a:xfrm>
        </p:grpSpPr>
        <p:pic>
          <p:nvPicPr>
            <p:cNvPr id="475" name="Picture 310"/>
            <p:cNvPicPr preferRelativeResize="0">
              <a:picLocks noChangeArrowheads="1"/>
            </p:cNvPicPr>
            <p:nvPr/>
          </p:nvPicPr>
          <p:blipFill>
            <a:blip r:embed="rId40" cstate="print"/>
            <a:srcRect/>
            <a:stretch>
              <a:fillRect/>
            </a:stretch>
          </p:blipFill>
          <p:spPr bwMode="auto">
            <a:xfrm>
              <a:off x="6296487" y="6092999"/>
              <a:ext cx="287337" cy="2873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grpSp>
          <p:nvGrpSpPr>
            <p:cNvPr id="476" name="그룹 475"/>
            <p:cNvGrpSpPr/>
            <p:nvPr/>
          </p:nvGrpSpPr>
          <p:grpSpPr>
            <a:xfrm>
              <a:off x="6185296" y="6063682"/>
              <a:ext cx="1372579" cy="327025"/>
              <a:chOff x="577440" y="1952960"/>
              <a:chExt cx="1372579" cy="327025"/>
            </a:xfrm>
          </p:grpSpPr>
          <p:sp>
            <p:nvSpPr>
              <p:cNvPr id="479" name="Rectangle 172"/>
              <p:cNvSpPr>
                <a:spLocks noChangeArrowheads="1"/>
              </p:cNvSpPr>
              <p:nvPr/>
            </p:nvSpPr>
            <p:spPr bwMode="auto">
              <a:xfrm>
                <a:off x="577440" y="1956135"/>
                <a:ext cx="1260475" cy="3238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36000" rIns="0" bIns="0" anchor="ctr"/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kumimoji="0" lang="ko-KR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cs typeface="Arial" pitchFamily="34" charset="0"/>
                  <a:sym typeface="Wingdings" pitchFamily="2" charset="2"/>
                </a:endParaRPr>
              </a:p>
            </p:txBody>
          </p:sp>
          <p:sp>
            <p:nvSpPr>
              <p:cNvPr id="480" name="직사각형 479"/>
              <p:cNvSpPr>
                <a:spLocks noChangeArrowheads="1"/>
              </p:cNvSpPr>
              <p:nvPr/>
            </p:nvSpPr>
            <p:spPr bwMode="auto">
              <a:xfrm>
                <a:off x="592706" y="1962485"/>
                <a:ext cx="92974" cy="1269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●</a:t>
                </a:r>
                <a:endParaRPr kumimoji="0" lang="ko-KR" altLang="en-US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</p:txBody>
          </p:sp>
          <p:sp>
            <p:nvSpPr>
              <p:cNvPr id="481" name="Text Box 49"/>
              <p:cNvSpPr txBox="1">
                <a:spLocks noChangeArrowheads="1"/>
              </p:cNvSpPr>
              <p:nvPr/>
            </p:nvSpPr>
            <p:spPr bwMode="auto">
              <a:xfrm>
                <a:off x="964181" y="1952960"/>
                <a:ext cx="985838" cy="307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6000" tIns="36000" rIns="0" bIns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 </a:t>
                </a: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김유진 선임</a:t>
                </a:r>
                <a:endParaRPr kumimoji="0" lang="en-US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 일체형 실내기</a:t>
                </a:r>
                <a:endParaRPr kumimoji="0" lang="en-US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</p:txBody>
          </p:sp>
        </p:grpSp>
        <p:sp>
          <p:nvSpPr>
            <p:cNvPr id="477" name="타원 476"/>
            <p:cNvSpPr/>
            <p:nvPr/>
          </p:nvSpPr>
          <p:spPr bwMode="auto">
            <a:xfrm>
              <a:off x="6201085" y="6206529"/>
              <a:ext cx="92042" cy="89479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>
                  <a:solidFill>
                    <a:srgbClr val="FFFFFF"/>
                  </a:solidFill>
                  <a:latin typeface="Arial Narrow" pitchFamily="34" charset="0"/>
                  <a:ea typeface="LG스마트체 Regular" pitchFamily="50" charset="-127"/>
                </a:rPr>
                <a:t>S</a:t>
              </a:r>
              <a:endParaRPr kumimoji="0" lang="ko-KR" altLang="en-US" sz="800" kern="0" dirty="0">
                <a:solidFill>
                  <a:srgbClr val="FFFFFF"/>
                </a:solidFill>
                <a:latin typeface="Arial Narrow" pitchFamily="34" charset="0"/>
                <a:ea typeface="LG스마트체 Regular" pitchFamily="50" charset="-127"/>
              </a:endParaRPr>
            </a:p>
          </p:txBody>
        </p:sp>
        <p:sp>
          <p:nvSpPr>
            <p:cNvPr id="478" name="Text Box 49"/>
            <p:cNvSpPr txBox="1">
              <a:spLocks noChangeArrowheads="1"/>
            </p:cNvSpPr>
            <p:nvPr/>
          </p:nvSpPr>
          <p:spPr bwMode="auto">
            <a:xfrm>
              <a:off x="5933404" y="6016134"/>
              <a:ext cx="320786" cy="16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P2(5)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</p:grpSp>
      <p:grpSp>
        <p:nvGrpSpPr>
          <p:cNvPr id="482" name="그룹 481"/>
          <p:cNvGrpSpPr/>
          <p:nvPr/>
        </p:nvGrpSpPr>
        <p:grpSpPr>
          <a:xfrm>
            <a:off x="4014065" y="3431049"/>
            <a:ext cx="1647738" cy="366859"/>
            <a:chOff x="4014065" y="2713857"/>
            <a:chExt cx="1647738" cy="366859"/>
          </a:xfrm>
        </p:grpSpPr>
        <p:pic>
          <p:nvPicPr>
            <p:cNvPr id="483" name="Picture 311"/>
            <p:cNvPicPr preferRelativeResize="0">
              <a:picLocks noChangeArrowheads="1"/>
            </p:cNvPicPr>
            <p:nvPr/>
          </p:nvPicPr>
          <p:blipFill>
            <a:blip r:embed="rId41" cstate="print"/>
            <a:srcRect/>
            <a:stretch>
              <a:fillRect/>
            </a:stretch>
          </p:blipFill>
          <p:spPr bwMode="auto">
            <a:xfrm>
              <a:off x="4406582" y="2783698"/>
              <a:ext cx="288000" cy="2871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84" name="Rectangle 172"/>
            <p:cNvSpPr>
              <a:spLocks noChangeArrowheads="1"/>
            </p:cNvSpPr>
            <p:nvPr/>
          </p:nvSpPr>
          <p:spPr bwMode="auto">
            <a:xfrm>
              <a:off x="4289224" y="2756866"/>
              <a:ext cx="1260475" cy="3238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36000" tIns="36000" rIns="0" bIns="0" anchor="ctr"/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endParaRPr kumimoji="0" lang="ko-KR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endParaRPr>
            </a:p>
          </p:txBody>
        </p:sp>
        <p:sp>
          <p:nvSpPr>
            <p:cNvPr id="485" name="직사각형 484"/>
            <p:cNvSpPr>
              <a:spLocks noChangeArrowheads="1"/>
            </p:cNvSpPr>
            <p:nvPr/>
          </p:nvSpPr>
          <p:spPr bwMode="auto">
            <a:xfrm>
              <a:off x="4304490" y="2763216"/>
              <a:ext cx="92974" cy="126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●</a:t>
              </a:r>
              <a:endParaRPr kumimoji="0" lang="ko-KR" altLang="en-US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  <p:sp>
          <p:nvSpPr>
            <p:cNvPr id="486" name="Text Box 49"/>
            <p:cNvSpPr txBox="1">
              <a:spLocks noChangeArrowheads="1"/>
            </p:cNvSpPr>
            <p:nvPr/>
          </p:nvSpPr>
          <p:spPr bwMode="auto">
            <a:xfrm>
              <a:off x="4675965" y="2753691"/>
              <a:ext cx="985838" cy="307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 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장재광 선임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 </a:t>
              </a:r>
              <a:r>
                <a:rPr kumimoji="0" lang="ko-KR" altLang="en-US" sz="800" kern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스탠드 실외기 </a:t>
              </a: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/ ATS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  <p:sp>
          <p:nvSpPr>
            <p:cNvPr id="487" name="타원 486"/>
            <p:cNvSpPr/>
            <p:nvPr/>
          </p:nvSpPr>
          <p:spPr bwMode="auto">
            <a:xfrm>
              <a:off x="4312032" y="2883257"/>
              <a:ext cx="92042" cy="89479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>
                  <a:solidFill>
                    <a:srgbClr val="FFFFFF"/>
                  </a:solidFill>
                  <a:latin typeface="Arial Narrow" pitchFamily="34" charset="0"/>
                  <a:ea typeface="LG스마트체 Regular" pitchFamily="50" charset="-127"/>
                </a:rPr>
                <a:t>S</a:t>
              </a:r>
              <a:endParaRPr kumimoji="0" lang="ko-KR" altLang="en-US" sz="800" kern="0" dirty="0">
                <a:solidFill>
                  <a:srgbClr val="FFFFFF"/>
                </a:solidFill>
                <a:latin typeface="Arial Narrow" pitchFamily="34" charset="0"/>
                <a:ea typeface="LG스마트체 Regular" pitchFamily="50" charset="-127"/>
              </a:endParaRPr>
            </a:p>
          </p:txBody>
        </p:sp>
        <p:sp>
          <p:nvSpPr>
            <p:cNvPr id="565" name="Text Box 49"/>
            <p:cNvSpPr txBox="1">
              <a:spLocks noChangeArrowheads="1"/>
            </p:cNvSpPr>
            <p:nvPr/>
          </p:nvSpPr>
          <p:spPr bwMode="auto">
            <a:xfrm>
              <a:off x="4014065" y="2713857"/>
              <a:ext cx="320786" cy="16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P2(5)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</p:grpSp>
      <p:grpSp>
        <p:nvGrpSpPr>
          <p:cNvPr id="566" name="그룹 565"/>
          <p:cNvGrpSpPr/>
          <p:nvPr/>
        </p:nvGrpSpPr>
        <p:grpSpPr>
          <a:xfrm>
            <a:off x="3982987" y="1997594"/>
            <a:ext cx="1678005" cy="364591"/>
            <a:chOff x="3982987" y="1997594"/>
            <a:chExt cx="1678005" cy="364591"/>
          </a:xfrm>
        </p:grpSpPr>
        <p:pic>
          <p:nvPicPr>
            <p:cNvPr id="567" name="Picture 124" descr="크기변환_이충희138633"/>
            <p:cNvPicPr preferRelativeResize="0">
              <a:picLocks noChangeArrowheads="1"/>
            </p:cNvPicPr>
            <p:nvPr/>
          </p:nvPicPr>
          <p:blipFill>
            <a:blip r:embed="rId42" cstate="print"/>
            <a:srcRect/>
            <a:stretch>
              <a:fillRect/>
            </a:stretch>
          </p:blipFill>
          <p:spPr bwMode="auto">
            <a:xfrm>
              <a:off x="4412511" y="2060320"/>
              <a:ext cx="287999" cy="288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8" name="Rectangle 172"/>
            <p:cNvSpPr>
              <a:spLocks noChangeArrowheads="1"/>
            </p:cNvSpPr>
            <p:nvPr/>
          </p:nvSpPr>
          <p:spPr bwMode="auto">
            <a:xfrm>
              <a:off x="4288414" y="2038335"/>
              <a:ext cx="1260475" cy="3238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36000" tIns="36000" rIns="0" bIns="0" anchor="ctr"/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endParaRPr kumimoji="0" lang="ko-KR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  <a:sym typeface="Wingdings" pitchFamily="2" charset="2"/>
              </a:endParaRPr>
            </a:p>
          </p:txBody>
        </p:sp>
        <p:sp>
          <p:nvSpPr>
            <p:cNvPr id="569" name="Text Box 49"/>
            <p:cNvSpPr txBox="1">
              <a:spLocks noChangeArrowheads="1"/>
            </p:cNvSpPr>
            <p:nvPr/>
          </p:nvSpPr>
          <p:spPr bwMode="auto">
            <a:xfrm>
              <a:off x="4675154" y="2035167"/>
              <a:ext cx="985838" cy="307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 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이충희 책임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 </a:t>
              </a: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SW</a:t>
              </a:r>
              <a:r>
                <a:rPr kumimoji="0" lang="ko-KR" altLang="en-US" sz="800" kern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  </a:t>
              </a: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PL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  <p:sp>
          <p:nvSpPr>
            <p:cNvPr id="570" name="직사각형 569"/>
            <p:cNvSpPr>
              <a:spLocks noChangeArrowheads="1"/>
            </p:cNvSpPr>
            <p:nvPr/>
          </p:nvSpPr>
          <p:spPr bwMode="auto">
            <a:xfrm>
              <a:off x="4295133" y="2019047"/>
              <a:ext cx="92974" cy="13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★</a:t>
              </a:r>
              <a:endParaRPr kumimoji="0" lang="ko-KR" altLang="en-US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  <p:sp>
          <p:nvSpPr>
            <p:cNvPr id="571" name="타원 570"/>
            <p:cNvSpPr/>
            <p:nvPr/>
          </p:nvSpPr>
          <p:spPr bwMode="auto">
            <a:xfrm>
              <a:off x="4300206" y="2193208"/>
              <a:ext cx="92042" cy="89480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>
                  <a:solidFill>
                    <a:srgbClr val="FFFFFF"/>
                  </a:solidFill>
                  <a:latin typeface="Arial Narrow" pitchFamily="34" charset="0"/>
                  <a:ea typeface="LG스마트체 Regular" pitchFamily="50" charset="-127"/>
                </a:rPr>
                <a:t>S</a:t>
              </a:r>
              <a:endParaRPr kumimoji="0" lang="ko-KR" altLang="en-US" sz="800" kern="0" dirty="0">
                <a:solidFill>
                  <a:srgbClr val="FFFFFF"/>
                </a:solidFill>
                <a:latin typeface="Arial Narrow" pitchFamily="34" charset="0"/>
                <a:ea typeface="LG스마트체 Regular" pitchFamily="50" charset="-127"/>
              </a:endParaRPr>
            </a:p>
          </p:txBody>
        </p:sp>
        <p:sp>
          <p:nvSpPr>
            <p:cNvPr id="572" name="직사각형 571"/>
            <p:cNvSpPr>
              <a:spLocks noChangeArrowheads="1"/>
            </p:cNvSpPr>
            <p:nvPr/>
          </p:nvSpPr>
          <p:spPr bwMode="auto">
            <a:xfrm>
              <a:off x="4295133" y="2085865"/>
              <a:ext cx="92974" cy="13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ko-KR" altLang="en-US" sz="800" kern="0" dirty="0" smtClean="0">
                  <a:solidFill>
                    <a:srgbClr val="FF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★</a:t>
              </a:r>
              <a:endParaRPr kumimoji="0" lang="ko-KR" altLang="en-US" sz="800" kern="0" dirty="0">
                <a:solidFill>
                  <a:srgbClr val="FF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  <p:sp>
          <p:nvSpPr>
            <p:cNvPr id="573" name="Text Box 49"/>
            <p:cNvSpPr txBox="1">
              <a:spLocks noChangeArrowheads="1"/>
            </p:cNvSpPr>
            <p:nvPr/>
          </p:nvSpPr>
          <p:spPr bwMode="auto">
            <a:xfrm>
              <a:off x="3982987" y="1997594"/>
              <a:ext cx="320786" cy="16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P3(13)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</p:grpSp>
      <p:grpSp>
        <p:nvGrpSpPr>
          <p:cNvPr id="665" name="그룹 664"/>
          <p:cNvGrpSpPr/>
          <p:nvPr/>
        </p:nvGrpSpPr>
        <p:grpSpPr>
          <a:xfrm>
            <a:off x="4024298" y="2703287"/>
            <a:ext cx="1631314" cy="369538"/>
            <a:chOff x="7813442" y="5661501"/>
            <a:chExt cx="1631314" cy="369538"/>
          </a:xfrm>
        </p:grpSpPr>
        <p:pic>
          <p:nvPicPr>
            <p:cNvPr id="666" name="그림 665" descr="양유정.jpg"/>
            <p:cNvPicPr preferRelativeResize="0">
              <a:picLocks/>
            </p:cNvPicPr>
            <p:nvPr/>
          </p:nvPicPr>
          <p:blipFill>
            <a:blip r:embed="rId43" cstate="print"/>
            <a:srcRect b="604"/>
            <a:stretch>
              <a:fillRect/>
            </a:stretch>
          </p:blipFill>
          <p:spPr bwMode="auto">
            <a:xfrm>
              <a:off x="8196279" y="5727851"/>
              <a:ext cx="287985" cy="288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67" name="그룹 666"/>
            <p:cNvGrpSpPr/>
            <p:nvPr/>
          </p:nvGrpSpPr>
          <p:grpSpPr>
            <a:xfrm>
              <a:off x="8072177" y="5704014"/>
              <a:ext cx="1372579" cy="327025"/>
              <a:chOff x="577440" y="1952960"/>
              <a:chExt cx="1372579" cy="327025"/>
            </a:xfrm>
          </p:grpSpPr>
          <p:sp>
            <p:nvSpPr>
              <p:cNvPr id="669" name="Rectangle 172"/>
              <p:cNvSpPr>
                <a:spLocks noChangeArrowheads="1"/>
              </p:cNvSpPr>
              <p:nvPr/>
            </p:nvSpPr>
            <p:spPr bwMode="auto">
              <a:xfrm>
                <a:off x="577440" y="1956135"/>
                <a:ext cx="1260475" cy="3238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36000" rIns="0" bIns="0" anchor="ctr"/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kumimoji="0" lang="ko-KR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cs typeface="Arial" pitchFamily="34" charset="0"/>
                  <a:sym typeface="Wingdings" pitchFamily="2" charset="2"/>
                </a:endParaRPr>
              </a:p>
            </p:txBody>
          </p:sp>
          <p:sp>
            <p:nvSpPr>
              <p:cNvPr id="670" name="직사각형 669"/>
              <p:cNvSpPr>
                <a:spLocks noChangeArrowheads="1"/>
              </p:cNvSpPr>
              <p:nvPr/>
            </p:nvSpPr>
            <p:spPr bwMode="auto">
              <a:xfrm>
                <a:off x="592706" y="1962485"/>
                <a:ext cx="92974" cy="2708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●</a:t>
                </a:r>
              </a:p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kumimoji="0" lang="ko-KR" altLang="en-US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</p:txBody>
          </p:sp>
          <p:sp>
            <p:nvSpPr>
              <p:cNvPr id="671" name="Text Box 49"/>
              <p:cNvSpPr txBox="1">
                <a:spLocks noChangeArrowheads="1"/>
              </p:cNvSpPr>
              <p:nvPr/>
            </p:nvSpPr>
            <p:spPr bwMode="auto">
              <a:xfrm>
                <a:off x="964181" y="1952960"/>
                <a:ext cx="985838" cy="307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6000" tIns="36000" rIns="0" bIns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 </a:t>
                </a: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양유정 선임</a:t>
                </a:r>
                <a:endParaRPr kumimoji="0" lang="en-US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 벽걸이 실외기</a:t>
                </a:r>
                <a:endParaRPr kumimoji="0" lang="en-US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</p:txBody>
          </p:sp>
        </p:grpSp>
        <p:sp>
          <p:nvSpPr>
            <p:cNvPr id="668" name="Text Box 49"/>
            <p:cNvSpPr txBox="1">
              <a:spLocks noChangeArrowheads="1"/>
            </p:cNvSpPr>
            <p:nvPr/>
          </p:nvSpPr>
          <p:spPr bwMode="auto">
            <a:xfrm>
              <a:off x="7813442" y="5661501"/>
              <a:ext cx="320786" cy="16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P2(8)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</p:grpSp>
      <p:grpSp>
        <p:nvGrpSpPr>
          <p:cNvPr id="672" name="그룹 671"/>
          <p:cNvGrpSpPr/>
          <p:nvPr/>
        </p:nvGrpSpPr>
        <p:grpSpPr>
          <a:xfrm>
            <a:off x="4017136" y="3070240"/>
            <a:ext cx="1644664" cy="364791"/>
            <a:chOff x="4017136" y="4981820"/>
            <a:chExt cx="1644664" cy="364791"/>
          </a:xfrm>
        </p:grpSpPr>
        <p:grpSp>
          <p:nvGrpSpPr>
            <p:cNvPr id="673" name="그룹 672"/>
            <p:cNvGrpSpPr/>
            <p:nvPr/>
          </p:nvGrpSpPr>
          <p:grpSpPr>
            <a:xfrm>
              <a:off x="4289221" y="5019586"/>
              <a:ext cx="1372579" cy="327025"/>
              <a:chOff x="4291588" y="3970796"/>
              <a:chExt cx="1372579" cy="327025"/>
            </a:xfrm>
          </p:grpSpPr>
          <p:pic>
            <p:nvPicPr>
              <p:cNvPr id="676" name="Picture 344"/>
              <p:cNvPicPr preferRelativeResize="0">
                <a:picLocks noChangeArrowheads="1"/>
              </p:cNvPicPr>
              <p:nvPr/>
            </p:nvPicPr>
            <p:blipFill>
              <a:blip r:embed="rId44" cstate="print"/>
              <a:srcRect/>
              <a:stretch>
                <a:fillRect/>
              </a:stretch>
            </p:blipFill>
            <p:spPr bwMode="auto">
              <a:xfrm>
                <a:off x="4415683" y="4006238"/>
                <a:ext cx="287985" cy="2880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  <p:grpSp>
            <p:nvGrpSpPr>
              <p:cNvPr id="677" name="그룹 676"/>
              <p:cNvGrpSpPr/>
              <p:nvPr/>
            </p:nvGrpSpPr>
            <p:grpSpPr>
              <a:xfrm>
                <a:off x="4291588" y="3970796"/>
                <a:ext cx="1372579" cy="327025"/>
                <a:chOff x="577440" y="1952960"/>
                <a:chExt cx="1372579" cy="327025"/>
              </a:xfrm>
            </p:grpSpPr>
            <p:sp>
              <p:nvSpPr>
                <p:cNvPr id="678" name="Rectangle 172"/>
                <p:cNvSpPr>
                  <a:spLocks noChangeArrowheads="1"/>
                </p:cNvSpPr>
                <p:nvPr/>
              </p:nvSpPr>
              <p:spPr bwMode="auto">
                <a:xfrm>
                  <a:off x="577440" y="1956135"/>
                  <a:ext cx="1260475" cy="32385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36000" tIns="36000" rIns="0" bIns="0" anchor="ctr"/>
                <a:lstStyle>
                  <a:defPPr>
                    <a:defRPr lang="ko-KR"/>
                  </a:defPPr>
                  <a:lvl1pPr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1pPr>
                  <a:lvl2pPr marL="4572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2pPr>
                  <a:lvl3pPr marL="9144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3pPr>
                  <a:lvl4pPr marL="13716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4pPr>
                  <a:lvl5pPr marL="18288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9pPr>
                </a:lstStyle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endParaRPr kumimoji="0" lang="ko-KR" altLang="ko-KR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cs typeface="Arial" pitchFamily="34" charset="0"/>
                    <a:sym typeface="Wingdings" pitchFamily="2" charset="2"/>
                  </a:endParaRPr>
                </a:p>
              </p:txBody>
            </p:sp>
            <p:sp>
              <p:nvSpPr>
                <p:cNvPr id="679" name="직사각형 678"/>
                <p:cNvSpPr>
                  <a:spLocks noChangeArrowheads="1"/>
                </p:cNvSpPr>
                <p:nvPr/>
              </p:nvSpPr>
              <p:spPr bwMode="auto">
                <a:xfrm>
                  <a:off x="592706" y="1962485"/>
                  <a:ext cx="92974" cy="2708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1pPr>
                  <a:lvl2pPr marL="4572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2pPr>
                  <a:lvl3pPr marL="9144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3pPr>
                  <a:lvl4pPr marL="13716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4pPr>
                  <a:lvl5pPr marL="18288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9pPr>
                </a:lstStyle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r>
                    <a:rPr kumimoji="0" lang="ko-KR" altLang="en-US" sz="800" kern="0" dirty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●</a:t>
                  </a:r>
                </a:p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endParaRPr kumimoji="0" lang="ko-KR" altLang="en-US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endParaRPr>
                </a:p>
              </p:txBody>
            </p:sp>
            <p:sp>
              <p:nvSpPr>
                <p:cNvPr id="680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964181" y="1952960"/>
                  <a:ext cx="985838" cy="3071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36000" tIns="36000" rIns="0" bIns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1pPr>
                  <a:lvl2pPr marL="4572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2pPr>
                  <a:lvl3pPr marL="9144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3pPr>
                  <a:lvl4pPr marL="13716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4pPr>
                  <a:lvl5pPr marL="1828800" algn="l" rtl="0" fontAlgn="base" latinLnBrk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80000"/>
                    <a:buFont typeface="Wingdings" pitchFamily="2" charset="2"/>
                    <a:buChar char="q"/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charset="0"/>
                      <a:ea typeface="돋움" pitchFamily="50" charset="-127"/>
                      <a:cs typeface="+mn-cs"/>
                    </a:defRPr>
                  </a:lvl9pPr>
                </a:lstStyle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r>
                    <a:rPr kumimoji="0" lang="ko-KR" altLang="en-US" sz="800" kern="0" dirty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 </a:t>
                  </a:r>
                  <a:r>
                    <a:rPr kumimoji="0" lang="ko-KR" altLang="en-US" sz="800" kern="0" dirty="0" smtClean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홍장표 선임</a:t>
                  </a:r>
                  <a:endParaRPr kumimoji="0" lang="en-US" altLang="ko-KR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endParaRPr>
                </a:p>
                <a:p>
                  <a: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Wingdings" pitchFamily="2" charset="2"/>
                    <a:buNone/>
                    <a:defRPr/>
                  </a:pPr>
                  <a:r>
                    <a:rPr kumimoji="0" lang="ko-KR" altLang="en-US" sz="800" kern="0" smtClean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 벽걸이 </a:t>
                  </a:r>
                  <a:r>
                    <a:rPr kumimoji="0" lang="ko-KR" altLang="en-US" sz="800" kern="0" dirty="0" smtClean="0">
                      <a:solidFill>
                        <a:srgbClr val="000000"/>
                      </a:solidFill>
                      <a:latin typeface="Arial Narrow" pitchFamily="34" charset="0"/>
                      <a:ea typeface="LG스마트체 Regular" pitchFamily="50" charset="-127"/>
                      <a:sym typeface="Wingdings" pitchFamily="2" charset="2"/>
                    </a:rPr>
                    <a:t>실외기</a:t>
                  </a:r>
                  <a:endParaRPr kumimoji="0" lang="en-US" altLang="ko-KR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endParaRPr>
                </a:p>
              </p:txBody>
            </p:sp>
          </p:grpSp>
        </p:grpSp>
        <p:sp>
          <p:nvSpPr>
            <p:cNvPr id="674" name="타원 673"/>
            <p:cNvSpPr/>
            <p:nvPr/>
          </p:nvSpPr>
          <p:spPr bwMode="auto">
            <a:xfrm>
              <a:off x="4310199" y="5194870"/>
              <a:ext cx="92042" cy="89480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>
                  <a:solidFill>
                    <a:srgbClr val="FFFFFF"/>
                  </a:solidFill>
                  <a:latin typeface="Arial Narrow" pitchFamily="34" charset="0"/>
                  <a:ea typeface="LG스마트체 Regular" pitchFamily="50" charset="-127"/>
                </a:rPr>
                <a:t>S</a:t>
              </a:r>
              <a:endParaRPr kumimoji="0" lang="ko-KR" altLang="en-US" sz="800" kern="0" dirty="0">
                <a:solidFill>
                  <a:srgbClr val="FFFFFF"/>
                </a:solidFill>
                <a:latin typeface="Arial Narrow" pitchFamily="34" charset="0"/>
                <a:ea typeface="LG스마트체 Regular" pitchFamily="50" charset="-127"/>
              </a:endParaRPr>
            </a:p>
          </p:txBody>
        </p:sp>
        <p:sp>
          <p:nvSpPr>
            <p:cNvPr id="675" name="Text Box 49"/>
            <p:cNvSpPr txBox="1">
              <a:spLocks noChangeArrowheads="1"/>
            </p:cNvSpPr>
            <p:nvPr/>
          </p:nvSpPr>
          <p:spPr bwMode="auto">
            <a:xfrm>
              <a:off x="4017136" y="4981820"/>
              <a:ext cx="320786" cy="16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P2(8)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</p:grpSp>
      <p:grpSp>
        <p:nvGrpSpPr>
          <p:cNvPr id="681" name="그룹 680"/>
          <p:cNvGrpSpPr/>
          <p:nvPr/>
        </p:nvGrpSpPr>
        <p:grpSpPr>
          <a:xfrm>
            <a:off x="4022327" y="4514820"/>
            <a:ext cx="1642553" cy="363302"/>
            <a:chOff x="4022327" y="4514820"/>
            <a:chExt cx="1642553" cy="363302"/>
          </a:xfrm>
        </p:grpSpPr>
        <p:grpSp>
          <p:nvGrpSpPr>
            <p:cNvPr id="682" name="그룹 681"/>
            <p:cNvGrpSpPr/>
            <p:nvPr/>
          </p:nvGrpSpPr>
          <p:grpSpPr>
            <a:xfrm>
              <a:off x="4292301" y="4551097"/>
              <a:ext cx="1372579" cy="327025"/>
              <a:chOff x="577440" y="1952960"/>
              <a:chExt cx="1372579" cy="327025"/>
            </a:xfrm>
          </p:grpSpPr>
          <p:sp>
            <p:nvSpPr>
              <p:cNvPr id="685" name="Rectangle 172"/>
              <p:cNvSpPr>
                <a:spLocks noChangeArrowheads="1"/>
              </p:cNvSpPr>
              <p:nvPr/>
            </p:nvSpPr>
            <p:spPr bwMode="auto">
              <a:xfrm>
                <a:off x="577440" y="1956135"/>
                <a:ext cx="1260475" cy="3238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36000" rIns="0" bIns="0" anchor="ctr"/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kumimoji="0" lang="ko-KR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cs typeface="Arial" pitchFamily="34" charset="0"/>
                  <a:sym typeface="Wingdings" pitchFamily="2" charset="2"/>
                </a:endParaRPr>
              </a:p>
            </p:txBody>
          </p:sp>
          <p:sp>
            <p:nvSpPr>
              <p:cNvPr id="686" name="Text Box 49"/>
              <p:cNvSpPr txBox="1">
                <a:spLocks noChangeArrowheads="1"/>
              </p:cNvSpPr>
              <p:nvPr/>
            </p:nvSpPr>
            <p:spPr bwMode="auto">
              <a:xfrm>
                <a:off x="964181" y="1952960"/>
                <a:ext cx="985838" cy="307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6000" tIns="36000" rIns="0" bIns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 </a:t>
                </a: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김덕환 연구원</a:t>
                </a:r>
                <a:endPara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en-US" altLang="ko-KR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 </a:t>
                </a:r>
                <a:r>
                  <a:rPr kumimoji="0" lang="ko-KR" altLang="en-US" sz="800" kern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일체형 실내기</a:t>
                </a:r>
                <a:endParaRPr kumimoji="0" lang="en-US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</p:txBody>
          </p:sp>
        </p:grpSp>
        <p:sp>
          <p:nvSpPr>
            <p:cNvPr id="683" name="Text Box 49"/>
            <p:cNvSpPr txBox="1">
              <a:spLocks noChangeArrowheads="1"/>
            </p:cNvSpPr>
            <p:nvPr/>
          </p:nvSpPr>
          <p:spPr bwMode="auto">
            <a:xfrm>
              <a:off x="4022327" y="4514820"/>
              <a:ext cx="320786" cy="16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P1(1)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  <p:pic>
          <p:nvPicPr>
            <p:cNvPr id="684" name="그림 683"/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4412418" y="4561255"/>
              <a:ext cx="292932" cy="307852"/>
            </a:xfrm>
            <a:prstGeom prst="rect">
              <a:avLst/>
            </a:prstGeom>
          </p:spPr>
        </p:pic>
      </p:grpSp>
      <p:grpSp>
        <p:nvGrpSpPr>
          <p:cNvPr id="735" name="그룹 734"/>
          <p:cNvGrpSpPr/>
          <p:nvPr/>
        </p:nvGrpSpPr>
        <p:grpSpPr>
          <a:xfrm>
            <a:off x="5906542" y="5745811"/>
            <a:ext cx="1649642" cy="367846"/>
            <a:chOff x="7795069" y="2935172"/>
            <a:chExt cx="1649642" cy="367846"/>
          </a:xfrm>
        </p:grpSpPr>
        <p:pic>
          <p:nvPicPr>
            <p:cNvPr id="736" name="Picture 343"/>
            <p:cNvPicPr preferRelativeResize="0">
              <a:picLocks noChangeArrowheads="1"/>
            </p:cNvPicPr>
            <p:nvPr/>
          </p:nvPicPr>
          <p:blipFill>
            <a:blip r:embed="rId46" cstate="print"/>
            <a:srcRect/>
            <a:stretch>
              <a:fillRect/>
            </a:stretch>
          </p:blipFill>
          <p:spPr bwMode="auto">
            <a:xfrm>
              <a:off x="8183325" y="3014385"/>
              <a:ext cx="287999" cy="2886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grpSp>
          <p:nvGrpSpPr>
            <p:cNvPr id="737" name="그룹 736"/>
            <p:cNvGrpSpPr/>
            <p:nvPr/>
          </p:nvGrpSpPr>
          <p:grpSpPr>
            <a:xfrm>
              <a:off x="8072132" y="2973222"/>
              <a:ext cx="1372579" cy="327025"/>
              <a:chOff x="577440" y="1952960"/>
              <a:chExt cx="1372579" cy="327025"/>
            </a:xfrm>
          </p:grpSpPr>
          <p:sp>
            <p:nvSpPr>
              <p:cNvPr id="743" name="Rectangle 172"/>
              <p:cNvSpPr>
                <a:spLocks noChangeArrowheads="1"/>
              </p:cNvSpPr>
              <p:nvPr/>
            </p:nvSpPr>
            <p:spPr bwMode="auto">
              <a:xfrm>
                <a:off x="577440" y="1956135"/>
                <a:ext cx="1260475" cy="3238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36000" rIns="0" bIns="0" anchor="ctr"/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kumimoji="0" lang="ko-KR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cs typeface="Arial" pitchFamily="34" charset="0"/>
                  <a:sym typeface="Wingdings" pitchFamily="2" charset="2"/>
                </a:endParaRPr>
              </a:p>
            </p:txBody>
          </p:sp>
          <p:sp>
            <p:nvSpPr>
              <p:cNvPr id="744" name="직사각형 743"/>
              <p:cNvSpPr>
                <a:spLocks noChangeArrowheads="1"/>
              </p:cNvSpPr>
              <p:nvPr/>
            </p:nvSpPr>
            <p:spPr bwMode="auto">
              <a:xfrm>
                <a:off x="592706" y="1962485"/>
                <a:ext cx="92974" cy="2708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●</a:t>
                </a:r>
              </a:p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kumimoji="0" lang="ko-KR" altLang="en-US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</p:txBody>
          </p:sp>
          <p:sp>
            <p:nvSpPr>
              <p:cNvPr id="745" name="Text Box 49"/>
              <p:cNvSpPr txBox="1">
                <a:spLocks noChangeArrowheads="1"/>
              </p:cNvSpPr>
              <p:nvPr/>
            </p:nvSpPr>
            <p:spPr bwMode="auto">
              <a:xfrm>
                <a:off x="964181" y="1952960"/>
                <a:ext cx="985838" cy="307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6000" tIns="36000" rIns="0" bIns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q"/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돋움" pitchFamily="50" charset="-127"/>
                    <a:cs typeface="+mn-cs"/>
                  </a:defRPr>
                </a:lvl9pPr>
              </a:lstStyle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 </a:t>
                </a: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강병구</a:t>
                </a:r>
                <a:r>
                  <a:rPr kumimoji="0" lang="ko-KR" altLang="en-US" sz="800" kern="0" dirty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 </a:t>
                </a: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선임</a:t>
                </a:r>
                <a:endParaRPr kumimoji="0" lang="en-US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  <a:p>
                <a: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kumimoji="0" lang="ko-KR" altLang="en-US" sz="800" kern="0" dirty="0" smtClean="0">
                    <a:solidFill>
                      <a:srgbClr val="000000"/>
                    </a:solidFill>
                    <a:latin typeface="Arial Narrow" pitchFamily="34" charset="0"/>
                    <a:ea typeface="LG스마트체 Regular" pitchFamily="50" charset="-127"/>
                    <a:sym typeface="Wingdings" pitchFamily="2" charset="2"/>
                  </a:rPr>
                  <a:t> 벽걸이실외기</a:t>
                </a:r>
                <a:endParaRPr kumimoji="0" lang="en-US" altLang="ko-KR" sz="800" kern="0" dirty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endParaRPr>
              </a:p>
            </p:txBody>
          </p:sp>
        </p:grpSp>
        <p:sp>
          <p:nvSpPr>
            <p:cNvPr id="742" name="Text Box 49"/>
            <p:cNvSpPr txBox="1">
              <a:spLocks noChangeArrowheads="1"/>
            </p:cNvSpPr>
            <p:nvPr/>
          </p:nvSpPr>
          <p:spPr bwMode="auto">
            <a:xfrm>
              <a:off x="7795069" y="2935172"/>
              <a:ext cx="320786" cy="16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buFont typeface="Wingdings" pitchFamily="2" charset="2"/>
                <a:buChar char="q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  <a:sym typeface="Wingdings" pitchFamily="2" charset="2"/>
                </a:rPr>
                <a:t>P2(8)</a:t>
              </a:r>
              <a:endParaRPr kumimoji="0" lang="en-US" altLang="ko-KR" sz="800" kern="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sym typeface="Wingdings" pitchFamily="2" charset="2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8253752" y="2596546"/>
            <a:ext cx="284943" cy="2812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648093" y="5655940"/>
            <a:ext cx="226393" cy="27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2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 Box 4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9683" y="98307"/>
            <a:ext cx="14486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30188" indent="-230188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200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유첨</a:t>
            </a:r>
            <a:r>
              <a:rPr lang="en-US" altLang="ko-KR" sz="2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 Y+3 </a:t>
            </a:r>
            <a:r>
              <a:rPr lang="ko-KR" altLang="en-US" sz="200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계획</a:t>
            </a:r>
            <a:endParaRPr lang="ko-KR" altLang="en-US" sz="20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310" name="그룹 309"/>
          <p:cNvGrpSpPr/>
          <p:nvPr/>
        </p:nvGrpSpPr>
        <p:grpSpPr>
          <a:xfrm>
            <a:off x="8697582" y="216975"/>
            <a:ext cx="946056" cy="203133"/>
            <a:chOff x="8357346" y="333463"/>
            <a:chExt cx="946056" cy="203133"/>
          </a:xfrm>
        </p:grpSpPr>
        <p:sp>
          <p:nvSpPr>
            <p:cNvPr id="311" name="Text Box 587"/>
            <p:cNvSpPr txBox="1">
              <a:spLocks noChangeArrowheads="1"/>
            </p:cNvSpPr>
            <p:nvPr/>
          </p:nvSpPr>
          <p:spPr bwMode="auto">
            <a:xfrm>
              <a:off x="8357346" y="333463"/>
              <a:ext cx="240450" cy="2031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fontAlgn="ctr" hangingPunct="1">
                <a:buClr>
                  <a:srgbClr val="FF0000"/>
                </a:buClr>
                <a:buSzPct val="170000"/>
                <a:buFont typeface="Wingdings" pitchFamily="2" charset="2"/>
                <a:buChar char="ü"/>
              </a:pPr>
              <a:r>
                <a:rPr kumimoji="0" lang="ko-KR" altLang="en-US" b="1" dirty="0">
                  <a:solidFill>
                    <a:srgbClr val="0000CC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 </a:t>
              </a:r>
            </a:p>
          </p:txBody>
        </p:sp>
        <p:sp>
          <p:nvSpPr>
            <p:cNvPr id="312" name="Rectangle 62"/>
            <p:cNvSpPr>
              <a:spLocks noChangeArrowheads="1"/>
            </p:cNvSpPr>
            <p:nvPr/>
          </p:nvSpPr>
          <p:spPr bwMode="auto">
            <a:xfrm>
              <a:off x="8578845" y="344389"/>
              <a:ext cx="724557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marL="177800" indent="-1778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sym typeface="Arial Narrow" panose="020B0606020202030204" pitchFamily="34" charset="0"/>
                </a:defRPr>
              </a:lvl1pPr>
              <a:lvl2pPr marL="355600" indent="-169863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sym typeface="Arial Narrow" panose="020B060602020203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sym typeface="Arial Narrow" panose="020B060602020203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sym typeface="Arial Narrow" panose="020B060602020203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sym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sym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sym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sym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sym typeface="Arial Narrow" panose="020B0606020202030204" pitchFamily="34" charset="0"/>
                </a:defRPr>
              </a:lvl9pPr>
            </a:lstStyle>
            <a:p>
              <a:pPr marL="0" indent="0" latinLnBrk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초격차 기술</a:t>
              </a:r>
              <a:endParaRPr lang="en-US" altLang="ko-KR" sz="120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452" name="직사각형 451"/>
          <p:cNvSpPr/>
          <p:nvPr/>
        </p:nvSpPr>
        <p:spPr>
          <a:xfrm>
            <a:off x="4497063" y="1007485"/>
            <a:ext cx="946880" cy="559752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lnSpc>
                <a:spcPct val="100000"/>
              </a:lnSpc>
              <a:spcBef>
                <a:spcPct val="0"/>
              </a:spcBef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453" name="직사각형 452"/>
          <p:cNvSpPr/>
          <p:nvPr/>
        </p:nvSpPr>
        <p:spPr>
          <a:xfrm>
            <a:off x="6321152" y="1007485"/>
            <a:ext cx="838797" cy="559752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lnSpc>
                <a:spcPct val="100000"/>
              </a:lnSpc>
              <a:spcBef>
                <a:spcPct val="0"/>
              </a:spcBef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454" name="모서리가 둥근 직사각형 453"/>
          <p:cNvSpPr/>
          <p:nvPr/>
        </p:nvSpPr>
        <p:spPr>
          <a:xfrm>
            <a:off x="924202" y="1113625"/>
            <a:ext cx="627183" cy="1021239"/>
          </a:xfrm>
          <a:prstGeom prst="roundRect">
            <a:avLst>
              <a:gd name="adj" fmla="val 9190"/>
            </a:avLst>
          </a:prstGeom>
          <a:solidFill>
            <a:schemeClr val="bg1"/>
          </a:solidFill>
          <a:ln w="12700" algn="ctr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ko-KR" altLang="en-US" sz="14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456" name="모서리가 둥근 직사각형 455"/>
          <p:cNvSpPr/>
          <p:nvPr/>
        </p:nvSpPr>
        <p:spPr>
          <a:xfrm>
            <a:off x="151921" y="1113625"/>
            <a:ext cx="627183" cy="5328592"/>
          </a:xfrm>
          <a:prstGeom prst="roundRect">
            <a:avLst>
              <a:gd name="adj" fmla="val 9190"/>
            </a:avLst>
          </a:prstGeom>
          <a:solidFill>
            <a:schemeClr val="bg1"/>
          </a:solidFill>
          <a:ln w="12700" algn="ctr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14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인버터</a:t>
            </a:r>
          </a:p>
        </p:txBody>
      </p:sp>
      <p:sp>
        <p:nvSpPr>
          <p:cNvPr id="457" name="Rectangle 62"/>
          <p:cNvSpPr>
            <a:spLocks noChangeArrowheads="1"/>
          </p:cNvSpPr>
          <p:nvPr/>
        </p:nvSpPr>
        <p:spPr bwMode="auto">
          <a:xfrm>
            <a:off x="1104784" y="1312923"/>
            <a:ext cx="269304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 marL="177800" indent="-1778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1pPr>
            <a:lvl2pPr marL="355600" indent="-16986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9pPr>
          </a:lstStyle>
          <a:p>
            <a:pPr marL="0" indent="0" algn="ctr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원가</a:t>
            </a:r>
            <a:endParaRPr lang="en-US" altLang="ko-KR" sz="1200" b="1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indent="0" algn="ctr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ko-KR" sz="1200" b="1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indent="0" algn="ctr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2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20%</a:t>
            </a:r>
            <a:endParaRPr lang="en-US" altLang="ko-KR" sz="1200" b="1" dirty="0" smtClean="0">
              <a:solidFill>
                <a:prstClr val="white">
                  <a:lumMod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458" name="Rectangle 62"/>
          <p:cNvSpPr>
            <a:spLocks noChangeArrowheads="1"/>
          </p:cNvSpPr>
          <p:nvPr/>
        </p:nvSpPr>
        <p:spPr bwMode="auto">
          <a:xfrm>
            <a:off x="936512" y="1602223"/>
            <a:ext cx="594715" cy="170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 marL="177800" indent="-1778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1pPr>
            <a:lvl2pPr marL="355600" indent="-16986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9pPr>
          </a:lstStyle>
          <a:p>
            <a:pPr marL="0" indent="0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경쟁사 대비</a:t>
            </a:r>
            <a:endParaRPr lang="en-US" altLang="ko-KR" sz="1000" b="1" dirty="0" smtClea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459" name="직사각형 458"/>
          <p:cNvSpPr/>
          <p:nvPr/>
        </p:nvSpPr>
        <p:spPr>
          <a:xfrm>
            <a:off x="8434694" y="628618"/>
            <a:ext cx="108000" cy="108000"/>
          </a:xfrm>
          <a:prstGeom prst="rect">
            <a:avLst/>
          </a:prstGeom>
          <a:solidFill>
            <a:srgbClr val="99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7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플</a:t>
            </a:r>
            <a:endParaRPr lang="ko-KR" altLang="en-US" sz="7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460" name="직사각형 459"/>
          <p:cNvSpPr/>
          <p:nvPr/>
        </p:nvSpPr>
        <p:spPr>
          <a:xfrm>
            <a:off x="7342554" y="628618"/>
            <a:ext cx="108000" cy="1080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7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선</a:t>
            </a:r>
            <a:endParaRPr lang="ko-KR" altLang="en-US" sz="7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462" name="Text Box 82"/>
          <p:cNvSpPr txBox="1">
            <a:spLocks noChangeArrowheads="1"/>
          </p:cNvSpPr>
          <p:nvPr/>
        </p:nvSpPr>
        <p:spPr bwMode="auto">
          <a:xfrm>
            <a:off x="7471909" y="609568"/>
            <a:ext cx="237244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0" tIns="0" rIns="0" bIns="0">
            <a:spAutoFit/>
          </a:bodyPr>
          <a:lstStyle/>
          <a:p>
            <a:pPr marL="182563" indent="-182563" algn="ct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ct val="85000"/>
              <a:defRPr/>
            </a:pPr>
            <a:r>
              <a:rPr lang="en-US" altLang="ko-KR" sz="900" dirty="0" smtClean="0">
                <a:solidFill>
                  <a:srgbClr val="000000"/>
                </a:solidFill>
                <a:latin typeface="Arial Narrow" pitchFamily="34" charset="0"/>
                <a:ea typeface="LG스마트체 Regular" panose="020B0600000101010101" pitchFamily="50" charset="-127"/>
                <a:cs typeface="Arial" pitchFamily="34" charset="0"/>
              </a:rPr>
              <a:t>-</a:t>
            </a:r>
            <a:r>
              <a:rPr lang="ko-KR" altLang="en-US" sz="900" dirty="0" smtClean="0">
                <a:solidFill>
                  <a:srgbClr val="000000"/>
                </a:solidFill>
                <a:latin typeface="Arial Narrow" pitchFamily="34" charset="0"/>
                <a:ea typeface="LG스마트체 Regular" panose="020B0600000101010101" pitchFamily="50" charset="-127"/>
                <a:cs typeface="Arial" pitchFamily="34" charset="0"/>
              </a:rPr>
              <a:t>선행</a:t>
            </a:r>
            <a:endParaRPr lang="en-US" altLang="ko-KR" sz="900" dirty="0" smtClean="0">
              <a:solidFill>
                <a:srgbClr val="000000"/>
              </a:solidFill>
              <a:latin typeface="Arial Narrow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463" name="Text Box 82"/>
          <p:cNvSpPr txBox="1">
            <a:spLocks noChangeArrowheads="1"/>
          </p:cNvSpPr>
          <p:nvPr/>
        </p:nvSpPr>
        <p:spPr bwMode="auto">
          <a:xfrm>
            <a:off x="8547955" y="609568"/>
            <a:ext cx="365485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0" tIns="0" rIns="0" bIns="0">
            <a:spAutoFit/>
          </a:bodyPr>
          <a:lstStyle/>
          <a:p>
            <a:pPr marL="182563" indent="-182563" algn="ct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ct val="85000"/>
              <a:defRPr/>
            </a:pPr>
            <a:r>
              <a:rPr lang="en-US" altLang="ko-KR" sz="900" dirty="0" smtClean="0">
                <a:solidFill>
                  <a:srgbClr val="000000"/>
                </a:solidFill>
                <a:latin typeface="Arial Narrow" pitchFamily="34" charset="0"/>
                <a:ea typeface="LG스마트체 Regular" panose="020B0600000101010101" pitchFamily="50" charset="-127"/>
                <a:cs typeface="Arial" pitchFamily="34" charset="0"/>
              </a:rPr>
              <a:t>- </a:t>
            </a:r>
            <a:r>
              <a:rPr lang="ko-KR" altLang="en-US" sz="900" dirty="0" smtClean="0">
                <a:solidFill>
                  <a:srgbClr val="000000"/>
                </a:solidFill>
                <a:latin typeface="Arial Narrow" pitchFamily="34" charset="0"/>
                <a:ea typeface="LG스마트체 Regular" panose="020B0600000101010101" pitchFamily="50" charset="-127"/>
                <a:cs typeface="Arial" pitchFamily="34" charset="0"/>
              </a:rPr>
              <a:t>플랫폼</a:t>
            </a:r>
            <a:endParaRPr lang="en-US" altLang="ko-KR" sz="900" dirty="0" smtClean="0">
              <a:solidFill>
                <a:srgbClr val="000000"/>
              </a:solidFill>
              <a:latin typeface="Arial Narrow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465" name="직사각형 464"/>
          <p:cNvSpPr/>
          <p:nvPr/>
        </p:nvSpPr>
        <p:spPr>
          <a:xfrm>
            <a:off x="8977473" y="628618"/>
            <a:ext cx="180000" cy="10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7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에</a:t>
            </a:r>
            <a:r>
              <a:rPr lang="ko-KR" altLang="en-US" sz="700" dirty="0">
                <a:solidFill>
                  <a:srgbClr val="FFFFFF"/>
                </a:solidFill>
                <a:latin typeface="Arial Narrow" panose="020B0606020202030204" pitchFamily="34" charset="0"/>
              </a:rPr>
              <a:t>어</a:t>
            </a:r>
          </a:p>
        </p:txBody>
      </p:sp>
      <p:sp>
        <p:nvSpPr>
          <p:cNvPr id="466" name="Text Box 82"/>
          <p:cNvSpPr txBox="1">
            <a:spLocks noChangeArrowheads="1"/>
          </p:cNvSpPr>
          <p:nvPr/>
        </p:nvSpPr>
        <p:spPr bwMode="auto">
          <a:xfrm>
            <a:off x="9203915" y="609568"/>
            <a:ext cx="429605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0" tIns="0" rIns="0" bIns="0">
            <a:spAutoFit/>
          </a:bodyPr>
          <a:lstStyle/>
          <a:p>
            <a:pPr marL="182563" indent="-182563" algn="ct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ct val="85000"/>
              <a:defRPr/>
            </a:pPr>
            <a:r>
              <a:rPr lang="en-US" altLang="ko-KR" sz="900" dirty="0" smtClean="0">
                <a:solidFill>
                  <a:srgbClr val="000000"/>
                </a:solidFill>
                <a:latin typeface="Arial Narrow" pitchFamily="34" charset="0"/>
                <a:ea typeface="LG스마트체 Regular" panose="020B0600000101010101" pitchFamily="50" charset="-127"/>
                <a:cs typeface="Arial" pitchFamily="34" charset="0"/>
              </a:rPr>
              <a:t>- </a:t>
            </a:r>
            <a:r>
              <a:rPr lang="ko-KR" altLang="en-US" sz="900" dirty="0" smtClean="0">
                <a:solidFill>
                  <a:srgbClr val="000000"/>
                </a:solidFill>
                <a:latin typeface="Arial Narrow" pitchFamily="34" charset="0"/>
                <a:ea typeface="LG스마트체 Regular" panose="020B0600000101010101" pitchFamily="50" charset="-127"/>
                <a:cs typeface="Arial" pitchFamily="34" charset="0"/>
              </a:rPr>
              <a:t>에어</a:t>
            </a:r>
            <a:r>
              <a:rPr lang="en-US" altLang="ko-KR" sz="900" dirty="0" smtClean="0">
                <a:solidFill>
                  <a:srgbClr val="000000"/>
                </a:solidFill>
                <a:latin typeface="Arial Narrow" pitchFamily="34" charset="0"/>
                <a:ea typeface="LG스마트체 Regular" panose="020B0600000101010101" pitchFamily="50" charset="-127"/>
                <a:cs typeface="Arial" pitchFamily="34" charset="0"/>
              </a:rPr>
              <a:t>(</a:t>
            </a:r>
            <a:r>
              <a:rPr lang="ko-KR" altLang="en-US" sz="900" dirty="0" smtClean="0">
                <a:solidFill>
                  <a:srgbClr val="000000"/>
                </a:solidFill>
                <a:latin typeface="Arial Narrow" pitchFamily="34" charset="0"/>
                <a:ea typeface="LG스마트체 Regular" panose="020B0600000101010101" pitchFamily="50" charset="-127"/>
                <a:cs typeface="Arial" pitchFamily="34" charset="0"/>
              </a:rPr>
              <a:t>연</a:t>
            </a:r>
            <a:r>
              <a:rPr lang="en-US" altLang="ko-KR" sz="900" dirty="0" smtClean="0">
                <a:solidFill>
                  <a:srgbClr val="000000"/>
                </a:solidFill>
                <a:latin typeface="Arial Narrow" pitchFamily="34" charset="0"/>
                <a:ea typeface="LG스마트체 Regular" panose="020B0600000101010101" pitchFamily="50" charset="-127"/>
                <a:cs typeface="Arial" pitchFamily="34" charset="0"/>
              </a:rPr>
              <a:t>)</a:t>
            </a:r>
          </a:p>
        </p:txBody>
      </p:sp>
      <p:sp>
        <p:nvSpPr>
          <p:cNvPr id="467" name="직사각형 466"/>
          <p:cNvSpPr/>
          <p:nvPr/>
        </p:nvSpPr>
        <p:spPr>
          <a:xfrm>
            <a:off x="7778668" y="628617"/>
            <a:ext cx="245133" cy="119449"/>
          </a:xfrm>
          <a:prstGeom prst="rect">
            <a:avLst/>
          </a:prstGeom>
          <a:solidFill>
            <a:srgbClr val="99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7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PMO</a:t>
            </a:r>
            <a:endParaRPr lang="ko-KR" altLang="en-US" sz="7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468" name="Text Box 82"/>
          <p:cNvSpPr txBox="1">
            <a:spLocks noChangeArrowheads="1"/>
          </p:cNvSpPr>
          <p:nvPr/>
        </p:nvSpPr>
        <p:spPr bwMode="auto">
          <a:xfrm>
            <a:off x="8038638" y="609568"/>
            <a:ext cx="272510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0" tIns="0" rIns="0" bIns="0">
            <a:spAutoFit/>
          </a:bodyPr>
          <a:lstStyle/>
          <a:p>
            <a:pPr marL="182563" indent="-182563" algn="ct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ct val="85000"/>
              <a:defRPr/>
            </a:pPr>
            <a:r>
              <a:rPr lang="en-US" altLang="ko-KR" sz="900" dirty="0" smtClean="0">
                <a:solidFill>
                  <a:srgbClr val="000000"/>
                </a:solidFill>
                <a:latin typeface="Arial Narrow" pitchFamily="34" charset="0"/>
                <a:ea typeface="LG스마트체 Regular" panose="020B0600000101010101" pitchFamily="50" charset="-127"/>
                <a:cs typeface="Arial" pitchFamily="34" charset="0"/>
              </a:rPr>
              <a:t>- PMO</a:t>
            </a:r>
          </a:p>
        </p:txBody>
      </p:sp>
      <p:sp>
        <p:nvSpPr>
          <p:cNvPr id="472" name="Text Box 17"/>
          <p:cNvSpPr txBox="1">
            <a:spLocks noChangeArrowheads="1"/>
          </p:cNvSpPr>
          <p:nvPr/>
        </p:nvSpPr>
        <p:spPr bwMode="auto">
          <a:xfrm>
            <a:off x="2133600" y="775710"/>
            <a:ext cx="6286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0" latinLnBrk="0" hangingPunct="0">
              <a:lnSpc>
                <a:spcPct val="100000"/>
              </a:lnSpc>
              <a:spcBef>
                <a:spcPct val="2000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핵심기술</a:t>
            </a:r>
            <a:endParaRPr lang="en-US" altLang="ko-KR" sz="1400" b="1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473" name="직선 연결선 472"/>
          <p:cNvCxnSpPr/>
          <p:nvPr/>
        </p:nvCxnSpPr>
        <p:spPr>
          <a:xfrm>
            <a:off x="4284663" y="1010660"/>
            <a:ext cx="38496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Text Box 17"/>
          <p:cNvSpPr txBox="1">
            <a:spLocks noChangeArrowheads="1"/>
          </p:cNvSpPr>
          <p:nvPr/>
        </p:nvSpPr>
        <p:spPr bwMode="auto">
          <a:xfrm>
            <a:off x="6033120" y="751897"/>
            <a:ext cx="4032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0" latinLnBrk="0" hangingPunct="0">
              <a:lnSpc>
                <a:spcPct val="100000"/>
              </a:lnSpc>
              <a:spcBef>
                <a:spcPct val="2000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TRM </a:t>
            </a:r>
            <a:endParaRPr lang="ko-KR" altLang="en-US" sz="1400" b="1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75" name="Text Box 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814441" y="1064635"/>
            <a:ext cx="2825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ko-KR" sz="1100" b="1" u="sng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’22</a:t>
            </a:r>
            <a:r>
              <a:rPr lang="ko-KR" altLang="en-US" sz="1100" b="1" u="sng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년</a:t>
            </a:r>
          </a:p>
        </p:txBody>
      </p:sp>
      <p:sp>
        <p:nvSpPr>
          <p:cNvPr id="476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748957" y="1064635"/>
            <a:ext cx="28416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ko-KR" sz="1100" b="1" u="sng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’23</a:t>
            </a:r>
            <a:r>
              <a:rPr lang="ko-KR" altLang="en-US" sz="1100" b="1" u="sng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년</a:t>
            </a:r>
          </a:p>
        </p:txBody>
      </p:sp>
      <p:sp>
        <p:nvSpPr>
          <p:cNvPr id="477" name="Text Box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418982" y="1064635"/>
            <a:ext cx="4143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ko-KR" sz="1100" b="1" u="sng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’25</a:t>
            </a:r>
            <a:r>
              <a:rPr lang="ko-KR" altLang="en-US" sz="1100" b="1" u="sng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년 </a:t>
            </a:r>
            <a:r>
              <a:rPr lang="en-US" altLang="ko-KR" sz="1100" b="1" u="sng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~ </a:t>
            </a:r>
            <a:endParaRPr lang="ko-KR" altLang="en-US" sz="1100" b="1" u="sng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78" name="Text Box 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609184" y="1064635"/>
            <a:ext cx="28416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ko-KR" sz="1100" b="1" u="sng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’24</a:t>
            </a:r>
            <a:r>
              <a:rPr lang="ko-KR" altLang="en-US" sz="1100" b="1" u="sng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년</a:t>
            </a:r>
          </a:p>
        </p:txBody>
      </p:sp>
      <p:cxnSp>
        <p:nvCxnSpPr>
          <p:cNvPr id="479" name="직선 연결선 478"/>
          <p:cNvCxnSpPr/>
          <p:nvPr/>
        </p:nvCxnSpPr>
        <p:spPr>
          <a:xfrm>
            <a:off x="309563" y="1010660"/>
            <a:ext cx="37655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직선 연결선 479"/>
          <p:cNvCxnSpPr/>
          <p:nvPr/>
        </p:nvCxnSpPr>
        <p:spPr>
          <a:xfrm>
            <a:off x="8518525" y="1010660"/>
            <a:ext cx="1276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Text Box 17"/>
          <p:cNvSpPr txBox="1">
            <a:spLocks noChangeArrowheads="1"/>
          </p:cNvSpPr>
          <p:nvPr/>
        </p:nvSpPr>
        <p:spPr bwMode="auto">
          <a:xfrm>
            <a:off x="8980488" y="751897"/>
            <a:ext cx="3016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0" latinLnBrk="0" hangingPunct="0">
              <a:lnSpc>
                <a:spcPct val="100000"/>
              </a:lnSpc>
              <a:spcBef>
                <a:spcPct val="20000"/>
              </a:spcBef>
            </a:pPr>
            <a:r>
              <a:rPr lang="en-US" altLang="ko-KR" sz="1400" b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PPD</a:t>
            </a:r>
            <a:endParaRPr lang="ko-KR" altLang="en-US" sz="1400" b="1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82" name="Rectangle 144"/>
          <p:cNvSpPr>
            <a:spLocks noChangeArrowheads="1"/>
          </p:cNvSpPr>
          <p:nvPr/>
        </p:nvSpPr>
        <p:spPr bwMode="auto">
          <a:xfrm>
            <a:off x="5618898" y="1785686"/>
            <a:ext cx="1067600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3kW </a:t>
            </a:r>
            <a:r>
              <a:rPr lang="ko-KR" altLang="en-US" sz="80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드라이브 개발 </a:t>
            </a: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(SPFC)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실내기 </a:t>
            </a:r>
            <a:r>
              <a:rPr lang="ko-KR" altLang="en-US" sz="800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염가형</a:t>
            </a: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PCBA </a:t>
            </a:r>
            <a:r>
              <a:rPr lang="ko-KR" altLang="en-US" sz="80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개발</a:t>
            </a:r>
            <a:endParaRPr lang="en-US" altLang="ko-KR" sz="8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Wi-fi less</a:t>
            </a:r>
            <a:endParaRPr lang="ko-KR" altLang="en-US" sz="8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483" name="Rectangle 144"/>
          <p:cNvSpPr>
            <a:spLocks noChangeArrowheads="1"/>
          </p:cNvSpPr>
          <p:nvPr/>
        </p:nvSpPr>
        <p:spPr bwMode="auto">
          <a:xfrm>
            <a:off x="4662292" y="1756676"/>
            <a:ext cx="779059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벽걸이 위너</a:t>
            </a:r>
            <a:endParaRPr lang="en-US" altLang="ko-KR" sz="8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스탠드 </a:t>
            </a: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C/box </a:t>
            </a: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대상</a:t>
            </a:r>
            <a:endParaRPr lang="en-US" altLang="ko-KR" sz="8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 제어 </a:t>
            </a: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Task</a:t>
            </a:r>
          </a:p>
        </p:txBody>
      </p:sp>
      <p:sp>
        <p:nvSpPr>
          <p:cNvPr id="484" name="Rectangle 144"/>
          <p:cNvSpPr>
            <a:spLocks noChangeArrowheads="1"/>
          </p:cNvSpPr>
          <p:nvPr/>
        </p:nvSpPr>
        <p:spPr bwMode="auto">
          <a:xfrm>
            <a:off x="4656118" y="1447100"/>
            <a:ext cx="698909" cy="1538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원가혁신 </a:t>
            </a: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TDR</a:t>
            </a:r>
            <a:endParaRPr lang="ko-KR" altLang="en-US" sz="10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grpSp>
        <p:nvGrpSpPr>
          <p:cNvPr id="485" name="그룹 484"/>
          <p:cNvGrpSpPr/>
          <p:nvPr/>
        </p:nvGrpSpPr>
        <p:grpSpPr>
          <a:xfrm>
            <a:off x="4497388" y="1579258"/>
            <a:ext cx="3440112" cy="152400"/>
            <a:chOff x="4497388" y="1662386"/>
            <a:chExt cx="3440112" cy="152400"/>
          </a:xfrm>
        </p:grpSpPr>
        <p:cxnSp>
          <p:nvCxnSpPr>
            <p:cNvPr id="486" name="직선 화살표 연결선 78"/>
            <p:cNvCxnSpPr>
              <a:cxnSpLocks noChangeShapeType="1"/>
            </p:cNvCxnSpPr>
            <p:nvPr/>
          </p:nvCxnSpPr>
          <p:spPr bwMode="auto">
            <a:xfrm>
              <a:off x="4497388" y="1729061"/>
              <a:ext cx="3440112" cy="0"/>
            </a:xfrm>
            <a:prstGeom prst="straightConnector1">
              <a:avLst/>
            </a:prstGeom>
            <a:noFill/>
            <a:ln w="3175" algn="ctr">
              <a:solidFill>
                <a:srgbClr val="7F7F7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7" name="Oval 178"/>
            <p:cNvSpPr>
              <a:spLocks noChangeArrowheads="1"/>
            </p:cNvSpPr>
            <p:nvPr/>
          </p:nvSpPr>
          <p:spPr bwMode="auto">
            <a:xfrm>
              <a:off x="6032674" y="1670324"/>
              <a:ext cx="144462" cy="14446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35618" tIns="34330" rIns="35618" bIns="34330" anchor="ctr" anchorCtr="1"/>
            <a:lstStyle>
              <a:lvl1pPr defTabSz="6794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1pPr>
              <a:lvl2pPr marL="742950" indent="-285750" defTabSz="6794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2pPr>
              <a:lvl3pPr marL="1143000" indent="-228600" defTabSz="6794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3pPr>
              <a:lvl4pPr marL="1600200" indent="-228600" defTabSz="6794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4pPr>
              <a:lvl5pPr marL="2057400" indent="-228600" defTabSz="6794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5pPr>
              <a:lvl6pPr marL="2514600" indent="-228600" defTabSz="6794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6pPr>
              <a:lvl7pPr marL="2971800" indent="-228600" defTabSz="6794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7pPr>
              <a:lvl8pPr marL="3429000" indent="-228600" defTabSz="6794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8pPr>
              <a:lvl9pPr marL="3886200" indent="-228600" defTabSz="6794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ko-KR" sz="900" b="1" dirty="0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panose="020B0604020202020204" pitchFamily="34" charset="0"/>
                </a:rPr>
                <a:t>3</a:t>
              </a:r>
              <a:r>
                <a:rPr lang="en-US" altLang="ko-KR" sz="900" b="1" dirty="0" smtClean="0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488" name="Oval 178"/>
            <p:cNvSpPr>
              <a:spLocks noChangeArrowheads="1"/>
            </p:cNvSpPr>
            <p:nvPr/>
          </p:nvSpPr>
          <p:spPr bwMode="auto">
            <a:xfrm>
              <a:off x="7690445" y="1662386"/>
              <a:ext cx="142875" cy="14446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35618" tIns="34330" rIns="35618" bIns="34330" anchor="ctr" anchorCtr="1"/>
            <a:lstStyle>
              <a:lvl1pPr defTabSz="6794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1pPr>
              <a:lvl2pPr marL="742950" indent="-285750" defTabSz="6794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2pPr>
              <a:lvl3pPr marL="1143000" indent="-228600" defTabSz="6794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3pPr>
              <a:lvl4pPr marL="1600200" indent="-228600" defTabSz="6794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4pPr>
              <a:lvl5pPr marL="2057400" indent="-228600" defTabSz="6794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5pPr>
              <a:lvl6pPr marL="2514600" indent="-228600" defTabSz="6794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6pPr>
              <a:lvl7pPr marL="2971800" indent="-228600" defTabSz="6794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7pPr>
              <a:lvl8pPr marL="3429000" indent="-228600" defTabSz="6794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8pPr>
              <a:lvl9pPr marL="3886200" indent="-228600" defTabSz="6794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ko-KR" sz="900" b="1" dirty="0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panose="020B0604020202020204" pitchFamily="34" charset="0"/>
                </a:rPr>
                <a:t>4</a:t>
              </a:r>
              <a:r>
                <a:rPr lang="en-US" altLang="ko-KR" sz="900" b="1" dirty="0" smtClean="0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489" name="Oval 178"/>
            <p:cNvSpPr>
              <a:spLocks noChangeArrowheads="1"/>
            </p:cNvSpPr>
            <p:nvPr/>
          </p:nvSpPr>
          <p:spPr bwMode="auto">
            <a:xfrm>
              <a:off x="4514850" y="1662386"/>
              <a:ext cx="144463" cy="14446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35618" tIns="34330" rIns="35618" bIns="34330" anchor="ctr" anchorCtr="1"/>
            <a:lstStyle>
              <a:lvl1pPr defTabSz="6794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1pPr>
              <a:lvl2pPr marL="742950" indent="-285750" defTabSz="6794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2pPr>
              <a:lvl3pPr marL="1143000" indent="-228600" defTabSz="6794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3pPr>
              <a:lvl4pPr marL="1600200" indent="-228600" defTabSz="6794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4pPr>
              <a:lvl5pPr marL="2057400" indent="-228600" defTabSz="6794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5pPr>
              <a:lvl6pPr marL="2514600" indent="-228600" defTabSz="6794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6pPr>
              <a:lvl7pPr marL="2971800" indent="-228600" defTabSz="6794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7pPr>
              <a:lvl8pPr marL="3429000" indent="-228600" defTabSz="6794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8pPr>
              <a:lvl9pPr marL="3886200" indent="-228600" defTabSz="6794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ko-KR" sz="900" b="1" smtClean="0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panose="020B0604020202020204" pitchFamily="34" charset="0"/>
                </a:rPr>
                <a:t>~</a:t>
              </a:r>
            </a:p>
          </p:txBody>
        </p:sp>
        <p:sp>
          <p:nvSpPr>
            <p:cNvPr id="490" name="Oval 178"/>
            <p:cNvSpPr>
              <a:spLocks noChangeArrowheads="1"/>
            </p:cNvSpPr>
            <p:nvPr/>
          </p:nvSpPr>
          <p:spPr bwMode="auto">
            <a:xfrm>
              <a:off x="6968778" y="1670324"/>
              <a:ext cx="144462" cy="14446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35618" tIns="34330" rIns="35618" bIns="34330" anchor="ctr" anchorCtr="1"/>
            <a:lstStyle>
              <a:lvl1pPr defTabSz="6794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1pPr>
              <a:lvl2pPr marL="742950" indent="-285750" defTabSz="6794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2pPr>
              <a:lvl3pPr marL="1143000" indent="-228600" defTabSz="6794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3pPr>
              <a:lvl4pPr marL="1600200" indent="-228600" defTabSz="6794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4pPr>
              <a:lvl5pPr marL="2057400" indent="-228600" defTabSz="6794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5pPr>
              <a:lvl6pPr marL="2514600" indent="-228600" defTabSz="6794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6pPr>
              <a:lvl7pPr marL="2971800" indent="-228600" defTabSz="6794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7pPr>
              <a:lvl8pPr marL="3429000" indent="-228600" defTabSz="6794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8pPr>
              <a:lvl9pPr marL="3886200" indent="-228600" defTabSz="6794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ko-KR" sz="900" b="1" dirty="0" smtClean="0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panose="020B0604020202020204" pitchFamily="34" charset="0"/>
                </a:rPr>
                <a:t>4Q</a:t>
              </a:r>
            </a:p>
          </p:txBody>
        </p:sp>
      </p:grpSp>
      <p:sp>
        <p:nvSpPr>
          <p:cNvPr id="492" name="Rectangle 144"/>
          <p:cNvSpPr>
            <a:spLocks noChangeArrowheads="1"/>
          </p:cNvSpPr>
          <p:nvPr/>
        </p:nvSpPr>
        <p:spPr bwMode="auto">
          <a:xfrm>
            <a:off x="7532498" y="1793690"/>
            <a:ext cx="697307" cy="12311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플랫폼 </a:t>
            </a: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OEM </a:t>
            </a: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설계</a:t>
            </a:r>
          </a:p>
        </p:txBody>
      </p:sp>
      <p:sp>
        <p:nvSpPr>
          <p:cNvPr id="493" name="Rectangle 144"/>
          <p:cNvSpPr>
            <a:spLocks noChangeArrowheads="1"/>
          </p:cNvSpPr>
          <p:nvPr/>
        </p:nvSpPr>
        <p:spPr bwMode="auto">
          <a:xfrm>
            <a:off x="5809570" y="1295068"/>
            <a:ext cx="626775" cy="30777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내수 플랫폼</a:t>
            </a:r>
            <a:endParaRPr lang="en-US" altLang="ko-KR" sz="10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ctr"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경쟁력 강화</a:t>
            </a:r>
          </a:p>
        </p:txBody>
      </p:sp>
      <p:sp>
        <p:nvSpPr>
          <p:cNvPr id="494" name="Rectangle 144"/>
          <p:cNvSpPr>
            <a:spLocks noChangeArrowheads="1"/>
          </p:cNvSpPr>
          <p:nvPr/>
        </p:nvSpPr>
        <p:spPr bwMode="auto">
          <a:xfrm>
            <a:off x="6544952" y="1286321"/>
            <a:ext cx="1009893" cy="30777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해외  플랫폼</a:t>
            </a:r>
            <a:endParaRPr lang="en-US" altLang="ko-KR" sz="10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ctr"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경쟁력 확보 </a:t>
            </a: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Phase 1</a:t>
            </a:r>
            <a:endParaRPr lang="ko-KR" altLang="en-US" sz="10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495" name="Rectangle 144"/>
          <p:cNvSpPr>
            <a:spLocks noChangeArrowheads="1"/>
          </p:cNvSpPr>
          <p:nvPr/>
        </p:nvSpPr>
        <p:spPr bwMode="auto">
          <a:xfrm>
            <a:off x="7617511" y="1431086"/>
            <a:ext cx="383118" cy="1538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Phase 2</a:t>
            </a:r>
            <a:endParaRPr lang="ko-KR" altLang="en-US" sz="10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496" name="Rectangle 144"/>
          <p:cNvSpPr>
            <a:spLocks noChangeArrowheads="1"/>
          </p:cNvSpPr>
          <p:nvPr/>
        </p:nvSpPr>
        <p:spPr bwMode="auto">
          <a:xfrm>
            <a:off x="6742432" y="1784856"/>
            <a:ext cx="738985" cy="24622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</a:pP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- Line</a:t>
            </a:r>
            <a:r>
              <a:rPr lang="ko-KR" altLang="en-US" sz="80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온보딩</a:t>
            </a:r>
            <a:endParaRPr lang="en-US" altLang="ko-KR" sz="8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</a:pP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- </a:t>
            </a: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단상 제어 인버터</a:t>
            </a:r>
          </a:p>
        </p:txBody>
      </p:sp>
      <p:sp>
        <p:nvSpPr>
          <p:cNvPr id="497" name="TextBox 27"/>
          <p:cNvSpPr txBox="1">
            <a:spLocks noChangeArrowheads="1"/>
          </p:cNvSpPr>
          <p:nvPr/>
        </p:nvSpPr>
        <p:spPr bwMode="auto">
          <a:xfrm>
            <a:off x="1528842" y="1110642"/>
            <a:ext cx="3655559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indent="179388" eaLnBrk="0" hangingPunct="0">
              <a:spcBef>
                <a:spcPts val="300"/>
              </a:spcBef>
              <a:defRPr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0" lvl="1" indent="0" eaLnBrk="0" hangingPunct="0">
              <a:spcBef>
                <a:spcPts val="300"/>
              </a:spcBef>
              <a:defRPr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2pPr>
            <a:lvl3pPr marL="1216025" indent="-301625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827213" indent="-455613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438400" indent="-609600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8956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33528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8100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42672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buSzPct val="80000"/>
              <a:buFont typeface="Wingdings" pitchFamily="2" charset="2"/>
              <a:buChar char="q"/>
            </a:pPr>
            <a:r>
              <a:rPr lang="ko-KR" altLang="en-US" sz="1100" b="1" dirty="0" smtClean="0">
                <a:solidFill>
                  <a:srgbClr val="000000"/>
                </a:solidFill>
              </a:rPr>
              <a:t>원가 경쟁력 확보 위한 플랫폼 재편성 </a:t>
            </a:r>
            <a:endParaRPr lang="en-US" altLang="ko-KR" sz="1100" b="1" dirty="0" smtClean="0">
              <a:solidFill>
                <a:srgbClr val="000000"/>
              </a:solidFill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SzPct val="80000"/>
            </a:pPr>
            <a:r>
              <a:rPr lang="en-US" altLang="ko-KR" sz="1100" b="1" dirty="0">
                <a:solidFill>
                  <a:srgbClr val="000000"/>
                </a:solidFill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</a:rPr>
              <a:t>  </a:t>
            </a:r>
            <a:r>
              <a:rPr lang="en-US" altLang="ko-KR" sz="1100" dirty="0" smtClean="0">
                <a:solidFill>
                  <a:srgbClr val="000000"/>
                </a:solidFill>
              </a:rPr>
              <a:t>- </a:t>
            </a:r>
            <a:r>
              <a:rPr lang="ko-KR" altLang="en-US" sz="1100" dirty="0" smtClean="0">
                <a:solidFill>
                  <a:srgbClr val="000000"/>
                </a:solidFill>
              </a:rPr>
              <a:t>내수 </a:t>
            </a:r>
            <a:r>
              <a:rPr lang="en-US" altLang="ko-KR" sz="1100" dirty="0" smtClean="0">
                <a:solidFill>
                  <a:srgbClr val="000000"/>
                </a:solidFill>
              </a:rPr>
              <a:t>/ </a:t>
            </a:r>
            <a:r>
              <a:rPr lang="ko-KR" altLang="en-US" sz="1100" dirty="0" smtClean="0">
                <a:solidFill>
                  <a:srgbClr val="000000"/>
                </a:solidFill>
              </a:rPr>
              <a:t>해외 플랫폼 재설계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SzPct val="80000"/>
            </a:pP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</a:rPr>
              <a:t>  - </a:t>
            </a:r>
            <a:r>
              <a:rPr lang="ko-KR" altLang="en-US" sz="1100" dirty="0" smtClean="0">
                <a:solidFill>
                  <a:srgbClr val="000000"/>
                </a:solidFill>
              </a:rPr>
              <a:t>플랫폼 </a:t>
            </a:r>
            <a:r>
              <a:rPr lang="en-US" altLang="ko-KR" sz="1100" dirty="0" smtClean="0">
                <a:solidFill>
                  <a:srgbClr val="000000"/>
                </a:solidFill>
              </a:rPr>
              <a:t>OEM </a:t>
            </a:r>
            <a:r>
              <a:rPr lang="ko-KR" altLang="en-US" sz="1100" dirty="0" smtClean="0">
                <a:solidFill>
                  <a:srgbClr val="000000"/>
                </a:solidFill>
              </a:rPr>
              <a:t>설계 검토 진행 </a:t>
            </a:r>
            <a:endParaRPr lang="en-US" altLang="ko-KR" sz="1100" dirty="0">
              <a:solidFill>
                <a:srgbClr val="000000"/>
              </a:solidFill>
            </a:endParaRPr>
          </a:p>
        </p:txBody>
      </p:sp>
      <p:sp>
        <p:nvSpPr>
          <p:cNvPr id="498" name="Text Box 17"/>
          <p:cNvSpPr txBox="1">
            <a:spLocks noChangeArrowheads="1"/>
          </p:cNvSpPr>
          <p:nvPr/>
        </p:nvSpPr>
        <p:spPr bwMode="auto">
          <a:xfrm>
            <a:off x="1615719" y="1090035"/>
            <a:ext cx="141064" cy="1231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0" latinLnBrk="0" hangingPunct="0">
              <a:lnSpc>
                <a:spcPct val="100000"/>
              </a:lnSpc>
              <a:spcBef>
                <a:spcPct val="20000"/>
              </a:spcBef>
            </a:pPr>
            <a:r>
              <a:rPr lang="en-US" altLang="ko-KR" sz="800" b="1" dirty="0" smtClean="0">
                <a:solidFill>
                  <a:prstClr val="white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HW</a:t>
            </a:r>
          </a:p>
        </p:txBody>
      </p:sp>
      <p:sp>
        <p:nvSpPr>
          <p:cNvPr id="499" name="Text Box 17"/>
          <p:cNvSpPr txBox="1">
            <a:spLocks noChangeArrowheads="1"/>
          </p:cNvSpPr>
          <p:nvPr/>
        </p:nvSpPr>
        <p:spPr bwMode="auto">
          <a:xfrm>
            <a:off x="1618123" y="1711265"/>
            <a:ext cx="136256" cy="1231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0" latinLnBrk="0" hangingPunct="0">
              <a:lnSpc>
                <a:spcPct val="100000"/>
              </a:lnSpc>
              <a:spcBef>
                <a:spcPct val="20000"/>
              </a:spcBef>
            </a:pPr>
            <a:r>
              <a:rPr lang="en-US" altLang="ko-KR" sz="800" b="1" dirty="0">
                <a:solidFill>
                  <a:prstClr val="white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</a:t>
            </a:r>
            <a:r>
              <a:rPr lang="en-US" altLang="ko-KR" sz="800" b="1" dirty="0" smtClean="0">
                <a:solidFill>
                  <a:prstClr val="white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W</a:t>
            </a:r>
          </a:p>
        </p:txBody>
      </p:sp>
      <p:sp>
        <p:nvSpPr>
          <p:cNvPr id="500" name="TextBox 27"/>
          <p:cNvSpPr txBox="1">
            <a:spLocks noChangeArrowheads="1"/>
          </p:cNvSpPr>
          <p:nvPr/>
        </p:nvSpPr>
        <p:spPr bwMode="auto">
          <a:xfrm>
            <a:off x="1528842" y="1731257"/>
            <a:ext cx="3655559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indent="179388" eaLnBrk="0" hangingPunct="0">
              <a:spcBef>
                <a:spcPts val="300"/>
              </a:spcBef>
              <a:defRPr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0" lvl="1" indent="0" eaLnBrk="0" hangingPunct="0">
              <a:spcBef>
                <a:spcPts val="300"/>
              </a:spcBef>
              <a:defRPr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2pPr>
            <a:lvl3pPr marL="1216025" indent="-301625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827213" indent="-455613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438400" indent="-609600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8956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33528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8100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42672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buSzPct val="80000"/>
              <a:buFont typeface="Wingdings" pitchFamily="2" charset="2"/>
              <a:buChar char="q"/>
            </a:pPr>
            <a:r>
              <a:rPr lang="en-US" altLang="ko-KR" sz="1100" b="1" dirty="0" smtClean="0">
                <a:solidFill>
                  <a:srgbClr val="000000"/>
                </a:solidFill>
              </a:rPr>
              <a:t>SW </a:t>
            </a:r>
            <a:r>
              <a:rPr lang="ko-KR" altLang="en-US" sz="1100" b="1" dirty="0" smtClean="0">
                <a:solidFill>
                  <a:srgbClr val="000000"/>
                </a:solidFill>
              </a:rPr>
              <a:t>기술을 통한 원가 경쟁력 확보</a:t>
            </a:r>
            <a:endParaRPr lang="en-US" altLang="ko-KR" sz="1100" b="1" dirty="0" smtClean="0">
              <a:solidFill>
                <a:srgbClr val="000000"/>
              </a:solidFill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SzPct val="80000"/>
            </a:pP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</a:rPr>
              <a:t> - </a:t>
            </a:r>
            <a:r>
              <a:rPr lang="ko-KR" altLang="en-US" sz="1100" dirty="0" smtClean="0">
                <a:solidFill>
                  <a:srgbClr val="000000"/>
                </a:solidFill>
              </a:rPr>
              <a:t>조합내기 </a:t>
            </a:r>
            <a:r>
              <a:rPr lang="en-US" altLang="ko-KR" sz="1100" dirty="0" smtClean="0">
                <a:solidFill>
                  <a:srgbClr val="000000"/>
                </a:solidFill>
              </a:rPr>
              <a:t>Wi-fi less / </a:t>
            </a:r>
            <a:r>
              <a:rPr lang="ko-KR" altLang="en-US" sz="1100" dirty="0" smtClean="0">
                <a:solidFill>
                  <a:srgbClr val="000000"/>
                </a:solidFill>
              </a:rPr>
              <a:t>라인 온보딩 </a:t>
            </a:r>
            <a:endParaRPr lang="en-US" altLang="ko-KR" sz="1100" dirty="0">
              <a:solidFill>
                <a:srgbClr val="000000"/>
              </a:solidFill>
            </a:endParaRPr>
          </a:p>
        </p:txBody>
      </p:sp>
      <p:sp>
        <p:nvSpPr>
          <p:cNvPr id="501" name="직사각형 500"/>
          <p:cNvSpPr/>
          <p:nvPr/>
        </p:nvSpPr>
        <p:spPr>
          <a:xfrm>
            <a:off x="7305041" y="2032419"/>
            <a:ext cx="144000" cy="1440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8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선</a:t>
            </a:r>
            <a:endParaRPr lang="ko-KR" altLang="en-US" sz="8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502" name="Text Box 2"/>
          <p:cNvSpPr txBox="1">
            <a:spLocks noChangeArrowheads="1"/>
          </p:cNvSpPr>
          <p:nvPr/>
        </p:nvSpPr>
        <p:spPr bwMode="auto">
          <a:xfrm>
            <a:off x="8405813" y="1358322"/>
            <a:ext cx="14176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Global Top </a:t>
            </a:r>
            <a:r>
              <a:rPr lang="ko-KR" altLang="en-US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수준의</a:t>
            </a:r>
            <a:endParaRPr lang="en-US" altLang="ko-KR" sz="1200" b="1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원가 경쟁력 확보</a:t>
            </a:r>
            <a:endParaRPr lang="en-US" altLang="ko-KR" sz="1200" b="1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503" name="모서리가 둥근 직사각형 502"/>
          <p:cNvSpPr/>
          <p:nvPr/>
        </p:nvSpPr>
        <p:spPr>
          <a:xfrm>
            <a:off x="924202" y="2298215"/>
            <a:ext cx="627183" cy="687617"/>
          </a:xfrm>
          <a:prstGeom prst="roundRect">
            <a:avLst>
              <a:gd name="adj" fmla="val 9190"/>
            </a:avLst>
          </a:prstGeom>
          <a:solidFill>
            <a:schemeClr val="bg1"/>
          </a:solidFill>
          <a:ln w="12700" algn="ctr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ko-KR" altLang="en-US" sz="14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504" name="Rectangle 62"/>
          <p:cNvSpPr>
            <a:spLocks noChangeArrowheads="1"/>
          </p:cNvSpPr>
          <p:nvPr/>
        </p:nvSpPr>
        <p:spPr bwMode="auto">
          <a:xfrm>
            <a:off x="1104784" y="2389395"/>
            <a:ext cx="269304" cy="20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 marL="177800" indent="-1778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1pPr>
            <a:lvl2pPr marL="355600" indent="-16986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9pPr>
          </a:lstStyle>
          <a:p>
            <a:pPr marL="0" indent="0" algn="ctr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품질</a:t>
            </a:r>
            <a:endParaRPr lang="en-US" altLang="ko-KR" sz="1200" b="1" dirty="0" smtClean="0">
              <a:solidFill>
                <a:prstClr val="white">
                  <a:lumMod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505" name="TextBox 27"/>
          <p:cNvSpPr txBox="1">
            <a:spLocks noChangeArrowheads="1"/>
          </p:cNvSpPr>
          <p:nvPr/>
        </p:nvSpPr>
        <p:spPr bwMode="auto">
          <a:xfrm>
            <a:off x="1528842" y="2278150"/>
            <a:ext cx="2891373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indent="179388" eaLnBrk="0" hangingPunct="0">
              <a:spcBef>
                <a:spcPts val="300"/>
              </a:spcBef>
              <a:defRPr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0" lvl="1" indent="0" eaLnBrk="0" hangingPunct="0">
              <a:spcBef>
                <a:spcPts val="300"/>
              </a:spcBef>
              <a:defRPr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2pPr>
            <a:lvl3pPr marL="1216025" indent="-301625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827213" indent="-455613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438400" indent="-609600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8956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33528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8100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42672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buSzPct val="80000"/>
              <a:buFont typeface="Wingdings" pitchFamily="2" charset="2"/>
              <a:buChar char="q"/>
            </a:pPr>
            <a:r>
              <a:rPr lang="ko-KR" altLang="en-US" sz="1100" b="1" dirty="0" smtClean="0">
                <a:solidFill>
                  <a:srgbClr val="000000"/>
                </a:solidFill>
              </a:rPr>
              <a:t>제어 인버터 품질 확보 </a:t>
            </a:r>
            <a:endParaRPr lang="en-US" altLang="ko-KR" sz="1100" b="1" dirty="0" smtClean="0">
              <a:solidFill>
                <a:srgbClr val="000000"/>
              </a:solidFill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SzPct val="80000"/>
            </a:pPr>
            <a:r>
              <a:rPr lang="en-US" altLang="ko-KR" sz="1100" b="1" dirty="0">
                <a:solidFill>
                  <a:srgbClr val="000000"/>
                </a:solidFill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</a:rPr>
              <a:t>  </a:t>
            </a:r>
            <a:r>
              <a:rPr lang="en-US" altLang="ko-KR" sz="1100" dirty="0" smtClean="0">
                <a:solidFill>
                  <a:srgbClr val="000000"/>
                </a:solidFill>
              </a:rPr>
              <a:t>- </a:t>
            </a:r>
            <a:r>
              <a:rPr lang="ko-KR" altLang="en-US" sz="1100" dirty="0" err="1" smtClean="0">
                <a:solidFill>
                  <a:srgbClr val="000000"/>
                </a:solidFill>
              </a:rPr>
              <a:t>협력사</a:t>
            </a:r>
            <a:r>
              <a:rPr lang="ko-KR" altLang="en-US" sz="1100" dirty="0" smtClean="0">
                <a:solidFill>
                  <a:srgbClr val="000000"/>
                </a:solidFill>
              </a:rPr>
              <a:t> 공정 개선 및 </a:t>
            </a:r>
            <a:r>
              <a:rPr lang="ko-KR" altLang="en-US" sz="1100" dirty="0" err="1" smtClean="0">
                <a:solidFill>
                  <a:srgbClr val="000000"/>
                </a:solidFill>
              </a:rPr>
              <a:t>검출력</a:t>
            </a:r>
            <a:r>
              <a:rPr lang="ko-KR" altLang="en-US" sz="1100" dirty="0" smtClean="0">
                <a:solidFill>
                  <a:srgbClr val="000000"/>
                </a:solidFill>
              </a:rPr>
              <a:t> 강화 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SzPct val="80000"/>
            </a:pPr>
            <a:r>
              <a:rPr lang="en-US" altLang="ko-KR" sz="1100" dirty="0" smtClean="0">
                <a:solidFill>
                  <a:srgbClr val="000000"/>
                </a:solidFill>
              </a:rPr>
              <a:t>   - </a:t>
            </a:r>
            <a:r>
              <a:rPr lang="ko-KR" altLang="en-US" sz="1100" dirty="0" smtClean="0">
                <a:solidFill>
                  <a:srgbClr val="000000"/>
                </a:solidFill>
              </a:rPr>
              <a:t>서비스 역량 강화를 통한 고객 체감 품질 개선</a:t>
            </a:r>
            <a:endParaRPr lang="en-US" altLang="ko-KR" sz="1100" dirty="0">
              <a:solidFill>
                <a:srgbClr val="000000"/>
              </a:solidFill>
            </a:endParaRPr>
          </a:p>
        </p:txBody>
      </p:sp>
      <p:sp>
        <p:nvSpPr>
          <p:cNvPr id="506" name="Rectangle 144"/>
          <p:cNvSpPr>
            <a:spLocks noChangeArrowheads="1"/>
          </p:cNvSpPr>
          <p:nvPr/>
        </p:nvSpPr>
        <p:spPr bwMode="auto">
          <a:xfrm>
            <a:off x="4635280" y="2326250"/>
            <a:ext cx="740587" cy="1538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필드 품질 개선</a:t>
            </a:r>
          </a:p>
        </p:txBody>
      </p:sp>
      <p:sp>
        <p:nvSpPr>
          <p:cNvPr id="507" name="Rectangle 144"/>
          <p:cNvSpPr>
            <a:spLocks noChangeArrowheads="1"/>
          </p:cNvSpPr>
          <p:nvPr/>
        </p:nvSpPr>
        <p:spPr bwMode="auto">
          <a:xfrm>
            <a:off x="4662292" y="2642202"/>
            <a:ext cx="846386" cy="24622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당해 품질 개선</a:t>
            </a:r>
            <a:endParaRPr lang="en-US" altLang="ko-KR" sz="8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 고객 </a:t>
            </a: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Pain Point </a:t>
            </a:r>
            <a:r>
              <a:rPr lang="ko-KR" altLang="en-US" sz="80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개선</a:t>
            </a:r>
            <a:endParaRPr lang="en-US" altLang="ko-KR" sz="8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08" name="Rectangle 144"/>
          <p:cNvSpPr>
            <a:spLocks noChangeArrowheads="1"/>
          </p:cNvSpPr>
          <p:nvPr/>
        </p:nvSpPr>
        <p:spPr bwMode="auto">
          <a:xfrm>
            <a:off x="5817097" y="2326250"/>
            <a:ext cx="740587" cy="1538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체감 품질 개선</a:t>
            </a:r>
          </a:p>
        </p:txBody>
      </p:sp>
      <p:sp>
        <p:nvSpPr>
          <p:cNvPr id="509" name="Rectangle 144"/>
          <p:cNvSpPr>
            <a:spLocks noChangeArrowheads="1"/>
          </p:cNvSpPr>
          <p:nvPr/>
        </p:nvSpPr>
        <p:spPr bwMode="auto">
          <a:xfrm>
            <a:off x="5630609" y="2642202"/>
            <a:ext cx="833562" cy="24622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다빈도 서비스 개선</a:t>
            </a:r>
            <a:endParaRPr lang="en-US" altLang="ko-KR" sz="8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유상 품질 개선</a:t>
            </a:r>
            <a:endParaRPr lang="en-US" altLang="ko-KR" sz="8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11" name="Rectangle 144"/>
          <p:cNvSpPr>
            <a:spLocks noChangeArrowheads="1"/>
          </p:cNvSpPr>
          <p:nvPr/>
        </p:nvSpPr>
        <p:spPr bwMode="auto">
          <a:xfrm>
            <a:off x="7243123" y="2326250"/>
            <a:ext cx="854401" cy="1538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신뢰성 품질 개선</a:t>
            </a:r>
          </a:p>
        </p:txBody>
      </p:sp>
      <p:sp>
        <p:nvSpPr>
          <p:cNvPr id="512" name="Rectangle 144"/>
          <p:cNvSpPr>
            <a:spLocks noChangeArrowheads="1"/>
          </p:cNvSpPr>
          <p:nvPr/>
        </p:nvSpPr>
        <p:spPr bwMode="auto">
          <a:xfrm>
            <a:off x="7273664" y="2642202"/>
            <a:ext cx="948978" cy="24622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만성 불량 개선</a:t>
            </a:r>
            <a:endParaRPr lang="en-US" altLang="ko-KR" sz="8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80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핵심 부품 신뢰성 확보</a:t>
            </a:r>
            <a:endParaRPr lang="en-US" altLang="ko-KR" sz="8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13" name="Text Box 2"/>
          <p:cNvSpPr txBox="1">
            <a:spLocks noChangeArrowheads="1"/>
          </p:cNvSpPr>
          <p:nvPr/>
        </p:nvSpPr>
        <p:spPr bwMode="auto">
          <a:xfrm>
            <a:off x="8405813" y="2456670"/>
            <a:ext cx="14176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Global Top </a:t>
            </a:r>
            <a:r>
              <a:rPr lang="ko-KR" altLang="en-US" sz="1200" b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수준의</a:t>
            </a:r>
            <a:endParaRPr lang="en-US" altLang="ko-KR" sz="1200" b="1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품질 경쟁력 확보</a:t>
            </a:r>
            <a:endParaRPr lang="en-US" altLang="ko-KR" sz="1200" b="1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514" name="모서리가 둥근 직사각형 513"/>
          <p:cNvSpPr/>
          <p:nvPr/>
        </p:nvSpPr>
        <p:spPr>
          <a:xfrm>
            <a:off x="924202" y="3143233"/>
            <a:ext cx="627183" cy="548178"/>
          </a:xfrm>
          <a:prstGeom prst="roundRect">
            <a:avLst>
              <a:gd name="adj" fmla="val 9190"/>
            </a:avLst>
          </a:prstGeom>
          <a:solidFill>
            <a:schemeClr val="bg1"/>
          </a:solidFill>
          <a:ln w="12700" algn="ctr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ko-KR" altLang="en-US" sz="14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515" name="Rectangle 62"/>
          <p:cNvSpPr>
            <a:spLocks noChangeArrowheads="1"/>
          </p:cNvSpPr>
          <p:nvPr/>
        </p:nvSpPr>
        <p:spPr bwMode="auto">
          <a:xfrm>
            <a:off x="1037457" y="3304298"/>
            <a:ext cx="403957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 marL="177800" indent="-1778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1pPr>
            <a:lvl2pPr marL="355600" indent="-16986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9pPr>
          </a:lstStyle>
          <a:p>
            <a:pPr marL="0" indent="0" algn="ctr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고효율</a:t>
            </a:r>
            <a:endParaRPr lang="en-US" altLang="ko-KR" sz="1200" b="1" dirty="0" smtClean="0">
              <a:solidFill>
                <a:prstClr val="white">
                  <a:lumMod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516" name="모서리가 둥근 직사각형 515"/>
          <p:cNvSpPr/>
          <p:nvPr/>
        </p:nvSpPr>
        <p:spPr>
          <a:xfrm>
            <a:off x="924202" y="3782590"/>
            <a:ext cx="627183" cy="1830528"/>
          </a:xfrm>
          <a:prstGeom prst="roundRect">
            <a:avLst>
              <a:gd name="adj" fmla="val 9190"/>
            </a:avLst>
          </a:prstGeom>
          <a:solidFill>
            <a:schemeClr val="bg1"/>
          </a:solidFill>
          <a:ln w="12700" algn="ctr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ko-KR" altLang="en-US" sz="14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517" name="Rectangle 62"/>
          <p:cNvSpPr>
            <a:spLocks noChangeArrowheads="1"/>
          </p:cNvSpPr>
          <p:nvPr/>
        </p:nvSpPr>
        <p:spPr bwMode="auto">
          <a:xfrm>
            <a:off x="1037456" y="4539600"/>
            <a:ext cx="403958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 marL="177800" indent="-1778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1pPr>
            <a:lvl2pPr marL="355600" indent="-16986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9pPr>
          </a:lstStyle>
          <a:p>
            <a:pPr marL="0" indent="0" algn="ctr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고성능</a:t>
            </a:r>
            <a:endParaRPr lang="en-US" altLang="ko-KR" sz="1200" b="1" dirty="0" smtClean="0">
              <a:solidFill>
                <a:prstClr val="white">
                  <a:lumMod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518" name="모서리가 둥근 직사각형 517"/>
          <p:cNvSpPr/>
          <p:nvPr/>
        </p:nvSpPr>
        <p:spPr>
          <a:xfrm>
            <a:off x="924202" y="5709212"/>
            <a:ext cx="627183" cy="733003"/>
          </a:xfrm>
          <a:prstGeom prst="roundRect">
            <a:avLst>
              <a:gd name="adj" fmla="val 9190"/>
            </a:avLst>
          </a:prstGeom>
          <a:solidFill>
            <a:schemeClr val="bg1"/>
          </a:solidFill>
          <a:ln w="12700" algn="ctr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ko-KR" altLang="en-US" sz="14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519" name="Rectangle 62"/>
          <p:cNvSpPr>
            <a:spLocks noChangeArrowheads="1"/>
          </p:cNvSpPr>
          <p:nvPr/>
        </p:nvSpPr>
        <p:spPr bwMode="auto">
          <a:xfrm>
            <a:off x="970130" y="5802082"/>
            <a:ext cx="538609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 marL="177800" indent="-1778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1pPr>
            <a:lvl2pPr marL="355600" indent="-16986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9pPr>
          </a:lstStyle>
          <a:p>
            <a:pPr marL="0" indent="0" algn="ctr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규제대응</a:t>
            </a:r>
            <a:endParaRPr lang="en-US" altLang="ko-KR" sz="1200" b="1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indent="0" algn="ctr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2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/ </a:t>
            </a:r>
            <a:r>
              <a:rPr lang="ko-KR" altLang="en-US" sz="12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안전</a:t>
            </a:r>
            <a:endParaRPr lang="en-US" altLang="ko-KR" sz="1200" b="1" dirty="0" smtClean="0">
              <a:solidFill>
                <a:prstClr val="white">
                  <a:lumMod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520" name="직선 화살표 연결선 78"/>
          <p:cNvCxnSpPr>
            <a:cxnSpLocks noChangeShapeType="1"/>
          </p:cNvCxnSpPr>
          <p:nvPr/>
        </p:nvCxnSpPr>
        <p:spPr bwMode="auto">
          <a:xfrm>
            <a:off x="4497388" y="3340539"/>
            <a:ext cx="3440112" cy="0"/>
          </a:xfrm>
          <a:prstGeom prst="straightConnector1">
            <a:avLst/>
          </a:prstGeom>
          <a:noFill/>
          <a:ln w="3175" algn="ctr">
            <a:solidFill>
              <a:srgbClr val="7F7F7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1" name="Oval 178"/>
          <p:cNvSpPr>
            <a:spLocks noChangeArrowheads="1"/>
          </p:cNvSpPr>
          <p:nvPr/>
        </p:nvSpPr>
        <p:spPr bwMode="auto">
          <a:xfrm>
            <a:off x="6054204" y="3281802"/>
            <a:ext cx="144462" cy="1444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35618" tIns="34330" rIns="35618" bIns="34330" anchor="ctr" anchorCtr="1"/>
          <a:lstStyle>
            <a:lvl1pPr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900" b="1" dirty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en-US" altLang="ko-KR" sz="900" b="1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Q</a:t>
            </a:r>
          </a:p>
        </p:txBody>
      </p:sp>
      <p:sp>
        <p:nvSpPr>
          <p:cNvPr id="522" name="Rectangle 144"/>
          <p:cNvSpPr>
            <a:spLocks noChangeArrowheads="1"/>
          </p:cNvSpPr>
          <p:nvPr/>
        </p:nvSpPr>
        <p:spPr bwMode="auto">
          <a:xfrm>
            <a:off x="4520952" y="3451282"/>
            <a:ext cx="591509" cy="24622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3/4kW </a:t>
            </a: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토템폴</a:t>
            </a:r>
            <a:endParaRPr lang="en-US" altLang="ko-KR" sz="8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화씨 제어</a:t>
            </a:r>
            <a:endParaRPr lang="en-US" altLang="ko-KR" sz="8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23" name="Oval 178"/>
          <p:cNvSpPr>
            <a:spLocks noChangeArrowheads="1"/>
          </p:cNvSpPr>
          <p:nvPr/>
        </p:nvSpPr>
        <p:spPr bwMode="auto">
          <a:xfrm>
            <a:off x="4514850" y="3273864"/>
            <a:ext cx="144463" cy="1444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35618" tIns="34330" rIns="35618" bIns="34330" anchor="ctr" anchorCtr="1"/>
          <a:lstStyle>
            <a:lvl1pPr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900" b="1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~</a:t>
            </a:r>
          </a:p>
        </p:txBody>
      </p:sp>
      <p:sp>
        <p:nvSpPr>
          <p:cNvPr id="524" name="Rectangle 144"/>
          <p:cNvSpPr>
            <a:spLocks noChangeArrowheads="1"/>
          </p:cNvSpPr>
          <p:nvPr/>
        </p:nvSpPr>
        <p:spPr bwMode="auto">
          <a:xfrm>
            <a:off x="5496189" y="3451282"/>
            <a:ext cx="678071" cy="12311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800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캐리어</a:t>
            </a: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주파수↓</a:t>
            </a:r>
            <a:endParaRPr lang="en-US" altLang="ko-KR" sz="8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25" name="Rectangle 144"/>
          <p:cNvSpPr>
            <a:spLocks noChangeArrowheads="1"/>
          </p:cNvSpPr>
          <p:nvPr/>
        </p:nvSpPr>
        <p:spPr bwMode="auto">
          <a:xfrm>
            <a:off x="7187995" y="3451282"/>
            <a:ext cx="814325" cy="12311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대기전력 </a:t>
            </a: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Zero Watt</a:t>
            </a:r>
          </a:p>
        </p:txBody>
      </p:sp>
      <p:cxnSp>
        <p:nvCxnSpPr>
          <p:cNvPr id="526" name="직선 화살표 연결선 78"/>
          <p:cNvCxnSpPr>
            <a:cxnSpLocks noChangeShapeType="1"/>
          </p:cNvCxnSpPr>
          <p:nvPr/>
        </p:nvCxnSpPr>
        <p:spPr bwMode="auto">
          <a:xfrm>
            <a:off x="4497388" y="3976114"/>
            <a:ext cx="3440112" cy="0"/>
          </a:xfrm>
          <a:prstGeom prst="straightConnector1">
            <a:avLst/>
          </a:prstGeom>
          <a:noFill/>
          <a:ln w="3175" algn="ctr">
            <a:solidFill>
              <a:srgbClr val="7F7F7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7" name="Oval 178"/>
          <p:cNvSpPr>
            <a:spLocks noChangeArrowheads="1"/>
          </p:cNvSpPr>
          <p:nvPr/>
        </p:nvSpPr>
        <p:spPr bwMode="auto">
          <a:xfrm>
            <a:off x="6054204" y="3917377"/>
            <a:ext cx="144462" cy="1444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35618" tIns="34330" rIns="35618" bIns="34330" anchor="ctr" anchorCtr="1"/>
          <a:lstStyle>
            <a:lvl1pPr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900" b="1" dirty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en-US" altLang="ko-KR" sz="900" b="1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Q</a:t>
            </a:r>
          </a:p>
        </p:txBody>
      </p:sp>
      <p:sp>
        <p:nvSpPr>
          <p:cNvPr id="528" name="Rectangle 144"/>
          <p:cNvSpPr>
            <a:spLocks noChangeArrowheads="1"/>
          </p:cNvSpPr>
          <p:nvPr/>
        </p:nvSpPr>
        <p:spPr bwMode="auto">
          <a:xfrm>
            <a:off x="4520952" y="4086857"/>
            <a:ext cx="931345" cy="12311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Random PWM(</a:t>
            </a: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일체형</a:t>
            </a: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529" name="Oval 178"/>
          <p:cNvSpPr>
            <a:spLocks noChangeArrowheads="1"/>
          </p:cNvSpPr>
          <p:nvPr/>
        </p:nvSpPr>
        <p:spPr bwMode="auto">
          <a:xfrm>
            <a:off x="4514850" y="3909439"/>
            <a:ext cx="144463" cy="1444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35618" tIns="34330" rIns="35618" bIns="34330" anchor="ctr" anchorCtr="1"/>
          <a:lstStyle>
            <a:lvl1pPr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900" b="1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~</a:t>
            </a:r>
          </a:p>
        </p:txBody>
      </p:sp>
      <p:sp>
        <p:nvSpPr>
          <p:cNvPr id="530" name="Rectangle 144"/>
          <p:cNvSpPr>
            <a:spLocks noChangeArrowheads="1"/>
          </p:cNvSpPr>
          <p:nvPr/>
        </p:nvSpPr>
        <p:spPr bwMode="auto">
          <a:xfrm>
            <a:off x="5496189" y="4086857"/>
            <a:ext cx="864019" cy="12311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Random PWM(</a:t>
            </a:r>
            <a:r>
              <a:rPr lang="ko-KR" altLang="en-US" sz="800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스</a:t>
            </a: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/</a:t>
            </a: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벽</a:t>
            </a: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531" name="Rectangle 144"/>
          <p:cNvSpPr>
            <a:spLocks noChangeArrowheads="1"/>
          </p:cNvSpPr>
          <p:nvPr/>
        </p:nvSpPr>
        <p:spPr bwMode="auto">
          <a:xfrm>
            <a:off x="7229185" y="4086857"/>
            <a:ext cx="742191" cy="24622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저주파 소음 개선</a:t>
            </a:r>
            <a:endParaRPr lang="en-US" altLang="ko-KR" sz="8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공진 주파수 감지</a:t>
            </a:r>
            <a:endParaRPr lang="en-US" altLang="ko-KR" sz="8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32" name="Rectangle 144"/>
          <p:cNvSpPr>
            <a:spLocks noChangeArrowheads="1"/>
          </p:cNvSpPr>
          <p:nvPr/>
        </p:nvSpPr>
        <p:spPr bwMode="auto">
          <a:xfrm>
            <a:off x="6369734" y="4086857"/>
            <a:ext cx="742191" cy="12311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800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상전류</a:t>
            </a: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왜곡 개선</a:t>
            </a:r>
            <a:endParaRPr lang="en-US" altLang="ko-KR" sz="8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cxnSp>
        <p:nvCxnSpPr>
          <p:cNvPr id="533" name="직선 화살표 연결선 78"/>
          <p:cNvCxnSpPr>
            <a:cxnSpLocks noChangeShapeType="1"/>
          </p:cNvCxnSpPr>
          <p:nvPr/>
        </p:nvCxnSpPr>
        <p:spPr bwMode="auto">
          <a:xfrm>
            <a:off x="4497388" y="4564675"/>
            <a:ext cx="3440112" cy="0"/>
          </a:xfrm>
          <a:prstGeom prst="straightConnector1">
            <a:avLst/>
          </a:prstGeom>
          <a:noFill/>
          <a:ln w="3175" algn="ctr">
            <a:solidFill>
              <a:srgbClr val="7F7F7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5" name="Rectangle 144"/>
          <p:cNvSpPr>
            <a:spLocks noChangeArrowheads="1"/>
          </p:cNvSpPr>
          <p:nvPr/>
        </p:nvSpPr>
        <p:spPr bwMode="auto">
          <a:xfrm>
            <a:off x="4520952" y="4675418"/>
            <a:ext cx="602729" cy="12311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순간전압변동</a:t>
            </a:r>
            <a:endParaRPr lang="en-US" altLang="ko-KR" sz="8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36" name="Oval 178"/>
          <p:cNvSpPr>
            <a:spLocks noChangeArrowheads="1"/>
          </p:cNvSpPr>
          <p:nvPr/>
        </p:nvSpPr>
        <p:spPr bwMode="auto">
          <a:xfrm>
            <a:off x="4514850" y="4498000"/>
            <a:ext cx="144463" cy="1444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35618" tIns="34330" rIns="35618" bIns="34330" anchor="ctr" anchorCtr="1"/>
          <a:lstStyle>
            <a:lvl1pPr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900" b="1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~</a:t>
            </a:r>
          </a:p>
        </p:txBody>
      </p:sp>
      <p:sp>
        <p:nvSpPr>
          <p:cNvPr id="538" name="Rectangle 144"/>
          <p:cNvSpPr>
            <a:spLocks noChangeArrowheads="1"/>
          </p:cNvSpPr>
          <p:nvPr/>
        </p:nvSpPr>
        <p:spPr bwMode="auto">
          <a:xfrm>
            <a:off x="6402686" y="4675418"/>
            <a:ext cx="743793" cy="12311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저</a:t>
            </a: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Hz </a:t>
            </a: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운전</a:t>
            </a: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(EEMF)</a:t>
            </a:r>
          </a:p>
        </p:txBody>
      </p:sp>
      <p:cxnSp>
        <p:nvCxnSpPr>
          <p:cNvPr id="539" name="직선 화살표 연결선 78"/>
          <p:cNvCxnSpPr>
            <a:cxnSpLocks noChangeShapeType="1"/>
          </p:cNvCxnSpPr>
          <p:nvPr/>
        </p:nvCxnSpPr>
        <p:spPr bwMode="auto">
          <a:xfrm>
            <a:off x="4497388" y="5140739"/>
            <a:ext cx="3440112" cy="0"/>
          </a:xfrm>
          <a:prstGeom prst="straightConnector1">
            <a:avLst/>
          </a:prstGeom>
          <a:noFill/>
          <a:ln w="3175" algn="ctr">
            <a:solidFill>
              <a:srgbClr val="7F7F7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0" name="Oval 178"/>
          <p:cNvSpPr>
            <a:spLocks noChangeArrowheads="1"/>
          </p:cNvSpPr>
          <p:nvPr/>
        </p:nvSpPr>
        <p:spPr bwMode="auto">
          <a:xfrm>
            <a:off x="6828904" y="5082002"/>
            <a:ext cx="144462" cy="1444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35618" tIns="34330" rIns="35618" bIns="34330" anchor="ctr" anchorCtr="1"/>
          <a:lstStyle>
            <a:lvl1pPr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900" b="1" dirty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en-US" altLang="ko-KR" sz="900" b="1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Q</a:t>
            </a:r>
          </a:p>
        </p:txBody>
      </p:sp>
      <p:sp>
        <p:nvSpPr>
          <p:cNvPr id="541" name="Rectangle 144"/>
          <p:cNvSpPr>
            <a:spLocks noChangeArrowheads="1"/>
          </p:cNvSpPr>
          <p:nvPr/>
        </p:nvSpPr>
        <p:spPr bwMode="auto">
          <a:xfrm>
            <a:off x="4520952" y="5251482"/>
            <a:ext cx="772647" cy="24622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Auto </a:t>
            </a: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튜닝</a:t>
            </a:r>
            <a:endParaRPr lang="en-US" altLang="ko-KR" sz="8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압축기 진단</a:t>
            </a: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내수</a:t>
            </a: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542" name="Oval 178"/>
          <p:cNvSpPr>
            <a:spLocks noChangeArrowheads="1"/>
          </p:cNvSpPr>
          <p:nvPr/>
        </p:nvSpPr>
        <p:spPr bwMode="auto">
          <a:xfrm>
            <a:off x="4514850" y="5074064"/>
            <a:ext cx="144463" cy="1444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35618" tIns="34330" rIns="35618" bIns="34330" anchor="ctr" anchorCtr="1"/>
          <a:lstStyle>
            <a:lvl1pPr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900" b="1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~</a:t>
            </a:r>
          </a:p>
        </p:txBody>
      </p:sp>
      <p:sp>
        <p:nvSpPr>
          <p:cNvPr id="543" name="Rectangle 144"/>
          <p:cNvSpPr>
            <a:spLocks noChangeArrowheads="1"/>
          </p:cNvSpPr>
          <p:nvPr/>
        </p:nvSpPr>
        <p:spPr bwMode="auto">
          <a:xfrm>
            <a:off x="6385189" y="5251482"/>
            <a:ext cx="506549" cy="12311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Auto </a:t>
            </a:r>
            <a:r>
              <a:rPr lang="ko-KR" altLang="en-US" sz="80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튜닝 </a:t>
            </a: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II</a:t>
            </a:r>
          </a:p>
        </p:txBody>
      </p:sp>
      <p:sp>
        <p:nvSpPr>
          <p:cNvPr id="544" name="Rectangle 144"/>
          <p:cNvSpPr>
            <a:spLocks noChangeArrowheads="1"/>
          </p:cNvSpPr>
          <p:nvPr/>
        </p:nvSpPr>
        <p:spPr bwMode="auto">
          <a:xfrm>
            <a:off x="7187995" y="5251482"/>
            <a:ext cx="924933" cy="12311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주요부품 </a:t>
            </a:r>
            <a:r>
              <a:rPr lang="ko-KR" altLang="en-US" sz="800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추적성</a:t>
            </a: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확보</a:t>
            </a:r>
            <a:endParaRPr lang="en-US" altLang="ko-KR" sz="8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cxnSp>
        <p:nvCxnSpPr>
          <p:cNvPr id="545" name="직선 화살표 연결선 78"/>
          <p:cNvCxnSpPr>
            <a:cxnSpLocks noChangeShapeType="1"/>
          </p:cNvCxnSpPr>
          <p:nvPr/>
        </p:nvCxnSpPr>
        <p:spPr bwMode="auto">
          <a:xfrm>
            <a:off x="4497388" y="5860819"/>
            <a:ext cx="3440112" cy="0"/>
          </a:xfrm>
          <a:prstGeom prst="straightConnector1">
            <a:avLst/>
          </a:prstGeom>
          <a:noFill/>
          <a:ln w="3175" algn="ctr">
            <a:solidFill>
              <a:srgbClr val="7F7F7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6" name="Oval 178"/>
          <p:cNvSpPr>
            <a:spLocks noChangeArrowheads="1"/>
          </p:cNvSpPr>
          <p:nvPr/>
        </p:nvSpPr>
        <p:spPr bwMode="auto">
          <a:xfrm>
            <a:off x="5889104" y="5802082"/>
            <a:ext cx="144462" cy="1444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35618" tIns="34330" rIns="35618" bIns="34330" anchor="ctr" anchorCtr="1"/>
          <a:lstStyle>
            <a:lvl1pPr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900" b="1" dirty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en-US" altLang="ko-KR" sz="900" b="1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Q</a:t>
            </a:r>
          </a:p>
        </p:txBody>
      </p:sp>
      <p:sp>
        <p:nvSpPr>
          <p:cNvPr id="547" name="Rectangle 144"/>
          <p:cNvSpPr>
            <a:spLocks noChangeArrowheads="1"/>
          </p:cNvSpPr>
          <p:nvPr/>
        </p:nvSpPr>
        <p:spPr bwMode="auto">
          <a:xfrm>
            <a:off x="4520952" y="5971562"/>
            <a:ext cx="767839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북미 </a:t>
            </a: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60730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endParaRPr lang="en-US" altLang="ko-KR" sz="8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800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아크감지</a:t>
            </a: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(Passive)</a:t>
            </a:r>
          </a:p>
        </p:txBody>
      </p:sp>
      <p:sp>
        <p:nvSpPr>
          <p:cNvPr id="548" name="Oval 178"/>
          <p:cNvSpPr>
            <a:spLocks noChangeArrowheads="1"/>
          </p:cNvSpPr>
          <p:nvPr/>
        </p:nvSpPr>
        <p:spPr bwMode="auto">
          <a:xfrm>
            <a:off x="4514850" y="5794144"/>
            <a:ext cx="144463" cy="1444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35618" tIns="34330" rIns="35618" bIns="34330" anchor="ctr" anchorCtr="1"/>
          <a:lstStyle>
            <a:lvl1pPr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900" b="1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~</a:t>
            </a:r>
          </a:p>
        </p:txBody>
      </p:sp>
      <p:sp>
        <p:nvSpPr>
          <p:cNvPr id="549" name="Rectangle 144"/>
          <p:cNvSpPr>
            <a:spLocks noChangeArrowheads="1"/>
          </p:cNvSpPr>
          <p:nvPr/>
        </p:nvSpPr>
        <p:spPr bwMode="auto">
          <a:xfrm>
            <a:off x="5496189" y="5971562"/>
            <a:ext cx="642805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북미 </a:t>
            </a: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60730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endParaRPr lang="en-US" altLang="ko-KR" sz="8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800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아크감지</a:t>
            </a: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(PFC)</a:t>
            </a:r>
          </a:p>
        </p:txBody>
      </p:sp>
      <p:sp>
        <p:nvSpPr>
          <p:cNvPr id="550" name="Rectangle 144"/>
          <p:cNvSpPr>
            <a:spLocks noChangeArrowheads="1"/>
          </p:cNvSpPr>
          <p:nvPr/>
        </p:nvSpPr>
        <p:spPr bwMode="auto">
          <a:xfrm>
            <a:off x="7187995" y="5971562"/>
            <a:ext cx="875240" cy="12311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R290 </a:t>
            </a:r>
            <a:r>
              <a:rPr lang="ko-KR" altLang="en-US" sz="8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대응 </a:t>
            </a: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확대 전개</a:t>
            </a:r>
            <a:endParaRPr lang="en-US" altLang="ko-KR" sz="8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51" name="Rectangle 144"/>
          <p:cNvSpPr>
            <a:spLocks noChangeArrowheads="1"/>
          </p:cNvSpPr>
          <p:nvPr/>
        </p:nvSpPr>
        <p:spPr bwMode="auto">
          <a:xfrm>
            <a:off x="6402686" y="5971562"/>
            <a:ext cx="668453" cy="12311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R290 </a:t>
            </a: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대응 설계</a:t>
            </a:r>
            <a:endParaRPr lang="en-US" altLang="ko-KR" sz="8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52" name="Oval 178"/>
          <p:cNvSpPr>
            <a:spLocks noChangeArrowheads="1"/>
          </p:cNvSpPr>
          <p:nvPr/>
        </p:nvSpPr>
        <p:spPr bwMode="auto">
          <a:xfrm>
            <a:off x="6799559" y="3917377"/>
            <a:ext cx="144462" cy="1444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35618" tIns="34330" rIns="35618" bIns="34330" anchor="ctr" anchorCtr="1"/>
          <a:lstStyle>
            <a:lvl1pPr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900" b="1" dirty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en-US" altLang="ko-KR" sz="900" b="1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Q</a:t>
            </a:r>
          </a:p>
        </p:txBody>
      </p:sp>
      <p:sp>
        <p:nvSpPr>
          <p:cNvPr id="553" name="Oval 178"/>
          <p:cNvSpPr>
            <a:spLocks noChangeArrowheads="1"/>
          </p:cNvSpPr>
          <p:nvPr/>
        </p:nvSpPr>
        <p:spPr bwMode="auto">
          <a:xfrm>
            <a:off x="6799559" y="4505938"/>
            <a:ext cx="144462" cy="1444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35618" tIns="34330" rIns="35618" bIns="34330" anchor="ctr" anchorCtr="1"/>
          <a:lstStyle>
            <a:lvl1pPr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900" b="1" dirty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en-US" altLang="ko-KR" sz="900" b="1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Q</a:t>
            </a:r>
          </a:p>
        </p:txBody>
      </p:sp>
      <p:sp>
        <p:nvSpPr>
          <p:cNvPr id="554" name="Oval 178"/>
          <p:cNvSpPr>
            <a:spLocks noChangeArrowheads="1"/>
          </p:cNvSpPr>
          <p:nvPr/>
        </p:nvSpPr>
        <p:spPr bwMode="auto">
          <a:xfrm>
            <a:off x="6545559" y="5802082"/>
            <a:ext cx="144462" cy="1444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35618" tIns="34330" rIns="35618" bIns="34330" anchor="ctr" anchorCtr="1"/>
          <a:lstStyle>
            <a:lvl1pPr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900" b="1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2Q</a:t>
            </a:r>
          </a:p>
        </p:txBody>
      </p:sp>
      <p:sp>
        <p:nvSpPr>
          <p:cNvPr id="555" name="Oval 178"/>
          <p:cNvSpPr>
            <a:spLocks noChangeArrowheads="1"/>
          </p:cNvSpPr>
          <p:nvPr/>
        </p:nvSpPr>
        <p:spPr bwMode="auto">
          <a:xfrm>
            <a:off x="7539460" y="3281802"/>
            <a:ext cx="144462" cy="1444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35618" tIns="34330" rIns="35618" bIns="34330" anchor="ctr" anchorCtr="1"/>
          <a:lstStyle>
            <a:lvl1pPr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900" b="1" dirty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en-US" altLang="ko-KR" sz="900" b="1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Q</a:t>
            </a:r>
          </a:p>
        </p:txBody>
      </p:sp>
      <p:sp>
        <p:nvSpPr>
          <p:cNvPr id="556" name="Oval 178"/>
          <p:cNvSpPr>
            <a:spLocks noChangeArrowheads="1"/>
          </p:cNvSpPr>
          <p:nvPr/>
        </p:nvSpPr>
        <p:spPr bwMode="auto">
          <a:xfrm>
            <a:off x="7539460" y="3917377"/>
            <a:ext cx="144462" cy="1444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35618" tIns="34330" rIns="35618" bIns="34330" anchor="ctr" anchorCtr="1"/>
          <a:lstStyle>
            <a:lvl1pPr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900" b="1" dirty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en-US" altLang="ko-KR" sz="900" b="1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Q</a:t>
            </a:r>
          </a:p>
        </p:txBody>
      </p:sp>
      <p:sp>
        <p:nvSpPr>
          <p:cNvPr id="557" name="Oval 178"/>
          <p:cNvSpPr>
            <a:spLocks noChangeArrowheads="1"/>
          </p:cNvSpPr>
          <p:nvPr/>
        </p:nvSpPr>
        <p:spPr bwMode="auto">
          <a:xfrm>
            <a:off x="7539460" y="5082002"/>
            <a:ext cx="144462" cy="1444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35618" tIns="34330" rIns="35618" bIns="34330" anchor="ctr" anchorCtr="1"/>
          <a:lstStyle>
            <a:lvl1pPr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900" b="1" dirty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en-US" altLang="ko-KR" sz="900" b="1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Q</a:t>
            </a:r>
          </a:p>
        </p:txBody>
      </p:sp>
      <p:sp>
        <p:nvSpPr>
          <p:cNvPr id="558" name="Oval 178"/>
          <p:cNvSpPr>
            <a:spLocks noChangeArrowheads="1"/>
          </p:cNvSpPr>
          <p:nvPr/>
        </p:nvSpPr>
        <p:spPr bwMode="auto">
          <a:xfrm>
            <a:off x="7539460" y="5802082"/>
            <a:ext cx="144462" cy="1444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35618" tIns="34330" rIns="35618" bIns="34330" anchor="ctr" anchorCtr="1"/>
          <a:lstStyle>
            <a:lvl1pPr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900" b="1" dirty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en-US" altLang="ko-KR" sz="900" b="1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Q</a:t>
            </a:r>
          </a:p>
        </p:txBody>
      </p:sp>
      <p:sp>
        <p:nvSpPr>
          <p:cNvPr id="560" name="Text Box 118"/>
          <p:cNvSpPr txBox="1">
            <a:spLocks noChangeArrowheads="1"/>
          </p:cNvSpPr>
          <p:nvPr/>
        </p:nvSpPr>
        <p:spPr bwMode="auto">
          <a:xfrm>
            <a:off x="4849568" y="4811636"/>
            <a:ext cx="28373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180975" indent="-180975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lvl="1" eaLnBrk="0" latin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ko-KR" sz="8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(±30%)</a:t>
            </a:r>
          </a:p>
        </p:txBody>
      </p:sp>
      <p:sp>
        <p:nvSpPr>
          <p:cNvPr id="561" name="Text Box 118"/>
          <p:cNvSpPr txBox="1">
            <a:spLocks noChangeArrowheads="1"/>
          </p:cNvSpPr>
          <p:nvPr/>
        </p:nvSpPr>
        <p:spPr bwMode="auto">
          <a:xfrm>
            <a:off x="6358098" y="4210197"/>
            <a:ext cx="82715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180975" indent="-180975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lvl="1" eaLnBrk="0" latin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ko-KR" sz="8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(Shift Min./</a:t>
            </a:r>
            <a:r>
              <a:rPr lang="ko-KR" altLang="en-US" sz="8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다단 </a:t>
            </a:r>
            <a:r>
              <a:rPr lang="en-US" altLang="ko-KR" sz="8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Filter)</a:t>
            </a:r>
          </a:p>
        </p:txBody>
      </p:sp>
      <p:sp>
        <p:nvSpPr>
          <p:cNvPr id="562" name="Text Box 118"/>
          <p:cNvSpPr txBox="1">
            <a:spLocks noChangeArrowheads="1"/>
          </p:cNvSpPr>
          <p:nvPr/>
        </p:nvSpPr>
        <p:spPr bwMode="auto">
          <a:xfrm>
            <a:off x="5585455" y="3568299"/>
            <a:ext cx="60272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180975" indent="-180975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lvl="1" eaLnBrk="0" latin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ko-KR" sz="8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(Random PWM)</a:t>
            </a:r>
          </a:p>
        </p:txBody>
      </p:sp>
      <p:sp>
        <p:nvSpPr>
          <p:cNvPr id="563" name="Text Box 118"/>
          <p:cNvSpPr txBox="1">
            <a:spLocks noChangeArrowheads="1"/>
          </p:cNvSpPr>
          <p:nvPr/>
        </p:nvSpPr>
        <p:spPr bwMode="auto">
          <a:xfrm>
            <a:off x="7477303" y="3568299"/>
            <a:ext cx="45845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180975" indent="-180975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lvl="1" eaLnBrk="0" latin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ko-KR" sz="8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(0.1W </a:t>
            </a:r>
            <a:r>
              <a:rPr lang="ko-KR" altLang="en-US" sz="8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이하</a:t>
            </a:r>
            <a:r>
              <a:rPr lang="en-US" altLang="ko-KR" sz="8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64" name="Text Box 118"/>
          <p:cNvSpPr txBox="1">
            <a:spLocks noChangeArrowheads="1"/>
          </p:cNvSpPr>
          <p:nvPr/>
        </p:nvSpPr>
        <p:spPr bwMode="auto">
          <a:xfrm>
            <a:off x="4549598" y="5510810"/>
            <a:ext cx="113172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180975" indent="-180975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lvl="1" eaLnBrk="0" latin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ko-KR" sz="8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800" dirty="0" err="1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파라메타</a:t>
            </a:r>
            <a:r>
              <a:rPr lang="ko-KR" altLang="en-US" sz="8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추정</a:t>
            </a:r>
            <a:r>
              <a:rPr lang="en-US" altLang="ko-KR" sz="8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800" dirty="0" err="1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게인자동화</a:t>
            </a:r>
            <a:r>
              <a:rPr lang="en-US" altLang="ko-KR" sz="8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65" name="Text Box 118"/>
          <p:cNvSpPr txBox="1">
            <a:spLocks noChangeArrowheads="1"/>
          </p:cNvSpPr>
          <p:nvPr/>
        </p:nvSpPr>
        <p:spPr bwMode="auto">
          <a:xfrm>
            <a:off x="4602495" y="6069941"/>
            <a:ext cx="54181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180975" indent="-180975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lvl="1" eaLnBrk="0" latin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ko-KR" sz="8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(Section </a:t>
            </a:r>
            <a:r>
              <a:rPr lang="ko-KR" altLang="en-US" sz="8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분리</a:t>
            </a:r>
            <a:r>
              <a:rPr lang="en-US" altLang="ko-KR" sz="8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66" name="Rectangle 144"/>
          <p:cNvSpPr>
            <a:spLocks noChangeArrowheads="1"/>
          </p:cNvSpPr>
          <p:nvPr/>
        </p:nvSpPr>
        <p:spPr bwMode="auto">
          <a:xfrm>
            <a:off x="4284568" y="3291987"/>
            <a:ext cx="182742" cy="12311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r" eaLnBrk="0" latinLnBrk="0" hangingPunct="0">
              <a:lnSpc>
                <a:spcPct val="100000"/>
              </a:lnSpc>
              <a:spcBef>
                <a:spcPct val="0"/>
              </a:spcBef>
              <a:buSzPct val="85000"/>
            </a:pPr>
            <a:r>
              <a:rPr lang="ko-KR" altLang="en-US" sz="800" dirty="0" smtClean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효율</a:t>
            </a:r>
            <a:endParaRPr lang="en-US" altLang="ko-KR" sz="800" dirty="0" smtClean="0">
              <a:solidFill>
                <a:prstClr val="white">
                  <a:lumMod val="50000"/>
                </a:prstClr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67" name="Rectangle 144"/>
          <p:cNvSpPr>
            <a:spLocks noChangeArrowheads="1"/>
          </p:cNvSpPr>
          <p:nvPr/>
        </p:nvSpPr>
        <p:spPr bwMode="auto">
          <a:xfrm>
            <a:off x="4077780" y="3930791"/>
            <a:ext cx="389530" cy="12311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r" eaLnBrk="0" latinLnBrk="0" hangingPunct="0">
              <a:lnSpc>
                <a:spcPct val="100000"/>
              </a:lnSpc>
              <a:spcBef>
                <a:spcPct val="0"/>
              </a:spcBef>
              <a:buSzPct val="85000"/>
            </a:pPr>
            <a:r>
              <a:rPr lang="ko-KR" altLang="en-US" sz="8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소</a:t>
            </a:r>
            <a:r>
              <a:rPr lang="ko-KR" altLang="en-US" sz="800" dirty="0" smtClean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음</a:t>
            </a:r>
            <a:r>
              <a:rPr lang="en-US" altLang="ko-KR" sz="800" dirty="0" smtClean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/</a:t>
            </a:r>
            <a:r>
              <a:rPr lang="ko-KR" altLang="en-US" sz="800" dirty="0" smtClean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진동</a:t>
            </a:r>
            <a:endParaRPr lang="en-US" altLang="ko-KR" sz="800" dirty="0" smtClean="0">
              <a:solidFill>
                <a:prstClr val="white">
                  <a:lumMod val="50000"/>
                </a:prstClr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68" name="Rectangle 144"/>
          <p:cNvSpPr>
            <a:spLocks noChangeArrowheads="1"/>
          </p:cNvSpPr>
          <p:nvPr/>
        </p:nvSpPr>
        <p:spPr bwMode="auto">
          <a:xfrm>
            <a:off x="4101825" y="4493165"/>
            <a:ext cx="365485" cy="12311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r" eaLnBrk="0" latinLnBrk="0" hangingPunct="0">
              <a:lnSpc>
                <a:spcPct val="100000"/>
              </a:lnSpc>
              <a:spcBef>
                <a:spcPct val="0"/>
              </a:spcBef>
              <a:buSzPct val="85000"/>
            </a:pPr>
            <a:r>
              <a:rPr lang="ko-KR" altLang="en-US" sz="800" smtClean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운전영역</a:t>
            </a:r>
            <a:endParaRPr lang="en-US" altLang="ko-KR" sz="800" dirty="0" smtClean="0">
              <a:solidFill>
                <a:prstClr val="white">
                  <a:lumMod val="50000"/>
                </a:prstClr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69" name="Rectangle 144"/>
          <p:cNvSpPr>
            <a:spLocks noChangeArrowheads="1"/>
          </p:cNvSpPr>
          <p:nvPr/>
        </p:nvSpPr>
        <p:spPr bwMode="auto">
          <a:xfrm>
            <a:off x="4193196" y="5069363"/>
            <a:ext cx="274114" cy="12311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r" eaLnBrk="0" latinLnBrk="0" hangingPunct="0">
              <a:lnSpc>
                <a:spcPct val="100000"/>
              </a:lnSpc>
              <a:spcBef>
                <a:spcPct val="0"/>
              </a:spcBef>
              <a:buSzPct val="85000"/>
            </a:pPr>
            <a:r>
              <a:rPr lang="ko-KR" altLang="en-US" sz="800" smtClean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서비스</a:t>
            </a:r>
            <a:endParaRPr lang="en-US" altLang="ko-KR" sz="800" dirty="0" smtClean="0">
              <a:solidFill>
                <a:prstClr val="white">
                  <a:lumMod val="50000"/>
                </a:prstClr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70" name="Rectangle 144"/>
          <p:cNvSpPr>
            <a:spLocks noChangeArrowheads="1"/>
          </p:cNvSpPr>
          <p:nvPr/>
        </p:nvSpPr>
        <p:spPr bwMode="auto">
          <a:xfrm>
            <a:off x="4077780" y="5815496"/>
            <a:ext cx="389530" cy="12311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r" eaLnBrk="0" latinLnBrk="0" hangingPunct="0">
              <a:lnSpc>
                <a:spcPct val="100000"/>
              </a:lnSpc>
              <a:spcBef>
                <a:spcPct val="0"/>
              </a:spcBef>
              <a:buSzPct val="85000"/>
            </a:pPr>
            <a:r>
              <a:rPr lang="ko-KR" altLang="en-US" sz="800" dirty="0" smtClean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규제</a:t>
            </a:r>
            <a:r>
              <a:rPr lang="en-US" altLang="ko-KR" sz="800" dirty="0" smtClean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/</a:t>
            </a:r>
            <a:r>
              <a:rPr lang="ko-KR" altLang="en-US" sz="800" dirty="0" smtClean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안전</a:t>
            </a:r>
            <a:endParaRPr lang="en-US" altLang="ko-KR" sz="800" dirty="0" smtClean="0">
              <a:solidFill>
                <a:prstClr val="white">
                  <a:lumMod val="50000"/>
                </a:prstClr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71" name="Text Box 118"/>
          <p:cNvSpPr txBox="1">
            <a:spLocks noChangeArrowheads="1"/>
          </p:cNvSpPr>
          <p:nvPr/>
        </p:nvSpPr>
        <p:spPr bwMode="auto">
          <a:xfrm>
            <a:off x="6464171" y="6069941"/>
            <a:ext cx="62677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180975" indent="-180975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lvl="1" eaLnBrk="0" latin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ko-KR" sz="8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8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절연설계 강화</a:t>
            </a:r>
            <a:r>
              <a:rPr lang="en-US" altLang="ko-KR" sz="8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72" name="직사각형 571"/>
          <p:cNvSpPr/>
          <p:nvPr/>
        </p:nvSpPr>
        <p:spPr>
          <a:xfrm>
            <a:off x="7991052" y="4059936"/>
            <a:ext cx="144000" cy="1440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800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선</a:t>
            </a:r>
            <a:endParaRPr lang="ko-KR" altLang="en-US" sz="800" dirty="0">
              <a:solidFill>
                <a:srgbClr val="FFFFFF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73" name="직사각형 572"/>
          <p:cNvSpPr/>
          <p:nvPr/>
        </p:nvSpPr>
        <p:spPr>
          <a:xfrm>
            <a:off x="5289043" y="6209528"/>
            <a:ext cx="144000" cy="1440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8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선</a:t>
            </a:r>
            <a:endParaRPr lang="ko-KR" altLang="en-US" sz="8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574" name="직사각형 573"/>
          <p:cNvSpPr/>
          <p:nvPr/>
        </p:nvSpPr>
        <p:spPr>
          <a:xfrm>
            <a:off x="6146256" y="6209528"/>
            <a:ext cx="144000" cy="1440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8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선</a:t>
            </a:r>
            <a:endParaRPr lang="ko-KR" altLang="en-US" sz="8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576" name="직사각형 575"/>
          <p:cNvSpPr/>
          <p:nvPr/>
        </p:nvSpPr>
        <p:spPr>
          <a:xfrm>
            <a:off x="6920592" y="5230592"/>
            <a:ext cx="144000" cy="1440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8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선</a:t>
            </a:r>
            <a:endParaRPr lang="ko-KR" altLang="en-US" sz="8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578" name="TextBox 27"/>
          <p:cNvSpPr txBox="1">
            <a:spLocks noChangeArrowheads="1"/>
          </p:cNvSpPr>
          <p:nvPr/>
        </p:nvSpPr>
        <p:spPr bwMode="auto">
          <a:xfrm>
            <a:off x="1528842" y="3085774"/>
            <a:ext cx="2891373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indent="179388" eaLnBrk="0" hangingPunct="0">
              <a:spcBef>
                <a:spcPts val="300"/>
              </a:spcBef>
              <a:defRPr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0" lvl="1" indent="0" eaLnBrk="0" hangingPunct="0">
              <a:spcBef>
                <a:spcPts val="300"/>
              </a:spcBef>
              <a:defRPr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2pPr>
            <a:lvl3pPr marL="1216025" indent="-301625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827213" indent="-455613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438400" indent="-609600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8956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33528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8100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42672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buSzPct val="80000"/>
              <a:buFont typeface="Wingdings" pitchFamily="2" charset="2"/>
              <a:buChar char="q"/>
            </a:pPr>
            <a:r>
              <a:rPr lang="ko-KR" altLang="en-US" sz="1100" b="1" dirty="0" smtClean="0">
                <a:solidFill>
                  <a:srgbClr val="000000"/>
                </a:solidFill>
              </a:rPr>
              <a:t>제어 고효율 기술 개발 </a:t>
            </a:r>
            <a:endParaRPr lang="en-US" altLang="ko-KR" sz="1100" b="1" dirty="0" smtClean="0">
              <a:solidFill>
                <a:srgbClr val="000000"/>
              </a:solidFill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SzPct val="80000"/>
            </a:pPr>
            <a:r>
              <a:rPr lang="en-US" altLang="ko-KR" sz="1100" b="1" dirty="0">
                <a:solidFill>
                  <a:srgbClr val="000000"/>
                </a:solidFill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</a:rPr>
              <a:t>  </a:t>
            </a:r>
            <a:r>
              <a:rPr lang="en-US" altLang="ko-KR" sz="1100" dirty="0" smtClean="0">
                <a:solidFill>
                  <a:srgbClr val="000000"/>
                </a:solidFill>
              </a:rPr>
              <a:t>- </a:t>
            </a:r>
            <a:r>
              <a:rPr lang="ko-KR" altLang="en-US" sz="1100" dirty="0" err="1" smtClean="0">
                <a:solidFill>
                  <a:srgbClr val="000000"/>
                </a:solidFill>
              </a:rPr>
              <a:t>스위칭</a:t>
            </a:r>
            <a:r>
              <a:rPr lang="ko-KR" altLang="en-US" sz="1100" dirty="0" smtClean="0">
                <a:solidFill>
                  <a:srgbClr val="000000"/>
                </a:solidFill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</a:rPr>
              <a:t>Loss </a:t>
            </a:r>
            <a:r>
              <a:rPr lang="ko-KR" altLang="en-US" sz="1100" dirty="0" smtClean="0">
                <a:solidFill>
                  <a:srgbClr val="000000"/>
                </a:solidFill>
              </a:rPr>
              <a:t>저감 기술</a:t>
            </a:r>
            <a:r>
              <a:rPr lang="en-US" altLang="ko-KR" sz="1100" dirty="0" smtClean="0">
                <a:solidFill>
                  <a:srgbClr val="000000"/>
                </a:solidFill>
              </a:rPr>
              <a:t>, </a:t>
            </a:r>
            <a:r>
              <a:rPr lang="ko-KR" altLang="en-US" sz="1100" dirty="0" smtClean="0">
                <a:solidFill>
                  <a:srgbClr val="000000"/>
                </a:solidFill>
              </a:rPr>
              <a:t>정밀 제어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SzPct val="80000"/>
            </a:pPr>
            <a:r>
              <a:rPr lang="en-US" altLang="ko-KR" sz="1100" dirty="0" smtClean="0">
                <a:solidFill>
                  <a:srgbClr val="000000"/>
                </a:solidFill>
              </a:rPr>
              <a:t>   - </a:t>
            </a:r>
            <a:r>
              <a:rPr lang="ko-KR" altLang="en-US" sz="1100" dirty="0" smtClean="0">
                <a:solidFill>
                  <a:srgbClr val="000000"/>
                </a:solidFill>
              </a:rPr>
              <a:t>대기전력 최소화</a:t>
            </a:r>
            <a:endParaRPr lang="en-US" altLang="ko-KR" sz="1100" dirty="0">
              <a:solidFill>
                <a:srgbClr val="000000"/>
              </a:solidFill>
            </a:endParaRPr>
          </a:p>
        </p:txBody>
      </p:sp>
      <p:sp>
        <p:nvSpPr>
          <p:cNvPr id="579" name="TextBox 27"/>
          <p:cNvSpPr txBox="1">
            <a:spLocks noChangeArrowheads="1"/>
          </p:cNvSpPr>
          <p:nvPr/>
        </p:nvSpPr>
        <p:spPr bwMode="auto">
          <a:xfrm>
            <a:off x="1528842" y="3777921"/>
            <a:ext cx="2891373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indent="179388" eaLnBrk="0" hangingPunct="0">
              <a:spcBef>
                <a:spcPts val="300"/>
              </a:spcBef>
              <a:defRPr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0" lvl="1" indent="0" eaLnBrk="0" hangingPunct="0">
              <a:spcBef>
                <a:spcPts val="300"/>
              </a:spcBef>
              <a:defRPr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2pPr>
            <a:lvl3pPr marL="1216025" indent="-301625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827213" indent="-455613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438400" indent="-609600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8956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33528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8100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42672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buSzPct val="80000"/>
              <a:buFont typeface="Wingdings" pitchFamily="2" charset="2"/>
              <a:buChar char="q"/>
            </a:pPr>
            <a:r>
              <a:rPr lang="ko-KR" altLang="en-US" sz="1100" b="1" dirty="0" smtClean="0">
                <a:solidFill>
                  <a:srgbClr val="000000"/>
                </a:solidFill>
              </a:rPr>
              <a:t>소음 </a:t>
            </a:r>
            <a:r>
              <a:rPr lang="en-US" altLang="ko-KR" sz="1100" b="1" dirty="0" smtClean="0">
                <a:solidFill>
                  <a:srgbClr val="000000"/>
                </a:solidFill>
              </a:rPr>
              <a:t>/ </a:t>
            </a:r>
            <a:r>
              <a:rPr lang="ko-KR" altLang="en-US" sz="1100" b="1" dirty="0" smtClean="0">
                <a:solidFill>
                  <a:srgbClr val="000000"/>
                </a:solidFill>
              </a:rPr>
              <a:t>진동 개선 제어 기술 개발</a:t>
            </a:r>
            <a:endParaRPr lang="en-US" altLang="ko-KR" sz="1100" b="1" dirty="0" smtClean="0">
              <a:solidFill>
                <a:srgbClr val="000000"/>
              </a:solidFill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SzPct val="80000"/>
            </a:pPr>
            <a:r>
              <a:rPr lang="en-US" altLang="ko-KR" sz="1100" b="1" dirty="0">
                <a:solidFill>
                  <a:srgbClr val="000000"/>
                </a:solidFill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</a:rPr>
              <a:t>  </a:t>
            </a:r>
            <a:r>
              <a:rPr lang="en-US" altLang="ko-KR" sz="1100" dirty="0" smtClean="0">
                <a:solidFill>
                  <a:srgbClr val="000000"/>
                </a:solidFill>
              </a:rPr>
              <a:t>- Random PWM </a:t>
            </a:r>
            <a:r>
              <a:rPr lang="ko-KR" altLang="en-US" sz="1100" dirty="0" smtClean="0">
                <a:solidFill>
                  <a:srgbClr val="000000"/>
                </a:solidFill>
              </a:rPr>
              <a:t>확대</a:t>
            </a:r>
            <a:r>
              <a:rPr lang="en-US" altLang="ko-KR" sz="1100" dirty="0" smtClean="0">
                <a:solidFill>
                  <a:srgbClr val="000000"/>
                </a:solidFill>
              </a:rPr>
              <a:t>(</a:t>
            </a:r>
            <a:r>
              <a:rPr lang="ko-KR" altLang="en-US" sz="1100" dirty="0" smtClean="0">
                <a:solidFill>
                  <a:srgbClr val="000000"/>
                </a:solidFill>
              </a:rPr>
              <a:t>일체형 </a:t>
            </a:r>
            <a:r>
              <a:rPr lang="en-US" altLang="ko-KR" sz="11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100" dirty="0" smtClean="0">
                <a:solidFill>
                  <a:srgbClr val="000000"/>
                </a:solidFill>
                <a:sym typeface="Wingdings" panose="05000000000000000000" pitchFamily="2" charset="2"/>
              </a:rPr>
              <a:t>벽</a:t>
            </a:r>
            <a:r>
              <a:rPr lang="en-US" altLang="ko-KR" sz="1100" dirty="0" smtClean="0">
                <a:solidFill>
                  <a:srgbClr val="000000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11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스</a:t>
            </a:r>
            <a:r>
              <a:rPr lang="en-US" altLang="ko-KR" sz="1100" dirty="0" smtClean="0">
                <a:solidFill>
                  <a:srgbClr val="000000"/>
                </a:solidFill>
                <a:sym typeface="Wingdings" panose="05000000000000000000" pitchFamily="2" charset="2"/>
              </a:rPr>
              <a:t>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SzPct val="80000"/>
            </a:pPr>
            <a:r>
              <a:rPr lang="en-US" altLang="ko-KR" sz="11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 - </a:t>
            </a:r>
            <a:r>
              <a:rPr lang="ko-KR" altLang="en-US" sz="11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상전류</a:t>
            </a:r>
            <a:r>
              <a:rPr lang="ko-KR" altLang="en-US" sz="11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sym typeface="Wingdings" panose="05000000000000000000" pitchFamily="2" charset="2"/>
              </a:rPr>
              <a:t>THD </a:t>
            </a:r>
            <a:r>
              <a:rPr lang="ko-KR" altLang="en-US" sz="1100" dirty="0" smtClean="0">
                <a:solidFill>
                  <a:srgbClr val="000000"/>
                </a:solidFill>
                <a:sym typeface="Wingdings" panose="05000000000000000000" pitchFamily="2" charset="2"/>
              </a:rPr>
              <a:t>개선</a:t>
            </a:r>
            <a:r>
              <a:rPr lang="en-US" altLang="ko-KR" sz="1100" dirty="0" smtClean="0">
                <a:solidFill>
                  <a:srgbClr val="0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100" dirty="0" smtClean="0">
                <a:solidFill>
                  <a:srgbClr val="000000"/>
                </a:solidFill>
                <a:sym typeface="Wingdings" panose="05000000000000000000" pitchFamily="2" charset="2"/>
              </a:rPr>
              <a:t>저주파 소음 개선</a:t>
            </a:r>
            <a:endParaRPr lang="en-US" altLang="ko-KR" sz="11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sp>
        <p:nvSpPr>
          <p:cNvPr id="580" name="TextBox 27"/>
          <p:cNvSpPr txBox="1">
            <a:spLocks noChangeArrowheads="1"/>
          </p:cNvSpPr>
          <p:nvPr/>
        </p:nvSpPr>
        <p:spPr bwMode="auto">
          <a:xfrm>
            <a:off x="1528842" y="4439008"/>
            <a:ext cx="2891373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indent="179388" eaLnBrk="0" hangingPunct="0">
              <a:spcBef>
                <a:spcPts val="300"/>
              </a:spcBef>
              <a:defRPr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0" lvl="1" indent="0" eaLnBrk="0" hangingPunct="0">
              <a:spcBef>
                <a:spcPts val="300"/>
              </a:spcBef>
              <a:defRPr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2pPr>
            <a:lvl3pPr marL="1216025" indent="-301625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827213" indent="-455613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438400" indent="-609600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8956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33528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8100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42672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buSzPct val="80000"/>
              <a:buFont typeface="Wingdings" pitchFamily="2" charset="2"/>
              <a:buChar char="q"/>
            </a:pPr>
            <a:r>
              <a:rPr lang="en-US" altLang="ko-KR" sz="1100" b="1" dirty="0">
                <a:solidFill>
                  <a:srgbClr val="000000"/>
                </a:solidFill>
              </a:rPr>
              <a:t> </a:t>
            </a:r>
            <a:r>
              <a:rPr lang="ko-KR" altLang="en-US" sz="1100" b="1" dirty="0" smtClean="0">
                <a:solidFill>
                  <a:srgbClr val="000000"/>
                </a:solidFill>
              </a:rPr>
              <a:t>운전 영역 확대</a:t>
            </a:r>
            <a:endParaRPr lang="en-US" altLang="ko-KR" sz="1100" b="1" dirty="0" smtClean="0">
              <a:solidFill>
                <a:srgbClr val="000000"/>
              </a:solidFill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SzPct val="80000"/>
            </a:pPr>
            <a:r>
              <a:rPr lang="en-US" altLang="ko-KR" sz="11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  - 10Hz </a:t>
            </a:r>
            <a:r>
              <a:rPr lang="ko-KR" altLang="en-US" sz="1100" dirty="0" smtClean="0">
                <a:solidFill>
                  <a:srgbClr val="000000"/>
                </a:solidFill>
                <a:sym typeface="Wingdings" panose="05000000000000000000" pitchFamily="2" charset="2"/>
              </a:rPr>
              <a:t>이하 운전</a:t>
            </a:r>
            <a:endParaRPr lang="en-US" altLang="ko-KR" sz="11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sp>
        <p:nvSpPr>
          <p:cNvPr id="581" name="Text Box 118"/>
          <p:cNvSpPr txBox="1">
            <a:spLocks noChangeArrowheads="1"/>
          </p:cNvSpPr>
          <p:nvPr/>
        </p:nvSpPr>
        <p:spPr bwMode="auto">
          <a:xfrm>
            <a:off x="6658842" y="4811636"/>
            <a:ext cx="45685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180975" indent="-180975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lvl="1" eaLnBrk="0" latin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ko-KR" sz="8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(10Hz </a:t>
            </a:r>
            <a:r>
              <a:rPr lang="ko-KR" altLang="en-US" sz="8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이하</a:t>
            </a:r>
            <a:r>
              <a:rPr lang="en-US" altLang="ko-KR" sz="8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82" name="TextBox 27"/>
          <p:cNvSpPr txBox="1">
            <a:spLocks noChangeArrowheads="1"/>
          </p:cNvSpPr>
          <p:nvPr/>
        </p:nvSpPr>
        <p:spPr bwMode="auto">
          <a:xfrm>
            <a:off x="1528842" y="5046407"/>
            <a:ext cx="2891373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indent="179388" eaLnBrk="0" hangingPunct="0">
              <a:spcBef>
                <a:spcPts val="300"/>
              </a:spcBef>
              <a:defRPr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0" lvl="1" indent="0" eaLnBrk="0" hangingPunct="0">
              <a:spcBef>
                <a:spcPts val="300"/>
              </a:spcBef>
              <a:defRPr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2pPr>
            <a:lvl3pPr marL="1216025" indent="-301625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827213" indent="-455613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438400" indent="-609600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8956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33528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8100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42672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buSzPct val="80000"/>
              <a:buFont typeface="Wingdings" pitchFamily="2" charset="2"/>
              <a:buChar char="q"/>
            </a:pPr>
            <a:r>
              <a:rPr lang="en-US" altLang="ko-KR" sz="1100" b="1" dirty="0">
                <a:solidFill>
                  <a:srgbClr val="000000"/>
                </a:solidFill>
              </a:rPr>
              <a:t> </a:t>
            </a:r>
            <a:r>
              <a:rPr lang="ko-KR" altLang="en-US" sz="1100" b="1" dirty="0" smtClean="0">
                <a:solidFill>
                  <a:srgbClr val="000000"/>
                </a:solidFill>
              </a:rPr>
              <a:t>서비스 </a:t>
            </a:r>
            <a:r>
              <a:rPr lang="ko-KR" altLang="en-US" sz="1100" b="1" dirty="0" err="1" smtClean="0">
                <a:solidFill>
                  <a:srgbClr val="000000"/>
                </a:solidFill>
              </a:rPr>
              <a:t>적확도</a:t>
            </a:r>
            <a:r>
              <a:rPr lang="en-US" altLang="ko-KR" sz="1100" b="1" dirty="0" smtClean="0">
                <a:solidFill>
                  <a:srgbClr val="000000"/>
                </a:solidFill>
              </a:rPr>
              <a:t>/</a:t>
            </a:r>
            <a:r>
              <a:rPr lang="ko-KR" altLang="en-US" sz="1100" b="1" dirty="0" smtClean="0">
                <a:solidFill>
                  <a:srgbClr val="000000"/>
                </a:solidFill>
              </a:rPr>
              <a:t>편의성 개선</a:t>
            </a:r>
            <a:endParaRPr lang="en-US" altLang="ko-KR" sz="1100" b="1" dirty="0" smtClean="0">
              <a:solidFill>
                <a:srgbClr val="000000"/>
              </a:solidFill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SzPct val="80000"/>
            </a:pPr>
            <a:r>
              <a:rPr lang="en-US" altLang="ko-KR" sz="1100" b="1" dirty="0">
                <a:solidFill>
                  <a:srgbClr val="000000"/>
                </a:solidFill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</a:rPr>
              <a:t>  </a:t>
            </a:r>
            <a:r>
              <a:rPr lang="en-US" altLang="ko-KR" sz="1100" dirty="0" smtClean="0">
                <a:solidFill>
                  <a:srgbClr val="000000"/>
                </a:solidFill>
              </a:rPr>
              <a:t>- Auto </a:t>
            </a:r>
            <a:r>
              <a:rPr lang="ko-KR" altLang="en-US" sz="1100" dirty="0" smtClean="0">
                <a:solidFill>
                  <a:srgbClr val="000000"/>
                </a:solidFill>
              </a:rPr>
              <a:t>튜닝 확대</a:t>
            </a:r>
            <a:r>
              <a:rPr lang="en-US" altLang="ko-KR" sz="1100" dirty="0" smtClean="0">
                <a:solidFill>
                  <a:srgbClr val="000000"/>
                </a:solidFill>
              </a:rPr>
              <a:t>,</a:t>
            </a:r>
            <a:r>
              <a:rPr lang="ko-KR" altLang="en-US" sz="1100" dirty="0">
                <a:solidFill>
                  <a:srgbClr val="000000"/>
                </a:solidFill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</a:rPr>
              <a:t>개선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SzPct val="80000"/>
            </a:pPr>
            <a:r>
              <a:rPr lang="en-US" altLang="ko-KR" sz="11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 - </a:t>
            </a:r>
            <a:r>
              <a:rPr lang="ko-KR" altLang="en-US" sz="1100" dirty="0" smtClean="0">
                <a:solidFill>
                  <a:srgbClr val="000000"/>
                </a:solidFill>
                <a:sym typeface="Wingdings" panose="05000000000000000000" pitchFamily="2" charset="2"/>
              </a:rPr>
              <a:t>압축기 진단 </a:t>
            </a:r>
            <a:r>
              <a:rPr lang="ko-KR" altLang="en-US" sz="11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로직</a:t>
            </a:r>
            <a:r>
              <a:rPr lang="ko-KR" altLang="en-US" sz="11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확대</a:t>
            </a:r>
            <a:endParaRPr lang="en-US" altLang="ko-KR" sz="11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sp>
        <p:nvSpPr>
          <p:cNvPr id="583" name="TextBox 27"/>
          <p:cNvSpPr txBox="1">
            <a:spLocks noChangeArrowheads="1"/>
          </p:cNvSpPr>
          <p:nvPr/>
        </p:nvSpPr>
        <p:spPr bwMode="auto">
          <a:xfrm>
            <a:off x="1528842" y="5715339"/>
            <a:ext cx="2891373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indent="179388" eaLnBrk="0" hangingPunct="0">
              <a:spcBef>
                <a:spcPts val="300"/>
              </a:spcBef>
              <a:defRPr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0" lvl="1" indent="0" eaLnBrk="0" hangingPunct="0">
              <a:spcBef>
                <a:spcPts val="300"/>
              </a:spcBef>
              <a:defRPr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2pPr>
            <a:lvl3pPr marL="1216025" indent="-301625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827213" indent="-455613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438400" indent="-609600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8956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33528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8100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42672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buSzPct val="80000"/>
              <a:buFont typeface="Wingdings" pitchFamily="2" charset="2"/>
              <a:buChar char="q"/>
            </a:pPr>
            <a:r>
              <a:rPr lang="en-US" altLang="ko-KR" sz="1100" b="1" dirty="0">
                <a:solidFill>
                  <a:srgbClr val="000000"/>
                </a:solidFill>
              </a:rPr>
              <a:t> </a:t>
            </a:r>
            <a:r>
              <a:rPr lang="ko-KR" altLang="en-US" sz="1100" b="1" dirty="0" smtClean="0">
                <a:solidFill>
                  <a:srgbClr val="000000"/>
                </a:solidFill>
              </a:rPr>
              <a:t>규제 대응 개발</a:t>
            </a:r>
            <a:endParaRPr lang="en-US" altLang="ko-KR" sz="1100" b="1" dirty="0" smtClean="0">
              <a:solidFill>
                <a:srgbClr val="000000"/>
              </a:solidFill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SzPct val="80000"/>
            </a:pPr>
            <a:r>
              <a:rPr lang="en-US" altLang="ko-KR" sz="1100" b="1" dirty="0">
                <a:solidFill>
                  <a:srgbClr val="000000"/>
                </a:solidFill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</a:rPr>
              <a:t>  </a:t>
            </a:r>
            <a:r>
              <a:rPr lang="en-US" altLang="ko-KR" sz="1100" dirty="0" smtClean="0">
                <a:solidFill>
                  <a:srgbClr val="000000"/>
                </a:solidFill>
              </a:rPr>
              <a:t>- SW </a:t>
            </a:r>
            <a:r>
              <a:rPr lang="ko-KR" altLang="en-US" sz="1100" dirty="0" smtClean="0">
                <a:solidFill>
                  <a:srgbClr val="000000"/>
                </a:solidFill>
              </a:rPr>
              <a:t>안전 인증</a:t>
            </a:r>
            <a:r>
              <a:rPr lang="en-US" altLang="ko-KR" sz="1100" dirty="0" smtClean="0">
                <a:solidFill>
                  <a:srgbClr val="000000"/>
                </a:solidFill>
              </a:rPr>
              <a:t>, R290 </a:t>
            </a:r>
            <a:r>
              <a:rPr lang="ko-KR" altLang="en-US" sz="1100" dirty="0" smtClean="0">
                <a:solidFill>
                  <a:srgbClr val="000000"/>
                </a:solidFill>
              </a:rPr>
              <a:t>대응 설계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SzPct val="80000"/>
            </a:pPr>
            <a:r>
              <a:rPr lang="en-US" altLang="ko-KR" sz="11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 - </a:t>
            </a:r>
            <a:r>
              <a:rPr lang="ko-KR" altLang="en-US" sz="1100" dirty="0" smtClean="0">
                <a:solidFill>
                  <a:srgbClr val="000000"/>
                </a:solidFill>
                <a:sym typeface="Wingdings" panose="05000000000000000000" pitchFamily="2" charset="2"/>
              </a:rPr>
              <a:t>화재 대응 </a:t>
            </a:r>
            <a:r>
              <a:rPr lang="ko-KR" altLang="en-US" sz="11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아크감지</a:t>
            </a:r>
            <a:r>
              <a:rPr lang="ko-KR" altLang="en-US" sz="11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기술 개발</a:t>
            </a:r>
            <a:endParaRPr lang="en-US" altLang="ko-KR" sz="11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sp>
        <p:nvSpPr>
          <p:cNvPr id="584" name="Text Box 2"/>
          <p:cNvSpPr txBox="1">
            <a:spLocks noChangeArrowheads="1"/>
          </p:cNvSpPr>
          <p:nvPr/>
        </p:nvSpPr>
        <p:spPr bwMode="auto">
          <a:xfrm>
            <a:off x="8405813" y="3273864"/>
            <a:ext cx="14176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최고 효율 드라이브</a:t>
            </a:r>
            <a:endParaRPr lang="en-US" altLang="ko-KR" sz="1200" b="1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및 기술 개발</a:t>
            </a:r>
            <a:endParaRPr lang="en-US" altLang="ko-KR" sz="1200" b="1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585" name="Text Box 2"/>
          <p:cNvSpPr txBox="1">
            <a:spLocks noChangeArrowheads="1"/>
          </p:cNvSpPr>
          <p:nvPr/>
        </p:nvSpPr>
        <p:spPr bwMode="auto">
          <a:xfrm>
            <a:off x="8405813" y="3917377"/>
            <a:ext cx="14176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Noise Less </a:t>
            </a:r>
            <a:r>
              <a:rPr lang="ko-KR" altLang="en-US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인버터</a:t>
            </a:r>
            <a:endParaRPr lang="en-US" altLang="ko-KR" sz="1200" b="1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586" name="Text Box 2"/>
          <p:cNvSpPr txBox="1">
            <a:spLocks noChangeArrowheads="1"/>
          </p:cNvSpPr>
          <p:nvPr/>
        </p:nvSpPr>
        <p:spPr bwMode="auto">
          <a:xfrm>
            <a:off x="8405813" y="4486014"/>
            <a:ext cx="14176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Wide Range </a:t>
            </a:r>
            <a:r>
              <a:rPr lang="ko-KR" altLang="en-US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인버터</a:t>
            </a:r>
            <a:endParaRPr lang="en-US" altLang="ko-KR" sz="1200" b="1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587" name="Text Box 2"/>
          <p:cNvSpPr txBox="1">
            <a:spLocks noChangeArrowheads="1"/>
          </p:cNvSpPr>
          <p:nvPr/>
        </p:nvSpPr>
        <p:spPr bwMode="auto">
          <a:xfrm>
            <a:off x="8405813" y="5111598"/>
            <a:ext cx="14176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DX/AI</a:t>
            </a:r>
            <a:r>
              <a:rPr lang="ko-KR" altLang="en-US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를 활용한</a:t>
            </a:r>
            <a:endParaRPr lang="en-US" altLang="ko-KR" sz="1200" b="1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서비스 </a:t>
            </a:r>
            <a:r>
              <a:rPr lang="ko-KR" altLang="en-US" sz="1200" b="1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적확도</a:t>
            </a:r>
            <a:r>
              <a:rPr lang="en-US" altLang="ko-KR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편의</a:t>
            </a:r>
            <a:endParaRPr lang="en-US" altLang="ko-KR" sz="1200" b="1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588" name="Text Box 2"/>
          <p:cNvSpPr txBox="1">
            <a:spLocks noChangeArrowheads="1"/>
          </p:cNvSpPr>
          <p:nvPr/>
        </p:nvSpPr>
        <p:spPr bwMode="auto">
          <a:xfrm>
            <a:off x="8405813" y="5815496"/>
            <a:ext cx="14176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PL </a:t>
            </a:r>
            <a:r>
              <a:rPr lang="ko-KR" altLang="en-US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사고 </a:t>
            </a:r>
            <a:r>
              <a:rPr lang="en-US" altLang="ko-KR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Zero</a:t>
            </a:r>
            <a:endParaRPr lang="en-US" altLang="ko-KR" sz="1200" b="1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589" name="직사각형 588"/>
          <p:cNvSpPr/>
          <p:nvPr/>
        </p:nvSpPr>
        <p:spPr>
          <a:xfrm>
            <a:off x="7991052" y="4231954"/>
            <a:ext cx="144000" cy="1440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800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선</a:t>
            </a:r>
            <a:endParaRPr lang="ko-KR" altLang="en-US" sz="800" dirty="0">
              <a:solidFill>
                <a:srgbClr val="FFFFFF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590" name="직선 화살표 연결선 78"/>
          <p:cNvCxnSpPr>
            <a:cxnSpLocks noChangeShapeType="1"/>
          </p:cNvCxnSpPr>
          <p:nvPr/>
        </p:nvCxnSpPr>
        <p:spPr bwMode="auto">
          <a:xfrm>
            <a:off x="4497388" y="2544872"/>
            <a:ext cx="3440112" cy="0"/>
          </a:xfrm>
          <a:prstGeom prst="straightConnector1">
            <a:avLst/>
          </a:prstGeom>
          <a:noFill/>
          <a:ln w="3175" algn="ctr">
            <a:solidFill>
              <a:srgbClr val="7F7F7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1" name="Oval 178"/>
          <p:cNvSpPr>
            <a:spLocks noChangeArrowheads="1"/>
          </p:cNvSpPr>
          <p:nvPr/>
        </p:nvSpPr>
        <p:spPr bwMode="auto">
          <a:xfrm>
            <a:off x="6032674" y="2486135"/>
            <a:ext cx="144462" cy="1444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35618" tIns="34330" rIns="35618" bIns="34330" anchor="ctr" anchorCtr="1"/>
          <a:lstStyle>
            <a:lvl1pPr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900" b="1" dirty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en-US" altLang="ko-KR" sz="900" b="1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Q</a:t>
            </a:r>
          </a:p>
        </p:txBody>
      </p:sp>
      <p:sp>
        <p:nvSpPr>
          <p:cNvPr id="592" name="Oval 178"/>
          <p:cNvSpPr>
            <a:spLocks noChangeArrowheads="1"/>
          </p:cNvSpPr>
          <p:nvPr/>
        </p:nvSpPr>
        <p:spPr bwMode="auto">
          <a:xfrm>
            <a:off x="7529953" y="2478197"/>
            <a:ext cx="142875" cy="1444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35618" tIns="34330" rIns="35618" bIns="34330" anchor="ctr" anchorCtr="1"/>
          <a:lstStyle>
            <a:lvl1pPr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900" b="1" dirty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en-US" altLang="ko-KR" sz="900" b="1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Q</a:t>
            </a:r>
          </a:p>
        </p:txBody>
      </p:sp>
      <p:sp>
        <p:nvSpPr>
          <p:cNvPr id="593" name="Oval 178"/>
          <p:cNvSpPr>
            <a:spLocks noChangeArrowheads="1"/>
          </p:cNvSpPr>
          <p:nvPr/>
        </p:nvSpPr>
        <p:spPr bwMode="auto">
          <a:xfrm>
            <a:off x="4514850" y="2478197"/>
            <a:ext cx="144463" cy="1444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35618" tIns="34330" rIns="35618" bIns="34330" anchor="ctr" anchorCtr="1"/>
          <a:lstStyle>
            <a:lvl1pPr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900" b="1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~</a:t>
            </a:r>
          </a:p>
        </p:txBody>
      </p:sp>
      <p:sp>
        <p:nvSpPr>
          <p:cNvPr id="595" name="직사각형 594"/>
          <p:cNvSpPr/>
          <p:nvPr/>
        </p:nvSpPr>
        <p:spPr>
          <a:xfrm>
            <a:off x="7113240" y="3993944"/>
            <a:ext cx="144000" cy="1440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8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선</a:t>
            </a:r>
            <a:endParaRPr lang="ko-KR" altLang="en-US" sz="8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6055218" y="2054653"/>
            <a:ext cx="144000" cy="1440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8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선</a:t>
            </a:r>
            <a:endParaRPr lang="ko-KR" altLang="en-US" sz="8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151" name="Rectangle 144"/>
          <p:cNvSpPr>
            <a:spLocks noChangeArrowheads="1"/>
          </p:cNvSpPr>
          <p:nvPr/>
        </p:nvSpPr>
        <p:spPr bwMode="auto">
          <a:xfrm>
            <a:off x="5526705" y="5251482"/>
            <a:ext cx="748603" cy="24622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Auto </a:t>
            </a:r>
            <a:r>
              <a:rPr lang="ko-KR" altLang="en-US" sz="80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튜닝 </a:t>
            </a: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80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해외</a:t>
            </a: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압축기진단 </a:t>
            </a: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해외</a:t>
            </a: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52" name="Oval 178"/>
          <p:cNvSpPr>
            <a:spLocks noChangeArrowheads="1"/>
          </p:cNvSpPr>
          <p:nvPr/>
        </p:nvSpPr>
        <p:spPr bwMode="auto">
          <a:xfrm>
            <a:off x="6036215" y="5082002"/>
            <a:ext cx="144462" cy="1444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35618" tIns="34330" rIns="35618" bIns="34330" anchor="ctr" anchorCtr="1"/>
          <a:lstStyle>
            <a:lvl1pPr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900" b="1" dirty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en-US" altLang="ko-KR" sz="900" b="1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Q</a:t>
            </a:r>
          </a:p>
        </p:txBody>
      </p:sp>
      <p:sp>
        <p:nvSpPr>
          <p:cNvPr id="153" name="직사각형 152"/>
          <p:cNvSpPr/>
          <p:nvPr/>
        </p:nvSpPr>
        <p:spPr>
          <a:xfrm>
            <a:off x="6990597" y="6209528"/>
            <a:ext cx="144000" cy="1440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8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선</a:t>
            </a:r>
            <a:endParaRPr lang="ko-KR" altLang="en-US" sz="8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20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 Box 4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9683" y="98307"/>
            <a:ext cx="14486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30188" indent="-230188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200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유첨</a:t>
            </a:r>
            <a:r>
              <a:rPr lang="en-US" altLang="ko-KR" sz="2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 Y+3 </a:t>
            </a:r>
            <a:r>
              <a:rPr lang="ko-KR" altLang="en-US" sz="200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계획</a:t>
            </a:r>
            <a:endParaRPr lang="ko-KR" altLang="en-US" sz="20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97063" y="1007485"/>
            <a:ext cx="946880" cy="5434731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lnSpc>
                <a:spcPct val="100000"/>
              </a:lnSpc>
              <a:spcBef>
                <a:spcPct val="0"/>
              </a:spcBef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21152" y="1007485"/>
            <a:ext cx="838797" cy="5434731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lnSpc>
                <a:spcPct val="100000"/>
              </a:lnSpc>
              <a:spcBef>
                <a:spcPct val="0"/>
              </a:spcBef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24202" y="1259657"/>
            <a:ext cx="627183" cy="1080119"/>
          </a:xfrm>
          <a:prstGeom prst="roundRect">
            <a:avLst>
              <a:gd name="adj" fmla="val 9190"/>
            </a:avLst>
          </a:prstGeom>
          <a:solidFill>
            <a:schemeClr val="bg1"/>
          </a:solidFill>
          <a:ln w="12700" algn="ctr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ko-KR" altLang="en-US" sz="14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8" name="Rectangle 62"/>
          <p:cNvSpPr>
            <a:spLocks noChangeArrowheads="1"/>
          </p:cNvSpPr>
          <p:nvPr/>
        </p:nvSpPr>
        <p:spPr bwMode="auto">
          <a:xfrm>
            <a:off x="1006159" y="1594955"/>
            <a:ext cx="463267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 marL="177800" indent="-1778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1pPr>
            <a:lvl2pPr marL="355600" indent="-16986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9pPr>
          </a:lstStyle>
          <a:p>
            <a:pPr marL="0" indent="0" algn="ctr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200" b="1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Connec</a:t>
            </a:r>
            <a:endParaRPr lang="en-US" altLang="ko-KR" sz="1200" b="1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indent="0" algn="ctr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200" b="1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tivity</a:t>
            </a:r>
            <a:endParaRPr lang="en-US" altLang="ko-KR" sz="12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34694" y="628618"/>
            <a:ext cx="108000" cy="108000"/>
          </a:xfrm>
          <a:prstGeom prst="rect">
            <a:avLst/>
          </a:prstGeom>
          <a:solidFill>
            <a:srgbClr val="99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7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플</a:t>
            </a:r>
            <a:endParaRPr lang="ko-KR" altLang="en-US" sz="7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342554" y="628618"/>
            <a:ext cx="108000" cy="1080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7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선</a:t>
            </a:r>
            <a:endParaRPr lang="ko-KR" altLang="en-US" sz="7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 Box 82"/>
          <p:cNvSpPr txBox="1">
            <a:spLocks noChangeArrowheads="1"/>
          </p:cNvSpPr>
          <p:nvPr/>
        </p:nvSpPr>
        <p:spPr bwMode="auto">
          <a:xfrm>
            <a:off x="7471909" y="609568"/>
            <a:ext cx="237244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0" tIns="0" rIns="0" bIns="0">
            <a:spAutoFit/>
          </a:bodyPr>
          <a:lstStyle/>
          <a:p>
            <a:pPr marL="182563" indent="-182563" algn="ct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ct val="85000"/>
              <a:defRPr/>
            </a:pPr>
            <a:r>
              <a:rPr lang="en-US" altLang="ko-KR" sz="900" dirty="0" smtClean="0">
                <a:solidFill>
                  <a:srgbClr val="000000"/>
                </a:solidFill>
                <a:latin typeface="Arial Narrow" pitchFamily="34" charset="0"/>
                <a:ea typeface="LG스마트체 Regular" panose="020B0600000101010101" pitchFamily="50" charset="-127"/>
                <a:cs typeface="Arial" pitchFamily="34" charset="0"/>
              </a:rPr>
              <a:t>-</a:t>
            </a:r>
            <a:r>
              <a:rPr lang="ko-KR" altLang="en-US" sz="900" dirty="0" smtClean="0">
                <a:solidFill>
                  <a:srgbClr val="000000"/>
                </a:solidFill>
                <a:latin typeface="Arial Narrow" pitchFamily="34" charset="0"/>
                <a:ea typeface="LG스마트체 Regular" panose="020B0600000101010101" pitchFamily="50" charset="-127"/>
                <a:cs typeface="Arial" pitchFamily="34" charset="0"/>
              </a:rPr>
              <a:t>선행</a:t>
            </a:r>
            <a:endParaRPr lang="en-US" altLang="ko-KR" sz="900" dirty="0" smtClean="0">
              <a:solidFill>
                <a:srgbClr val="000000"/>
              </a:solidFill>
              <a:latin typeface="Arial Narrow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3" name="Text Box 82"/>
          <p:cNvSpPr txBox="1">
            <a:spLocks noChangeArrowheads="1"/>
          </p:cNvSpPr>
          <p:nvPr/>
        </p:nvSpPr>
        <p:spPr bwMode="auto">
          <a:xfrm>
            <a:off x="8547955" y="609568"/>
            <a:ext cx="365485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0" tIns="0" rIns="0" bIns="0">
            <a:spAutoFit/>
          </a:bodyPr>
          <a:lstStyle/>
          <a:p>
            <a:pPr marL="182563" indent="-182563" algn="ct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ct val="85000"/>
              <a:defRPr/>
            </a:pPr>
            <a:r>
              <a:rPr lang="en-US" altLang="ko-KR" sz="900" dirty="0" smtClean="0">
                <a:solidFill>
                  <a:srgbClr val="000000"/>
                </a:solidFill>
                <a:latin typeface="Arial Narrow" pitchFamily="34" charset="0"/>
                <a:ea typeface="LG스마트체 Regular" panose="020B0600000101010101" pitchFamily="50" charset="-127"/>
                <a:cs typeface="Arial" pitchFamily="34" charset="0"/>
              </a:rPr>
              <a:t>- </a:t>
            </a:r>
            <a:r>
              <a:rPr lang="ko-KR" altLang="en-US" sz="900" dirty="0" smtClean="0">
                <a:solidFill>
                  <a:srgbClr val="000000"/>
                </a:solidFill>
                <a:latin typeface="Arial Narrow" pitchFamily="34" charset="0"/>
                <a:ea typeface="LG스마트체 Regular" panose="020B0600000101010101" pitchFamily="50" charset="-127"/>
                <a:cs typeface="Arial" pitchFamily="34" charset="0"/>
              </a:rPr>
              <a:t>플랫폼</a:t>
            </a:r>
            <a:endParaRPr lang="en-US" altLang="ko-KR" sz="900" dirty="0" smtClean="0">
              <a:solidFill>
                <a:srgbClr val="000000"/>
              </a:solidFill>
              <a:latin typeface="Arial Narrow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77473" y="628618"/>
            <a:ext cx="180000" cy="10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7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에</a:t>
            </a:r>
            <a:r>
              <a:rPr lang="ko-KR" altLang="en-US" sz="700" dirty="0">
                <a:solidFill>
                  <a:srgbClr val="FFFFFF"/>
                </a:solidFill>
                <a:latin typeface="Arial Narrow" panose="020B0606020202030204" pitchFamily="34" charset="0"/>
              </a:rPr>
              <a:t>어</a:t>
            </a:r>
          </a:p>
        </p:txBody>
      </p:sp>
      <p:sp>
        <p:nvSpPr>
          <p:cNvPr id="16" name="Text Box 82"/>
          <p:cNvSpPr txBox="1">
            <a:spLocks noChangeArrowheads="1"/>
          </p:cNvSpPr>
          <p:nvPr/>
        </p:nvSpPr>
        <p:spPr bwMode="auto">
          <a:xfrm>
            <a:off x="9203915" y="609568"/>
            <a:ext cx="429605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0" tIns="0" rIns="0" bIns="0">
            <a:spAutoFit/>
          </a:bodyPr>
          <a:lstStyle/>
          <a:p>
            <a:pPr marL="182563" indent="-182563" algn="ct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ct val="85000"/>
              <a:defRPr/>
            </a:pPr>
            <a:r>
              <a:rPr lang="en-US" altLang="ko-KR" sz="900" dirty="0" smtClean="0">
                <a:solidFill>
                  <a:srgbClr val="000000"/>
                </a:solidFill>
                <a:latin typeface="Arial Narrow" pitchFamily="34" charset="0"/>
                <a:ea typeface="LG스마트체 Regular" panose="020B0600000101010101" pitchFamily="50" charset="-127"/>
                <a:cs typeface="Arial" pitchFamily="34" charset="0"/>
              </a:rPr>
              <a:t>- </a:t>
            </a:r>
            <a:r>
              <a:rPr lang="ko-KR" altLang="en-US" sz="900" dirty="0" smtClean="0">
                <a:solidFill>
                  <a:srgbClr val="000000"/>
                </a:solidFill>
                <a:latin typeface="Arial Narrow" pitchFamily="34" charset="0"/>
                <a:ea typeface="LG스마트체 Regular" panose="020B0600000101010101" pitchFamily="50" charset="-127"/>
                <a:cs typeface="Arial" pitchFamily="34" charset="0"/>
              </a:rPr>
              <a:t>에어</a:t>
            </a:r>
            <a:r>
              <a:rPr lang="en-US" altLang="ko-KR" sz="900" dirty="0" smtClean="0">
                <a:solidFill>
                  <a:srgbClr val="000000"/>
                </a:solidFill>
                <a:latin typeface="Arial Narrow" pitchFamily="34" charset="0"/>
                <a:ea typeface="LG스마트체 Regular" panose="020B0600000101010101" pitchFamily="50" charset="-127"/>
                <a:cs typeface="Arial" pitchFamily="34" charset="0"/>
              </a:rPr>
              <a:t>(</a:t>
            </a:r>
            <a:r>
              <a:rPr lang="ko-KR" altLang="en-US" sz="900" dirty="0" smtClean="0">
                <a:solidFill>
                  <a:srgbClr val="000000"/>
                </a:solidFill>
                <a:latin typeface="Arial Narrow" pitchFamily="34" charset="0"/>
                <a:ea typeface="LG스마트체 Regular" panose="020B0600000101010101" pitchFamily="50" charset="-127"/>
                <a:cs typeface="Arial" pitchFamily="34" charset="0"/>
              </a:rPr>
              <a:t>연</a:t>
            </a:r>
            <a:r>
              <a:rPr lang="en-US" altLang="ko-KR" sz="900" dirty="0" smtClean="0">
                <a:solidFill>
                  <a:srgbClr val="000000"/>
                </a:solidFill>
                <a:latin typeface="Arial Narrow" pitchFamily="34" charset="0"/>
                <a:ea typeface="LG스마트체 Regular" panose="020B0600000101010101" pitchFamily="50" charset="-127"/>
                <a:cs typeface="Arial" pitchFamily="34" charset="0"/>
              </a:rPr>
              <a:t>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8668" y="628617"/>
            <a:ext cx="245133" cy="119449"/>
          </a:xfrm>
          <a:prstGeom prst="rect">
            <a:avLst/>
          </a:prstGeom>
          <a:solidFill>
            <a:srgbClr val="99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7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PMO</a:t>
            </a:r>
            <a:endParaRPr lang="ko-KR" altLang="en-US" sz="7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Text Box 82"/>
          <p:cNvSpPr txBox="1">
            <a:spLocks noChangeArrowheads="1"/>
          </p:cNvSpPr>
          <p:nvPr/>
        </p:nvSpPr>
        <p:spPr bwMode="auto">
          <a:xfrm>
            <a:off x="8038638" y="609568"/>
            <a:ext cx="272510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0" tIns="0" rIns="0" bIns="0">
            <a:spAutoFit/>
          </a:bodyPr>
          <a:lstStyle/>
          <a:p>
            <a:pPr marL="182563" indent="-182563" algn="ct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ct val="85000"/>
              <a:defRPr/>
            </a:pPr>
            <a:r>
              <a:rPr lang="en-US" altLang="ko-KR" sz="900" dirty="0" smtClean="0">
                <a:solidFill>
                  <a:srgbClr val="000000"/>
                </a:solidFill>
                <a:latin typeface="Arial Narrow" pitchFamily="34" charset="0"/>
                <a:ea typeface="LG스마트체 Regular" panose="020B0600000101010101" pitchFamily="50" charset="-127"/>
                <a:cs typeface="Arial" pitchFamily="34" charset="0"/>
              </a:rPr>
              <a:t>- PMO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133600" y="775710"/>
            <a:ext cx="6286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0" latinLnBrk="0" hangingPunct="0">
              <a:lnSpc>
                <a:spcPct val="100000"/>
              </a:lnSpc>
              <a:spcBef>
                <a:spcPct val="2000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핵심기술</a:t>
            </a:r>
            <a:endParaRPr lang="en-US" altLang="ko-KR" sz="1400" b="1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284663" y="1010660"/>
            <a:ext cx="38496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6033120" y="751897"/>
            <a:ext cx="4032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0" latinLnBrk="0" hangingPunct="0">
              <a:lnSpc>
                <a:spcPct val="100000"/>
              </a:lnSpc>
              <a:spcBef>
                <a:spcPct val="2000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TRM </a:t>
            </a:r>
            <a:endParaRPr lang="ko-KR" altLang="en-US" sz="1400" b="1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2" name="Text Box 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814441" y="1136643"/>
            <a:ext cx="2825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ko-KR" sz="1100" b="1" u="sng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’22</a:t>
            </a:r>
            <a:r>
              <a:rPr lang="ko-KR" altLang="en-US" sz="1100" b="1" u="sng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년</a:t>
            </a:r>
          </a:p>
        </p:txBody>
      </p:sp>
      <p:sp>
        <p:nvSpPr>
          <p:cNvPr id="23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748957" y="1136643"/>
            <a:ext cx="28416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ko-KR" sz="1100" b="1" u="sng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’23</a:t>
            </a:r>
            <a:r>
              <a:rPr lang="ko-KR" altLang="en-US" sz="1100" b="1" u="sng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년</a:t>
            </a:r>
          </a:p>
        </p:txBody>
      </p:sp>
      <p:sp>
        <p:nvSpPr>
          <p:cNvPr id="24" name="Text Box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418982" y="1136643"/>
            <a:ext cx="4143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ko-KR" sz="1100" b="1" u="sng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’25</a:t>
            </a:r>
            <a:r>
              <a:rPr lang="ko-KR" altLang="en-US" sz="1100" b="1" u="sng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년 </a:t>
            </a:r>
            <a:r>
              <a:rPr lang="en-US" altLang="ko-KR" sz="1100" b="1" u="sng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~ </a:t>
            </a:r>
            <a:endParaRPr lang="ko-KR" altLang="en-US" sz="1100" b="1" u="sng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609184" y="1136643"/>
            <a:ext cx="28416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ko-KR" sz="1100" b="1" u="sng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’24</a:t>
            </a:r>
            <a:r>
              <a:rPr lang="ko-KR" altLang="en-US" sz="1100" b="1" u="sng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년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309563" y="1010660"/>
            <a:ext cx="37655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518525" y="1010660"/>
            <a:ext cx="1276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8980488" y="751897"/>
            <a:ext cx="3016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0" latinLnBrk="0" hangingPunct="0">
              <a:lnSpc>
                <a:spcPct val="100000"/>
              </a:lnSpc>
              <a:spcBef>
                <a:spcPct val="20000"/>
              </a:spcBef>
            </a:pPr>
            <a:r>
              <a:rPr lang="en-US" altLang="ko-KR" sz="1400" b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PPD</a:t>
            </a:r>
            <a:endParaRPr lang="ko-KR" altLang="en-US" sz="1400" b="1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29" name="직선 화살표 연결선 78"/>
          <p:cNvCxnSpPr>
            <a:cxnSpLocks noChangeShapeType="1"/>
          </p:cNvCxnSpPr>
          <p:nvPr/>
        </p:nvCxnSpPr>
        <p:spPr bwMode="auto">
          <a:xfrm>
            <a:off x="4497388" y="1717941"/>
            <a:ext cx="3440112" cy="0"/>
          </a:xfrm>
          <a:prstGeom prst="straightConnector1">
            <a:avLst/>
          </a:prstGeom>
          <a:noFill/>
          <a:ln w="3175" algn="ctr">
            <a:solidFill>
              <a:srgbClr val="7F7F7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Oval 178"/>
          <p:cNvSpPr>
            <a:spLocks noChangeArrowheads="1"/>
          </p:cNvSpPr>
          <p:nvPr/>
        </p:nvSpPr>
        <p:spPr bwMode="auto">
          <a:xfrm>
            <a:off x="6376401" y="1659204"/>
            <a:ext cx="144462" cy="1444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35618" tIns="34330" rIns="35618" bIns="34330" anchor="ctr" anchorCtr="1"/>
          <a:lstStyle>
            <a:lvl1pPr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900" b="1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1Q</a:t>
            </a:r>
          </a:p>
        </p:txBody>
      </p:sp>
      <p:sp>
        <p:nvSpPr>
          <p:cNvPr id="31" name="Rectangle 144"/>
          <p:cNvSpPr>
            <a:spLocks noChangeArrowheads="1"/>
          </p:cNvSpPr>
          <p:nvPr/>
        </p:nvSpPr>
        <p:spPr bwMode="auto">
          <a:xfrm>
            <a:off x="6345030" y="1857694"/>
            <a:ext cx="490519" cy="24622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DQ- C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</a:pP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8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음성 </a:t>
            </a:r>
            <a:r>
              <a:rPr lang="en-US" altLang="ko-KR" sz="8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(Gen3)</a:t>
            </a:r>
            <a:endParaRPr lang="ko-KR" altLang="en-US" sz="8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2" name="Rectangle 144"/>
          <p:cNvSpPr>
            <a:spLocks noChangeArrowheads="1"/>
          </p:cNvSpPr>
          <p:nvPr/>
        </p:nvSpPr>
        <p:spPr bwMode="auto">
          <a:xfrm>
            <a:off x="4601561" y="1828684"/>
            <a:ext cx="567463" cy="24622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ThinQ (ux3.5)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샤밧</a:t>
            </a: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, ICA</a:t>
            </a:r>
          </a:p>
        </p:txBody>
      </p:sp>
      <p:sp>
        <p:nvSpPr>
          <p:cNvPr id="33" name="Oval 178"/>
          <p:cNvSpPr>
            <a:spLocks noChangeArrowheads="1"/>
          </p:cNvSpPr>
          <p:nvPr/>
        </p:nvSpPr>
        <p:spPr bwMode="auto">
          <a:xfrm>
            <a:off x="4514850" y="1651266"/>
            <a:ext cx="144463" cy="1444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35618" tIns="34330" rIns="35618" bIns="34330" anchor="ctr" anchorCtr="1"/>
          <a:lstStyle>
            <a:lvl1pPr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900" b="1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~</a:t>
            </a:r>
          </a:p>
        </p:txBody>
      </p:sp>
      <p:sp>
        <p:nvSpPr>
          <p:cNvPr id="34" name="Rectangle 144"/>
          <p:cNvSpPr>
            <a:spLocks noChangeArrowheads="1"/>
          </p:cNvSpPr>
          <p:nvPr/>
        </p:nvSpPr>
        <p:spPr bwMode="auto">
          <a:xfrm>
            <a:off x="4692186" y="1519108"/>
            <a:ext cx="626775" cy="1538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확장 솔루션</a:t>
            </a: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ko-KR" altLang="en-US" sz="10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5" name="Oval 178"/>
          <p:cNvSpPr>
            <a:spLocks noChangeArrowheads="1"/>
          </p:cNvSpPr>
          <p:nvPr/>
        </p:nvSpPr>
        <p:spPr bwMode="auto">
          <a:xfrm>
            <a:off x="6968778" y="1659204"/>
            <a:ext cx="144462" cy="1444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35618" tIns="34330" rIns="35618" bIns="34330" anchor="ctr" anchorCtr="1"/>
          <a:lstStyle>
            <a:lvl1pPr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900" b="1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4Q</a:t>
            </a:r>
          </a:p>
        </p:txBody>
      </p:sp>
      <p:sp>
        <p:nvSpPr>
          <p:cNvPr id="37" name="Rectangle 144"/>
          <p:cNvSpPr>
            <a:spLocks noChangeArrowheads="1"/>
          </p:cNvSpPr>
          <p:nvPr/>
        </p:nvSpPr>
        <p:spPr bwMode="auto">
          <a:xfrm>
            <a:off x="6722291" y="1499542"/>
            <a:ext cx="740587" cy="1538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타사</a:t>
            </a: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가전 연동</a:t>
            </a:r>
          </a:p>
        </p:txBody>
      </p:sp>
      <p:sp>
        <p:nvSpPr>
          <p:cNvPr id="38" name="TextBox 27"/>
          <p:cNvSpPr txBox="1">
            <a:spLocks noChangeArrowheads="1"/>
          </p:cNvSpPr>
          <p:nvPr/>
        </p:nvSpPr>
        <p:spPr bwMode="auto">
          <a:xfrm>
            <a:off x="1528842" y="1256674"/>
            <a:ext cx="2755821" cy="537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indent="179388" eaLnBrk="0" hangingPunct="0">
              <a:spcBef>
                <a:spcPts val="300"/>
              </a:spcBef>
              <a:defRPr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0" lvl="1" indent="0" eaLnBrk="0" hangingPunct="0">
              <a:spcBef>
                <a:spcPts val="300"/>
              </a:spcBef>
              <a:defRPr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2pPr>
            <a:lvl3pPr marL="1216025" indent="-301625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827213" indent="-455613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438400" indent="-609600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8956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33528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8100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42672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buSzPct val="80000"/>
              <a:buFont typeface="Wingdings" pitchFamily="2" charset="2"/>
              <a:buChar char="q"/>
            </a:pPr>
            <a:r>
              <a:rPr lang="ko-KR" altLang="en-US" sz="1100" b="1" dirty="0" smtClean="0">
                <a:solidFill>
                  <a:srgbClr val="000000"/>
                </a:solidFill>
              </a:rPr>
              <a:t>제품</a:t>
            </a:r>
            <a:r>
              <a:rPr lang="en-US" altLang="ko-KR" sz="1100" b="1" dirty="0" smtClean="0">
                <a:solidFill>
                  <a:srgbClr val="000000"/>
                </a:solidFill>
              </a:rPr>
              <a:t> </a:t>
            </a:r>
            <a:r>
              <a:rPr lang="ko-KR" altLang="en-US" sz="1100" b="1" dirty="0" smtClean="0">
                <a:solidFill>
                  <a:srgbClr val="000000"/>
                </a:solidFill>
              </a:rPr>
              <a:t>연동 확장 솔루션 개발 </a:t>
            </a:r>
            <a:endParaRPr lang="en-US" altLang="ko-KR" sz="1100" b="1" dirty="0" smtClean="0">
              <a:solidFill>
                <a:srgbClr val="000000"/>
              </a:solidFill>
            </a:endParaRPr>
          </a:p>
          <a:p>
            <a:pPr indent="0">
              <a:lnSpc>
                <a:spcPct val="120000"/>
              </a:lnSpc>
              <a:buSzPct val="80000"/>
            </a:pPr>
            <a:r>
              <a:rPr lang="en-US" altLang="ko-KR" sz="1100" b="1" dirty="0">
                <a:solidFill>
                  <a:srgbClr val="000000"/>
                </a:solidFill>
              </a:rPr>
              <a:t> </a:t>
            </a:r>
            <a:r>
              <a:rPr lang="en-US" altLang="ko-KR" sz="1100" b="1" dirty="0" smtClean="0">
                <a:solidFill>
                  <a:srgbClr val="000000"/>
                </a:solidFill>
              </a:rPr>
              <a:t>  </a:t>
            </a:r>
            <a:r>
              <a:rPr lang="en-US" altLang="ko-KR" sz="1100" dirty="0" smtClean="0">
                <a:solidFill>
                  <a:srgbClr val="000000"/>
                </a:solidFill>
              </a:rPr>
              <a:t>- ThinQ (UX3.5), </a:t>
            </a:r>
            <a:r>
              <a:rPr lang="ko-KR" altLang="en-US" sz="1100" dirty="0" smtClean="0">
                <a:solidFill>
                  <a:srgbClr val="000000"/>
                </a:solidFill>
              </a:rPr>
              <a:t>샤밧</a:t>
            </a:r>
            <a:r>
              <a:rPr lang="en-US" altLang="ko-KR" sz="1100" dirty="0" smtClean="0">
                <a:solidFill>
                  <a:srgbClr val="000000"/>
                </a:solidFill>
              </a:rPr>
              <a:t>, ICA</a:t>
            </a:r>
          </a:p>
        </p:txBody>
      </p:sp>
      <p:sp>
        <p:nvSpPr>
          <p:cNvPr id="39" name="TextBox 27"/>
          <p:cNvSpPr txBox="1">
            <a:spLocks noChangeArrowheads="1"/>
          </p:cNvSpPr>
          <p:nvPr/>
        </p:nvSpPr>
        <p:spPr bwMode="auto">
          <a:xfrm>
            <a:off x="1528842" y="1725291"/>
            <a:ext cx="2546271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indent="179388" eaLnBrk="0" hangingPunct="0">
              <a:spcBef>
                <a:spcPts val="300"/>
              </a:spcBef>
              <a:defRPr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0" lvl="1" indent="0" eaLnBrk="0" hangingPunct="0">
              <a:spcBef>
                <a:spcPts val="300"/>
              </a:spcBef>
              <a:defRPr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2pPr>
            <a:lvl3pPr marL="1216025" indent="-301625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827213" indent="-455613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438400" indent="-609600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8956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33528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8100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42672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buSzPct val="80000"/>
              <a:buFont typeface="Wingdings" pitchFamily="2" charset="2"/>
              <a:buChar char="q"/>
            </a:pPr>
            <a:r>
              <a:rPr lang="en-US" altLang="ko-KR" sz="1100" b="1" dirty="0" smtClean="0">
                <a:solidFill>
                  <a:srgbClr val="000000"/>
                </a:solidFill>
              </a:rPr>
              <a:t>ThinQ </a:t>
            </a:r>
            <a:r>
              <a:rPr lang="ko-KR" altLang="en-US" sz="1100" b="1" dirty="0" smtClean="0">
                <a:solidFill>
                  <a:srgbClr val="000000"/>
                </a:solidFill>
              </a:rPr>
              <a:t>활용한 연동 기능 확대</a:t>
            </a:r>
            <a:endParaRPr lang="en-US" altLang="ko-KR" sz="1100" b="1" dirty="0" smtClean="0">
              <a:solidFill>
                <a:srgbClr val="000000"/>
              </a:solidFill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SzPct val="80000"/>
            </a:pP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</a:rPr>
              <a:t> - </a:t>
            </a:r>
            <a:r>
              <a:rPr lang="ko-KR" altLang="en-US" sz="1100" dirty="0" smtClean="0">
                <a:solidFill>
                  <a:srgbClr val="000000"/>
                </a:solidFill>
              </a:rPr>
              <a:t>음성 인식 확대</a:t>
            </a:r>
            <a:r>
              <a:rPr lang="en-US" altLang="ko-KR" sz="1100" dirty="0" smtClean="0">
                <a:solidFill>
                  <a:srgbClr val="000000"/>
                </a:solidFill>
              </a:rPr>
              <a:t>, </a:t>
            </a:r>
            <a:r>
              <a:rPr lang="ko-KR" altLang="en-US" sz="1100" dirty="0" smtClean="0">
                <a:solidFill>
                  <a:srgbClr val="000000"/>
                </a:solidFill>
              </a:rPr>
              <a:t>타사 가전 </a:t>
            </a:r>
            <a:r>
              <a:rPr lang="ko-KR" altLang="en-US" sz="1100" dirty="0" err="1" smtClean="0">
                <a:solidFill>
                  <a:srgbClr val="000000"/>
                </a:solidFill>
              </a:rPr>
              <a:t>앱</a:t>
            </a:r>
            <a:r>
              <a:rPr lang="ko-KR" altLang="en-US" sz="1100" dirty="0" smtClean="0">
                <a:solidFill>
                  <a:srgbClr val="000000"/>
                </a:solidFill>
              </a:rPr>
              <a:t> 연동</a:t>
            </a:r>
            <a:endParaRPr lang="en-US" altLang="ko-KR" sz="1100" dirty="0">
              <a:solidFill>
                <a:srgbClr val="000000"/>
              </a:solidFill>
            </a:endParaRPr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8405813" y="1516055"/>
            <a:ext cx="14176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다양한 확장 솔루션을 통한 제품 경쟁력 </a:t>
            </a:r>
            <a:endParaRPr lang="en-US" altLang="ko-KR" sz="1200" b="1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51920" y="1256674"/>
            <a:ext cx="623585" cy="5113534"/>
          </a:xfrm>
          <a:prstGeom prst="roundRect">
            <a:avLst>
              <a:gd name="adj" fmla="val 9190"/>
            </a:avLst>
          </a:prstGeom>
          <a:solidFill>
            <a:schemeClr val="bg1"/>
          </a:solidFill>
          <a:ln w="12700" algn="ctr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DX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altLang="ko-KR" sz="1400" b="1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스마트</a:t>
            </a:r>
            <a:endParaRPr lang="en-US" altLang="ko-KR" sz="1400" b="1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altLang="ko-KR" sz="1400" b="1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신기술</a:t>
            </a:r>
            <a:endParaRPr lang="en-US" altLang="ko-KR" sz="1400" b="1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42" name="Rectangle 62"/>
          <p:cNvSpPr>
            <a:spLocks noChangeArrowheads="1"/>
          </p:cNvSpPr>
          <p:nvPr/>
        </p:nvSpPr>
        <p:spPr bwMode="auto">
          <a:xfrm>
            <a:off x="1768502" y="2149052"/>
            <a:ext cx="110607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 marL="177800" indent="-1778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1pPr>
            <a:lvl2pPr marL="355600" indent="-16986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9pPr>
          </a:lstStyle>
          <a:p>
            <a:pPr marL="0" indent="0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000" dirty="0" smtClean="0">
                <a:solidFill>
                  <a:srgbClr val="008000"/>
                </a:solidFill>
                <a:cs typeface="Arial" panose="020B0604020202020204" pitchFamily="34" charset="0"/>
              </a:rPr>
              <a:t>DQ-C </a:t>
            </a:r>
            <a:r>
              <a:rPr lang="ko-KR" altLang="en-US" sz="1000" dirty="0" smtClean="0">
                <a:solidFill>
                  <a:srgbClr val="008000"/>
                </a:solidFill>
                <a:cs typeface="Arial" panose="020B0604020202020204" pitchFamily="34" charset="0"/>
              </a:rPr>
              <a:t>음성 모뎀</a:t>
            </a:r>
            <a:r>
              <a:rPr lang="en-US" altLang="ko-KR" sz="1000" dirty="0" smtClean="0">
                <a:solidFill>
                  <a:srgbClr val="008000"/>
                </a:solidFill>
                <a:cs typeface="Arial" panose="020B0604020202020204" pitchFamily="34" charset="0"/>
              </a:rPr>
              <a:t>(Gen3)</a:t>
            </a:r>
            <a:endParaRPr lang="en-US" altLang="ko-KR" sz="1000" dirty="0">
              <a:solidFill>
                <a:srgbClr val="008000"/>
              </a:solidFill>
              <a:cs typeface="Arial" panose="020B0604020202020204" pitchFamily="34" charset="0"/>
            </a:endParaRPr>
          </a:p>
        </p:txBody>
      </p:sp>
      <p:sp>
        <p:nvSpPr>
          <p:cNvPr id="43" name="Rectangle 62"/>
          <p:cNvSpPr>
            <a:spLocks noChangeArrowheads="1"/>
          </p:cNvSpPr>
          <p:nvPr/>
        </p:nvSpPr>
        <p:spPr bwMode="auto">
          <a:xfrm>
            <a:off x="3014034" y="2134579"/>
            <a:ext cx="530594" cy="167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 marL="177800" indent="-1778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1pPr>
            <a:lvl2pPr marL="355600" indent="-16986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9pPr>
          </a:lstStyle>
          <a:p>
            <a:pPr marL="0" indent="0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000" dirty="0" err="1" smtClean="0">
                <a:solidFill>
                  <a:srgbClr val="008000"/>
                </a:solidFill>
                <a:cs typeface="Arial" panose="020B0604020202020204" pitchFamily="34" charset="0"/>
              </a:rPr>
              <a:t>Smarthings</a:t>
            </a:r>
            <a:endParaRPr lang="en-US" altLang="ko-KR" sz="1000" dirty="0">
              <a:solidFill>
                <a:srgbClr val="008000"/>
              </a:solidFill>
              <a:cs typeface="Arial" panose="020B0604020202020204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355600" y="1370605"/>
            <a:ext cx="245133" cy="119449"/>
          </a:xfrm>
          <a:prstGeom prst="rect">
            <a:avLst/>
          </a:prstGeom>
          <a:solidFill>
            <a:srgbClr val="99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7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PMO</a:t>
            </a:r>
            <a:endParaRPr lang="ko-KR" altLang="en-US" sz="7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868107" y="1370605"/>
            <a:ext cx="245133" cy="119449"/>
          </a:xfrm>
          <a:prstGeom prst="rect">
            <a:avLst/>
          </a:prstGeom>
          <a:solidFill>
            <a:srgbClr val="99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7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PMO</a:t>
            </a:r>
            <a:endParaRPr lang="ko-KR" altLang="en-US" sz="7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924202" y="2420411"/>
            <a:ext cx="627183" cy="936104"/>
          </a:xfrm>
          <a:prstGeom prst="roundRect">
            <a:avLst>
              <a:gd name="adj" fmla="val 9190"/>
            </a:avLst>
          </a:prstGeom>
          <a:solidFill>
            <a:schemeClr val="bg1"/>
          </a:solidFill>
          <a:ln w="12700" algn="ctr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ko-KR" altLang="en-US" sz="14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47" name="Rectangle 62"/>
          <p:cNvSpPr>
            <a:spLocks noChangeArrowheads="1"/>
          </p:cNvSpPr>
          <p:nvPr/>
        </p:nvSpPr>
        <p:spPr bwMode="auto">
          <a:xfrm>
            <a:off x="1103140" y="2755708"/>
            <a:ext cx="269304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 marL="177800" indent="-1778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1pPr>
            <a:lvl2pPr marL="355600" indent="-16986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9pPr>
          </a:lstStyle>
          <a:p>
            <a:pPr marL="0" indent="0" algn="ctr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2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UP</a:t>
            </a:r>
          </a:p>
          <a:p>
            <a:pPr marL="0" indent="0" algn="ctr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가전</a:t>
            </a:r>
            <a:endParaRPr lang="en-US" altLang="ko-KR" sz="12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924202" y="3445774"/>
            <a:ext cx="627183" cy="864096"/>
          </a:xfrm>
          <a:prstGeom prst="roundRect">
            <a:avLst>
              <a:gd name="adj" fmla="val 9190"/>
            </a:avLst>
          </a:prstGeom>
          <a:solidFill>
            <a:schemeClr val="bg1"/>
          </a:solidFill>
          <a:ln w="12700" algn="ctr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ko-KR" altLang="en-US" sz="14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49" name="Rectangle 62"/>
          <p:cNvSpPr>
            <a:spLocks noChangeArrowheads="1"/>
          </p:cNvSpPr>
          <p:nvPr/>
        </p:nvSpPr>
        <p:spPr bwMode="auto">
          <a:xfrm>
            <a:off x="1103141" y="3633904"/>
            <a:ext cx="269304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 marL="177800" indent="-1778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1pPr>
            <a:lvl2pPr marL="355600" indent="-16986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9pPr>
          </a:lstStyle>
          <a:p>
            <a:pPr marL="0" indent="0" algn="ctr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인공</a:t>
            </a:r>
            <a:endParaRPr lang="en-US" altLang="ko-KR" sz="1200" b="1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indent="0" algn="ctr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지</a:t>
            </a:r>
            <a:r>
              <a:rPr lang="ko-KR" altLang="en-US" sz="1200" b="1" dirty="0">
                <a:solidFill>
                  <a:srgbClr val="000000"/>
                </a:solidFill>
                <a:cs typeface="Arial" panose="020B0604020202020204" pitchFamily="34" charset="0"/>
              </a:rPr>
              <a:t>능</a:t>
            </a:r>
            <a:endParaRPr lang="en-US" altLang="ko-KR" sz="12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24202" y="4433820"/>
            <a:ext cx="627183" cy="822852"/>
          </a:xfrm>
          <a:prstGeom prst="roundRect">
            <a:avLst>
              <a:gd name="adj" fmla="val 9190"/>
            </a:avLst>
          </a:prstGeom>
          <a:solidFill>
            <a:schemeClr val="bg1"/>
          </a:solidFill>
          <a:ln w="12700" algn="ctr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ko-KR" altLang="en-US" sz="14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51" name="Rectangle 62"/>
          <p:cNvSpPr>
            <a:spLocks noChangeArrowheads="1"/>
          </p:cNvSpPr>
          <p:nvPr/>
        </p:nvSpPr>
        <p:spPr bwMode="auto">
          <a:xfrm>
            <a:off x="1085508" y="4607512"/>
            <a:ext cx="304571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 marL="177800" indent="-1778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1pPr>
            <a:lvl2pPr marL="355600" indent="-16986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9pPr>
          </a:lstStyle>
          <a:p>
            <a:pPr marL="0" indent="0" algn="ctr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센서 </a:t>
            </a:r>
            <a:endParaRPr lang="en-US" altLang="ko-KR" sz="1200" b="1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indent="0" algn="ctr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활</a:t>
            </a:r>
            <a:r>
              <a:rPr lang="ko-KR" altLang="en-US" sz="1200" b="1" dirty="0">
                <a:solidFill>
                  <a:srgbClr val="000000"/>
                </a:solidFill>
                <a:cs typeface="Arial" panose="020B0604020202020204" pitchFamily="34" charset="0"/>
              </a:rPr>
              <a:t>용</a:t>
            </a:r>
            <a:endParaRPr lang="en-US" altLang="ko-KR" sz="12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924202" y="5407632"/>
            <a:ext cx="627183" cy="962576"/>
          </a:xfrm>
          <a:prstGeom prst="roundRect">
            <a:avLst>
              <a:gd name="adj" fmla="val 9190"/>
            </a:avLst>
          </a:prstGeom>
          <a:solidFill>
            <a:schemeClr val="bg1"/>
          </a:solidFill>
          <a:ln w="12700" algn="ctr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ko-KR" altLang="en-US" sz="14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53" name="Rectangle 62"/>
          <p:cNvSpPr>
            <a:spLocks noChangeArrowheads="1"/>
          </p:cNvSpPr>
          <p:nvPr/>
        </p:nvSpPr>
        <p:spPr bwMode="auto">
          <a:xfrm>
            <a:off x="1107147" y="5788569"/>
            <a:ext cx="261290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 marL="177800" indent="-1778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1pPr>
            <a:lvl2pPr marL="355600" indent="-16986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9pPr>
          </a:lstStyle>
          <a:p>
            <a:pPr marL="0" indent="0" algn="ctr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2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SVC</a:t>
            </a:r>
            <a:endParaRPr lang="en-US" altLang="ko-KR" sz="12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54" name="TextBox 27"/>
          <p:cNvSpPr txBox="1">
            <a:spLocks noChangeArrowheads="1"/>
          </p:cNvSpPr>
          <p:nvPr/>
        </p:nvSpPr>
        <p:spPr bwMode="auto">
          <a:xfrm>
            <a:off x="1528842" y="2437918"/>
            <a:ext cx="2755821" cy="537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indent="179388" eaLnBrk="0" hangingPunct="0">
              <a:spcBef>
                <a:spcPts val="300"/>
              </a:spcBef>
              <a:defRPr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0" lvl="1" indent="0" eaLnBrk="0" hangingPunct="0">
              <a:spcBef>
                <a:spcPts val="300"/>
              </a:spcBef>
              <a:defRPr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2pPr>
            <a:lvl3pPr marL="1216025" indent="-301625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827213" indent="-455613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438400" indent="-609600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8956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33528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8100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42672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buSzPct val="80000"/>
              <a:buFont typeface="Wingdings" pitchFamily="2" charset="2"/>
              <a:buChar char="q"/>
            </a:pPr>
            <a:r>
              <a:rPr lang="en-US" altLang="ko-KR" sz="1100" b="1" dirty="0" smtClean="0">
                <a:solidFill>
                  <a:srgbClr val="000000"/>
                </a:solidFill>
              </a:rPr>
              <a:t>UP </a:t>
            </a:r>
            <a:r>
              <a:rPr lang="ko-KR" altLang="en-US" sz="1100" b="1" dirty="0" smtClean="0">
                <a:solidFill>
                  <a:srgbClr val="000000"/>
                </a:solidFill>
              </a:rPr>
              <a:t>가전 적용을 위한 </a:t>
            </a:r>
            <a:r>
              <a:rPr lang="en-US" altLang="ko-KR" sz="1100" b="1" dirty="0" smtClean="0">
                <a:solidFill>
                  <a:srgbClr val="000000"/>
                </a:solidFill>
              </a:rPr>
              <a:t>FOTA </a:t>
            </a:r>
            <a:r>
              <a:rPr lang="ko-KR" altLang="en-US" sz="1100" b="1" dirty="0" smtClean="0">
                <a:solidFill>
                  <a:srgbClr val="000000"/>
                </a:solidFill>
              </a:rPr>
              <a:t>기술 확보 </a:t>
            </a:r>
            <a:endParaRPr lang="en-US" altLang="ko-KR" sz="1100" b="1" dirty="0" smtClean="0">
              <a:solidFill>
                <a:srgbClr val="000000"/>
              </a:solidFill>
            </a:endParaRPr>
          </a:p>
          <a:p>
            <a:pPr indent="0">
              <a:lnSpc>
                <a:spcPct val="120000"/>
              </a:lnSpc>
              <a:buSzPct val="80000"/>
            </a:pPr>
            <a:r>
              <a:rPr lang="en-US" altLang="ko-KR" sz="1100" b="1" dirty="0" smtClean="0">
                <a:solidFill>
                  <a:srgbClr val="000000"/>
                </a:solidFill>
              </a:rPr>
              <a:t>   </a:t>
            </a:r>
            <a:r>
              <a:rPr lang="en-US" altLang="ko-KR" sz="1100" dirty="0" smtClean="0">
                <a:solidFill>
                  <a:srgbClr val="000000"/>
                </a:solidFill>
              </a:rPr>
              <a:t>- </a:t>
            </a:r>
            <a:r>
              <a:rPr lang="ko-KR" altLang="en-US" sz="1100" dirty="0" smtClean="0">
                <a:solidFill>
                  <a:srgbClr val="000000"/>
                </a:solidFill>
              </a:rPr>
              <a:t>대용량</a:t>
            </a:r>
            <a:r>
              <a:rPr lang="en-US" altLang="ko-KR" sz="1100" dirty="0" smtClean="0">
                <a:solidFill>
                  <a:srgbClr val="000000"/>
                </a:solidFill>
              </a:rPr>
              <a:t>(BG FOTA), Diff. FOTA, </a:t>
            </a:r>
            <a:r>
              <a:rPr lang="ko-KR" altLang="en-US" sz="1100" dirty="0" smtClean="0">
                <a:solidFill>
                  <a:srgbClr val="000000"/>
                </a:solidFill>
              </a:rPr>
              <a:t>백업 기능</a:t>
            </a:r>
            <a:endParaRPr lang="en-US" altLang="ko-KR" sz="1100" dirty="0" smtClean="0">
              <a:solidFill>
                <a:srgbClr val="000000"/>
              </a:solidFill>
            </a:endParaRPr>
          </a:p>
        </p:txBody>
      </p:sp>
      <p:sp>
        <p:nvSpPr>
          <p:cNvPr id="55" name="TextBox 27"/>
          <p:cNvSpPr txBox="1">
            <a:spLocks noChangeArrowheads="1"/>
          </p:cNvSpPr>
          <p:nvPr/>
        </p:nvSpPr>
        <p:spPr bwMode="auto">
          <a:xfrm>
            <a:off x="1528842" y="2897354"/>
            <a:ext cx="2755821" cy="537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indent="179388" eaLnBrk="0" hangingPunct="0">
              <a:spcBef>
                <a:spcPts val="300"/>
              </a:spcBef>
              <a:defRPr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0" lvl="1" indent="0" eaLnBrk="0" hangingPunct="0">
              <a:spcBef>
                <a:spcPts val="300"/>
              </a:spcBef>
              <a:defRPr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2pPr>
            <a:lvl3pPr marL="1216025" indent="-301625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827213" indent="-455613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438400" indent="-609600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8956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33528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8100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42672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buSzPct val="80000"/>
              <a:buFont typeface="Wingdings" pitchFamily="2" charset="2"/>
              <a:buChar char="q"/>
            </a:pPr>
            <a:r>
              <a:rPr lang="en-US" altLang="ko-KR" sz="1100" b="1" dirty="0" smtClean="0">
                <a:solidFill>
                  <a:srgbClr val="000000"/>
                </a:solidFill>
              </a:rPr>
              <a:t>OS </a:t>
            </a:r>
            <a:r>
              <a:rPr lang="ko-KR" altLang="en-US" sz="1100" b="1" dirty="0" smtClean="0">
                <a:solidFill>
                  <a:srgbClr val="000000"/>
                </a:solidFill>
              </a:rPr>
              <a:t>플랫폼 개발 </a:t>
            </a:r>
            <a:r>
              <a:rPr lang="en-US" altLang="ko-KR" sz="1100" b="1" dirty="0" smtClean="0">
                <a:solidFill>
                  <a:srgbClr val="000000"/>
                </a:solidFill>
              </a:rPr>
              <a:t>(SOTA) </a:t>
            </a:r>
          </a:p>
          <a:p>
            <a:pPr indent="0">
              <a:lnSpc>
                <a:spcPct val="120000"/>
              </a:lnSpc>
              <a:buSzPct val="80000"/>
            </a:pPr>
            <a:r>
              <a:rPr lang="en-US" altLang="ko-KR" sz="1100" b="1" dirty="0" smtClean="0">
                <a:solidFill>
                  <a:srgbClr val="000000"/>
                </a:solidFill>
              </a:rPr>
              <a:t>   </a:t>
            </a:r>
            <a:r>
              <a:rPr lang="en-US" altLang="ko-KR" sz="1100" dirty="0" smtClean="0">
                <a:solidFill>
                  <a:srgbClr val="000000"/>
                </a:solidFill>
              </a:rPr>
              <a:t>- OS </a:t>
            </a:r>
            <a:r>
              <a:rPr lang="ko-KR" altLang="en-US" sz="1100" dirty="0" smtClean="0">
                <a:solidFill>
                  <a:srgbClr val="000000"/>
                </a:solidFill>
              </a:rPr>
              <a:t>플랫폼을 통한 </a:t>
            </a:r>
            <a:r>
              <a:rPr lang="en-US" altLang="ko-KR" sz="1100" dirty="0" smtClean="0">
                <a:solidFill>
                  <a:srgbClr val="000000"/>
                </a:solidFill>
              </a:rPr>
              <a:t>SOTA </a:t>
            </a:r>
            <a:r>
              <a:rPr lang="ko-KR" altLang="en-US" sz="1100" dirty="0" smtClean="0">
                <a:solidFill>
                  <a:srgbClr val="000000"/>
                </a:solidFill>
              </a:rPr>
              <a:t>방식</a:t>
            </a:r>
            <a:r>
              <a:rPr lang="en-US" altLang="ko-KR" sz="1100" dirty="0" smtClean="0">
                <a:solidFill>
                  <a:srgbClr val="000000"/>
                </a:solidFill>
              </a:rPr>
              <a:t> Upgrade</a:t>
            </a:r>
          </a:p>
        </p:txBody>
      </p:sp>
      <p:cxnSp>
        <p:nvCxnSpPr>
          <p:cNvPr id="56" name="직선 화살표 연결선 78"/>
          <p:cNvCxnSpPr>
            <a:cxnSpLocks noChangeShapeType="1"/>
          </p:cNvCxnSpPr>
          <p:nvPr/>
        </p:nvCxnSpPr>
        <p:spPr bwMode="auto">
          <a:xfrm>
            <a:off x="4497388" y="2812535"/>
            <a:ext cx="3440112" cy="0"/>
          </a:xfrm>
          <a:prstGeom prst="straightConnector1">
            <a:avLst/>
          </a:prstGeom>
          <a:noFill/>
          <a:ln w="3175" algn="ctr">
            <a:solidFill>
              <a:srgbClr val="7F7F7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Oval 178"/>
          <p:cNvSpPr>
            <a:spLocks noChangeArrowheads="1"/>
          </p:cNvSpPr>
          <p:nvPr/>
        </p:nvSpPr>
        <p:spPr bwMode="auto">
          <a:xfrm>
            <a:off x="5680986" y="2753798"/>
            <a:ext cx="144462" cy="1444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35618" tIns="34330" rIns="35618" bIns="34330" anchor="ctr" anchorCtr="1"/>
          <a:lstStyle>
            <a:lvl1pPr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900" b="1" dirty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en-US" altLang="ko-KR" sz="900" b="1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Q</a:t>
            </a:r>
          </a:p>
        </p:txBody>
      </p:sp>
      <p:sp>
        <p:nvSpPr>
          <p:cNvPr id="58" name="Rectangle 144"/>
          <p:cNvSpPr>
            <a:spLocks noChangeArrowheads="1"/>
          </p:cNvSpPr>
          <p:nvPr/>
        </p:nvSpPr>
        <p:spPr bwMode="auto">
          <a:xfrm>
            <a:off x="5598815" y="2923278"/>
            <a:ext cx="298159" cy="24622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북미</a:t>
            </a:r>
            <a:endParaRPr lang="en-US" altLang="ko-KR" sz="8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</a:pPr>
            <a:r>
              <a:rPr lang="ko-KR" altLang="en-US" sz="80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800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창문형</a:t>
            </a:r>
            <a:endParaRPr lang="ko-KR" altLang="en-US" sz="8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9" name="Rectangle 144"/>
          <p:cNvSpPr>
            <a:spLocks noChangeArrowheads="1"/>
          </p:cNvSpPr>
          <p:nvPr/>
        </p:nvSpPr>
        <p:spPr bwMode="auto">
          <a:xfrm>
            <a:off x="4601561" y="2923278"/>
            <a:ext cx="766235" cy="24622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스탠드</a:t>
            </a: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조합내기 </a:t>
            </a:r>
            <a:endParaRPr lang="en-US" altLang="ko-KR" sz="8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800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창호형</a:t>
            </a: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실외기</a:t>
            </a:r>
            <a:endParaRPr lang="en-US" altLang="ko-KR" sz="8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60" name="Oval 178"/>
          <p:cNvSpPr>
            <a:spLocks noChangeArrowheads="1"/>
          </p:cNvSpPr>
          <p:nvPr/>
        </p:nvSpPr>
        <p:spPr bwMode="auto">
          <a:xfrm>
            <a:off x="4514850" y="2745860"/>
            <a:ext cx="144463" cy="1444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35618" tIns="34330" rIns="35618" bIns="34330" anchor="ctr" anchorCtr="1"/>
          <a:lstStyle>
            <a:lvl1pPr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900" b="1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~</a:t>
            </a:r>
          </a:p>
        </p:txBody>
      </p:sp>
      <p:sp>
        <p:nvSpPr>
          <p:cNvPr id="61" name="Rectangle 144"/>
          <p:cNvSpPr>
            <a:spLocks noChangeArrowheads="1"/>
          </p:cNvSpPr>
          <p:nvPr/>
        </p:nvSpPr>
        <p:spPr bwMode="auto">
          <a:xfrm>
            <a:off x="4515890" y="2613702"/>
            <a:ext cx="956993" cy="1538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UP</a:t>
            </a:r>
            <a:r>
              <a:rPr lang="ko-KR" alt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가전</a:t>
            </a: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개발</a:t>
            </a: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내수</a:t>
            </a: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ko-KR" altLang="en-US" sz="10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62" name="Oval 178"/>
          <p:cNvSpPr>
            <a:spLocks noChangeArrowheads="1"/>
          </p:cNvSpPr>
          <p:nvPr/>
        </p:nvSpPr>
        <p:spPr bwMode="auto">
          <a:xfrm>
            <a:off x="6445411" y="2753798"/>
            <a:ext cx="131329" cy="1444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35618" tIns="34330" rIns="35618" bIns="34330" anchor="ctr" anchorCtr="1"/>
          <a:lstStyle>
            <a:lvl1pPr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900" b="1" dirty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en-US" altLang="ko-KR" sz="900" b="1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Q</a:t>
            </a:r>
          </a:p>
        </p:txBody>
      </p:sp>
      <p:sp>
        <p:nvSpPr>
          <p:cNvPr id="63" name="Rectangle 144"/>
          <p:cNvSpPr>
            <a:spLocks noChangeArrowheads="1"/>
          </p:cNvSpPr>
          <p:nvPr/>
        </p:nvSpPr>
        <p:spPr bwMode="auto">
          <a:xfrm>
            <a:off x="5554464" y="2609112"/>
            <a:ext cx="629981" cy="1538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UP</a:t>
            </a:r>
            <a:r>
              <a:rPr lang="ko-KR" alt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가전 확대</a:t>
            </a:r>
          </a:p>
        </p:txBody>
      </p:sp>
      <p:sp>
        <p:nvSpPr>
          <p:cNvPr id="64" name="Rectangle 144"/>
          <p:cNvSpPr>
            <a:spLocks noChangeArrowheads="1"/>
          </p:cNvSpPr>
          <p:nvPr/>
        </p:nvSpPr>
        <p:spPr bwMode="auto">
          <a:xfrm>
            <a:off x="6365300" y="2594136"/>
            <a:ext cx="779060" cy="1538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OS </a:t>
            </a:r>
            <a:r>
              <a:rPr lang="ko-KR" alt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플랫폼 개발</a:t>
            </a:r>
          </a:p>
        </p:txBody>
      </p:sp>
      <p:sp>
        <p:nvSpPr>
          <p:cNvPr id="65" name="Rectangle 144"/>
          <p:cNvSpPr>
            <a:spLocks noChangeArrowheads="1"/>
          </p:cNvSpPr>
          <p:nvPr/>
        </p:nvSpPr>
        <p:spPr bwMode="auto">
          <a:xfrm>
            <a:off x="6825208" y="1857694"/>
            <a:ext cx="293350" cy="12311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Matter</a:t>
            </a:r>
            <a:endParaRPr lang="ko-KR" altLang="en-US" sz="8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66" name="Rectangle 144"/>
          <p:cNvSpPr>
            <a:spLocks noChangeArrowheads="1"/>
          </p:cNvSpPr>
          <p:nvPr/>
        </p:nvSpPr>
        <p:spPr bwMode="auto">
          <a:xfrm>
            <a:off x="6436345" y="2923278"/>
            <a:ext cx="706925" cy="12311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타워 개발</a:t>
            </a: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, DQ-C</a:t>
            </a:r>
            <a:endParaRPr lang="ko-KR" altLang="en-US" sz="8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67" name="Oval 178"/>
          <p:cNvSpPr>
            <a:spLocks noChangeArrowheads="1"/>
          </p:cNvSpPr>
          <p:nvPr/>
        </p:nvSpPr>
        <p:spPr bwMode="auto">
          <a:xfrm>
            <a:off x="7216105" y="2753798"/>
            <a:ext cx="131329" cy="1444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35618" tIns="34330" rIns="35618" bIns="34330" anchor="ctr" anchorCtr="1"/>
          <a:lstStyle>
            <a:lvl1pPr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900" b="1" dirty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en-US" altLang="ko-KR" sz="900" b="1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Q</a:t>
            </a:r>
          </a:p>
        </p:txBody>
      </p:sp>
      <p:sp>
        <p:nvSpPr>
          <p:cNvPr id="68" name="Rectangle 144"/>
          <p:cNvSpPr>
            <a:spLocks noChangeArrowheads="1"/>
          </p:cNvSpPr>
          <p:nvPr/>
        </p:nvSpPr>
        <p:spPr bwMode="auto">
          <a:xfrm>
            <a:off x="7201897" y="2594136"/>
            <a:ext cx="779060" cy="1538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OS </a:t>
            </a:r>
            <a:r>
              <a:rPr lang="ko-KR" alt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플랫폼 확</a:t>
            </a:r>
            <a:r>
              <a:rPr lang="ko-KR" altLang="en-US" sz="10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대</a:t>
            </a:r>
            <a:endParaRPr lang="ko-KR" altLang="en-US" sz="10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69" name="Rectangle 144"/>
          <p:cNvSpPr>
            <a:spLocks noChangeArrowheads="1"/>
          </p:cNvSpPr>
          <p:nvPr/>
        </p:nvSpPr>
        <p:spPr bwMode="auto">
          <a:xfrm>
            <a:off x="7207039" y="2923278"/>
            <a:ext cx="798295" cy="12311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800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창호형</a:t>
            </a: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개발</a:t>
            </a: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, DQ-C</a:t>
            </a:r>
            <a:endParaRPr lang="ko-KR" altLang="en-US" sz="8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785307" y="2415601"/>
            <a:ext cx="144000" cy="1440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8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선</a:t>
            </a:r>
            <a:endParaRPr lang="ko-KR" altLang="en-US" sz="8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605493" y="2415601"/>
            <a:ext cx="144000" cy="1440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1200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선</a:t>
            </a:r>
            <a:endParaRPr lang="ko-KR" altLang="en-US" sz="1200" dirty="0">
              <a:solidFill>
                <a:srgbClr val="FFFFFF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4" name="Text Box 2"/>
          <p:cNvSpPr txBox="1">
            <a:spLocks noChangeArrowheads="1"/>
          </p:cNvSpPr>
          <p:nvPr/>
        </p:nvSpPr>
        <p:spPr bwMode="auto">
          <a:xfrm>
            <a:off x="8405813" y="3532279"/>
            <a:ext cx="1500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RAC AI </a:t>
            </a:r>
            <a:r>
              <a:rPr lang="ko-KR" altLang="en-US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엔진을 통한 </a:t>
            </a:r>
            <a:endParaRPr lang="en-US" altLang="ko-KR" sz="1200" b="1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스마트 솔루션 제공</a:t>
            </a:r>
            <a:endParaRPr lang="en-US" altLang="ko-KR" sz="1200" b="1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75" name="TextBox 27"/>
          <p:cNvSpPr txBox="1">
            <a:spLocks noChangeArrowheads="1"/>
          </p:cNvSpPr>
          <p:nvPr/>
        </p:nvSpPr>
        <p:spPr bwMode="auto">
          <a:xfrm>
            <a:off x="1528842" y="3467996"/>
            <a:ext cx="2755821" cy="77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indent="179388" eaLnBrk="0" hangingPunct="0">
              <a:spcBef>
                <a:spcPts val="300"/>
              </a:spcBef>
              <a:defRPr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0" lvl="1" indent="0" eaLnBrk="0" hangingPunct="0">
              <a:spcBef>
                <a:spcPts val="300"/>
              </a:spcBef>
              <a:defRPr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2pPr>
            <a:lvl3pPr marL="1216025" indent="-301625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827213" indent="-455613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438400" indent="-609600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8956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33528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8100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42672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buSzPct val="80000"/>
              <a:buFont typeface="Wingdings" pitchFamily="2" charset="2"/>
              <a:buChar char="q"/>
            </a:pPr>
            <a:r>
              <a:rPr lang="en-US" altLang="ko-KR" sz="1100" b="1" dirty="0" smtClean="0">
                <a:solidFill>
                  <a:srgbClr val="000000"/>
                </a:solidFill>
              </a:rPr>
              <a:t>RAC AI </a:t>
            </a:r>
            <a:r>
              <a:rPr lang="ko-KR" altLang="en-US" sz="1100" b="1" dirty="0" smtClean="0">
                <a:solidFill>
                  <a:srgbClr val="000000"/>
                </a:solidFill>
              </a:rPr>
              <a:t>엔진 정의</a:t>
            </a:r>
            <a:r>
              <a:rPr lang="en-US" altLang="ko-KR" sz="1100" b="1" dirty="0" smtClean="0">
                <a:solidFill>
                  <a:srgbClr val="000000"/>
                </a:solidFill>
              </a:rPr>
              <a:t>, </a:t>
            </a:r>
            <a:r>
              <a:rPr lang="ko-KR" altLang="en-US" sz="1100" b="1" dirty="0" smtClean="0">
                <a:solidFill>
                  <a:srgbClr val="000000"/>
                </a:solidFill>
              </a:rPr>
              <a:t>컨텐츠 지속 발굴</a:t>
            </a:r>
            <a:endParaRPr lang="en-US" altLang="ko-KR" sz="1100" b="1" dirty="0" smtClean="0">
              <a:solidFill>
                <a:srgbClr val="000000"/>
              </a:solidFill>
            </a:endParaRPr>
          </a:p>
          <a:p>
            <a:pPr indent="0">
              <a:lnSpc>
                <a:spcPct val="120000"/>
              </a:lnSpc>
              <a:buSzPct val="80000"/>
            </a:pPr>
            <a:r>
              <a:rPr lang="en-US" altLang="ko-KR" sz="1100" b="1" dirty="0" smtClean="0">
                <a:solidFill>
                  <a:srgbClr val="000000"/>
                </a:solidFill>
              </a:rPr>
              <a:t>   </a:t>
            </a:r>
            <a:r>
              <a:rPr lang="en-US" altLang="ko-KR" sz="1100" dirty="0" smtClean="0">
                <a:solidFill>
                  <a:srgbClr val="000000"/>
                </a:solidFill>
              </a:rPr>
              <a:t>- Cloud </a:t>
            </a:r>
            <a:r>
              <a:rPr lang="ko-KR" altLang="en-US" sz="1100" dirty="0" smtClean="0">
                <a:solidFill>
                  <a:srgbClr val="000000"/>
                </a:solidFill>
              </a:rPr>
              <a:t>기반 </a:t>
            </a:r>
            <a:r>
              <a:rPr lang="en-US" altLang="ko-KR" sz="1100" dirty="0" smtClean="0">
                <a:solidFill>
                  <a:srgbClr val="000000"/>
                </a:solidFill>
              </a:rPr>
              <a:t>AI </a:t>
            </a:r>
            <a:r>
              <a:rPr lang="ko-KR" altLang="en-US" sz="1100" dirty="0" smtClean="0">
                <a:solidFill>
                  <a:srgbClr val="000000"/>
                </a:solidFill>
              </a:rPr>
              <a:t>엔진</a:t>
            </a:r>
            <a:endParaRPr lang="en-US" altLang="ko-KR" sz="1100" dirty="0">
              <a:solidFill>
                <a:srgbClr val="000000"/>
              </a:solidFill>
            </a:endParaRPr>
          </a:p>
          <a:p>
            <a:pPr indent="0">
              <a:lnSpc>
                <a:spcPct val="120000"/>
              </a:lnSpc>
              <a:buSzPct val="80000"/>
            </a:pPr>
            <a:r>
              <a:rPr lang="en-US" altLang="ko-KR" sz="1100" dirty="0" smtClean="0">
                <a:solidFill>
                  <a:srgbClr val="000000"/>
                </a:solidFill>
              </a:rPr>
              <a:t>   - OS </a:t>
            </a:r>
            <a:r>
              <a:rPr lang="ko-KR" altLang="en-US" sz="1100" dirty="0" smtClean="0">
                <a:solidFill>
                  <a:srgbClr val="000000"/>
                </a:solidFill>
              </a:rPr>
              <a:t>플랫폼 기반 </a:t>
            </a:r>
            <a:r>
              <a:rPr lang="en-US" altLang="ko-KR" sz="1100" dirty="0" smtClean="0">
                <a:solidFill>
                  <a:srgbClr val="000000"/>
                </a:solidFill>
              </a:rPr>
              <a:t>AI </a:t>
            </a:r>
            <a:r>
              <a:rPr lang="ko-KR" altLang="en-US" sz="1100" dirty="0" smtClean="0">
                <a:solidFill>
                  <a:srgbClr val="000000"/>
                </a:solidFill>
              </a:rPr>
              <a:t>엔진 탑재 </a:t>
            </a:r>
            <a:endParaRPr lang="en-US" altLang="ko-KR" sz="1100" dirty="0" smtClean="0">
              <a:solidFill>
                <a:srgbClr val="000000"/>
              </a:solidFill>
            </a:endParaRPr>
          </a:p>
        </p:txBody>
      </p:sp>
      <p:cxnSp>
        <p:nvCxnSpPr>
          <p:cNvPr id="76" name="직선 화살표 연결선 78"/>
          <p:cNvCxnSpPr>
            <a:cxnSpLocks noChangeShapeType="1"/>
          </p:cNvCxnSpPr>
          <p:nvPr/>
        </p:nvCxnSpPr>
        <p:spPr bwMode="auto">
          <a:xfrm>
            <a:off x="4497388" y="3806874"/>
            <a:ext cx="3440112" cy="0"/>
          </a:xfrm>
          <a:prstGeom prst="straightConnector1">
            <a:avLst/>
          </a:prstGeom>
          <a:noFill/>
          <a:ln w="3175" algn="ctr">
            <a:solidFill>
              <a:srgbClr val="7F7F7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Oval 178"/>
          <p:cNvSpPr>
            <a:spLocks noChangeArrowheads="1"/>
          </p:cNvSpPr>
          <p:nvPr/>
        </p:nvSpPr>
        <p:spPr bwMode="auto">
          <a:xfrm>
            <a:off x="5503186" y="3748137"/>
            <a:ext cx="144462" cy="1444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35618" tIns="34330" rIns="35618" bIns="34330" anchor="ctr" anchorCtr="1"/>
          <a:lstStyle>
            <a:lvl1pPr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900" b="1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1Q</a:t>
            </a:r>
          </a:p>
        </p:txBody>
      </p:sp>
      <p:sp>
        <p:nvSpPr>
          <p:cNvPr id="78" name="Rectangle 144"/>
          <p:cNvSpPr>
            <a:spLocks noChangeArrowheads="1"/>
          </p:cNvSpPr>
          <p:nvPr/>
        </p:nvSpPr>
        <p:spPr bwMode="auto">
          <a:xfrm>
            <a:off x="5516265" y="3904917"/>
            <a:ext cx="419987" cy="12311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Scan to X</a:t>
            </a:r>
            <a:endParaRPr lang="ko-KR" altLang="en-US" sz="8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79" name="Rectangle 144"/>
          <p:cNvSpPr>
            <a:spLocks noChangeArrowheads="1"/>
          </p:cNvSpPr>
          <p:nvPr/>
        </p:nvSpPr>
        <p:spPr bwMode="auto">
          <a:xfrm>
            <a:off x="4601561" y="3917617"/>
            <a:ext cx="894476" cy="12311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Cloud </a:t>
            </a: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연동 </a:t>
            </a:r>
            <a:r>
              <a:rPr lang="ko-KR" altLang="en-US" sz="80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쾌적 제어</a:t>
            </a:r>
            <a:endParaRPr lang="en-US" altLang="ko-KR" sz="8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80" name="Oval 178"/>
          <p:cNvSpPr>
            <a:spLocks noChangeArrowheads="1"/>
          </p:cNvSpPr>
          <p:nvPr/>
        </p:nvSpPr>
        <p:spPr bwMode="auto">
          <a:xfrm>
            <a:off x="4514850" y="3740199"/>
            <a:ext cx="144463" cy="1444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35618" tIns="34330" rIns="35618" bIns="34330" anchor="ctr" anchorCtr="1"/>
          <a:lstStyle>
            <a:lvl1pPr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900" b="1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~</a:t>
            </a:r>
          </a:p>
        </p:txBody>
      </p:sp>
      <p:sp>
        <p:nvSpPr>
          <p:cNvPr id="81" name="Rectangle 144"/>
          <p:cNvSpPr>
            <a:spLocks noChangeArrowheads="1"/>
          </p:cNvSpPr>
          <p:nvPr/>
        </p:nvSpPr>
        <p:spPr bwMode="auto">
          <a:xfrm>
            <a:off x="4643111" y="3608041"/>
            <a:ext cx="597921" cy="1538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컨텐츠 발굴</a:t>
            </a:r>
          </a:p>
        </p:txBody>
      </p:sp>
      <p:sp>
        <p:nvSpPr>
          <p:cNvPr id="82" name="Oval 178"/>
          <p:cNvSpPr>
            <a:spLocks noChangeArrowheads="1"/>
          </p:cNvSpPr>
          <p:nvPr/>
        </p:nvSpPr>
        <p:spPr bwMode="auto">
          <a:xfrm>
            <a:off x="6445411" y="3748137"/>
            <a:ext cx="131329" cy="1444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35618" tIns="34330" rIns="35618" bIns="34330" anchor="ctr" anchorCtr="1"/>
          <a:lstStyle>
            <a:lvl1pPr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900" b="1" dirty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en-US" altLang="ko-KR" sz="900" b="1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Q</a:t>
            </a:r>
          </a:p>
        </p:txBody>
      </p:sp>
      <p:sp>
        <p:nvSpPr>
          <p:cNvPr id="83" name="Rectangle 144"/>
          <p:cNvSpPr>
            <a:spLocks noChangeArrowheads="1"/>
          </p:cNvSpPr>
          <p:nvPr/>
        </p:nvSpPr>
        <p:spPr bwMode="auto">
          <a:xfrm>
            <a:off x="5545096" y="3597101"/>
            <a:ext cx="597921" cy="1538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컨텐츠 응용</a:t>
            </a:r>
          </a:p>
        </p:txBody>
      </p:sp>
      <p:sp>
        <p:nvSpPr>
          <p:cNvPr id="84" name="Rectangle 144"/>
          <p:cNvSpPr>
            <a:spLocks noChangeArrowheads="1"/>
          </p:cNvSpPr>
          <p:nvPr/>
        </p:nvSpPr>
        <p:spPr bwMode="auto">
          <a:xfrm>
            <a:off x="6398965" y="3588475"/>
            <a:ext cx="711733" cy="1538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컨텐츠 고도화</a:t>
            </a:r>
          </a:p>
        </p:txBody>
      </p:sp>
      <p:sp>
        <p:nvSpPr>
          <p:cNvPr id="85" name="Rectangle 144"/>
          <p:cNvSpPr>
            <a:spLocks noChangeArrowheads="1"/>
          </p:cNvSpPr>
          <p:nvPr/>
        </p:nvSpPr>
        <p:spPr bwMode="auto">
          <a:xfrm>
            <a:off x="6436345" y="3917617"/>
            <a:ext cx="694101" cy="12311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OS </a:t>
            </a: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기반 </a:t>
            </a: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AI </a:t>
            </a: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엔진</a:t>
            </a:r>
            <a:endParaRPr lang="ko-KR" altLang="en-US" sz="8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679680" y="3443850"/>
            <a:ext cx="288000" cy="144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8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에</a:t>
            </a:r>
            <a:r>
              <a:rPr lang="ko-KR" altLang="en-US" sz="800" dirty="0">
                <a:solidFill>
                  <a:srgbClr val="FFFFFF"/>
                </a:solidFill>
                <a:latin typeface="Arial Narrow" panose="020B0606020202030204" pitchFamily="34" charset="0"/>
              </a:rPr>
              <a:t>어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6513927" y="3443850"/>
            <a:ext cx="144000" cy="1440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8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선</a:t>
            </a:r>
            <a:endParaRPr lang="ko-KR" altLang="en-US" sz="8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802697" y="3443850"/>
            <a:ext cx="288000" cy="144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8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에</a:t>
            </a:r>
            <a:r>
              <a:rPr lang="ko-KR" altLang="en-US" sz="800" dirty="0">
                <a:solidFill>
                  <a:srgbClr val="FFFFFF"/>
                </a:solidFill>
                <a:latin typeface="Arial Narrow" panose="020B0606020202030204" pitchFamily="34" charset="0"/>
              </a:rPr>
              <a:t>어</a:t>
            </a:r>
          </a:p>
        </p:txBody>
      </p:sp>
      <p:sp>
        <p:nvSpPr>
          <p:cNvPr id="91" name="TextBox 27"/>
          <p:cNvSpPr txBox="1">
            <a:spLocks noChangeArrowheads="1"/>
          </p:cNvSpPr>
          <p:nvPr/>
        </p:nvSpPr>
        <p:spPr bwMode="auto">
          <a:xfrm>
            <a:off x="1528842" y="4385966"/>
            <a:ext cx="2755821" cy="77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indent="179388" eaLnBrk="0" hangingPunct="0">
              <a:spcBef>
                <a:spcPts val="300"/>
              </a:spcBef>
              <a:defRPr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0" lvl="1" indent="0" eaLnBrk="0" hangingPunct="0">
              <a:spcBef>
                <a:spcPts val="300"/>
              </a:spcBef>
              <a:defRPr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2pPr>
            <a:lvl3pPr marL="1216025" indent="-301625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827213" indent="-455613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438400" indent="-609600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8956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33528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8100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42672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buSzPct val="80000"/>
              <a:buFont typeface="Wingdings" pitchFamily="2" charset="2"/>
              <a:buChar char="q"/>
            </a:pPr>
            <a:r>
              <a:rPr lang="ko-KR" altLang="en-US" sz="1100" b="1" dirty="0" smtClean="0">
                <a:solidFill>
                  <a:srgbClr val="000000"/>
                </a:solidFill>
              </a:rPr>
              <a:t>센서를 활용한 다양한 </a:t>
            </a:r>
            <a:r>
              <a:rPr lang="en-US" altLang="ko-KR" sz="1100" b="1" dirty="0" smtClean="0">
                <a:solidFill>
                  <a:srgbClr val="000000"/>
                </a:solidFill>
              </a:rPr>
              <a:t>USP </a:t>
            </a:r>
            <a:r>
              <a:rPr lang="ko-KR" altLang="en-US" sz="1100" b="1" dirty="0" smtClean="0">
                <a:solidFill>
                  <a:srgbClr val="000000"/>
                </a:solidFill>
              </a:rPr>
              <a:t>발굴</a:t>
            </a:r>
            <a:r>
              <a:rPr lang="en-US" altLang="ko-KR" sz="1100" b="1" dirty="0" smtClean="0">
                <a:solidFill>
                  <a:srgbClr val="000000"/>
                </a:solidFill>
              </a:rPr>
              <a:t> </a:t>
            </a:r>
          </a:p>
          <a:p>
            <a:pPr indent="0">
              <a:lnSpc>
                <a:spcPct val="120000"/>
              </a:lnSpc>
              <a:buSzPct val="80000"/>
            </a:pPr>
            <a:r>
              <a:rPr lang="en-US" altLang="ko-KR" sz="1100" b="1" dirty="0" smtClean="0">
                <a:solidFill>
                  <a:srgbClr val="000000"/>
                </a:solidFill>
              </a:rPr>
              <a:t>   </a:t>
            </a:r>
            <a:r>
              <a:rPr lang="en-US" altLang="ko-KR" sz="1100" dirty="0" smtClean="0">
                <a:solidFill>
                  <a:srgbClr val="000000"/>
                </a:solidFill>
              </a:rPr>
              <a:t>- </a:t>
            </a:r>
            <a:r>
              <a:rPr lang="ko-KR" altLang="en-US" sz="1100" dirty="0" smtClean="0">
                <a:solidFill>
                  <a:srgbClr val="000000"/>
                </a:solidFill>
              </a:rPr>
              <a:t>레이다 센서 활용 인체 감지</a:t>
            </a:r>
            <a:r>
              <a:rPr lang="en-US" altLang="ko-KR" sz="1100" dirty="0" smtClean="0">
                <a:solidFill>
                  <a:srgbClr val="000000"/>
                </a:solidFill>
              </a:rPr>
              <a:t>, </a:t>
            </a:r>
            <a:r>
              <a:rPr lang="ko-KR" altLang="en-US" sz="1100" dirty="0" smtClean="0">
                <a:solidFill>
                  <a:srgbClr val="000000"/>
                </a:solidFill>
              </a:rPr>
              <a:t>수면 패턴 감지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indent="0">
              <a:lnSpc>
                <a:spcPct val="120000"/>
              </a:lnSpc>
              <a:buSzPct val="80000"/>
            </a:pP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</a:rPr>
              <a:t>  - </a:t>
            </a:r>
            <a:r>
              <a:rPr lang="ko-KR" altLang="en-US" sz="1100" dirty="0" smtClean="0">
                <a:solidFill>
                  <a:srgbClr val="000000"/>
                </a:solidFill>
              </a:rPr>
              <a:t>레이저 먼지 센서 활용 필요 수명 예측</a:t>
            </a:r>
            <a:endParaRPr lang="en-US" altLang="ko-KR" sz="1100" dirty="0" smtClean="0">
              <a:solidFill>
                <a:srgbClr val="000000"/>
              </a:solidFill>
            </a:endParaRPr>
          </a:p>
        </p:txBody>
      </p:sp>
      <p:cxnSp>
        <p:nvCxnSpPr>
          <p:cNvPr id="92" name="직선 화살표 연결선 78"/>
          <p:cNvCxnSpPr>
            <a:cxnSpLocks noChangeShapeType="1"/>
          </p:cNvCxnSpPr>
          <p:nvPr/>
        </p:nvCxnSpPr>
        <p:spPr bwMode="auto">
          <a:xfrm>
            <a:off x="4497388" y="4724844"/>
            <a:ext cx="3440112" cy="0"/>
          </a:xfrm>
          <a:prstGeom prst="straightConnector1">
            <a:avLst/>
          </a:prstGeom>
          <a:noFill/>
          <a:ln w="3175" algn="ctr">
            <a:solidFill>
              <a:srgbClr val="7F7F7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Oval 178"/>
          <p:cNvSpPr>
            <a:spLocks noChangeArrowheads="1"/>
          </p:cNvSpPr>
          <p:nvPr/>
        </p:nvSpPr>
        <p:spPr bwMode="auto">
          <a:xfrm>
            <a:off x="5503186" y="4666107"/>
            <a:ext cx="144462" cy="1444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35618" tIns="34330" rIns="35618" bIns="34330" anchor="ctr" anchorCtr="1"/>
          <a:lstStyle>
            <a:lvl1pPr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900" b="1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1Q</a:t>
            </a:r>
          </a:p>
        </p:txBody>
      </p:sp>
      <p:sp>
        <p:nvSpPr>
          <p:cNvPr id="94" name="Rectangle 144"/>
          <p:cNvSpPr>
            <a:spLocks noChangeArrowheads="1"/>
          </p:cNvSpPr>
          <p:nvPr/>
        </p:nvSpPr>
        <p:spPr bwMode="auto">
          <a:xfrm>
            <a:off x="5471815" y="4835587"/>
            <a:ext cx="650819" cy="24622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80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인체감지</a:t>
            </a:r>
            <a:endParaRPr lang="en-US" altLang="ko-KR" sz="8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필터 수명 예측</a:t>
            </a:r>
            <a:endParaRPr lang="ko-KR" altLang="en-US" sz="8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95" name="Rectangle 144"/>
          <p:cNvSpPr>
            <a:spLocks noChangeArrowheads="1"/>
          </p:cNvSpPr>
          <p:nvPr/>
        </p:nvSpPr>
        <p:spPr bwMode="auto">
          <a:xfrm>
            <a:off x="4601561" y="4835587"/>
            <a:ext cx="742191" cy="12311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레이다 센서 적</a:t>
            </a:r>
            <a:r>
              <a:rPr lang="ko-KR" altLang="en-US" sz="8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용</a:t>
            </a:r>
            <a:endParaRPr lang="en-US" altLang="ko-KR" sz="8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96" name="Oval 178"/>
          <p:cNvSpPr>
            <a:spLocks noChangeArrowheads="1"/>
          </p:cNvSpPr>
          <p:nvPr/>
        </p:nvSpPr>
        <p:spPr bwMode="auto">
          <a:xfrm>
            <a:off x="4514850" y="4658169"/>
            <a:ext cx="144463" cy="1444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35618" tIns="34330" rIns="35618" bIns="34330" anchor="ctr" anchorCtr="1"/>
          <a:lstStyle>
            <a:lvl1pPr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900" b="1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~</a:t>
            </a:r>
          </a:p>
        </p:txBody>
      </p:sp>
      <p:sp>
        <p:nvSpPr>
          <p:cNvPr id="97" name="Rectangle 144"/>
          <p:cNvSpPr>
            <a:spLocks noChangeArrowheads="1"/>
          </p:cNvSpPr>
          <p:nvPr/>
        </p:nvSpPr>
        <p:spPr bwMode="auto">
          <a:xfrm>
            <a:off x="4557354" y="4526011"/>
            <a:ext cx="769441" cy="1538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센서 탐색</a:t>
            </a: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개발</a:t>
            </a:r>
          </a:p>
        </p:txBody>
      </p:sp>
      <p:sp>
        <p:nvSpPr>
          <p:cNvPr id="98" name="Oval 178"/>
          <p:cNvSpPr>
            <a:spLocks noChangeArrowheads="1"/>
          </p:cNvSpPr>
          <p:nvPr/>
        </p:nvSpPr>
        <p:spPr bwMode="auto">
          <a:xfrm>
            <a:off x="7227702" y="4666107"/>
            <a:ext cx="131329" cy="1444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35618" tIns="34330" rIns="35618" bIns="34330" anchor="ctr" anchorCtr="1"/>
          <a:lstStyle>
            <a:lvl1pPr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900" b="1" dirty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en-US" altLang="ko-KR" sz="900" b="1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Q</a:t>
            </a:r>
          </a:p>
        </p:txBody>
      </p:sp>
      <p:sp>
        <p:nvSpPr>
          <p:cNvPr id="99" name="Rectangle 144"/>
          <p:cNvSpPr>
            <a:spLocks noChangeArrowheads="1"/>
          </p:cNvSpPr>
          <p:nvPr/>
        </p:nvSpPr>
        <p:spPr bwMode="auto">
          <a:xfrm>
            <a:off x="5502334" y="4515071"/>
            <a:ext cx="484107" cy="1538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센서 응용</a:t>
            </a:r>
          </a:p>
        </p:txBody>
      </p:sp>
      <p:sp>
        <p:nvSpPr>
          <p:cNvPr id="100" name="Rectangle 144"/>
          <p:cNvSpPr>
            <a:spLocks noChangeArrowheads="1"/>
          </p:cNvSpPr>
          <p:nvPr/>
        </p:nvSpPr>
        <p:spPr bwMode="auto">
          <a:xfrm>
            <a:off x="7195400" y="4506445"/>
            <a:ext cx="484107" cy="1538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ko-KR" altLang="en-US" sz="100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센서 응용</a:t>
            </a:r>
            <a:endParaRPr lang="ko-KR" altLang="en-US" sz="10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01" name="Rectangle 144"/>
          <p:cNvSpPr>
            <a:spLocks noChangeArrowheads="1"/>
          </p:cNvSpPr>
          <p:nvPr/>
        </p:nvSpPr>
        <p:spPr bwMode="auto">
          <a:xfrm>
            <a:off x="7218636" y="4835587"/>
            <a:ext cx="535403" cy="12311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800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제습량</a:t>
            </a: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추정</a:t>
            </a:r>
            <a:endParaRPr lang="ko-KR" altLang="en-US" sz="8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461971" y="4361820"/>
            <a:ext cx="288000" cy="144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8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에</a:t>
            </a:r>
            <a:r>
              <a:rPr lang="ko-KR" altLang="en-US" sz="800" dirty="0">
                <a:solidFill>
                  <a:srgbClr val="FFFFFF"/>
                </a:solidFill>
                <a:latin typeface="Arial Narrow" panose="020B0606020202030204" pitchFamily="34" charset="0"/>
              </a:rPr>
              <a:t>어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5802697" y="4361820"/>
            <a:ext cx="288000" cy="144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8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에</a:t>
            </a:r>
            <a:r>
              <a:rPr lang="ko-KR" altLang="en-US" sz="800" dirty="0">
                <a:solidFill>
                  <a:srgbClr val="FFFFFF"/>
                </a:solidFill>
                <a:latin typeface="Arial Narrow" panose="020B0606020202030204" pitchFamily="34" charset="0"/>
              </a:rPr>
              <a:t>어</a:t>
            </a:r>
          </a:p>
        </p:txBody>
      </p:sp>
      <p:sp>
        <p:nvSpPr>
          <p:cNvPr id="106" name="TextBox 27"/>
          <p:cNvSpPr txBox="1">
            <a:spLocks noChangeArrowheads="1"/>
          </p:cNvSpPr>
          <p:nvPr/>
        </p:nvSpPr>
        <p:spPr bwMode="auto">
          <a:xfrm>
            <a:off x="1528842" y="5375510"/>
            <a:ext cx="2755821" cy="77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indent="179388" eaLnBrk="0" hangingPunct="0">
              <a:spcBef>
                <a:spcPts val="300"/>
              </a:spcBef>
              <a:defRPr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0" lvl="1" indent="0" eaLnBrk="0" hangingPunct="0">
              <a:spcBef>
                <a:spcPts val="300"/>
              </a:spcBef>
              <a:defRPr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2pPr>
            <a:lvl3pPr marL="1216025" indent="-301625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827213" indent="-455613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438400" indent="-609600" eaLnBrk="0" hangingPunct="0"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8956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33528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8100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4267200" indent="-609600" eaLnBrk="0" fontAlgn="base" hangingPunct="0">
              <a:spcBef>
                <a:spcPct val="0"/>
              </a:spcBef>
              <a:spcAft>
                <a:spcPct val="0"/>
              </a:spcAft>
              <a:defRPr sz="1700"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buSzPct val="80000"/>
              <a:buFont typeface="Wingdings" pitchFamily="2" charset="2"/>
              <a:buChar char="q"/>
            </a:pPr>
            <a:r>
              <a:rPr lang="ko-KR" altLang="en-US" sz="1100" b="1" dirty="0" smtClean="0">
                <a:solidFill>
                  <a:srgbClr val="000000"/>
                </a:solidFill>
              </a:rPr>
              <a:t>기기데이터를 통한 진단</a:t>
            </a:r>
            <a:r>
              <a:rPr lang="en-US" altLang="ko-KR" sz="1100" b="1" dirty="0" smtClean="0">
                <a:solidFill>
                  <a:srgbClr val="000000"/>
                </a:solidFill>
              </a:rPr>
              <a:t>/</a:t>
            </a:r>
            <a:r>
              <a:rPr lang="ko-KR" altLang="en-US" sz="1100" b="1" dirty="0" smtClean="0">
                <a:solidFill>
                  <a:srgbClr val="000000"/>
                </a:solidFill>
              </a:rPr>
              <a:t>서비스 고도화</a:t>
            </a:r>
            <a:endParaRPr lang="en-US" altLang="ko-KR" sz="1100" b="1" dirty="0" smtClean="0">
              <a:solidFill>
                <a:srgbClr val="000000"/>
              </a:solidFill>
            </a:endParaRPr>
          </a:p>
          <a:p>
            <a:pPr indent="0">
              <a:lnSpc>
                <a:spcPct val="120000"/>
              </a:lnSpc>
              <a:buSzPct val="80000"/>
            </a:pPr>
            <a:r>
              <a:rPr lang="en-US" altLang="ko-KR" sz="1100" b="1" dirty="0" smtClean="0">
                <a:solidFill>
                  <a:srgbClr val="000000"/>
                </a:solidFill>
              </a:rPr>
              <a:t>   </a:t>
            </a:r>
            <a:r>
              <a:rPr lang="en-US" altLang="ko-KR" sz="1100" dirty="0" smtClean="0">
                <a:solidFill>
                  <a:srgbClr val="000000"/>
                </a:solidFill>
              </a:rPr>
              <a:t>- </a:t>
            </a:r>
            <a:r>
              <a:rPr lang="ko-KR" altLang="en-US" sz="1100" dirty="0" smtClean="0">
                <a:solidFill>
                  <a:srgbClr val="000000"/>
                </a:solidFill>
              </a:rPr>
              <a:t>고객 기반 </a:t>
            </a:r>
            <a:r>
              <a:rPr lang="en-US" altLang="ko-KR" sz="1100" dirty="0" smtClean="0">
                <a:solidFill>
                  <a:srgbClr val="000000"/>
                </a:solidFill>
              </a:rPr>
              <a:t>Big Data </a:t>
            </a:r>
            <a:r>
              <a:rPr lang="ko-KR" altLang="en-US" sz="1100" dirty="0" smtClean="0">
                <a:solidFill>
                  <a:srgbClr val="000000"/>
                </a:solidFill>
              </a:rPr>
              <a:t>활용</a:t>
            </a:r>
            <a:r>
              <a:rPr lang="en-US" altLang="ko-KR" sz="1100" dirty="0" smtClean="0">
                <a:solidFill>
                  <a:srgbClr val="000000"/>
                </a:solidFill>
              </a:rPr>
              <a:t>(</a:t>
            </a:r>
            <a:r>
              <a:rPr lang="ko-KR" altLang="en-US" sz="1100" dirty="0" smtClean="0">
                <a:solidFill>
                  <a:srgbClr val="000000"/>
                </a:solidFill>
              </a:rPr>
              <a:t>블랙박스</a:t>
            </a:r>
            <a:r>
              <a:rPr lang="en-US" altLang="ko-KR" sz="1100" dirty="0" smtClean="0">
                <a:solidFill>
                  <a:srgbClr val="000000"/>
                </a:solidFill>
              </a:rPr>
              <a:t>2.0, PCC)</a:t>
            </a:r>
          </a:p>
          <a:p>
            <a:pPr indent="0">
              <a:lnSpc>
                <a:spcPct val="120000"/>
              </a:lnSpc>
              <a:buSzPct val="80000"/>
            </a:pP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</a:rPr>
              <a:t>  - </a:t>
            </a:r>
            <a:r>
              <a:rPr lang="ko-KR" altLang="en-US" sz="1100" dirty="0" smtClean="0">
                <a:solidFill>
                  <a:srgbClr val="000000"/>
                </a:solidFill>
              </a:rPr>
              <a:t>정밀 진단</a:t>
            </a:r>
            <a:r>
              <a:rPr lang="en-US" altLang="ko-KR" sz="1100" dirty="0" smtClean="0">
                <a:solidFill>
                  <a:srgbClr val="000000"/>
                </a:solidFill>
              </a:rPr>
              <a:t>, Direct</a:t>
            </a:r>
            <a:r>
              <a:rPr lang="ko-KR" altLang="en-US" sz="1100" smtClean="0">
                <a:solidFill>
                  <a:srgbClr val="000000"/>
                </a:solidFill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</a:rPr>
              <a:t>업데이트</a:t>
            </a:r>
            <a:r>
              <a:rPr lang="en-US" altLang="ko-KR" sz="1100" dirty="0" smtClean="0">
                <a:solidFill>
                  <a:srgbClr val="000000"/>
                </a:solidFill>
              </a:rPr>
              <a:t>(Wi-Fi Direct </a:t>
            </a:r>
            <a:r>
              <a:rPr lang="en-US" altLang="ko-KR" sz="1100" dirty="0" err="1" smtClean="0">
                <a:solidFill>
                  <a:srgbClr val="000000"/>
                </a:solidFill>
              </a:rPr>
              <a:t>Fota</a:t>
            </a:r>
            <a:r>
              <a:rPr lang="en-US" altLang="ko-KR" sz="1100" dirty="0" smtClean="0">
                <a:solidFill>
                  <a:srgbClr val="000000"/>
                </a:solidFill>
              </a:rPr>
              <a:t>)</a:t>
            </a:r>
          </a:p>
        </p:txBody>
      </p:sp>
      <p:cxnSp>
        <p:nvCxnSpPr>
          <p:cNvPr id="107" name="직선 화살표 연결선 78"/>
          <p:cNvCxnSpPr>
            <a:cxnSpLocks noChangeShapeType="1"/>
          </p:cNvCxnSpPr>
          <p:nvPr/>
        </p:nvCxnSpPr>
        <p:spPr bwMode="auto">
          <a:xfrm>
            <a:off x="4497388" y="5606465"/>
            <a:ext cx="3440112" cy="0"/>
          </a:xfrm>
          <a:prstGeom prst="straightConnector1">
            <a:avLst/>
          </a:prstGeom>
          <a:noFill/>
          <a:ln w="3175" algn="ctr">
            <a:solidFill>
              <a:srgbClr val="7F7F7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" name="Oval 178"/>
          <p:cNvSpPr>
            <a:spLocks noChangeArrowheads="1"/>
          </p:cNvSpPr>
          <p:nvPr/>
        </p:nvSpPr>
        <p:spPr bwMode="auto">
          <a:xfrm>
            <a:off x="5503186" y="5547728"/>
            <a:ext cx="144462" cy="1444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35618" tIns="34330" rIns="35618" bIns="34330" anchor="ctr" anchorCtr="1"/>
          <a:lstStyle>
            <a:lvl1pPr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900" b="1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1Q</a:t>
            </a:r>
          </a:p>
        </p:txBody>
      </p:sp>
      <p:sp>
        <p:nvSpPr>
          <p:cNvPr id="110" name="Rectangle 144"/>
          <p:cNvSpPr>
            <a:spLocks noChangeArrowheads="1"/>
          </p:cNvSpPr>
          <p:nvPr/>
        </p:nvSpPr>
        <p:spPr bwMode="auto">
          <a:xfrm>
            <a:off x="4601561" y="5717208"/>
            <a:ext cx="537006" cy="24622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블랙박스</a:t>
            </a: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2.0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정밀 진단</a:t>
            </a:r>
            <a:endParaRPr lang="en-US" altLang="ko-KR" sz="8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11" name="Oval 178"/>
          <p:cNvSpPr>
            <a:spLocks noChangeArrowheads="1"/>
          </p:cNvSpPr>
          <p:nvPr/>
        </p:nvSpPr>
        <p:spPr bwMode="auto">
          <a:xfrm>
            <a:off x="4514850" y="5539790"/>
            <a:ext cx="144463" cy="1444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35618" tIns="34330" rIns="35618" bIns="34330" anchor="ctr" anchorCtr="1"/>
          <a:lstStyle>
            <a:lvl1pPr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900" b="1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~</a:t>
            </a:r>
          </a:p>
        </p:txBody>
      </p:sp>
      <p:sp>
        <p:nvSpPr>
          <p:cNvPr id="112" name="Rectangle 144"/>
          <p:cNvSpPr>
            <a:spLocks noChangeArrowheads="1"/>
          </p:cNvSpPr>
          <p:nvPr/>
        </p:nvSpPr>
        <p:spPr bwMode="auto">
          <a:xfrm>
            <a:off x="4592960" y="5407632"/>
            <a:ext cx="597921" cy="1538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ko-KR" altLang="en-US" sz="100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스마트 진단</a:t>
            </a:r>
            <a:endParaRPr lang="ko-KR" altLang="en-US" sz="10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14" name="Rectangle 144"/>
          <p:cNvSpPr>
            <a:spLocks noChangeArrowheads="1"/>
          </p:cNvSpPr>
          <p:nvPr/>
        </p:nvSpPr>
        <p:spPr bwMode="auto">
          <a:xfrm>
            <a:off x="5410211" y="5396692"/>
            <a:ext cx="968215" cy="1538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진단</a:t>
            </a: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/</a:t>
            </a:r>
            <a:r>
              <a:rPr lang="ko-KR" alt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서비스 고도화</a:t>
            </a:r>
          </a:p>
        </p:txBody>
      </p:sp>
      <p:sp>
        <p:nvSpPr>
          <p:cNvPr id="116" name="Text Box 2"/>
          <p:cNvSpPr txBox="1">
            <a:spLocks noChangeArrowheads="1"/>
          </p:cNvSpPr>
          <p:nvPr/>
        </p:nvSpPr>
        <p:spPr bwMode="auto">
          <a:xfrm>
            <a:off x="8405813" y="5404487"/>
            <a:ext cx="1500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12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사전 진단을 통한 </a:t>
            </a:r>
            <a:endParaRPr lang="en-US" altLang="ko-KR" sz="1200" b="1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12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성수기 서비스 분산</a:t>
            </a:r>
            <a:endParaRPr lang="en-US" altLang="ko-KR" sz="1200" b="1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17" name="Text Box 2"/>
          <p:cNvSpPr txBox="1">
            <a:spLocks noChangeArrowheads="1"/>
          </p:cNvSpPr>
          <p:nvPr/>
        </p:nvSpPr>
        <p:spPr bwMode="auto">
          <a:xfrm>
            <a:off x="8405813" y="2483517"/>
            <a:ext cx="15001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UP </a:t>
            </a:r>
            <a:r>
              <a:rPr lang="ko-KR" altLang="en-US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가전을 통한</a:t>
            </a:r>
            <a:endParaRPr lang="en-US" altLang="ko-KR" sz="1200" b="1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12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늘 새로운 경험을 </a:t>
            </a:r>
            <a:endParaRPr lang="en-US" altLang="ko-KR" sz="1200" b="1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12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제공하는 제품</a:t>
            </a:r>
            <a:endParaRPr lang="en-US" altLang="ko-KR" sz="1200" b="1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18" name="Text Box 2"/>
          <p:cNvSpPr txBox="1">
            <a:spLocks noChangeArrowheads="1"/>
          </p:cNvSpPr>
          <p:nvPr/>
        </p:nvSpPr>
        <p:spPr bwMode="auto">
          <a:xfrm>
            <a:off x="8405813" y="4498000"/>
            <a:ext cx="1500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다양한 센서를 통한</a:t>
            </a:r>
            <a:endParaRPr lang="en-US" altLang="ko-KR" sz="1200" b="1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스스로 학습하는 제품</a:t>
            </a:r>
            <a:endParaRPr lang="en-US" altLang="ko-KR" sz="1200" b="1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4845765" y="5256672"/>
            <a:ext cx="324701" cy="144000"/>
            <a:chOff x="5547151" y="5529021"/>
            <a:chExt cx="324701" cy="144000"/>
          </a:xfrm>
        </p:grpSpPr>
        <p:sp>
          <p:nvSpPr>
            <p:cNvPr id="120" name="직사각형 119"/>
            <p:cNvSpPr/>
            <p:nvPr/>
          </p:nvSpPr>
          <p:spPr>
            <a:xfrm>
              <a:off x="5547151" y="5529021"/>
              <a:ext cx="144000" cy="144000"/>
            </a:xfrm>
            <a:prstGeom prst="rect">
              <a:avLst/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ko-KR" altLang="en-US" sz="800" dirty="0" smtClean="0">
                  <a:solidFill>
                    <a:srgbClr val="FFFFFF"/>
                  </a:solidFill>
                  <a:latin typeface="Arial Narrow" panose="020B0606020202030204" pitchFamily="34" charset="0"/>
                </a:rPr>
                <a:t>플</a:t>
              </a:r>
              <a:endParaRPr lang="ko-KR" altLang="en-US" sz="800" dirty="0">
                <a:solidFill>
                  <a:srgbClr val="FFFFFF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5727852" y="5529021"/>
              <a:ext cx="144000" cy="1440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ko-KR" altLang="en-US" sz="800" dirty="0" smtClean="0">
                  <a:solidFill>
                    <a:srgbClr val="FFFFFF"/>
                  </a:solidFill>
                  <a:latin typeface="Arial Narrow" panose="020B0606020202030204" pitchFamily="34" charset="0"/>
                </a:rPr>
                <a:t>선</a:t>
              </a:r>
              <a:endParaRPr lang="ko-KR" altLang="en-US" sz="800" dirty="0">
                <a:solidFill>
                  <a:srgbClr val="FFFFFF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5748224" y="5256672"/>
            <a:ext cx="324701" cy="144000"/>
            <a:chOff x="5547151" y="5529021"/>
            <a:chExt cx="324701" cy="144000"/>
          </a:xfrm>
        </p:grpSpPr>
        <p:sp>
          <p:nvSpPr>
            <p:cNvPr id="123" name="직사각형 122"/>
            <p:cNvSpPr/>
            <p:nvPr/>
          </p:nvSpPr>
          <p:spPr>
            <a:xfrm>
              <a:off x="5547151" y="5529021"/>
              <a:ext cx="144000" cy="144000"/>
            </a:xfrm>
            <a:prstGeom prst="rect">
              <a:avLst/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ko-KR" altLang="en-US" sz="800" dirty="0" smtClean="0">
                  <a:solidFill>
                    <a:srgbClr val="FFFFFF"/>
                  </a:solidFill>
                  <a:latin typeface="Arial Narrow" panose="020B0606020202030204" pitchFamily="34" charset="0"/>
                </a:rPr>
                <a:t>플</a:t>
              </a:r>
              <a:endParaRPr lang="ko-KR" altLang="en-US" sz="800" dirty="0">
                <a:solidFill>
                  <a:srgbClr val="FFFFFF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5727852" y="5529021"/>
              <a:ext cx="144000" cy="1440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ko-KR" altLang="en-US" sz="800" dirty="0" smtClean="0">
                  <a:solidFill>
                    <a:srgbClr val="FFFFFF"/>
                  </a:solidFill>
                  <a:latin typeface="Arial Narrow" panose="020B0606020202030204" pitchFamily="34" charset="0"/>
                </a:rPr>
                <a:t>선</a:t>
              </a:r>
              <a:endParaRPr lang="ko-KR" altLang="en-US" sz="800" dirty="0">
                <a:solidFill>
                  <a:srgbClr val="FFFFFF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25" name="Text Box 587"/>
          <p:cNvSpPr txBox="1">
            <a:spLocks noChangeArrowheads="1"/>
          </p:cNvSpPr>
          <p:nvPr/>
        </p:nvSpPr>
        <p:spPr bwMode="auto">
          <a:xfrm>
            <a:off x="6305377" y="2408733"/>
            <a:ext cx="240450" cy="2031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ctr" hangingPunct="1">
              <a:buClr>
                <a:srgbClr val="FF0000"/>
              </a:buClr>
              <a:buSzPct val="170000"/>
              <a:buFont typeface="Wingdings" pitchFamily="2" charset="2"/>
              <a:buChar char="ü"/>
            </a:pPr>
            <a:r>
              <a:rPr kumimoji="0" lang="ko-KR" altLang="en-US" b="1" dirty="0">
                <a:solidFill>
                  <a:srgbClr val="0000CC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</a:t>
            </a:r>
          </a:p>
        </p:txBody>
      </p:sp>
      <p:sp>
        <p:nvSpPr>
          <p:cNvPr id="126" name="Text Box 587"/>
          <p:cNvSpPr txBox="1">
            <a:spLocks noChangeArrowheads="1"/>
          </p:cNvSpPr>
          <p:nvPr/>
        </p:nvSpPr>
        <p:spPr bwMode="auto">
          <a:xfrm>
            <a:off x="4452517" y="4724844"/>
            <a:ext cx="240450" cy="2031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ctr" hangingPunct="1">
              <a:buClr>
                <a:srgbClr val="FF0000"/>
              </a:buClr>
              <a:buSzPct val="170000"/>
              <a:buFont typeface="Wingdings" pitchFamily="2" charset="2"/>
              <a:buChar char="ü"/>
            </a:pPr>
            <a:r>
              <a:rPr kumimoji="0" lang="ko-KR" altLang="en-US" b="1" dirty="0">
                <a:solidFill>
                  <a:srgbClr val="0000CC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</a:t>
            </a:r>
          </a:p>
        </p:txBody>
      </p:sp>
      <p:grpSp>
        <p:nvGrpSpPr>
          <p:cNvPr id="132" name="그룹 131"/>
          <p:cNvGrpSpPr/>
          <p:nvPr/>
        </p:nvGrpSpPr>
        <p:grpSpPr>
          <a:xfrm>
            <a:off x="8697582" y="216975"/>
            <a:ext cx="946056" cy="203133"/>
            <a:chOff x="8357346" y="333463"/>
            <a:chExt cx="946056" cy="203133"/>
          </a:xfrm>
        </p:grpSpPr>
        <p:sp>
          <p:nvSpPr>
            <p:cNvPr id="133" name="Text Box 587"/>
            <p:cNvSpPr txBox="1">
              <a:spLocks noChangeArrowheads="1"/>
            </p:cNvSpPr>
            <p:nvPr/>
          </p:nvSpPr>
          <p:spPr bwMode="auto">
            <a:xfrm>
              <a:off x="8357346" y="333463"/>
              <a:ext cx="240450" cy="2031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fontAlgn="ctr" hangingPunct="1">
                <a:buClr>
                  <a:srgbClr val="FF0000"/>
                </a:buClr>
                <a:buSzPct val="170000"/>
                <a:buFont typeface="Wingdings" pitchFamily="2" charset="2"/>
                <a:buChar char="ü"/>
              </a:pPr>
              <a:r>
                <a:rPr kumimoji="0" lang="ko-KR" altLang="en-US" b="1" dirty="0">
                  <a:solidFill>
                    <a:srgbClr val="0000CC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 </a:t>
              </a:r>
            </a:p>
          </p:txBody>
        </p:sp>
        <p:sp>
          <p:nvSpPr>
            <p:cNvPr id="134" name="Rectangle 62"/>
            <p:cNvSpPr>
              <a:spLocks noChangeArrowheads="1"/>
            </p:cNvSpPr>
            <p:nvPr/>
          </p:nvSpPr>
          <p:spPr bwMode="auto">
            <a:xfrm>
              <a:off x="8578845" y="344389"/>
              <a:ext cx="724557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marL="177800" indent="-1778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sym typeface="Arial Narrow" panose="020B0606020202030204" pitchFamily="34" charset="0"/>
                </a:defRPr>
              </a:lvl1pPr>
              <a:lvl2pPr marL="355600" indent="-169863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sym typeface="Arial Narrow" panose="020B060602020203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sym typeface="Arial Narrow" panose="020B060602020203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sym typeface="Arial Narrow" panose="020B060602020203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sym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sym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sym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sym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sym typeface="Arial Narrow" panose="020B0606020202030204" pitchFamily="34" charset="0"/>
                </a:defRPr>
              </a:lvl9pPr>
            </a:lstStyle>
            <a:p>
              <a:pPr marL="0" indent="0" latinLnBrk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초격차 기술</a:t>
              </a:r>
              <a:endParaRPr lang="en-US" altLang="ko-KR" sz="120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30" name="Oval 178"/>
          <p:cNvSpPr>
            <a:spLocks noChangeArrowheads="1"/>
          </p:cNvSpPr>
          <p:nvPr/>
        </p:nvSpPr>
        <p:spPr bwMode="auto">
          <a:xfrm>
            <a:off x="6133694" y="2753798"/>
            <a:ext cx="144462" cy="1444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35618" tIns="34330" rIns="35618" bIns="34330" anchor="ctr" anchorCtr="1"/>
          <a:lstStyle>
            <a:lvl1pPr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6794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900" b="1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4Q</a:t>
            </a:r>
          </a:p>
        </p:txBody>
      </p:sp>
      <p:sp>
        <p:nvSpPr>
          <p:cNvPr id="131" name="Rectangle 144"/>
          <p:cNvSpPr>
            <a:spLocks noChangeArrowheads="1"/>
          </p:cNvSpPr>
          <p:nvPr/>
        </p:nvSpPr>
        <p:spPr bwMode="auto">
          <a:xfrm>
            <a:off x="6056853" y="2923278"/>
            <a:ext cx="274114" cy="24622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북미</a:t>
            </a:r>
            <a:endParaRPr lang="en-US" altLang="ko-KR" sz="8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</a:pP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벽걸이</a:t>
            </a:r>
            <a:endParaRPr lang="ko-KR" altLang="en-US" sz="8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35" name="Rectangle 144"/>
          <p:cNvSpPr>
            <a:spLocks noChangeArrowheads="1"/>
          </p:cNvSpPr>
          <p:nvPr/>
        </p:nvSpPr>
        <p:spPr bwMode="auto">
          <a:xfrm>
            <a:off x="5467987" y="5732964"/>
            <a:ext cx="663643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Direct</a:t>
            </a:r>
            <a:r>
              <a:rPr lang="ko-KR" altLang="en-US" sz="80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8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업데이트</a:t>
            </a:r>
            <a:endParaRPr lang="en-US" altLang="ko-KR" sz="8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진단 기능 강화</a:t>
            </a:r>
            <a:endParaRPr lang="en-US" altLang="ko-KR" sz="8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SzPct val="85000"/>
            </a:pPr>
            <a:r>
              <a:rPr lang="ko-KR" altLang="en-US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lang="en-US" altLang="ko-KR" sz="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(Mobile LGMV)</a:t>
            </a:r>
          </a:p>
        </p:txBody>
      </p:sp>
    </p:spTree>
    <p:extLst>
      <p:ext uri="{BB962C8B-B14F-4D97-AF65-F5344CB8AC3E}">
        <p14:creationId xmlns:p14="http://schemas.microsoft.com/office/powerpoint/2010/main" val="109665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XCPxQI30uCPirzU.9L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XCPxQI30uCPirzU.9L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XCPxQI30uCPirzU.9L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ESyhtVli0CgmzBPVdmZ7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ESyhtVli0CgmzBPVdmZ7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ESyhtVli0CgmzBPVdmZ7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ESyhtVli0CgmzBPVdmZ7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XCPxQI30uCPirzU.9Ln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ESyhtVli0CgmzBPVdmZ7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ESyhtVli0CgmzBPVdmZ7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ESyhtVli0CgmzBPVdmZ7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ESyhtVli0CgmzBPVdmZ7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G스마트체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100" b="0" dirty="0" smtClean="0">
            <a:latin typeface="Arial" pitchFamily="34" charset="0"/>
            <a:ea typeface="돋움" pitchFamily="50" charset="-127"/>
            <a:cs typeface="Arial" pitchFamily="34" charset="0"/>
          </a:defRPr>
        </a:defPPr>
      </a:lstStyle>
    </a:txDef>
  </a:objectDefaults>
  <a:extraClrSchemeLst>
    <a:extraClrScheme>
      <a:clrScheme name="18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프레젠테이션12" id="{2E5C95D2-6793-4DF1-B040-F6FC08DA96AE}" vid="{080E9EE9-D031-420D-93F9-A677836F3B5A}"/>
    </a:ext>
  </a:extLst>
</a:theme>
</file>

<file path=ppt/theme/theme2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blank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☆사용자 지정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blank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바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바탕" pitchFamily="18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16542</TotalTime>
  <Words>1899</Words>
  <Application>Microsoft Office PowerPoint</Application>
  <PresentationFormat>A4 용지(210x297mm)</PresentationFormat>
  <Paragraphs>643</Paragraphs>
  <Slides>4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6" baseType="lpstr">
      <vt:lpstr>LG스마트체 Regular</vt:lpstr>
      <vt:lpstr>굴림</vt:lpstr>
      <vt:lpstr>맑은 고딕</vt:lpstr>
      <vt:lpstr>새굴림</vt:lpstr>
      <vt:lpstr>Arial</vt:lpstr>
      <vt:lpstr>Arial Narrow</vt:lpstr>
      <vt:lpstr>Wingdings</vt:lpstr>
      <vt:lpstr>기본 디자인</vt:lpstr>
      <vt:lpstr>9_Office 테마</vt:lpstr>
      <vt:lpstr>6_blank</vt:lpstr>
      <vt:lpstr>2_기본 디자인</vt:lpstr>
      <vt:lpstr>think-cell Slide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김규철/선임연구원/에어솔루션연구기획팀(kch.kim@lge.com)</dc:creator>
  <cp:lastModifiedBy>윤용호/책임연구원/RAC제어개발팀(yongho2.yun@lge.com)</cp:lastModifiedBy>
  <cp:revision>124</cp:revision>
  <cp:lastPrinted>2023-01-04T01:30:43Z</cp:lastPrinted>
  <dcterms:created xsi:type="dcterms:W3CDTF">2022-12-20T00:32:19Z</dcterms:created>
  <dcterms:modified xsi:type="dcterms:W3CDTF">2023-01-12T23:41:41Z</dcterms:modified>
</cp:coreProperties>
</file>