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sldIdLst>
    <p:sldId id="325" r:id="rId3"/>
    <p:sldId id="277" r:id="rId4"/>
    <p:sldId id="330" r:id="rId5"/>
    <p:sldId id="331" r:id="rId6"/>
    <p:sldId id="332" r:id="rId7"/>
    <p:sldId id="333" r:id="rId8"/>
    <p:sldId id="336" r:id="rId9"/>
    <p:sldId id="334" r:id="rId10"/>
    <p:sldId id="335" r:id="rId11"/>
    <p:sldId id="337" r:id="rId12"/>
    <p:sldId id="326" r:id="rId13"/>
    <p:sldId id="327" r:id="rId14"/>
    <p:sldId id="328" r:id="rId15"/>
    <p:sldId id="299" r:id="rId16"/>
    <p:sldId id="257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1" r:id="rId37"/>
    <p:sldId id="322" r:id="rId38"/>
    <p:sldId id="323" r:id="rId39"/>
    <p:sldId id="324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4" autoAdjust="0"/>
    <p:restoredTop sz="90899" autoAdjust="0"/>
  </p:normalViewPr>
  <p:slideViewPr>
    <p:cSldViewPr snapToGrid="0">
      <p:cViewPr varScale="1">
        <p:scale>
          <a:sx n="106" d="100"/>
          <a:sy n="106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8078-6587-4625-95D1-AADDC74C3FB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46C5-73D1-47F4-9086-9A724691A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3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유첨</a:t>
            </a:r>
            <a:r>
              <a:rPr lang="en-US" altLang="ko-KR" dirty="0" smtClean="0"/>
              <a:t>(old</a:t>
            </a:r>
            <a:r>
              <a:rPr lang="en-US" altLang="ko-KR" baseline="0" dirty="0" smtClean="0"/>
              <a:t> / new menu)</a:t>
            </a:r>
            <a:r>
              <a:rPr lang="ko-KR" altLang="en-US" baseline="0" smtClean="0"/>
              <a:t>으로 바로가기 넣기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8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7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3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93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0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9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5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한국만 </a:t>
            </a:r>
            <a:r>
              <a:rPr lang="ko-KR" altLang="en-US" dirty="0" err="1" smtClean="0"/>
              <a:t>떠야하는</a:t>
            </a:r>
            <a:r>
              <a:rPr lang="ko-KR" altLang="en-US" dirty="0" smtClean="0"/>
              <a:t> 걸로 코멘트 추가</a:t>
            </a:r>
            <a:r>
              <a:rPr lang="en-US" altLang="ko-KR" baseline="0" dirty="0" smtClean="0"/>
              <a:t> (</a:t>
            </a:r>
            <a:r>
              <a:rPr lang="ko-KR" altLang="en-US" baseline="0" smtClean="0"/>
              <a:t>해외는 팝업창 안뜨고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매뉴얼에서 이 부분 제외시켜놓기</a:t>
            </a:r>
            <a:r>
              <a:rPr lang="en-US" altLang="ko-KR" baseline="0" dirty="0" smtClean="0"/>
              <a:t>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4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2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7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14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86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92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63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9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0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86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48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4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77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7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6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3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19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07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26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카카오 등록 절차</a:t>
            </a:r>
            <a:r>
              <a:rPr lang="en-US" altLang="ko-KR" dirty="0" smtClean="0"/>
              <a:t>(</a:t>
            </a:r>
            <a:r>
              <a:rPr lang="ko-KR" altLang="en-US" smtClean="0"/>
              <a:t>지난번 꺼</a:t>
            </a:r>
            <a:r>
              <a:rPr lang="en-US" altLang="ko-KR" dirty="0" smtClean="0"/>
              <a:t>) </a:t>
            </a:r>
            <a:r>
              <a:rPr lang="ko-KR" altLang="en-US" smtClean="0"/>
              <a:t>→ 총무팀 담당자</a:t>
            </a:r>
            <a:r>
              <a:rPr lang="en-US" altLang="ko-KR" dirty="0" smtClean="0"/>
              <a:t>(Contact point)</a:t>
            </a:r>
          </a:p>
          <a:p>
            <a:r>
              <a:rPr lang="ko-KR" altLang="en-US" dirty="0" err="1" smtClean="0"/>
              <a:t>티머니</a:t>
            </a:r>
            <a:r>
              <a:rPr lang="ko-KR" altLang="en-US" dirty="0" smtClean="0"/>
              <a:t> 등록절차 </a:t>
            </a:r>
            <a:r>
              <a:rPr lang="en-US" altLang="ko-KR" dirty="0" smtClean="0"/>
              <a:t>(</a:t>
            </a:r>
            <a:r>
              <a:rPr lang="ko-KR" altLang="en-US" smtClean="0"/>
              <a:t>티머니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요청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마스터</a:t>
            </a:r>
            <a:r>
              <a:rPr lang="en-US" altLang="ko-KR" baseline="0" dirty="0" smtClean="0"/>
              <a:t>) </a:t>
            </a:r>
            <a:r>
              <a:rPr lang="ko-KR" altLang="en-US" baseline="0" smtClean="0"/>
              <a:t>→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24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Requested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7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8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6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846C5-73D1-47F4-9086-9A724691AC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696758" y="125413"/>
            <a:ext cx="2153083" cy="338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FFFF">
                    <a:lumMod val="7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  <a:endParaRPr lang="ko-KR" altLang="en-US" sz="1600" dirty="0">
              <a:solidFill>
                <a:srgbClr val="FFFFFF">
                  <a:lumMod val="7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2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7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5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25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10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34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5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1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73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9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0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702-626B-453B-B59D-C59634616E6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1EC5-88E3-485D-9E44-44CA49E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endParaRPr lang="ko-KR" altLang="en-US" sz="18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4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F100-A6AD-470C-A9AB-7CCC74FE8E1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7614-665A-49F0-8601-0CEE9284B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4977" y="1846314"/>
            <a:ext cx="4391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시스템 사용자 매뉴얼</a:t>
            </a:r>
            <a:r>
              <a:rPr lang="en-US" altLang="ko-KR" sz="25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25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5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(General User)</a:t>
            </a:r>
            <a:endParaRPr lang="ko-KR" altLang="en-US" sz="25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21315" y="2713472"/>
            <a:ext cx="481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4385" tIns="42193" rIns="84385" bIns="42193"/>
          <a:lstStyle/>
          <a:p>
            <a:pPr>
              <a:defRPr/>
            </a:pPr>
            <a:endParaRPr lang="ko-KR" altLang="en-US" sz="1662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5682" y="2943124"/>
            <a:ext cx="229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4797" y="3344798"/>
            <a:ext cx="289653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메뉴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</a:t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접속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조회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에러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미처리내역 조회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 증액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폐기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이용내역 조회 및 삭제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청구내역 확인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295971" y="3233517"/>
            <a:ext cx="12649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4385" tIns="42193" rIns="84385" bIns="42193"/>
          <a:lstStyle/>
          <a:p>
            <a:pPr>
              <a:defRPr/>
            </a:pPr>
            <a:endParaRPr lang="ko-KR" altLang="en-US" sz="1662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실행 단추: 앞으로 또는 다음 1">
            <a:hlinkClick r:id="rId3" action="ppaction://hlinksldjump" highlightClick="1"/>
          </p:cNvPr>
          <p:cNvSpPr/>
          <p:nvPr/>
        </p:nvSpPr>
        <p:spPr>
          <a:xfrm>
            <a:off x="5024483" y="4006391"/>
            <a:ext cx="216819" cy="15900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4" action="ppaction://hlinksldjump" highlightClick="1"/>
          </p:cNvPr>
          <p:cNvSpPr/>
          <p:nvPr/>
        </p:nvSpPr>
        <p:spPr>
          <a:xfrm>
            <a:off x="5959310" y="4234207"/>
            <a:ext cx="229242" cy="16811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9">
            <a:hlinkClick r:id="rId5" action="ppaction://hlinksldjump" highlightClick="1"/>
          </p:cNvPr>
          <p:cNvSpPr/>
          <p:nvPr/>
        </p:nvSpPr>
        <p:spPr>
          <a:xfrm>
            <a:off x="5546101" y="4471450"/>
            <a:ext cx="239950" cy="1759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EVS</a:t>
            </a:r>
            <a:r>
              <a:rPr lang="ko-KR" altLang="en-US" sz="12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Main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부서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개인별 법인카드 미처리내역 조회 시 화면이 뜨지 않습니다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b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EVS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개인별 법인카드 미처리내역 법인카드 화면이 조회되지 않을 시 하기 사항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미처리내역 조회</a:t>
            </a:r>
            <a:endParaRPr lang="ko-KR" altLang="en-US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4" y="2121237"/>
            <a:ext cx="7491878" cy="2772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979628" y="4440025"/>
            <a:ext cx="3101723" cy="453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4079" t="22480" r="5639" b="8592"/>
          <a:stretch/>
        </p:blipFill>
        <p:spPr>
          <a:xfrm>
            <a:off x="5509968" y="2319273"/>
            <a:ext cx="3146476" cy="15144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>
            <a:stCxn id="3" idx="3"/>
          </p:cNvCxnSpPr>
          <p:nvPr/>
        </p:nvCxnSpPr>
        <p:spPr>
          <a:xfrm flipV="1">
            <a:off x="5081351" y="3799003"/>
            <a:ext cx="428616" cy="867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6455" y="1534024"/>
            <a:ext cx="696587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Unsupported Browser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법인카드시스템은 현재 익스플로러 지원으로 인해 크롬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엣지에서만 접속 가능합니다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화면도 법인카드 화면이므로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불편하시겠지만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EVS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Chrome/Edge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접속하신 후 재조회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452" y="5042367"/>
            <a:ext cx="696587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Access Denied : 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크롬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엣지로 접속하셨으나 해당 메시지가 뜨는 이유는 법인카드 시스템 권한 문제이므로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IAM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 User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권한 신청하셔서 다시 진행해보시기 바랍니다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3781" t="6923" r="2012"/>
          <a:stretch/>
        </p:blipFill>
        <p:spPr>
          <a:xfrm>
            <a:off x="6754844" y="3980544"/>
            <a:ext cx="2725753" cy="16472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/>
          <p:cNvCxnSpPr>
            <a:endCxn id="11" idx="1"/>
          </p:cNvCxnSpPr>
          <p:nvPr/>
        </p:nvCxnSpPr>
        <p:spPr>
          <a:xfrm>
            <a:off x="5074121" y="4755478"/>
            <a:ext cx="1680723" cy="4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신규시스템 접속 방법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838987"/>
            <a:ext cx="5993095" cy="55900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838987"/>
            <a:ext cx="3407006" cy="5590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839601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83517" y="131190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596" y="12364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 창에서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92944" y="183194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9593" y="1747105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System Map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Corporate Card System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클릭하여 접속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662" y="2235576"/>
            <a:ext cx="3092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CCS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IE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접속 불가하며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Edge, Chrome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에서만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가능</a:t>
            </a:r>
            <a:endParaRPr lang="en-US" altLang="ko-KR" sz="1000" b="1" u="sng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6880" y="2694288"/>
            <a:ext cx="329952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경우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 User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확인 가능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394513" y="276677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4" y="944566"/>
            <a:ext cx="5495827" cy="2063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/>
          <p:cNvSpPr/>
          <p:nvPr/>
        </p:nvSpPr>
        <p:spPr>
          <a:xfrm>
            <a:off x="2152837" y="838987"/>
            <a:ext cx="2456869" cy="3299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935238" y="89797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1" y="3179197"/>
            <a:ext cx="4513280" cy="1105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381294" y="3642290"/>
            <a:ext cx="1956556" cy="298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11084" y="349303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2" y="4349748"/>
            <a:ext cx="5480610" cy="2053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/>
          <p:cNvSpPr/>
          <p:nvPr/>
        </p:nvSpPr>
        <p:spPr>
          <a:xfrm>
            <a:off x="4891746" y="4285204"/>
            <a:ext cx="915165" cy="298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654358" y="434903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1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신규시스템 권한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838987"/>
            <a:ext cx="5993095" cy="55900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838987"/>
            <a:ext cx="3407006" cy="5590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839601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83517" y="131190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596" y="1236486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IAM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Authority request &gt; System name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“CCS”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92944" y="183194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9593" y="1747105"/>
            <a:ext cx="319215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Authority info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권한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법인정보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조회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법인카드 신청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General User 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/AU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이용내역 조회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Inquiry User 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자금팀 권한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Super User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6" y="1005721"/>
            <a:ext cx="5816201" cy="23502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389263" y="2251278"/>
            <a:ext cx="4665553" cy="3299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14872" y="233612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6" y="2714255"/>
            <a:ext cx="4955216" cy="2904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259616" y="4307892"/>
            <a:ext cx="4665553" cy="6977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9616" y="393424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신규시스템 권한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838987"/>
            <a:ext cx="5993095" cy="55900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838987"/>
            <a:ext cx="3407006" cy="5590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839601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83517" y="131190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596" y="12364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조회된 권한 선택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Add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92944" y="183194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9593" y="1747105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 Authorities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추가된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 확인 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Submit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2" y="1027170"/>
            <a:ext cx="5381823" cy="4845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465436" y="1172774"/>
            <a:ext cx="5068098" cy="448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70986" y="2475095"/>
            <a:ext cx="518170" cy="2717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82598" y="1321326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80615" y="253403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725" y="2964307"/>
            <a:ext cx="297151" cy="448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132920" y="5505254"/>
            <a:ext cx="556235" cy="2733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79287" y="3108498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08923" y="5463275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오각형 15"/>
          <p:cNvSpPr/>
          <p:nvPr/>
        </p:nvSpPr>
        <p:spPr>
          <a:xfrm>
            <a:off x="681714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5224015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593177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896"/>
                <a:gridCol w="7837676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신청을 위한 화면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오각형 9"/>
          <p:cNvSpPr/>
          <p:nvPr/>
        </p:nvSpPr>
        <p:spPr>
          <a:xfrm>
            <a:off x="1941918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26760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1267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127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5511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7" y="2005624"/>
            <a:ext cx="4545998" cy="182156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2" name="타원 21"/>
          <p:cNvSpPr/>
          <p:nvPr/>
        </p:nvSpPr>
        <p:spPr>
          <a:xfrm>
            <a:off x="395928" y="3440788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6843" y="3346516"/>
            <a:ext cx="1627310" cy="3299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8023" y="2160313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법인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General User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권한인지 여부 확인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“General User”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권한에서만 가능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92944" y="290660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9593" y="2821762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Register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" y="4024604"/>
            <a:ext cx="4402063" cy="226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560900" y="4974928"/>
            <a:ext cx="711720" cy="193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69217" y="4988358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662" y="3102847"/>
            <a:ext cx="3092254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신규발급 대상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최초 발급 건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발급 이력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X)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유효기간 만료일 기준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초과 건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(3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미초과 건은 카드 재발급 프로세스에 해당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1" u="sng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9446" y="4199651"/>
            <a:ext cx="319215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시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New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신규 발급 품의 요청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Delete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품의 요청 건 삭제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394513" y="428449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18413" y="5494973"/>
            <a:ext cx="615880" cy="2930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749389" y="548554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255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신청을 위한 화면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필수항목 입력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7" y="1892245"/>
            <a:ext cx="5790857" cy="410320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473071" y="2485420"/>
            <a:ext cx="3227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 입력값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HR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(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 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E-mail,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유선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휴대 전화번호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한도금액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(Limit Amount) </a:t>
            </a:r>
          </a:p>
          <a:p>
            <a:pPr>
              <a:lnSpc>
                <a:spcPct val="120000"/>
              </a:lnSpc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출금 계좌정보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HR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경비계좌와 동일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Bill statement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청구서 수령방법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(Email)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입력 항목 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Card type : Personal Corporate Card(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개인법인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Global Card Brand : Master/UPI 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Card Category :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Unionpay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Platinum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Company Address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사업장 주소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76828" y="4812598"/>
            <a:ext cx="30922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*Card Brand</a:t>
            </a:r>
            <a:r>
              <a:rPr lang="ko-KR" altLang="en-US" sz="10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Master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UPI/Union Pay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중국 출장 시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Union Pay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발급이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필요한 경우에만 선택</a:t>
            </a:r>
            <a:endParaRPr lang="en-US" altLang="ko-KR" sz="1000" b="1" u="sng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30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신청을 위한 화면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약관 </a:t>
            </a:r>
            <a:r>
              <a:rPr lang="ko-KR" altLang="en-US" sz="11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동의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Click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7" y="1892246"/>
            <a:ext cx="5790857" cy="27457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49" y="2880475"/>
            <a:ext cx="4788816" cy="33371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649" y="3148553"/>
            <a:ext cx="4788816" cy="30690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29607" y="3176833"/>
            <a:ext cx="418708" cy="301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01465" y="3478491"/>
            <a:ext cx="630032" cy="810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7603" y="2147698"/>
            <a:ext cx="393647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관련 정보 입력 후 법인카드 약관 동의 클릭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팝업 창에서 약관 확인 후 동의 클릭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발급을 위해서는 약관 동의 필수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5348124" y="321708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 sz="11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13443" y="5682780"/>
            <a:ext cx="526203" cy="1901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신청을 위한 화면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6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발급사유 입력 및 결재라인 확인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8" y="1964178"/>
            <a:ext cx="5813732" cy="432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331501" y="4213782"/>
            <a:ext cx="5739358" cy="178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발급 동의 클릭 시 사유 입력칸 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 활성화 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사유 입력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필수값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결재라인 확인 필요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 셋업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7401" y="3417429"/>
            <a:ext cx="30922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신규신청 결재라인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조직책임자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 승인자의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상위자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 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규정상 승인라인에 임원 필수 포함이므로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 승인자가 임원인지 확인 필요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전무 이상의 승인은 자금팀 팀장으로 대체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4867375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4782534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 품의 결재 요청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9790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 품의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이력 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화면에서 조회조건 입력 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Search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품의 요청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및 일자 직접 입력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General User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권한은 본인 자동 입력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30253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217689"/>
            <a:ext cx="3192157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칼럼별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이력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요청일자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Employee name/no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 이름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AU/Department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 소속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Limit Amount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당시 한도 금액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- 1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Apporver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/Last Approver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승인자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1" y="1933475"/>
            <a:ext cx="5882326" cy="28779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7" y="1848205"/>
            <a:ext cx="4507579" cy="9121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45" y="3044715"/>
            <a:ext cx="5882326" cy="7021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4" name="타원 33"/>
          <p:cNvSpPr/>
          <p:nvPr/>
        </p:nvSpPr>
        <p:spPr>
          <a:xfrm>
            <a:off x="4801383" y="183194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878368" y="282333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6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 품의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이력 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화면에서 조회조건 입력 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Search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품의 요청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및 일자 직접 입력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General User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권한은 본인 자동 입력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30253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217689"/>
            <a:ext cx="3192157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칼럼 별 이력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요청일자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Employee name/no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 이름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AU/Department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 소속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Status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상태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(Approved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승인완료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Completed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발급 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 완료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Limit Amount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당시 한도 금액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- 1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Apporver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/Last Approver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승인자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1" y="1933475"/>
            <a:ext cx="5882326" cy="28779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7" y="1848205"/>
            <a:ext cx="4507579" cy="9121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45" y="3044715"/>
            <a:ext cx="5882326" cy="7021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4" name="타원 33"/>
          <p:cNvSpPr/>
          <p:nvPr/>
        </p:nvSpPr>
        <p:spPr>
          <a:xfrm>
            <a:off x="4801383" y="183194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878368" y="282333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5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메뉴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(As-Is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To-Be) 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65" y="677335"/>
            <a:ext cx="442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법인카드 시스템 접속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 User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권한으로 법인카드시스템에 접속해있는지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59811"/>
              </p:ext>
            </p:extLst>
          </p:nvPr>
        </p:nvGraphicFramePr>
        <p:xfrm>
          <a:off x="434942" y="1296892"/>
          <a:ext cx="9084565" cy="472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0"/>
                <a:gridCol w="3987538"/>
                <a:gridCol w="3797437"/>
              </a:tblGrid>
              <a:tr h="126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5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프로세스명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As-is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(GCCM)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To-Be (CCS)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신규신청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Corporate Card &gt; Card Information &gt; My Application &gt; New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&gt; New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수령등록</a:t>
                      </a:r>
                      <a:endParaRPr lang="en-US" altLang="ko-KR" sz="85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재발급 동일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Corporate Card &gt; Card Information &gt; Register a card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6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변경 신청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조회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재발급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한도증액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b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폐기 신청 및 이력조회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b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한도증액 기간 연장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Corporate Card &gt; Card Information &gt; Change my Card Info.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 General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User &gt; Card Information &gt; Card Change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카드정보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Card Information &gt; Card Master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 General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User &gt; Card Information &gt; Card Master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신규</a:t>
                      </a:r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5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변경내역 조회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 CCF User &gt; Card Information &gt; Card History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(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신규발급 이력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b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 General User &gt; Card Information &gt; Card Change (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변경 이력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이용내역 조회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Card Transactions &gt; Card Transaction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Transaction(Delete)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이용내역 삭제 요청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Card Transactions &gt; Card Transaction </a:t>
                      </a:r>
                      <a:b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(*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이용내역 조회 후 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Request for del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클릭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Transaction(Delete) </a:t>
                      </a:r>
                      <a:b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 *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이용내역 회 후 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Request del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클릭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청구내역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Card Transactions &gt; Billing Details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Billing history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T-money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신규신청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T-money &gt;  T-money info &gt; T-money Request list &gt; New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 General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User &gt; T-money &gt; T-money request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T-money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 조회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GERF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T-money &gt; T-money Info &gt; T-money Master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T-money &gt; T-money Master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T-money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이용내역 조회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b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85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삭제처리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GERP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CCF User &gt; T-money &gt; T-money Transaction list &gt; Request for Del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 General</a:t>
                      </a:r>
                      <a:r>
                        <a:rPr lang="en-US" altLang="ko-KR" sz="85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User &gt; 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신규 발급 품의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이력 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홈페이지 접속하여 발급 절차 진행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발급품의 승인완료 후 품의에서 요청한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주소로 신규 법인카드 온라인 서약서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로컬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접속하여 추가정보 작성 후 제출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689029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604188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서약형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동의서 작성 및 제출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개인정보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직장정보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결제정보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 한도 입력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94733" y="349806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4941" y="4392896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8" y="1826373"/>
            <a:ext cx="4014697" cy="243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3" y="3413032"/>
            <a:ext cx="5422585" cy="8196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567401" y="3106343"/>
            <a:ext cx="3092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온라인 서약서 작성 시 개인 공인인증서 필요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Cloud PC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처리 불가하므로 로컬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접속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67" y="4336604"/>
            <a:ext cx="3463197" cy="1937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6568971" y="4144864"/>
            <a:ext cx="3092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결제정보에서 자동이체 은행계좌는 반드시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경비계좌와 동일하게 입력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요청한도는 법인카드 품의 內 입력된 항목과 동일하게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1228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실물 수령 후 시스템 상 카드 등록하는 단계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6543767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4950636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3381" y="1313462"/>
            <a:ext cx="150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신청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748" y="1313462"/>
            <a:ext cx="1522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발급 개인정보 입력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132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신규 발급 요청 품의 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품의 요청 일자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(1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및 일자 직접 입력 가능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Card Receipt Status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“Not confirmed”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건에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대하여 등록 가능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42260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337761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상단 등록 여부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Pop-up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Register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8971" y="3623911"/>
            <a:ext cx="30922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카드 등록 후 다음 날 부터 사용 가능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2" y="1948683"/>
            <a:ext cx="5719944" cy="153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540" y="2915453"/>
            <a:ext cx="772014" cy="6253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7" name="타원 26"/>
          <p:cNvSpPr/>
          <p:nvPr/>
        </p:nvSpPr>
        <p:spPr>
          <a:xfrm>
            <a:off x="3456107" y="285568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7" y="3585540"/>
            <a:ext cx="5768124" cy="273213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436530" y="4161483"/>
            <a:ext cx="502451" cy="230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0682" y="4196556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4355" y="3914855"/>
            <a:ext cx="30922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신규 발급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품의 이력이 없을 경우에는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메뉴를 통해서 등록 불가능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000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자금팀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담당자에게 요청하여 수작업 등록 진행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60223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유효기간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마그네틱 손상 등의 사유로 재발급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4527" y="1313462"/>
            <a:ext cx="1560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메뉴 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26992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2614372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8" y="1967916"/>
            <a:ext cx="5618375" cy="1782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28" y="3860854"/>
            <a:ext cx="5748107" cy="2464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타원 23"/>
          <p:cNvSpPr/>
          <p:nvPr/>
        </p:nvSpPr>
        <p:spPr>
          <a:xfrm>
            <a:off x="6386657" y="318155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9440" y="3096710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Type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Reissue(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9131" y="2970102"/>
            <a:ext cx="616669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23647" y="3235625"/>
            <a:ext cx="574242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54" y="3834438"/>
            <a:ext cx="3674211" cy="44260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1" name="타원 30"/>
          <p:cNvSpPr/>
          <p:nvPr/>
        </p:nvSpPr>
        <p:spPr>
          <a:xfrm>
            <a:off x="238814" y="301972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51607" y="312499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88331" y="397497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0117" y="3400143"/>
            <a:ext cx="30922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가능 일자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유효기간 만료일자 전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 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  ~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유효기간 만료 후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가능 일자 초과할 경우 신규발급으로 진행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기존에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Approved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남아있는 품의 이력이 있을 경우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진행 불가하므로 자금팀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담당자 처리 요청 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유효기간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마그네틱 손상 등의 사유로 재발급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4527" y="1313462"/>
            <a:ext cx="1560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필요한 정보 입력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가능한 내역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사유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회사 주소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HR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경비 계좌와 카드 출금계좌 동일 여부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사유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유효기간 만기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분실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마그네틱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손상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중 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67960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594762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Reason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요청 내용 입력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 시 필수값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</a:p>
        </p:txBody>
      </p:sp>
      <p:sp>
        <p:nvSpPr>
          <p:cNvPr id="24" name="타원 23"/>
          <p:cNvSpPr/>
          <p:nvPr/>
        </p:nvSpPr>
        <p:spPr>
          <a:xfrm>
            <a:off x="6386657" y="416194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9440" y="4077100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 확인 후 품의 요청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8" y="1953780"/>
            <a:ext cx="5800343" cy="4069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9" y="2970680"/>
            <a:ext cx="2988014" cy="1380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289872" y="4917232"/>
            <a:ext cx="5724427" cy="625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567401" y="4378962"/>
            <a:ext cx="30922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신규신청 결재라인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조직책임자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 승인자의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상위자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 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규정상 승인라인에 임원 필수 포함이므로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 승인자가 임원인지 확인 필요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전무 이상의 승인은 자금팀 팀장으로 대체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유효기간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마그네틱 손상 등의 사유로 재발급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오각형 15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4527" y="1313462"/>
            <a:ext cx="1560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품의에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셋업된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결재자가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통합결재에서 승인 진행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272749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2642649"/>
            <a:ext cx="319215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Change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이력 조회 후 진행사항 확인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요청일자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Change Type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변경 품의 타입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Status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진행 현황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 요청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Approving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 진행 중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Approved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완료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Completed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등록 완료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Apporver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Last Approver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승인자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임원 필수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7401" y="4520362"/>
            <a:ext cx="30922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 결재라인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조직책임자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 승인자의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상위자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 </a:t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규정상 승인라인에 임원 필수 포함이므로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 승인자가 임원인지 확인 필요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전무 이상의 승인은 자금팀 팀장으로 대체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9" y="2068707"/>
            <a:ext cx="5917681" cy="2248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60" y="3375287"/>
            <a:ext cx="2634855" cy="10081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6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3243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Register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재발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급 실물 수령 후 카드 사용을 위하여 시스템 상 등록하는 단계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Change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재발급 요청 품의 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5547" y="2385532"/>
            <a:ext cx="319175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wo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발급 품의 요청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및 일자 직접 입력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General User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권한은 본인 자동 입력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385089" y="330253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72" y="3217689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상단 등록 여부 팝업 창에서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8971" y="3476131"/>
            <a:ext cx="30922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카드 등록 후 다음 날 부터 사용 가능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34527" y="1313462"/>
            <a:ext cx="1560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 및 등록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7" y="3622485"/>
            <a:ext cx="5768124" cy="273213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436530" y="4198428"/>
            <a:ext cx="502451" cy="230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30682" y="423350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2" y="1948683"/>
            <a:ext cx="5719944" cy="153347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540" y="2915453"/>
            <a:ext cx="772014" cy="6253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8" name="타원 37"/>
          <p:cNvSpPr/>
          <p:nvPr/>
        </p:nvSpPr>
        <p:spPr>
          <a:xfrm>
            <a:off x="3456107" y="285568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603" y="2270332"/>
            <a:ext cx="1375288" cy="230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24168" y="2305405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재발급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49717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한도 증액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 및 반영을 위한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 증액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한도증액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8" y="1967916"/>
            <a:ext cx="5618375" cy="1782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439131" y="2970102"/>
            <a:ext cx="616669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3647" y="3235625"/>
            <a:ext cx="574242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851607" y="312499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메뉴 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6992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7872" y="2614372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47" name="타원 46"/>
          <p:cNvSpPr/>
          <p:nvPr/>
        </p:nvSpPr>
        <p:spPr>
          <a:xfrm>
            <a:off x="6386657" y="318155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39440" y="3096710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Type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Limit Increase(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한도증액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8" y="3851743"/>
            <a:ext cx="5618375" cy="2498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0" y="3928618"/>
            <a:ext cx="3319291" cy="4318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034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한도 증액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 및 반영을 위한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 증액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한도증액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7450" y="2150886"/>
            <a:ext cx="319215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 증액 금액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선택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금액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500~10,000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중 선택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6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선택 가능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31945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7872" y="3109672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 증액 사유 입력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필수값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47" name="타원 46"/>
          <p:cNvSpPr/>
          <p:nvPr/>
        </p:nvSpPr>
        <p:spPr>
          <a:xfrm>
            <a:off x="6386657" y="367685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39440" y="3592010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 확인 후 요청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874039"/>
            <a:ext cx="5810250" cy="4431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5241"/>
          <a:stretch/>
        </p:blipFill>
        <p:spPr>
          <a:xfrm>
            <a:off x="2928397" y="1988581"/>
            <a:ext cx="1917272" cy="305967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46882"/>
          <a:stretch/>
        </p:blipFill>
        <p:spPr>
          <a:xfrm>
            <a:off x="1656163" y="3147406"/>
            <a:ext cx="1211140" cy="71133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2720225" y="198858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434815" y="310093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647" y="5140625"/>
            <a:ext cx="5615528" cy="602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76432" y="4980371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39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15694"/>
              </p:ext>
            </p:extLst>
          </p:nvPr>
        </p:nvGraphicFramePr>
        <p:xfrm>
          <a:off x="6405510" y="4187763"/>
          <a:ext cx="3205215" cy="1375876"/>
        </p:xfrm>
        <a:graphic>
          <a:graphicData uri="http://schemas.openxmlformats.org/drawingml/2006/table">
            <a:tbl>
              <a:tblPr/>
              <a:tblGrid>
                <a:gridCol w="300090"/>
                <a:gridCol w="400050"/>
                <a:gridCol w="476250"/>
                <a:gridCol w="685800"/>
                <a:gridCol w="685800"/>
                <a:gridCol w="657225"/>
              </a:tblGrid>
              <a:tr h="13811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직급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기본한도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증액을 포함한 총 한도 금액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 초과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 까지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 초과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 까지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 초과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454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백만원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 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 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 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자금팀장 합의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 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자금팀장 합의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금융담당 합의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선임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백만원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책임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8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천만원</a:t>
                      </a:r>
                      <a:endParaRPr kumimoji="1" 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자금팀장 합의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금융담당 합의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367376" y="3948862"/>
            <a:ext cx="3092254" cy="25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9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한도금액별 결재라인</a:t>
            </a:r>
            <a:endParaRPr lang="en-US" altLang="ko-KR" sz="9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한도 증액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 및 반영을 위한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 증액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한도증액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7373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9" y="2068707"/>
            <a:ext cx="5917681" cy="2248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60" y="3375287"/>
            <a:ext cx="2634855" cy="10081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품의에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셋업된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결재자가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통합결재에서 승인 진행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2642649"/>
            <a:ext cx="319215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Change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이력 조회 후 진행사항 확인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요청일자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Change Type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변경 품의 타입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Status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진행 현황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 요청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Approving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 진행 중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Approved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완료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Completed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등록 완료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Apporver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Last Approver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승인자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임원 필수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7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10974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Master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법인카드 한도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증액 정상 반영 여부 확인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 증액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한도증액 품의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11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7373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Master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17450" y="2642649"/>
            <a:ext cx="3192157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Master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內 반영 이력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Request Type : Limit Increase 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 증액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Request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 증액 요청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Receipt Status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증액 반영 여부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Limit End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 증액 종료 일자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Limit Amount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품의서 상 요청한 한도 증액 금액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9" y="1920684"/>
            <a:ext cx="5769506" cy="1908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427306" y="2263308"/>
            <a:ext cx="906193" cy="26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9" y="4022994"/>
            <a:ext cx="5769505" cy="2034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51" y="5393118"/>
            <a:ext cx="1254646" cy="6076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350" y="5335968"/>
            <a:ext cx="1509713" cy="7254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101" y="5364543"/>
            <a:ext cx="652694" cy="6647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242833" y="229527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0148" y="517571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7546" y="3522889"/>
            <a:ext cx="30922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Completed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되어 있어야 최종 반영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9"/>
            <a:ext cx="959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접속이 되지 않고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Unsupported Browser</a:t>
            </a:r>
            <a:r>
              <a:rPr lang="ko-KR" altLang="en-US" sz="12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메시지만 보이는 현상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법인카드시스템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(CCS)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인터넷 익스플로러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(IE)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지원종료로 크롬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엣지에서만 접속 가능합니다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EP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크롬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엣지로 접속하신 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접속하시면 정상적으로 접속 가능하시니 참고 부탁드립니다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*)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가능한 브라우저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크롬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 신버전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en-US" altLang="ko-KR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 구버전도 인터넷 익스플로러와 동일하게 지원 종료되었으므로 신 버전으로 업데이트 후 접속 부탁드립니다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접속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0884" y="2285205"/>
            <a:ext cx="3434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582" b="30722"/>
          <a:stretch/>
        </p:blipFill>
        <p:spPr>
          <a:xfrm>
            <a:off x="575036" y="2562204"/>
            <a:ext cx="5392132" cy="2170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32452" y="4784880"/>
            <a:ext cx="3434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System Map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 및 접속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36" y="5067363"/>
            <a:ext cx="6308889" cy="1471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59879" y="5627805"/>
            <a:ext cx="2290712" cy="5844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694" y="1865204"/>
            <a:ext cx="387009" cy="3831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59448" y="1569378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구버전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958" y="1895820"/>
            <a:ext cx="457200" cy="352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56568" y="1570948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신버전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4090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퇴직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해외 주재원 발령 등의 사유로 카드 해지가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필요할 경우에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폐기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미처리 내역 확인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폐기품의 진행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7373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Transaction &gt; Transaction(Delete)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2642649"/>
            <a:ext cx="3192157" cy="203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Transaction date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후 카드 이용내역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Transaction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이용내역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Status : Open / Draft / Approving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건 확인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품의 진행되지 않음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Draft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품의 저장 상태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Approving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진행중인 상태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1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</a:t>
            </a:r>
            <a:r>
              <a:rPr lang="en-US" altLang="ko-KR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 건이 없어야 법인카드 폐기 가능</a:t>
            </a:r>
            <a:r>
              <a:rPr lang="en-US" altLang="ko-KR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Open / Draft / Approving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건은 비용품의 처리 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완료 필수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885950"/>
            <a:ext cx="5776913" cy="2091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/>
          <p:cNvSpPr/>
          <p:nvPr/>
        </p:nvSpPr>
        <p:spPr>
          <a:xfrm>
            <a:off x="408256" y="2501433"/>
            <a:ext cx="906193" cy="26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3783" y="2533399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99" y="4110086"/>
            <a:ext cx="5772276" cy="21992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582" y="4323028"/>
            <a:ext cx="1479710" cy="20338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9" name="타원 38"/>
          <p:cNvSpPr/>
          <p:nvPr/>
        </p:nvSpPr>
        <p:spPr>
          <a:xfrm>
            <a:off x="3605158" y="4305049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b="26412"/>
          <a:stretch/>
        </p:blipFill>
        <p:spPr>
          <a:xfrm>
            <a:off x="3384413" y="5112846"/>
            <a:ext cx="397286" cy="1259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79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퇴직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해외 주재원 발령 등의 사유로 카드 해지가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필요할 경우에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폐기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미처리 내역 확인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폐기품의 진행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3051638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7450" y="2150886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및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2956974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 Type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DISCARD(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8" y="1967916"/>
            <a:ext cx="5618375" cy="1782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439131" y="2970102"/>
            <a:ext cx="616669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23647" y="3235625"/>
            <a:ext cx="574242" cy="2303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8" y="3830402"/>
            <a:ext cx="5628290" cy="2522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19" y="4015075"/>
            <a:ext cx="3879231" cy="4256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94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Change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퇴직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해외 주재원 발령 등의 사유로 카드 해지가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필요할 경우에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폐기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미처리 내역 확인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폐기품의 진행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34" y="1313462"/>
            <a:ext cx="115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상 반영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3127838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폐기 주의사항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 후 폐기 대상카드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17450" y="3033174"/>
            <a:ext cx="319215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 입력 후 법인카드 폐기 요청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 품의는 자가 승인으로 요청 시 자동 승인 처리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13" y="1930208"/>
            <a:ext cx="5856988" cy="4299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322532" y="1955085"/>
            <a:ext cx="2997266" cy="4599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8971" y="2389414"/>
            <a:ext cx="3092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폐기는 퇴직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전출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해외 발령에만 해당하는 프로세스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재발급의 경우 카드 발급 완료 후 기존 건은 자동 폐기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5" y="5110162"/>
            <a:ext cx="5185605" cy="5157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262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2386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Information &gt; Card Master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퇴직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해외 주재원 발령 등의 사유로 카드 해지가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필요할 경우에 진행하는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폐기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2262" y="1313462"/>
            <a:ext cx="1660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미처리 내역 확인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폐기품의 진행 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1759" y="1313462"/>
            <a:ext cx="131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반영여부 확인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6992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2604549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폐기요청한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카드의 상태가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Inactive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여부 확인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3" y="3940987"/>
            <a:ext cx="5899607" cy="133285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9" y="1920684"/>
            <a:ext cx="5769506" cy="1908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427306" y="2263308"/>
            <a:ext cx="906193" cy="26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42833" y="2295274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Information &gt; Card Master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90" y="4844180"/>
            <a:ext cx="612635" cy="55068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4" name="타원 33"/>
          <p:cNvSpPr/>
          <p:nvPr/>
        </p:nvSpPr>
        <p:spPr>
          <a:xfrm>
            <a:off x="5244457" y="4844180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37131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Transaction(Delete)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이용내역 조회 및 삭제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이용내역 조회 및 삭제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269921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2604549"/>
            <a:ext cx="3192157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조회조건 입력 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Search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조회조건 필요할 경우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Transaction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Status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처리 상태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Open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비용품의 미처리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Draft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비용품의 저장 상태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Approving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중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Approved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승인 완료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Transferred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지불 송장 생성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(AP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전송완료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Request for del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삭제 요청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2</a:t>
            </a:r>
            <a:r>
              <a:rPr lang="en-US" altLang="ko-KR" sz="10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Request for del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 대기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Deleted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삭제 완료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Offset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 이용내역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취소내역 처리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(+,-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Closed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대상 제외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Transaction &gt; Transaction(Delete)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오각형 29"/>
          <p:cNvSpPr/>
          <p:nvPr/>
        </p:nvSpPr>
        <p:spPr>
          <a:xfrm>
            <a:off x="6484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1700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 승인 완료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삭제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43237" y="1313462"/>
            <a:ext cx="128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이용내역 조회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005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비용 처리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7" y="1926169"/>
            <a:ext cx="5789128" cy="1917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99916" y="2752926"/>
            <a:ext cx="906193" cy="26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15443" y="278489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7" y="3938676"/>
            <a:ext cx="5789128" cy="2404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02" y="4068059"/>
            <a:ext cx="4474677" cy="9397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418" y="4547472"/>
            <a:ext cx="364489" cy="37149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4" name="타원 33"/>
          <p:cNvSpPr/>
          <p:nvPr/>
        </p:nvSpPr>
        <p:spPr>
          <a:xfrm>
            <a:off x="135316" y="397039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469033" y="4467345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Transaction(Delete)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이용내역 조회 및 삭제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이용내역 조회 및 삭제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034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85089" y="5309063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7450" y="5242974"/>
            <a:ext cx="319215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 입력 후 승인 요청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요청자의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Supervisor(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상위관리자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- 2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자금팀 법인카드 담당자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이용내역 확인 및 삭제 요청할 선택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Card No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번호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Place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사용처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Transaction date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사용일자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(Local)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이용금액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(local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통화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Curr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(Foreign)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외화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시 통화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(Foreign)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외화 이용 금액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Status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비용처리 상태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BizCategory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사용처 업종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Billing date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카드내역 청구 일자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Paid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지불 여부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(Y/N)</a:t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Paid date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지불 일자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Approval date/time 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승인 일자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30" name="오각형 29"/>
          <p:cNvSpPr/>
          <p:nvPr/>
        </p:nvSpPr>
        <p:spPr>
          <a:xfrm>
            <a:off x="6484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1700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 승인 완료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삭제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43237" y="1313462"/>
            <a:ext cx="128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이용내역 조회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005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비용 처리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11" y="1930207"/>
            <a:ext cx="5796215" cy="3645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492055" y="309921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605" y="4029959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8361" y="5375289"/>
            <a:ext cx="710063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지정인원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76186" y="5365764"/>
            <a:ext cx="710063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차지연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76287" y="5375289"/>
            <a:ext cx="405264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선임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7312" y="5365764"/>
            <a:ext cx="49098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자금팀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457" y="3201231"/>
            <a:ext cx="147068" cy="637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35609" y="2717797"/>
            <a:ext cx="378815" cy="286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58730" y="265154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0776" y="4808755"/>
            <a:ext cx="30922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상태가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건에 대해서만 삭제 처리 가능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8" y="4181825"/>
            <a:ext cx="5714317" cy="6949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Transaction(Delete)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 이용내역 조회 및 삭제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이용내역 조회 및 삭제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652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Transaction &gt; Transaction(Delete)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이용일자 입력 후 조회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상태가 정상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Deleted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처리되었는지 확인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(Request for del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요청상태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30" name="오각형 29"/>
          <p:cNvSpPr/>
          <p:nvPr/>
        </p:nvSpPr>
        <p:spPr>
          <a:xfrm>
            <a:off x="6484069" y="129304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4960069" y="1293043"/>
            <a:ext cx="1781667" cy="275712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1700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 승인 완료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3319798" y="1293045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97888" y="1313462"/>
            <a:ext cx="123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 삭제 요청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43237" y="1313462"/>
            <a:ext cx="128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이용내역 조회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0059" y="1313462"/>
            <a:ext cx="105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비용 처리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9" y="2002489"/>
            <a:ext cx="5876242" cy="2445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707" y="3435529"/>
            <a:ext cx="495847" cy="10126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442" y="4448176"/>
            <a:ext cx="756384" cy="2151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7" name="타원 36"/>
          <p:cNvSpPr/>
          <p:nvPr/>
        </p:nvSpPr>
        <p:spPr>
          <a:xfrm>
            <a:off x="6392944" y="32263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17450" y="31414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 처리한 이용내역은 개인 비용처리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0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15101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Billing history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카드사 청구내역 및 비용 지불일자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조회하는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청구내역 확인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652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Transaction &gt; Billing history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38487" y="1313462"/>
            <a:ext cx="91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청구내역 조회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92944" y="272150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17450" y="2636661"/>
            <a:ext cx="31921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 조건 입력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Billing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Card No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번호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Transaction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Payment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임직원 비용 지불 일자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54123"/>
            <a:ext cx="5859334" cy="2032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352291" y="3076776"/>
            <a:ext cx="906193" cy="192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77343" y="308969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032406"/>
            <a:ext cx="5859334" cy="2196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7" y="4086226"/>
            <a:ext cx="4749174" cy="9467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1" name="타원 30"/>
          <p:cNvSpPr/>
          <p:nvPr/>
        </p:nvSpPr>
        <p:spPr>
          <a:xfrm>
            <a:off x="415468" y="412791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7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7330"/>
              </p:ext>
            </p:extLst>
          </p:nvPr>
        </p:nvGraphicFramePr>
        <p:xfrm>
          <a:off x="162608" y="689393"/>
          <a:ext cx="9537572" cy="93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61"/>
                <a:gridCol w="8163611"/>
              </a:tblGrid>
              <a:tr h="23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Path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CCS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General User &gt; Card Transaction &gt; Billing history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Concept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카드사 청구내역 및 비용 지불일자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조회하는 프로세스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035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청구내역 확인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652" y="1791093"/>
            <a:ext cx="5993095" cy="4637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3174" y="1791093"/>
            <a:ext cx="3407006" cy="4637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666" y="1791709"/>
            <a:ext cx="11500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Description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2944" y="2235727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450" y="2150886"/>
            <a:ext cx="319215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Transaction &gt; Billing history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92944" y="2721502"/>
            <a:ext cx="160254" cy="160254"/>
          </a:xfrm>
          <a:prstGeom prst="ellipse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17450" y="2636661"/>
            <a:ext cx="319215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Billing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 시 데이터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Bank name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출금 계좌 은행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Bank Account no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출금 계좌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Transaction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이용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Billing date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 일자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Invoice no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비용품의 송장 번호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Invoice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송장 금액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Billed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 청구 금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액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</a:p>
        </p:txBody>
      </p:sp>
      <p:sp>
        <p:nvSpPr>
          <p:cNvPr id="32" name="오각형 31"/>
          <p:cNvSpPr/>
          <p:nvPr/>
        </p:nvSpPr>
        <p:spPr>
          <a:xfrm>
            <a:off x="1668539" y="1291473"/>
            <a:ext cx="1781667" cy="275712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38487" y="1313462"/>
            <a:ext cx="91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청구내역 조회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2" y="1968308"/>
            <a:ext cx="5869445" cy="3900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6550776" y="4523005"/>
            <a:ext cx="3092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 법인카드 청구일자는 매달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청구서는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전후로 시스템에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I/F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됨</a:t>
            </a:r>
            <a:endParaRPr lang="en-US" altLang="ko-KR" sz="10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1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접속 시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“Access Denied”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라는 문구가 뜨면서 접속이 되지 않습니다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메시지는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Session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끊겨 접속이 되지 않거나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혹은 권한이 없을 경우에 나타나는 메시지입니다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방법을  참고하셔서 진행해보시기 바랍니다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접속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0883" y="1851572"/>
            <a:ext cx="6412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IAM(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권한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계정관리시스템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접속하여 법인카드시스템 권한 유무 확인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CCS User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권한은 임직원에게 자동 부여되나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 필요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My Authority History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CCS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 유무 확인 → 권한이 없을 경우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IAM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재신청 필요</a:t>
            </a: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7" y="2492352"/>
            <a:ext cx="4439719" cy="2869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754147" y="3412502"/>
            <a:ext cx="593886" cy="1414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20947" y="3562363"/>
            <a:ext cx="865692" cy="1471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9588" y="5567301"/>
            <a:ext cx="7514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권한이 있을 경우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크롬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엣지로 접속하였는지 확인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인터넷 익스플로러로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시 로그인 세션이 연동되지 않으므로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반드시 크롬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엣지로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후 시스템 접속</a:t>
            </a:r>
            <a:endParaRPr lang="en-US" altLang="ko-KR" sz="12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접속해있을 경우 일시적인 끊김 현상일 수 있으니 시스템 재접속 진행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81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신청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등 진행 시 아무것도 진행이 되지 않고 에러가 발생했다고만 뜹니다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신청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 등 업무 진행 후 버튼 클릭 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“An error has occurred. Please ask personnel.”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메시지가 뜨는 경우에는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대부분 구 엣지 버전을 사용하여 정상적으로 구동되지 못했을 가능성이 높습니다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 </a:t>
            </a:r>
          </a:p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 버전이 신 버전인지 확인하시고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 버전으로 접속하셨을 경우 크롬으로 재접속하시거나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버전으로 접속해주시기 바랍니다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조회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에러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046" t="21754" r="5390" b="17750"/>
          <a:stretch/>
        </p:blipFill>
        <p:spPr>
          <a:xfrm>
            <a:off x="565608" y="1803465"/>
            <a:ext cx="2573518" cy="622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62" y="2034889"/>
            <a:ext cx="387009" cy="3831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9616" y="1739063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구버전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26" y="2065505"/>
            <a:ext cx="457200" cy="3524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606736" y="1740633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엣지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신버전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263" y="2799941"/>
            <a:ext cx="959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수령등록 시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“Not Confirmed”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뜨지 않습니다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실물 발급 이후에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Not Confirmed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아이콘이 뜨지 않는다면 하기 사항들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589" y="3322155"/>
            <a:ext cx="6705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Register(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신규발급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Card change(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화면에서 품의 상태가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“Completed”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“Approved”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경우 카드사 발급정보와 사용자 입력 정보 불일치로 반영되지 못하였으므로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주민등록번호와 카드 발급시 주민등록번호 일치 여부 확인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카드 발급 시 출금계좌와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경비계좌가 동일한지 확인 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 두 가지 모두 동일한 경우에는 시스템 담당자에게 확인 요청</a:t>
            </a:r>
            <a:endParaRPr lang="ko-KR" altLang="en-US" sz="11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39" y="4278605"/>
            <a:ext cx="7129026" cy="1477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686" y="5178613"/>
            <a:ext cx="956428" cy="6412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564429" y="5953807"/>
            <a:ext cx="740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상태가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“Completed”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임에도 불구하고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“Not Confirmed”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뜨지 않을 경우 법인카드 시스템 담당자에게  확인 요청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3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재발급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한도증액 시 기존 카드 번호가 자동으로 끌려오지 않고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조회도 되지 않습니다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Card No.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기존 카드가 자동으로 선택되지 않고 카드 선택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에도 보이지 않는 경우 두 가지 사항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조회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에러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4845" b="40051"/>
          <a:stretch/>
        </p:blipFill>
        <p:spPr>
          <a:xfrm>
            <a:off x="433633" y="1466228"/>
            <a:ext cx="6598763" cy="1852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75037" y="2535811"/>
            <a:ext cx="3440781" cy="32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071" y="3470775"/>
            <a:ext cx="6705209" cy="908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카드 재발급일 경우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유효기간 확인 필요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재발급은 기존 카드가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Active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상태일 경우에만 품의가 가능합니다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Card Master/Card Register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본인 카드 조회 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Status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Active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Inactive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경우 기존 카드가 이미 폐기되었으므로 신규 카드 발급에서 신청하시면 됩니다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06" y="4396275"/>
            <a:ext cx="8646135" cy="1440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50" y="5190476"/>
            <a:ext cx="609274" cy="6458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55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재발급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한도증액 시 기존 카드 번호가 자동으로 끌려오지 않고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조회도 되지 않습니다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Card No.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기존 카드가 자동으로 선택되지 않고 카드 선택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에도 보이지 않는 경우 두 가지 사항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조회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에러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203" y="1464431"/>
            <a:ext cx="6705209" cy="29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기존 한도증액 요청 건이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Approved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상태로 남아있을 경우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303" y="1745368"/>
            <a:ext cx="73152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기존에 요청했던 한도증액 품의가 완료되지 않을 경우 신규로 진행이 불가합니다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“Card Change”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품의 상태 확인하시고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“Approved”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남아있을 경우 시스템 담당자에게 삭제 처리 요청하시기 바랍니다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3" y="2279890"/>
            <a:ext cx="7304203" cy="1548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699" y="3104726"/>
            <a:ext cx="732721" cy="72399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129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743321"/>
            <a:ext cx="959273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신규 발급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한도증액 품의 승인 상태는 어떻게 확인하나요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발급 건은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Register/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및 한도증액은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Change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Status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상태를 확인하실 수 있습니다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-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조회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에러</a:t>
            </a:r>
            <a:endParaRPr lang="ko-KR" altLang="en-US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2" y="2129059"/>
            <a:ext cx="7304203" cy="1548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28" y="2953895"/>
            <a:ext cx="732721" cy="72399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434186" y="1251696"/>
            <a:ext cx="4391321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품의 승인상태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(Status&gt;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- 1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Request/2</a:t>
            </a:r>
            <a:r>
              <a:rPr lang="en-US" altLang="ko-KR" sz="11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request : 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/2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승인 대기 중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Approved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승인완료 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Completed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카드사로부터 데이터가 전송되어 반영 완료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ko-KR" altLang="en-US" sz="11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2" y="5409986"/>
            <a:ext cx="6457361" cy="1297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13265" y="3799178"/>
            <a:ext cx="959273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수령등록이 되었는지 잘 모르겠습니다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어떻게 확인하나요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실물발급 완료 및 시스템 상 등록이 완료된 건들은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Card Master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조회하실 수 있습니다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Card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마스터에서 요청일자 기준으로 조회 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Receipt Status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확인하시면 됩니다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661" y="6204158"/>
            <a:ext cx="758502" cy="5084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434186" y="4483297"/>
            <a:ext cx="47505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&lt;Receipt Status&gt;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수령 등록 진행하지 않은 상태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Requested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수령 등록하여 카드사에 사용 요청한 상태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Completed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카드사로부터 데이터가 전송되어 반영 완료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사용 가능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2568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65" y="875298"/>
            <a:ext cx="9592735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</a:t>
            </a:r>
            <a:r>
              <a:rPr lang="ko-KR" altLang="en-US" sz="12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결재라인에 상위자가 아니라 전혀 다른 인원이 보이고 있습니다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b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발급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한도증액 결재라인은 기본적으로 요청자 및 이전 단계 결재자의 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상위자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상위자가 아닌 다른 인원이 결재라인에 포함되었을 경우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상위자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(Supervisor)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정상적으로 지정되었는지 확인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외 전무 이상의 직급이 결재라인에 포함되어 있을 경우에는 시스템 담당자에게 확인 요청 부탁드립니다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7" y="211666"/>
            <a:ext cx="878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법인카드시스템 주요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Q&amp;A – 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카드 조회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재발급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에러</a:t>
            </a:r>
            <a:endParaRPr lang="ko-KR" altLang="en-US" sz="14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1" y="669303"/>
            <a:ext cx="9728462" cy="6080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2056442"/>
            <a:ext cx="6546129" cy="3650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99621" y="5109330"/>
            <a:ext cx="6485641" cy="603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44099" y="5260161"/>
            <a:ext cx="2931736" cy="8484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18512</TotalTime>
  <Words>2842</Words>
  <Application>Microsoft Office PowerPoint</Application>
  <PresentationFormat>A4 용지(210x297mm)</PresentationFormat>
  <Paragraphs>676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LG스마트체 Regular</vt:lpstr>
      <vt:lpstr>LG스마트체 SemiBold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우예인/선임/재경PI팀(yein.woo@lge.com)</dc:creator>
  <cp:lastModifiedBy>차지연/사원/자금팀(jy.cha@lge.com)</cp:lastModifiedBy>
  <cp:revision>766</cp:revision>
  <dcterms:created xsi:type="dcterms:W3CDTF">2021-10-22T07:44:46Z</dcterms:created>
  <dcterms:modified xsi:type="dcterms:W3CDTF">2022-01-17T02:07:27Z</dcterms:modified>
</cp:coreProperties>
</file>