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5"/>
  </p:notesMasterIdLst>
  <p:handoutMasterIdLst>
    <p:handoutMasterId r:id="rId26"/>
  </p:handoutMasterIdLst>
  <p:sldIdLst>
    <p:sldId id="311" r:id="rId2"/>
    <p:sldId id="324" r:id="rId3"/>
    <p:sldId id="325" r:id="rId4"/>
    <p:sldId id="323" r:id="rId5"/>
    <p:sldId id="319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5" r:id="rId14"/>
    <p:sldId id="336" r:id="rId15"/>
    <p:sldId id="333" r:id="rId16"/>
    <p:sldId id="334" r:id="rId17"/>
    <p:sldId id="337" r:id="rId18"/>
    <p:sldId id="338" r:id="rId19"/>
    <p:sldId id="339" r:id="rId20"/>
    <p:sldId id="342" r:id="rId21"/>
    <p:sldId id="343" r:id="rId22"/>
    <p:sldId id="344" r:id="rId23"/>
    <p:sldId id="345" r:id="rId2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500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1" autoAdjust="0"/>
    <p:restoredTop sz="92045" autoAdjust="0"/>
  </p:normalViewPr>
  <p:slideViewPr>
    <p:cSldViewPr snapToGrid="0" showGuides="1">
      <p:cViewPr varScale="1">
        <p:scale>
          <a:sx n="107" d="100"/>
          <a:sy n="107" d="100"/>
        </p:scale>
        <p:origin x="1470" y="10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9" d="100"/>
        <a:sy n="99" d="100"/>
      </p:scale>
      <p:origin x="0" y="0"/>
    </p:cViewPr>
  </p:sorterViewPr>
  <p:notesViewPr>
    <p:cSldViewPr snapToGrid="0" showGuides="1">
      <p:cViewPr varScale="1">
        <p:scale>
          <a:sx n="90" d="100"/>
          <a:sy n="90" d="100"/>
        </p:scale>
        <p:origin x="351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5666D-52DB-4350-8504-B77C7963FA08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83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E164F-D16B-4D1F-8EFF-ED953D14DB7A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227D3-C956-42AB-B896-EACBEE91E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429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227D3-C956-42AB-B896-EACBEE91E0E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664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549275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969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 userDrawn="1"/>
        </p:nvCxnSpPr>
        <p:spPr>
          <a:xfrm>
            <a:off x="0" y="549275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187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641" y="0"/>
            <a:ext cx="4264449" cy="54927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734096"/>
            <a:ext cx="8543925" cy="54428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  <a:lvl2pPr>
              <a:defRPr sz="1600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2pPr>
            <a:lvl3pPr>
              <a:defRPr sz="1400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3pPr>
            <a:lvl4pPr>
              <a:defRPr sz="1200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4pPr>
            <a:lvl5pPr>
              <a:defRPr sz="1200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623C4DA1-0DE8-47F8-9B68-580C405F7370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7D6DF11C-A457-4203-A1BB-274466FA86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005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0349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505097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75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2" r:id="rId3"/>
    <p:sldLayoutId id="2147483695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2251238" y="1917821"/>
            <a:ext cx="540352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ko-KR" altLang="en-US" sz="4000" b="1" dirty="0">
                <a:solidFill>
                  <a:prstClr val="black"/>
                </a:solidFill>
                <a:latin typeface="Arial Narrow" pitchFamily="34" charset="0"/>
                <a:ea typeface="LG스마트체 Regular" pitchFamily="50" charset="-127"/>
              </a:rPr>
              <a:t>신입사원 </a:t>
            </a:r>
            <a:endParaRPr kumimoji="1" lang="en-US" altLang="ko-KR" sz="4000" b="1" dirty="0">
              <a:solidFill>
                <a:prstClr val="black"/>
              </a:solidFill>
              <a:latin typeface="Arial Narrow" pitchFamily="34" charset="0"/>
              <a:ea typeface="LG스마트체 Regular" pitchFamily="50" charset="-127"/>
            </a:endParaRPr>
          </a:p>
          <a:p>
            <a:pPr lvl="0" algn="ctr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ko-KR" sz="4000" b="1" dirty="0">
                <a:solidFill>
                  <a:prstClr val="black"/>
                </a:solidFill>
                <a:latin typeface="Arial Narrow" pitchFamily="34" charset="0"/>
                <a:ea typeface="LG스마트체 Regular" pitchFamily="50" charset="-127"/>
              </a:rPr>
              <a:t>Mission 9</a:t>
            </a:r>
            <a:endParaRPr kumimoji="1" lang="ko-KR" altLang="en-US" sz="4000" b="1" dirty="0">
              <a:solidFill>
                <a:prstClr val="black"/>
              </a:solidFill>
              <a:latin typeface="Arial Narrow" pitchFamily="34" charset="0"/>
              <a:ea typeface="LG스마트체 Regular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606322" y="5077019"/>
            <a:ext cx="29634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LG스마트체 Regular" pitchFamily="50" charset="-127"/>
                <a:ea typeface="LG스마트체 Regular" pitchFamily="50" charset="-127"/>
              </a:rPr>
              <a:t>이름 </a:t>
            </a:r>
            <a:r>
              <a:rPr lang="en-US" altLang="ko-KR" sz="1600" b="1" dirty="0">
                <a:latin typeface="LG스마트체 Regular" pitchFamily="50" charset="-127"/>
                <a:ea typeface="LG스마트체 Regular" pitchFamily="50" charset="-127"/>
              </a:rPr>
              <a:t>: </a:t>
            </a:r>
            <a:r>
              <a:rPr lang="en-US" altLang="ko-KR" sz="1600" b="1" dirty="0" smtClean="0"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lang="ko-KR" altLang="en-US" sz="1600" b="1" smtClean="0">
                <a:latin typeface="LG스마트체 Regular" pitchFamily="50" charset="-127"/>
                <a:ea typeface="LG스마트체 Regular" pitchFamily="50" charset="-127"/>
              </a:rPr>
              <a:t>김덕환</a:t>
            </a:r>
            <a:r>
              <a:rPr lang="en-US" altLang="ko-KR" sz="1600" b="1" dirty="0" smtClean="0">
                <a:latin typeface="LG스마트체 Regular" pitchFamily="50" charset="-127"/>
                <a:ea typeface="LG스마트체 Regular" pitchFamily="50" charset="-127"/>
              </a:rPr>
              <a:t>		</a:t>
            </a:r>
            <a:endParaRPr lang="en-US" altLang="ko-KR" sz="1600" b="1" dirty="0">
              <a:latin typeface="LG스마트체 Regular" pitchFamily="50" charset="-127"/>
              <a:ea typeface="LG스마트체 Regular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LG스마트체 Regular" pitchFamily="50" charset="-127"/>
                <a:ea typeface="LG스마트체 Regular" pitchFamily="50" charset="-127"/>
              </a:rPr>
              <a:t>소속 </a:t>
            </a:r>
            <a:r>
              <a:rPr lang="en-US" altLang="ko-KR" sz="1600" b="1" dirty="0" smtClean="0">
                <a:latin typeface="LG스마트체 Regular" pitchFamily="50" charset="-127"/>
                <a:ea typeface="LG스마트체 Regular" pitchFamily="50" charset="-127"/>
              </a:rPr>
              <a:t>: RAC</a:t>
            </a:r>
            <a:r>
              <a:rPr lang="ko-KR" altLang="en-US" sz="1600" b="1" smtClean="0">
                <a:latin typeface="LG스마트체 Regular" pitchFamily="50" charset="-127"/>
                <a:ea typeface="LG스마트체 Regular" pitchFamily="50" charset="-127"/>
              </a:rPr>
              <a:t>제어 개발팀</a:t>
            </a:r>
            <a:endParaRPr lang="en-US" altLang="ko-KR" sz="1600" b="1" dirty="0">
              <a:latin typeface="LG스마트체 Regular" pitchFamily="50" charset="-127"/>
              <a:ea typeface="LG스마트체 Regular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err="1">
                <a:latin typeface="LG스마트체 Regular" pitchFamily="50" charset="-127"/>
                <a:ea typeface="LG스마트체 Regular" pitchFamily="50" charset="-127"/>
              </a:rPr>
              <a:t>멘토</a:t>
            </a:r>
            <a:r>
              <a:rPr lang="en-US" altLang="ko-KR" sz="1600" b="1" dirty="0">
                <a:latin typeface="LG스마트체 Regular" pitchFamily="50" charset="-127"/>
                <a:ea typeface="LG스마트체 Regular" pitchFamily="50" charset="-127"/>
              </a:rPr>
              <a:t> : </a:t>
            </a:r>
            <a:r>
              <a:rPr lang="ko-KR" altLang="en-US" sz="1600" b="1" smtClean="0">
                <a:latin typeface="LG스마트체 Regular" pitchFamily="50" charset="-127"/>
                <a:ea typeface="LG스마트체 Regular" pitchFamily="50" charset="-127"/>
              </a:rPr>
              <a:t>김유진 선임</a:t>
            </a:r>
            <a:endParaRPr lang="en-US" altLang="ko-KR" sz="1600" b="1" dirty="0">
              <a:latin typeface="LG스마트체 Regular" pitchFamily="50" charset="-127"/>
              <a:ea typeface="LG스마트체 Regular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LG스마트체 Regular" pitchFamily="50" charset="-127"/>
                <a:ea typeface="LG스마트체 Regular" pitchFamily="50" charset="-127"/>
              </a:rPr>
              <a:t>조직책임자 </a:t>
            </a:r>
            <a:r>
              <a:rPr lang="en-US" altLang="ko-KR" sz="1600" b="1" dirty="0">
                <a:latin typeface="LG스마트체 Regular" pitchFamily="50" charset="-127"/>
                <a:ea typeface="LG스마트체 Regular" pitchFamily="50" charset="-127"/>
              </a:rPr>
              <a:t>: </a:t>
            </a:r>
            <a:r>
              <a:rPr lang="ko-KR" altLang="en-US" sz="1600" b="1" smtClean="0">
                <a:latin typeface="LG스마트체 Regular" pitchFamily="50" charset="-127"/>
                <a:ea typeface="LG스마트체 Regular" pitchFamily="50" charset="-127"/>
              </a:rPr>
              <a:t>최진탁 책임</a:t>
            </a:r>
            <a:endParaRPr lang="ko-KR" altLang="en-US" sz="1600" b="1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6509766" y="4999062"/>
            <a:ext cx="3060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6509766" y="6684641"/>
            <a:ext cx="306000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0" y="505097"/>
            <a:ext cx="990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72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0039" y="56456"/>
            <a:ext cx="2351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LG스마트체 Regular" pitchFamily="50" charset="-127"/>
                <a:ea typeface="LG스마트체 Regular" pitchFamily="50" charset="-127"/>
              </a:rPr>
              <a:t>M3. </a:t>
            </a:r>
            <a:r>
              <a:rPr lang="ko-KR" altLang="en-US" sz="2000" b="1">
                <a:latin typeface="LG스마트체 Regular" pitchFamily="50" charset="-127"/>
                <a:ea typeface="LG스마트체 Regular" pitchFamily="50" charset="-127"/>
              </a:rPr>
              <a:t>팀장님과 티타임</a:t>
            </a:r>
            <a:endParaRPr lang="ko-KR" altLang="en-US" sz="2000" b="1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70139" y="142984"/>
            <a:ext cx="1035861" cy="372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29" indent="-171429">
              <a:lnSpc>
                <a:spcPct val="130000"/>
              </a:lnSpc>
              <a:buClr>
                <a:srgbClr val="C5003D"/>
              </a:buClr>
              <a:buFont typeface="Wingdings" pitchFamily="2" charset="2"/>
              <a:buChar char="Ø"/>
            </a:pPr>
            <a:r>
              <a:rPr lang="ko-KR" altLang="en-US" sz="1400" b="1" dirty="0">
                <a:latin typeface="LG스마트체 Regular" pitchFamily="50" charset="-127"/>
                <a:ea typeface="LG스마트체 Regular" pitchFamily="50" charset="-127"/>
              </a:rPr>
              <a:t>작성 양식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377952"/>
              </p:ext>
            </p:extLst>
          </p:nvPr>
        </p:nvGraphicFramePr>
        <p:xfrm>
          <a:off x="260651" y="794623"/>
          <a:ext cx="9292924" cy="3482101"/>
        </p:xfrm>
        <a:graphic>
          <a:graphicData uri="http://schemas.openxmlformats.org/drawingml/2006/table">
            <a:tbl>
              <a:tblPr/>
              <a:tblGrid>
                <a:gridCol w="937818"/>
                <a:gridCol w="6088156"/>
                <a:gridCol w="2266950"/>
              </a:tblGrid>
              <a:tr h="27127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만난 사람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후기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사진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7714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최진탁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팀장님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일시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: 03/29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장소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: A3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동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353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회의실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기억에 남는 대화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: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최근 회의가 많아져서 간담회를 할 시간이 없어 이렇게라도 하게되어서 다행이고 미안하다라는 말씀을 여러 번 하셨는데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여기서 신입사원에 대한 마음이 항상 가지고 있음을 느낌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그리고 신입사원에 바라고 있는 점이라고 하면 보편적이고 다수인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“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빨간 피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＂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가 되지 않고 고착화된 집단에 새로운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“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파란 피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”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로서 오랜시간 동안 남아주었으면 좋겠다고 하셨음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.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이것이 신입사원이 같은 것을 반복하거나 선배님들의 의견을 다 따르다 보면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“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나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”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라는 자아를 읽어버릴 수 있는 것을 예방할 수 있을 뿐만 아니라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말을 잘 듣는 신입은 선배들에게 처음에는 좋을 순 있지만 선배들의 성장에 방해가 되기것을 예방할 수 있다고 하셨음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또한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“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슬램덩크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” “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바이크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”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등 여러 취미에 대해 이야기할 수 있는 시간이 되어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RAC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제어개발팀으로서 소속감을 느낄 수 있었음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.</a:t>
                      </a: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445" y="1999527"/>
            <a:ext cx="1732646" cy="129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68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075451"/>
              </p:ext>
            </p:extLst>
          </p:nvPr>
        </p:nvGraphicFramePr>
        <p:xfrm>
          <a:off x="271306" y="763960"/>
          <a:ext cx="6326047" cy="4488265"/>
        </p:xfrm>
        <a:graphic>
          <a:graphicData uri="http://schemas.openxmlformats.org/drawingml/2006/table">
            <a:tbl>
              <a:tblPr/>
              <a:tblGrid>
                <a:gridCol w="1398710"/>
                <a:gridCol w="4927337"/>
              </a:tblGrid>
              <a:tr h="2886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구분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실행 방법</a:t>
                      </a: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501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목적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멘토</a:t>
                      </a:r>
                      <a:r>
                        <a:rPr lang="ko-KR" alt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– </a:t>
                      </a:r>
                      <a:r>
                        <a:rPr lang="ko-KR" altLang="en-US" sz="14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멘티 결속력 강화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1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시간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석식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(</a:t>
                      </a:r>
                      <a:r>
                        <a:rPr lang="ko-KR" alt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상황에 따라 중식도 가능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)</a:t>
                      </a: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1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대상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런닝메이트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멘토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1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장소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중요하지 않음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94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내용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indent="-144000" algn="l" fontAlgn="ctr">
                        <a:buAutoNum type="arabicPeriod"/>
                      </a:pPr>
                      <a:r>
                        <a:rPr lang="ko-KR" alt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조직 내 본인의 역할은 무엇일지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기대사항은 무엇인지 경청한다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.</a:t>
                      </a:r>
                    </a:p>
                    <a:p>
                      <a:pPr marL="0" indent="0" algn="l" fontAlgn="ctr">
                        <a:buNone/>
                      </a:pPr>
                      <a:endParaRPr lang="en-US" altLang="ko-KR" sz="14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marL="0" indent="0" algn="l" fontAlgn="ctr">
                        <a:buNone/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2.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 빠른 조직적응을 위한 방법을 질문해본다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9601"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나의 회사생활 가장 가까이서 함께 할 </a:t>
                      </a:r>
                      <a:r>
                        <a:rPr lang="ko-KR" altLang="en-US" sz="1400" b="0" i="0" u="none" strike="noStrike" dirty="0" err="1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멘토님과</a:t>
                      </a:r>
                      <a:endParaRPr lang="en-US" altLang="ko-KR" sz="1400" b="0" i="0" u="none" strike="noStrike" dirty="0" smtClean="0">
                        <a:solidFill>
                          <a:srgbClr val="C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허심탄회한 시간을 보내보세요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.</a:t>
                      </a:r>
                    </a:p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한발 다가가면 두발 멀어지는 </a:t>
                      </a:r>
                      <a:r>
                        <a:rPr lang="ko-KR" altLang="en-US" sz="1400" b="0" i="0" u="none" strike="noStrike" dirty="0" err="1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멘토님은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 없어요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~!</a:t>
                      </a:r>
                    </a:p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먼저 다가가는 적극성이 필요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!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endParaRPr lang="ko-KR" alt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449878" y="-11952"/>
            <a:ext cx="2186817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13" indent="-285713">
              <a:lnSpc>
                <a:spcPct val="130000"/>
              </a:lnSpc>
              <a:buClr>
                <a:srgbClr val="C5003D"/>
              </a:buClr>
              <a:buFont typeface="Wingdings" pitchFamily="2" charset="2"/>
              <a:buChar char="ü"/>
            </a:pPr>
            <a:r>
              <a:rPr lang="ko-KR" altLang="en-US" sz="1200" b="1" dirty="0">
                <a:latin typeface="LG스마트체 Regular" pitchFamily="50" charset="-127"/>
                <a:ea typeface="LG스마트체 Regular" pitchFamily="50" charset="-127"/>
              </a:rPr>
              <a:t>난이도 </a:t>
            </a:r>
            <a:r>
              <a:rPr lang="en-US" altLang="ko-KR" sz="1200" b="1" dirty="0">
                <a:latin typeface="LG스마트체 Regular" pitchFamily="50" charset="-127"/>
                <a:ea typeface="LG스마트체 Regular" pitchFamily="50" charset="-127"/>
              </a:rPr>
              <a:t>: </a:t>
            </a:r>
            <a:r>
              <a:rPr lang="ko-KR" altLang="en-US" sz="1200" b="1" smtClean="0">
                <a:latin typeface="LG스마트체 Regular" pitchFamily="50" charset="-127"/>
                <a:ea typeface="LG스마트체 Regular" pitchFamily="50" charset="-127"/>
              </a:rPr>
              <a:t>★</a:t>
            </a:r>
            <a:endParaRPr lang="en-US" altLang="ko-KR" sz="1200" b="1" dirty="0">
              <a:latin typeface="LG스마트체 Regular" pitchFamily="50" charset="-127"/>
              <a:ea typeface="LG스마트체 Regular" pitchFamily="50" charset="-127"/>
            </a:endParaRPr>
          </a:p>
          <a:p>
            <a:pPr marL="285713" indent="-285713">
              <a:lnSpc>
                <a:spcPct val="130000"/>
              </a:lnSpc>
              <a:buClr>
                <a:srgbClr val="C5003D"/>
              </a:buClr>
              <a:buFont typeface="Wingdings" pitchFamily="2" charset="2"/>
              <a:buChar char="ü"/>
            </a:pPr>
            <a:r>
              <a:rPr lang="ko-KR" altLang="en-US" sz="1200" b="1" dirty="0">
                <a:latin typeface="LG스마트체 Regular" pitchFamily="50" charset="-127"/>
                <a:ea typeface="LG스마트체 Regular" pitchFamily="50" charset="-127"/>
              </a:rPr>
              <a:t>성공요소 </a:t>
            </a:r>
            <a:r>
              <a:rPr lang="en-US" altLang="ko-KR" sz="1200" b="1" dirty="0">
                <a:latin typeface="LG스마트체 Regular" pitchFamily="50" charset="-127"/>
                <a:ea typeface="LG스마트체 Regular" pitchFamily="50" charset="-127"/>
              </a:rPr>
              <a:t>: </a:t>
            </a:r>
            <a:r>
              <a:rPr lang="ko-KR" altLang="en-US" sz="1200" b="1">
                <a:latin typeface="LG스마트체 Regular" pitchFamily="50" charset="-127"/>
                <a:ea typeface="LG스마트체 Regular" pitchFamily="50" charset="-127"/>
              </a:rPr>
              <a:t>경청</a:t>
            </a:r>
            <a:r>
              <a:rPr lang="en-US" altLang="ko-KR" sz="1200" b="1" dirty="0">
                <a:latin typeface="LG스마트체 Regular" pitchFamily="50" charset="-127"/>
                <a:ea typeface="LG스마트체 Regular" pitchFamily="50" charset="-127"/>
              </a:rPr>
              <a:t>/</a:t>
            </a:r>
            <a:r>
              <a:rPr lang="ko-KR" altLang="en-US" sz="1200" b="1">
                <a:latin typeface="LG스마트체 Regular" pitchFamily="50" charset="-127"/>
                <a:ea typeface="LG스마트체 Regular" pitchFamily="50" charset="-127"/>
              </a:rPr>
              <a:t>겸손</a:t>
            </a:r>
            <a:r>
              <a:rPr lang="en-US" altLang="ko-KR" sz="1200" b="1" dirty="0">
                <a:latin typeface="LG스마트체 Regular" pitchFamily="50" charset="-127"/>
                <a:ea typeface="LG스마트체 Regular" pitchFamily="50" charset="-127"/>
              </a:rPr>
              <a:t>/</a:t>
            </a:r>
            <a:r>
              <a:rPr lang="ko-KR" altLang="en-US" sz="1200" b="1">
                <a:latin typeface="LG스마트체 Regular" pitchFamily="50" charset="-127"/>
                <a:ea typeface="LG스마트체 Regular" pitchFamily="50" charset="-127"/>
              </a:rPr>
              <a:t>붙임성</a:t>
            </a:r>
            <a:endParaRPr lang="ko-KR" altLang="en-US" sz="1200" b="1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58" y="3860305"/>
            <a:ext cx="1318976" cy="907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20039" y="56456"/>
            <a:ext cx="21002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LG스마트체 Regular" pitchFamily="50" charset="-127"/>
                <a:ea typeface="LG스마트체 Regular" pitchFamily="50" charset="-127"/>
              </a:rPr>
              <a:t>M4. </a:t>
            </a:r>
            <a:r>
              <a:rPr lang="ko-KR" altLang="en-US" sz="2000" b="1" smtClean="0">
                <a:latin typeface="LG스마트체 Regular" pitchFamily="50" charset="-127"/>
                <a:ea typeface="LG스마트체 Regular" pitchFamily="50" charset="-127"/>
              </a:rPr>
              <a:t>멘토님과 식사</a:t>
            </a:r>
            <a:endParaRPr lang="ko-KR" altLang="en-US" sz="2000" b="1" dirty="0">
              <a:latin typeface="LG스마트체 Regular" pitchFamily="50" charset="-127"/>
              <a:ea typeface="LG스마트체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574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0039" y="56456"/>
            <a:ext cx="21002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LG스마트체 Regular" pitchFamily="50" charset="-127"/>
                <a:ea typeface="LG스마트체 Regular" pitchFamily="50" charset="-127"/>
              </a:rPr>
              <a:t>M4. </a:t>
            </a:r>
            <a:r>
              <a:rPr lang="ko-KR" altLang="en-US" sz="2000" b="1">
                <a:latin typeface="LG스마트체 Regular" pitchFamily="50" charset="-127"/>
                <a:ea typeface="LG스마트체 Regular" pitchFamily="50" charset="-127"/>
              </a:rPr>
              <a:t>멘토님과 식사</a:t>
            </a:r>
            <a:endParaRPr lang="ko-KR" altLang="en-US" sz="2000" b="1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70139" y="142984"/>
            <a:ext cx="1035861" cy="372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29" indent="-171429">
              <a:lnSpc>
                <a:spcPct val="130000"/>
              </a:lnSpc>
              <a:buClr>
                <a:srgbClr val="C5003D"/>
              </a:buClr>
              <a:buFont typeface="Wingdings" pitchFamily="2" charset="2"/>
              <a:buChar char="Ø"/>
            </a:pPr>
            <a:r>
              <a:rPr lang="ko-KR" altLang="en-US" sz="1400" b="1" dirty="0">
                <a:latin typeface="LG스마트체 Regular" pitchFamily="50" charset="-127"/>
                <a:ea typeface="LG스마트체 Regular" pitchFamily="50" charset="-127"/>
              </a:rPr>
              <a:t>작성 양식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13855"/>
              </p:ext>
            </p:extLst>
          </p:nvPr>
        </p:nvGraphicFramePr>
        <p:xfrm>
          <a:off x="260651" y="794623"/>
          <a:ext cx="9292924" cy="3908821"/>
        </p:xfrm>
        <a:graphic>
          <a:graphicData uri="http://schemas.openxmlformats.org/drawingml/2006/table">
            <a:tbl>
              <a:tblPr/>
              <a:tblGrid>
                <a:gridCol w="937818"/>
                <a:gridCol w="6088156"/>
                <a:gridCol w="2266950"/>
              </a:tblGrid>
              <a:tr h="27127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만난 사람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후기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사진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7714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실외기 파트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전원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일시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: 3/24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장소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: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촌놈 고기집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이충희 책임님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파트리더님으로서 좋은 말씀을 해주셨음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.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앞으로 실외기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SW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파트에서 신입사원으로 선임들에게 빠른 지식을 습득하여 실무에 빠르게 녹아들 수 있게 노력했음 좋겠다 와 더불어 자격증과 같은 것들을 빨리 취득하여 나중에 후회가 없도록 하는 것이 좋다는 팁도 주셨음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.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또한 업무적인 이야기 외에도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“</a:t>
                      </a:r>
                      <a:r>
                        <a:rPr kumimoji="0" lang="ko-KR" altLang="en-US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슬램덩크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”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영화를 보러 간다고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하니 영화를 더욱 재미있게 보기 위한 내용도 알려주심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김유진 선임님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 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파트에서 멘토 로서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업무에 대해 많은 것을 알려주시고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질문에 대해 친절하게 알려주심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SW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업무를 하기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위한 준비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Tool(SVN, CS+)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를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알려주시고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, TC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를 기반으로 기존 코드를 빠르게 이해를 할 수 있게끔 도와주셨음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.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또한 휴게실에서 커피 한잔 하면서 신입사원이 가지고 있는 막연한 불안감을 풀어주셨고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 파트에 대한 분위기와 빠르게 녹아들 수 있는 방법에 대해 알려주심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.</a:t>
                      </a: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411" y="2015673"/>
            <a:ext cx="1854554" cy="139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65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771490"/>
              </p:ext>
            </p:extLst>
          </p:nvPr>
        </p:nvGraphicFramePr>
        <p:xfrm>
          <a:off x="271306" y="763960"/>
          <a:ext cx="6326047" cy="4488265"/>
        </p:xfrm>
        <a:graphic>
          <a:graphicData uri="http://schemas.openxmlformats.org/drawingml/2006/table">
            <a:tbl>
              <a:tblPr/>
              <a:tblGrid>
                <a:gridCol w="1398710"/>
                <a:gridCol w="4927337"/>
              </a:tblGrid>
              <a:tr h="2886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구분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실행 방법</a:t>
                      </a: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501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목적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함께 일할 유관부서 동료와 네트워킹 확장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1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시간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10</a:t>
                      </a:r>
                      <a:r>
                        <a:rPr lang="ko-KR" alt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분 이상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1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대상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유관부서 동료</a:t>
                      </a:r>
                      <a:r>
                        <a:rPr lang="ko-KR" alt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(</a:t>
                      </a:r>
                      <a:r>
                        <a:rPr lang="ko-KR" altLang="en-US" sz="14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최대한 다양하게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)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1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장소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중요하지 않음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94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내용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indent="-144000" algn="l" fontAlgn="ctr">
                        <a:buAutoNum type="arabicPeriod"/>
                      </a:pPr>
                      <a:r>
                        <a:rPr lang="ko-KR" alt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함께 일하는 동료로서 함께 일하는 방법을 경청한다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.</a:t>
                      </a:r>
                    </a:p>
                    <a:p>
                      <a:pPr marL="0" indent="0" algn="l" fontAlgn="ctr">
                        <a:buNone/>
                      </a:pPr>
                      <a:endParaRPr lang="en-US" altLang="ko-KR" sz="14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marL="0" indent="0" algn="l" fontAlgn="ctr">
                        <a:buNone/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2.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 빠른 조직적응을 위한 방법을 질문해본다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9601"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처음엔 다소 도도할 수 있지만 해치지 않아요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!</a:t>
                      </a:r>
                    </a:p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역시나 뭐니뭐니해도 신입사원다운 적극성이 필요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!</a:t>
                      </a:r>
                      <a:endParaRPr lang="ko-KR" alt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449878" y="-11952"/>
            <a:ext cx="2186817" cy="5516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13" indent="-285713">
              <a:lnSpc>
                <a:spcPct val="130000"/>
              </a:lnSpc>
              <a:buClr>
                <a:srgbClr val="C5003D"/>
              </a:buClr>
              <a:buFont typeface="Wingdings" pitchFamily="2" charset="2"/>
              <a:buChar char="ü"/>
            </a:pPr>
            <a:r>
              <a:rPr lang="ko-KR" altLang="en-US" sz="1200" b="1" dirty="0">
                <a:latin typeface="LG스마트체 Regular" pitchFamily="50" charset="-127"/>
                <a:ea typeface="LG스마트체 Regular" pitchFamily="50" charset="-127"/>
              </a:rPr>
              <a:t>난이도 </a:t>
            </a:r>
            <a:r>
              <a:rPr lang="en-US" altLang="ko-KR" sz="1200" b="1" dirty="0">
                <a:latin typeface="LG스마트체 Regular" pitchFamily="50" charset="-127"/>
                <a:ea typeface="LG스마트체 Regular" pitchFamily="50" charset="-127"/>
              </a:rPr>
              <a:t>: </a:t>
            </a:r>
            <a:r>
              <a:rPr lang="ko-KR" altLang="en-US" sz="1200" b="1">
                <a:latin typeface="LG스마트체 Regular" pitchFamily="50" charset="-127"/>
                <a:ea typeface="LG스마트체 Regular" pitchFamily="50" charset="-127"/>
              </a:rPr>
              <a:t>★★</a:t>
            </a:r>
            <a:endParaRPr lang="en-US" altLang="ko-KR" sz="1200" b="1" dirty="0">
              <a:latin typeface="LG스마트체 Regular" pitchFamily="50" charset="-127"/>
              <a:ea typeface="LG스마트체 Regular" pitchFamily="50" charset="-127"/>
            </a:endParaRPr>
          </a:p>
          <a:p>
            <a:pPr marL="285713" indent="-285713">
              <a:lnSpc>
                <a:spcPct val="130000"/>
              </a:lnSpc>
              <a:buClr>
                <a:srgbClr val="C5003D"/>
              </a:buClr>
              <a:buFont typeface="Wingdings" pitchFamily="2" charset="2"/>
              <a:buChar char="ü"/>
            </a:pPr>
            <a:r>
              <a:rPr lang="ko-KR" altLang="en-US" sz="1200" b="1" dirty="0">
                <a:latin typeface="LG스마트체 Regular" pitchFamily="50" charset="-127"/>
                <a:ea typeface="LG스마트체 Regular" pitchFamily="50" charset="-127"/>
              </a:rPr>
              <a:t>성공요소 </a:t>
            </a:r>
            <a:r>
              <a:rPr lang="en-US" altLang="ko-KR" sz="1200" b="1" dirty="0">
                <a:latin typeface="LG스마트체 Regular" pitchFamily="50" charset="-127"/>
                <a:ea typeface="LG스마트체 Regular" pitchFamily="50" charset="-127"/>
              </a:rPr>
              <a:t>: </a:t>
            </a:r>
            <a:r>
              <a:rPr lang="ko-KR" altLang="en-US" sz="1200" b="1">
                <a:latin typeface="LG스마트체 Regular" pitchFamily="50" charset="-127"/>
                <a:ea typeface="LG스마트체 Regular" pitchFamily="50" charset="-127"/>
              </a:rPr>
              <a:t>경청</a:t>
            </a:r>
            <a:r>
              <a:rPr lang="en-US" altLang="ko-KR" sz="1200" b="1" dirty="0">
                <a:latin typeface="LG스마트체 Regular" pitchFamily="50" charset="-127"/>
                <a:ea typeface="LG스마트체 Regular" pitchFamily="50" charset="-127"/>
              </a:rPr>
              <a:t>/</a:t>
            </a:r>
            <a:r>
              <a:rPr lang="ko-KR" altLang="en-US" sz="1200" b="1">
                <a:latin typeface="LG스마트체 Regular" pitchFamily="50" charset="-127"/>
                <a:ea typeface="LG스마트체 Regular" pitchFamily="50" charset="-127"/>
              </a:rPr>
              <a:t>겸손</a:t>
            </a:r>
            <a:r>
              <a:rPr lang="en-US" altLang="ko-KR" sz="1200" b="1" dirty="0">
                <a:latin typeface="LG스마트체 Regular" pitchFamily="50" charset="-127"/>
                <a:ea typeface="LG스마트체 Regular" pitchFamily="50" charset="-127"/>
              </a:rPr>
              <a:t>/</a:t>
            </a:r>
            <a:r>
              <a:rPr lang="ko-KR" altLang="en-US" sz="1200" b="1">
                <a:latin typeface="LG스마트체 Regular" pitchFamily="50" charset="-127"/>
                <a:ea typeface="LG스마트체 Regular" pitchFamily="50" charset="-127"/>
              </a:rPr>
              <a:t>붙임성</a:t>
            </a:r>
            <a:endParaRPr lang="ko-KR" altLang="en-US" sz="1200" b="1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58" y="3860305"/>
            <a:ext cx="1318976" cy="907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20039" y="56456"/>
            <a:ext cx="2549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LG스마트체 Regular" pitchFamily="50" charset="-127"/>
                <a:ea typeface="LG스마트체 Regular" pitchFamily="50" charset="-127"/>
              </a:rPr>
              <a:t>M5. </a:t>
            </a:r>
            <a:r>
              <a:rPr lang="ko-KR" altLang="en-US" sz="2000" b="1" smtClean="0">
                <a:latin typeface="LG스마트체 Regular" pitchFamily="50" charset="-127"/>
                <a:ea typeface="LG스마트체 Regular" pitchFamily="50" charset="-127"/>
              </a:rPr>
              <a:t>유관부서와 티타임</a:t>
            </a:r>
            <a:endParaRPr lang="ko-KR" altLang="en-US" sz="2000" b="1" dirty="0">
              <a:latin typeface="LG스마트체 Regular" pitchFamily="50" charset="-127"/>
              <a:ea typeface="LG스마트체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263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0039" y="56456"/>
            <a:ext cx="2549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LG스마트체 Regular" pitchFamily="50" charset="-127"/>
                <a:ea typeface="LG스마트체 Regular" pitchFamily="50" charset="-127"/>
              </a:rPr>
              <a:t>M5. </a:t>
            </a:r>
            <a:r>
              <a:rPr lang="ko-KR" altLang="en-US" sz="2000" b="1">
                <a:latin typeface="LG스마트체 Regular" pitchFamily="50" charset="-127"/>
                <a:ea typeface="LG스마트체 Regular" pitchFamily="50" charset="-127"/>
              </a:rPr>
              <a:t>유관부서와 티타임</a:t>
            </a:r>
            <a:endParaRPr lang="ko-KR" altLang="en-US" sz="2000" b="1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70139" y="142984"/>
            <a:ext cx="1035861" cy="372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29" indent="-171429">
              <a:lnSpc>
                <a:spcPct val="130000"/>
              </a:lnSpc>
              <a:buClr>
                <a:srgbClr val="C5003D"/>
              </a:buClr>
              <a:buFont typeface="Wingdings" pitchFamily="2" charset="2"/>
              <a:buChar char="Ø"/>
            </a:pPr>
            <a:r>
              <a:rPr lang="ko-KR" altLang="en-US" sz="1400" b="1" dirty="0">
                <a:latin typeface="LG스마트체 Regular" pitchFamily="50" charset="-127"/>
                <a:ea typeface="LG스마트체 Regular" pitchFamily="50" charset="-127"/>
              </a:rPr>
              <a:t>작성 양식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625442"/>
              </p:ext>
            </p:extLst>
          </p:nvPr>
        </p:nvGraphicFramePr>
        <p:xfrm>
          <a:off x="260651" y="794623"/>
          <a:ext cx="9292924" cy="4010468"/>
        </p:xfrm>
        <a:graphic>
          <a:graphicData uri="http://schemas.openxmlformats.org/drawingml/2006/table">
            <a:tbl>
              <a:tblPr/>
              <a:tblGrid>
                <a:gridCol w="937818"/>
                <a:gridCol w="6088156"/>
                <a:gridCol w="2266950"/>
              </a:tblGrid>
              <a:tr h="2126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만난 사람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후기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사진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3886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기구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,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 HW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일시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: 3/10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장소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: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복지관 지하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층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기억에 남는 대화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: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서로 다른 업무에 대해 이야기 하고 기구 및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HW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의 어려움을 들으며 선임들에 대한 </a:t>
                      </a:r>
                      <a:r>
                        <a:rPr kumimoji="0" lang="ko-KR" altLang="en-US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꿀팁을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 얻어 함께 힘내자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!!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 하자는 기억이 남음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또한 회식에 가서 막내로서 </a:t>
                      </a:r>
                      <a:r>
                        <a:rPr kumimoji="0" lang="ko-KR" altLang="en-US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이쁨을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 받을 수 있는 방법에 대해 공유 하며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ACE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동기가 되기로 이야기 하였음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93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SAC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 SW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일시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: 3/21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장소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: A3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동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4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층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기억에 남는 대화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같은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SW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업무로서 유관부서끼리 공유 할 것들을 공유 하고 서로의 어려움에 대한 해결책들을 나누어 업무 이해도를 높일 수 있었음</a:t>
                      </a:r>
                      <a:endParaRPr kumimoji="0" lang="en-US" altLang="ko-KR" sz="1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1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SAC SW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인원은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SW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중급 역량인증시험을 먼저 실시 하여 그에 대한 팁들을 얻을 수 있어 기억에 남았음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.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0" lang="ko-KR" altLang="en-US" sz="1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664576" y="3168152"/>
            <a:ext cx="1623986" cy="121799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962" y="1095678"/>
            <a:ext cx="1575794" cy="118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64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179030"/>
              </p:ext>
            </p:extLst>
          </p:nvPr>
        </p:nvGraphicFramePr>
        <p:xfrm>
          <a:off x="271306" y="763960"/>
          <a:ext cx="6326047" cy="4509021"/>
        </p:xfrm>
        <a:graphic>
          <a:graphicData uri="http://schemas.openxmlformats.org/drawingml/2006/table">
            <a:tbl>
              <a:tblPr/>
              <a:tblGrid>
                <a:gridCol w="1398710"/>
                <a:gridCol w="4927337"/>
              </a:tblGrid>
              <a:tr h="2886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구분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실행 방법</a:t>
                      </a: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501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목적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사업부 주요회의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/</a:t>
                      </a:r>
                      <a:r>
                        <a:rPr lang="ko-KR" alt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보고체에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 참석하여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조직의 주요 미션과 업무별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Key man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을 파악함 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0" marR="54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1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시간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회의체 별 상이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(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보통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60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분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)</a:t>
                      </a: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94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내용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indent="-144000" algn="l" fontAlgn="ctr">
                        <a:buAutoNum type="arabicPeriod"/>
                      </a:pP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팀장님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/</a:t>
                      </a:r>
                      <a:r>
                        <a:rPr lang="ko-KR" alt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멘토님에게 참석할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수 있는 회의나 </a:t>
                      </a:r>
                      <a:r>
                        <a:rPr lang="ko-KR" alt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보고체가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/>
                      </a:r>
                      <a:b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</a:b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있는지 추천을 해달라고 부탁해 본다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.</a:t>
                      </a:r>
                    </a:p>
                    <a:p>
                      <a:pPr marL="144000" indent="-144000" algn="l" fontAlgn="ctr">
                        <a:buAutoNum type="arabicPeriod"/>
                      </a:pP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marL="144000" indent="-144000" algn="l" fontAlgn="ctr">
                        <a:buAutoNum type="arabicPeriod"/>
                      </a:pP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참석한 회의의 전체적인 분위기를 느껴보고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,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b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</a:br>
                      <a:r>
                        <a:rPr lang="ko-KR" alt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우리 조직의 미션이 무엇인지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b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</a:br>
                      <a:r>
                        <a:rPr lang="ko-KR" alt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보고서는 어떻게 정리하고 발표하는지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/>
                      </a:r>
                      <a:b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</a:br>
                      <a:r>
                        <a:rPr lang="ko-KR" alt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누가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(</a:t>
                      </a:r>
                      <a:r>
                        <a:rPr lang="ko-KR" alt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또는 부서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) </a:t>
                      </a:r>
                      <a:r>
                        <a:rPr lang="ko-KR" alt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어떤 일을 수행하는지 등을 확인한다</a:t>
                      </a:r>
                      <a:endParaRPr lang="en-US" altLang="ko-KR" sz="14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9601"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★추천 회의체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</a:p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담담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(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임원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)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주관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NPI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개발회의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품질회의</a:t>
                      </a:r>
                      <a:endParaRPr lang="ko-KR" alt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449878" y="-11952"/>
            <a:ext cx="1858201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13" indent="-285713">
              <a:lnSpc>
                <a:spcPct val="130000"/>
              </a:lnSpc>
              <a:buClr>
                <a:srgbClr val="C5003D"/>
              </a:buClr>
              <a:buFont typeface="Wingdings" pitchFamily="2" charset="2"/>
              <a:buChar char="ü"/>
            </a:pPr>
            <a:r>
              <a:rPr lang="ko-KR" altLang="en-US" sz="1200" b="1" dirty="0">
                <a:latin typeface="LG스마트체 Regular" pitchFamily="50" charset="-127"/>
                <a:ea typeface="LG스마트체 Regular" pitchFamily="50" charset="-127"/>
              </a:rPr>
              <a:t>난이도 </a:t>
            </a:r>
            <a:r>
              <a:rPr lang="en-US" altLang="ko-KR" sz="1200" b="1" dirty="0">
                <a:latin typeface="LG스마트체 Regular" pitchFamily="50" charset="-127"/>
                <a:ea typeface="LG스마트체 Regular" pitchFamily="50" charset="-127"/>
              </a:rPr>
              <a:t>: </a:t>
            </a:r>
            <a:r>
              <a:rPr lang="ko-KR" altLang="en-US" sz="1200" b="1">
                <a:latin typeface="LG스마트체 Regular" pitchFamily="50" charset="-127"/>
                <a:ea typeface="LG스마트체 Regular" pitchFamily="50" charset="-127"/>
              </a:rPr>
              <a:t>★★★</a:t>
            </a:r>
            <a:endParaRPr lang="en-US" altLang="ko-KR" sz="1200" b="1" dirty="0">
              <a:latin typeface="LG스마트체 Regular" pitchFamily="50" charset="-127"/>
              <a:ea typeface="LG스마트체 Regular" pitchFamily="50" charset="-127"/>
            </a:endParaRPr>
          </a:p>
          <a:p>
            <a:pPr marL="285713" indent="-285713">
              <a:lnSpc>
                <a:spcPct val="130000"/>
              </a:lnSpc>
              <a:buClr>
                <a:srgbClr val="C5003D"/>
              </a:buClr>
              <a:buFont typeface="Wingdings" pitchFamily="2" charset="2"/>
              <a:buChar char="ü"/>
            </a:pPr>
            <a:r>
              <a:rPr lang="ko-KR" altLang="en-US" sz="1200" b="1" dirty="0">
                <a:latin typeface="LG스마트체 Regular" pitchFamily="50" charset="-127"/>
                <a:ea typeface="LG스마트체 Regular" pitchFamily="50" charset="-127"/>
              </a:rPr>
              <a:t>성공요소 </a:t>
            </a:r>
            <a:r>
              <a:rPr lang="en-US" altLang="ko-KR" sz="1200" b="1" dirty="0">
                <a:latin typeface="LG스마트체 Regular" pitchFamily="50" charset="-127"/>
                <a:ea typeface="LG스마트체 Regular" pitchFamily="50" charset="-127"/>
              </a:rPr>
              <a:t>: </a:t>
            </a:r>
            <a:r>
              <a:rPr lang="ko-KR" altLang="en-US" sz="1200" b="1" smtClean="0">
                <a:latin typeface="LG스마트체 Regular" pitchFamily="50" charset="-127"/>
                <a:ea typeface="LG스마트체 Regular" pitchFamily="50" charset="-127"/>
              </a:rPr>
              <a:t>경청</a:t>
            </a:r>
            <a:r>
              <a:rPr lang="en-US" altLang="ko-KR" sz="1200" b="1" dirty="0">
                <a:latin typeface="LG스마트체 Regular" pitchFamily="50" charset="-127"/>
                <a:ea typeface="LG스마트체 Regular" pitchFamily="50" charset="-127"/>
              </a:rPr>
              <a:t>/</a:t>
            </a:r>
            <a:r>
              <a:rPr lang="ko-KR" altLang="en-US" sz="1200" b="1">
                <a:latin typeface="LG스마트체 Regular" pitchFamily="50" charset="-127"/>
                <a:ea typeface="LG스마트체 Regular" pitchFamily="50" charset="-127"/>
              </a:rPr>
              <a:t>호기심</a:t>
            </a:r>
            <a:endParaRPr lang="ko-KR" altLang="en-US" sz="1200" b="1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58" y="3860305"/>
            <a:ext cx="1318976" cy="907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20039" y="56456"/>
            <a:ext cx="3363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LG스마트체 Regular" pitchFamily="50" charset="-127"/>
                <a:ea typeface="LG스마트체 Regular" pitchFamily="50" charset="-127"/>
              </a:rPr>
              <a:t>M6. </a:t>
            </a:r>
            <a:r>
              <a:rPr lang="ko-KR" altLang="en-US" sz="2000" b="1" smtClean="0">
                <a:latin typeface="LG스마트체 Regular" pitchFamily="50" charset="-127"/>
                <a:ea typeface="LG스마트체 Regular" pitchFamily="50" charset="-127"/>
              </a:rPr>
              <a:t>임원 주요 회의체 참석하기</a:t>
            </a:r>
            <a:endParaRPr lang="ko-KR" altLang="en-US" sz="2000" b="1" dirty="0">
              <a:latin typeface="LG스마트체 Regular" pitchFamily="50" charset="-127"/>
              <a:ea typeface="LG스마트체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946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0039" y="56456"/>
            <a:ext cx="3363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LG스마트체 Regular" pitchFamily="50" charset="-127"/>
                <a:ea typeface="LG스마트체 Regular" pitchFamily="50" charset="-127"/>
              </a:rPr>
              <a:t>M6. </a:t>
            </a:r>
            <a:r>
              <a:rPr lang="ko-KR" altLang="en-US" sz="2000" b="1">
                <a:latin typeface="LG스마트체 Regular" pitchFamily="50" charset="-127"/>
                <a:ea typeface="LG스마트체 Regular" pitchFamily="50" charset="-127"/>
              </a:rPr>
              <a:t>임원 주요 회의체 참석하기</a:t>
            </a:r>
            <a:endParaRPr lang="ko-KR" altLang="en-US" sz="2000" b="1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70139" y="142984"/>
            <a:ext cx="1035861" cy="372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29" indent="-171429">
              <a:lnSpc>
                <a:spcPct val="130000"/>
              </a:lnSpc>
              <a:buClr>
                <a:srgbClr val="C5003D"/>
              </a:buClr>
              <a:buFont typeface="Wingdings" pitchFamily="2" charset="2"/>
              <a:buChar char="Ø"/>
            </a:pPr>
            <a:r>
              <a:rPr lang="ko-KR" altLang="en-US" sz="1400" b="1" dirty="0">
                <a:latin typeface="LG스마트체 Regular" pitchFamily="50" charset="-127"/>
                <a:ea typeface="LG스마트체 Regular" pitchFamily="50" charset="-127"/>
              </a:rPr>
              <a:t>작성 양식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731554"/>
              </p:ext>
            </p:extLst>
          </p:nvPr>
        </p:nvGraphicFramePr>
        <p:xfrm>
          <a:off x="232539" y="729645"/>
          <a:ext cx="9416286" cy="3419762"/>
        </p:xfrm>
        <a:graphic>
          <a:graphicData uri="http://schemas.openxmlformats.org/drawingml/2006/table">
            <a:tbl>
              <a:tblPr/>
              <a:tblGrid>
                <a:gridCol w="9416286"/>
              </a:tblGrid>
              <a:tr h="41260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주요 회의</a:t>
                      </a:r>
                      <a:r>
                        <a:rPr lang="en-US" altLang="ko-K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/</a:t>
                      </a:r>
                      <a:r>
                        <a:rPr lang="ko-KR" altLang="en-US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보고체를</a:t>
                      </a:r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 참석한 후기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86313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 회의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보고체명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:  SW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품질 목표 조인식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 일시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: 3/16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장소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: NPI ROOM</a:t>
                      </a:r>
                      <a:endParaRPr lang="ko-KR" altLang="en-US" sz="17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615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참관 소감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 SW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의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품질 이슈에 대한 설명과 더불어 해결방법을 제시하였으며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앞으로 일어나지 않게 방지 안 까지 들을 수 있었음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.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이를 통해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LG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전자의 가전은 품질 이슈를 심각하게 여겨 고객과의 약속을 지키려고 하는 노력하는 모습을 보였음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또한 앞으로의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SW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인원과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SW QE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인원을 수치적으로 늘려 앞으로 근본적인 문제를 해결함의 의지를 보였음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 추가적으로 </a:t>
                      </a:r>
                      <a:r>
                        <a:rPr kumimoji="0" lang="ko-KR" altLang="en-US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담당님께서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 해결방안 중 </a:t>
                      </a:r>
                      <a:r>
                        <a:rPr kumimoji="0" lang="ko-KR" altLang="en-US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허례허식같은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 회의를 줄이고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알짜배기인 회의를 통해 품질을 개선하고자 하는 날카로운 지적을 통해 에어솔루션의 제어의 조직 책임자의 리더십을 볼 수 있었음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위 느낀 점을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통해 앞으로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LG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전자는 계속해서 발전해 나갈 것임을 알 수 있었음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.</a:t>
                      </a:r>
                    </a:p>
                  </a:txBody>
                  <a:tcPr marL="5415" marR="5415" marT="10427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097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449878" y="-11952"/>
            <a:ext cx="2515432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13" indent="-285713">
              <a:lnSpc>
                <a:spcPct val="130000"/>
              </a:lnSpc>
              <a:buClr>
                <a:srgbClr val="C5003D"/>
              </a:buClr>
              <a:buFont typeface="Wingdings" pitchFamily="2" charset="2"/>
              <a:buChar char="ü"/>
            </a:pPr>
            <a:r>
              <a:rPr lang="ko-KR" altLang="en-US" sz="1200" b="1" dirty="0">
                <a:latin typeface="LG스마트체 Regular" pitchFamily="50" charset="-127"/>
                <a:ea typeface="LG스마트체 Regular" pitchFamily="50" charset="-127"/>
              </a:rPr>
              <a:t>난이도 </a:t>
            </a:r>
            <a:r>
              <a:rPr lang="en-US" altLang="ko-KR" sz="1200" b="1" dirty="0">
                <a:latin typeface="LG스마트체 Regular" pitchFamily="50" charset="-127"/>
                <a:ea typeface="LG스마트체 Regular" pitchFamily="50" charset="-127"/>
              </a:rPr>
              <a:t>: </a:t>
            </a:r>
            <a:r>
              <a:rPr lang="ko-KR" altLang="en-US" sz="1200" b="1">
                <a:latin typeface="LG스마트체 Regular" pitchFamily="50" charset="-127"/>
                <a:ea typeface="LG스마트체 Regular" pitchFamily="50" charset="-127"/>
              </a:rPr>
              <a:t>★★★★★</a:t>
            </a:r>
            <a:endParaRPr lang="en-US" altLang="ko-KR" sz="1200" b="1" dirty="0">
              <a:latin typeface="LG스마트체 Regular" pitchFamily="50" charset="-127"/>
              <a:ea typeface="LG스마트체 Regular" pitchFamily="50" charset="-127"/>
            </a:endParaRPr>
          </a:p>
          <a:p>
            <a:pPr marL="285713" indent="-285713">
              <a:lnSpc>
                <a:spcPct val="130000"/>
              </a:lnSpc>
              <a:buClr>
                <a:srgbClr val="C5003D"/>
              </a:buClr>
              <a:buFont typeface="Wingdings" pitchFamily="2" charset="2"/>
              <a:buChar char="ü"/>
            </a:pPr>
            <a:r>
              <a:rPr lang="ko-KR" altLang="en-US" sz="1200" b="1" dirty="0">
                <a:latin typeface="LG스마트체 Regular" pitchFamily="50" charset="-127"/>
                <a:ea typeface="LG스마트체 Regular" pitchFamily="50" charset="-127"/>
              </a:rPr>
              <a:t>성공요소 </a:t>
            </a:r>
            <a:r>
              <a:rPr lang="en-US" altLang="ko-KR" sz="1200" b="1" dirty="0">
                <a:latin typeface="LG스마트체 Regular" pitchFamily="50" charset="-127"/>
                <a:ea typeface="LG스마트체 Regular" pitchFamily="50" charset="-127"/>
              </a:rPr>
              <a:t>: </a:t>
            </a:r>
            <a:r>
              <a:rPr lang="ko-KR" altLang="en-US" sz="1200" b="1" smtClean="0">
                <a:latin typeface="LG스마트체 Regular" pitchFamily="50" charset="-127"/>
                <a:ea typeface="LG스마트체 Regular" pitchFamily="50" charset="-127"/>
              </a:rPr>
              <a:t>호기심</a:t>
            </a:r>
            <a:r>
              <a:rPr lang="en-US" altLang="ko-KR" sz="1200" b="1" dirty="0" smtClean="0">
                <a:latin typeface="LG스마트체 Regular" pitchFamily="50" charset="-127"/>
                <a:ea typeface="LG스마트체 Regular" pitchFamily="50" charset="-127"/>
              </a:rPr>
              <a:t>/</a:t>
            </a:r>
            <a:r>
              <a:rPr lang="ko-KR" altLang="en-US" sz="1200" b="1">
                <a:latin typeface="LG스마트체 Regular" pitchFamily="50" charset="-127"/>
                <a:ea typeface="LG스마트체 Regular" pitchFamily="50" charset="-127"/>
              </a:rPr>
              <a:t>적극성</a:t>
            </a:r>
            <a:r>
              <a:rPr lang="en-US" altLang="ko-KR" sz="1200" b="1" dirty="0">
                <a:latin typeface="LG스마트체 Regular" pitchFamily="50" charset="-127"/>
                <a:ea typeface="LG스마트체 Regular" pitchFamily="50" charset="-127"/>
              </a:rPr>
              <a:t>/</a:t>
            </a:r>
            <a:r>
              <a:rPr lang="ko-KR" altLang="en-US" sz="1200" b="1">
                <a:latin typeface="LG스마트체 Regular" pitchFamily="50" charset="-127"/>
                <a:ea typeface="LG스마트체 Regular" pitchFamily="50" charset="-127"/>
              </a:rPr>
              <a:t>뻔뻔함</a:t>
            </a:r>
            <a:endParaRPr lang="ko-KR" altLang="en-US" sz="1200" b="1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0039" y="56456"/>
            <a:ext cx="52485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LG스마트체 Regular" pitchFamily="50" charset="-127"/>
                <a:ea typeface="LG스마트체 Regular" pitchFamily="50" charset="-127"/>
              </a:rPr>
              <a:t>M7. ‘</a:t>
            </a:r>
            <a:r>
              <a:rPr lang="ko-KR" altLang="en-US" sz="2000" b="1" smtClean="0">
                <a:latin typeface="LG스마트체 Regular" pitchFamily="50" charset="-127"/>
                <a:ea typeface="LG스마트체 Regular" pitchFamily="50" charset="-127"/>
              </a:rPr>
              <a:t>자문타답</a:t>
            </a:r>
            <a:r>
              <a:rPr lang="en-US" altLang="ko-KR" sz="2000" b="1" dirty="0" smtClean="0">
                <a:latin typeface="LG스마트체 Regular" pitchFamily="50" charset="-127"/>
                <a:ea typeface="LG스마트체 Regular" pitchFamily="50" charset="-127"/>
              </a:rPr>
              <a:t>’ </a:t>
            </a:r>
            <a:r>
              <a:rPr lang="ko-KR" altLang="en-US" sz="2000" b="1" smtClean="0">
                <a:latin typeface="LG스마트체 Regular" pitchFamily="50" charset="-127"/>
                <a:ea typeface="LG스마트체 Regular" pitchFamily="50" charset="-127"/>
              </a:rPr>
              <a:t>활용하기 </a:t>
            </a:r>
            <a:r>
              <a:rPr lang="en-US" altLang="ko-KR" sz="1600" b="1" dirty="0" smtClean="0">
                <a:latin typeface="LG스마트체 Regular" pitchFamily="50" charset="-127"/>
                <a:ea typeface="LG스마트체 Regular" pitchFamily="50" charset="-127"/>
              </a:rPr>
              <a:t>(</a:t>
            </a:r>
            <a:r>
              <a:rPr lang="ko-KR" altLang="en-US" sz="1600" b="1">
                <a:latin typeface="LG스마트체 Regular" pitchFamily="50" charset="-127"/>
                <a:ea typeface="LG스마트체 Regular" pitchFamily="50" charset="-127"/>
              </a:rPr>
              <a:t>스스로 묻고 남에게 답을 얻다</a:t>
            </a:r>
            <a:r>
              <a:rPr lang="en-US" altLang="ko-KR" sz="1600" b="1" dirty="0" smtClean="0">
                <a:latin typeface="LG스마트체 Regular" pitchFamily="50" charset="-127"/>
                <a:ea typeface="LG스마트체 Regular" pitchFamily="50" charset="-127"/>
              </a:rPr>
              <a:t>)</a:t>
            </a:r>
            <a:endParaRPr lang="ko-KR" altLang="en-US" sz="2800" b="1">
              <a:latin typeface="LG스마트체 Regular" pitchFamily="50" charset="-127"/>
              <a:ea typeface="LG스마트체 Regular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655416"/>
              </p:ext>
            </p:extLst>
          </p:nvPr>
        </p:nvGraphicFramePr>
        <p:xfrm>
          <a:off x="271306" y="763960"/>
          <a:ext cx="6929594" cy="4626307"/>
        </p:xfrm>
        <a:graphic>
          <a:graphicData uri="http://schemas.openxmlformats.org/drawingml/2006/table">
            <a:tbl>
              <a:tblPr/>
              <a:tblGrid>
                <a:gridCol w="1532156"/>
                <a:gridCol w="5397438"/>
              </a:tblGrid>
              <a:tr h="3131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구분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실행 방법</a:t>
                      </a: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743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목적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수시로 떠오르는 질문에 답을 구하며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조직과 업무에 대해 빠르게 이해하고 적응한다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9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시간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하루 수시 작성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/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질문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9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대상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팀원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/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팀장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644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내용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None/>
                      </a:pPr>
                      <a:r>
                        <a:rPr lang="en-US" altLang="ko-KR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1. </a:t>
                      </a:r>
                      <a:r>
                        <a:rPr lang="ko-KR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일을 하면서 수시로 떠오르는 질문과 의문점을 </a:t>
                      </a:r>
                      <a:r>
                        <a:rPr lang="ko-KR" altLang="en-US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자문타답</a:t>
                      </a:r>
                      <a:r>
                        <a:rPr lang="ko-KR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 양식지에 적어본다 </a:t>
                      </a:r>
                      <a:endParaRPr lang="en-US" altLang="ko-KR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marL="0" indent="0" algn="l" fontAlgn="ctr">
                        <a:buNone/>
                      </a:pPr>
                      <a:r>
                        <a:rPr lang="en-US" altLang="ko-KR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2. </a:t>
                      </a:r>
                      <a:r>
                        <a:rPr lang="ko-KR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하루에 </a:t>
                      </a:r>
                      <a:r>
                        <a:rPr lang="en-US" altLang="ko-KR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30</a:t>
                      </a:r>
                      <a:r>
                        <a:rPr lang="ko-KR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분 정도 시간을 내어 주변 팀원들에게 질문하고 구한 답을 적어본다</a:t>
                      </a:r>
                      <a:endParaRPr lang="en-US" altLang="ko-KR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marL="0" indent="0" algn="l" fontAlgn="ctr">
                        <a:buNone/>
                      </a:pPr>
                      <a:endParaRPr lang="en-US" altLang="ko-KR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marL="0" indent="0" algn="l" fontAlgn="ctr">
                        <a:buNone/>
                      </a:pPr>
                      <a:r>
                        <a:rPr lang="en-US" altLang="ko-KR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3. 1</a:t>
                      </a:r>
                      <a:r>
                        <a:rPr lang="ko-KR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개월간 실시해본다</a:t>
                      </a:r>
                      <a:r>
                        <a:rPr lang="en-US" altLang="ko-KR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.</a:t>
                      </a:r>
                    </a:p>
                    <a:p>
                      <a:pPr marL="0" indent="0" algn="l" fontAlgn="ctr">
                        <a:buNone/>
                      </a:pPr>
                      <a:endParaRPr lang="en-US" altLang="ko-KR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2567"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lang="ko-KR" alt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가장 좋은 공부는 내가 모르는 것을 찾아보는 것입니다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!</a:t>
                      </a:r>
                    </a:p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lang="ko-KR" alt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꼭 활용해 보시길 바래요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~!</a:t>
                      </a: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58" y="4525655"/>
            <a:ext cx="1318976" cy="907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72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0039" y="56456"/>
            <a:ext cx="5880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LG스마트체 Regular" pitchFamily="50" charset="-127"/>
                <a:ea typeface="LG스마트체 Regular" pitchFamily="50" charset="-127"/>
              </a:rPr>
              <a:t>M7. ‘</a:t>
            </a:r>
            <a:r>
              <a:rPr lang="ko-KR" altLang="en-US" sz="2000" b="1">
                <a:latin typeface="LG스마트체 Regular" pitchFamily="50" charset="-127"/>
                <a:ea typeface="LG스마트체 Regular" pitchFamily="50" charset="-127"/>
              </a:rPr>
              <a:t>자문타답’ 활용하기 </a:t>
            </a:r>
            <a:r>
              <a:rPr lang="en-US" altLang="ko-KR" sz="2000" b="1" dirty="0">
                <a:latin typeface="LG스마트체 Regular" pitchFamily="50" charset="-127"/>
                <a:ea typeface="LG스마트체 Regular" pitchFamily="50" charset="-127"/>
              </a:rPr>
              <a:t>(</a:t>
            </a:r>
            <a:r>
              <a:rPr lang="ko-KR" altLang="en-US" sz="2000" b="1">
                <a:latin typeface="LG스마트체 Regular" pitchFamily="50" charset="-127"/>
                <a:ea typeface="LG스마트체 Regular" pitchFamily="50" charset="-127"/>
              </a:rPr>
              <a:t>스스로 묻고 남에게 답을 얻다</a:t>
            </a:r>
            <a:r>
              <a:rPr lang="en-US" altLang="ko-KR" sz="2000" b="1" dirty="0">
                <a:latin typeface="LG스마트체 Regular" pitchFamily="50" charset="-127"/>
                <a:ea typeface="LG스마트체 Regular" pitchFamily="50" charset="-127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70139" y="142984"/>
            <a:ext cx="1035861" cy="372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29" indent="-171429">
              <a:lnSpc>
                <a:spcPct val="130000"/>
              </a:lnSpc>
              <a:buClr>
                <a:srgbClr val="C5003D"/>
              </a:buClr>
              <a:buFont typeface="Wingdings" pitchFamily="2" charset="2"/>
              <a:buChar char="Ø"/>
            </a:pPr>
            <a:r>
              <a:rPr lang="ko-KR" altLang="en-US" sz="1400" b="1" dirty="0">
                <a:latin typeface="LG스마트체 Regular" pitchFamily="50" charset="-127"/>
                <a:ea typeface="LG스마트체 Regular" pitchFamily="50" charset="-127"/>
              </a:rPr>
              <a:t>작성 양식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253190"/>
              </p:ext>
            </p:extLst>
          </p:nvPr>
        </p:nvGraphicFramePr>
        <p:xfrm>
          <a:off x="149371" y="1037905"/>
          <a:ext cx="6570224" cy="5808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5112"/>
                <a:gridCol w="3285112"/>
              </a:tblGrid>
              <a:tr h="1132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질문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1)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LGMV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USB PORT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와 함께 프로그램 사용법에 대해 질문함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코칭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1)</a:t>
                      </a:r>
                    </a:p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실외기에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USB PORT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연결 방법과 더불어 프로그램 연결 방법에 대해 코치 받음</a:t>
                      </a:r>
                      <a:endParaRPr lang="en-US" altLang="ko-KR" sz="1400" b="0" baseline="0" dirty="0" smtClean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                                     </a:t>
                      </a:r>
                      <a:endParaRPr lang="en-US" altLang="ko-KR" sz="1400" b="0" baseline="0" dirty="0" smtClean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                                      </a:t>
                      </a:r>
                      <a:r>
                        <a:rPr lang="ko-KR" altLang="en-US" sz="1400" b="0" baseline="0" dirty="0" err="1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코치명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: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김유진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S    </a:t>
                      </a:r>
                      <a:endParaRPr lang="ko-KR" altLang="en-US" sz="1400" b="0" dirty="0" smtClean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32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질문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2)</a:t>
                      </a:r>
                    </a:p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프로젝트 하나의 전체적인 프로세스와 함께 일정 소요 시간에 대해 질문함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코칭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2)</a:t>
                      </a:r>
                    </a:p>
                    <a:p>
                      <a:pPr latinLnBrk="1"/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CP-&gt;DV-&gt;PP-&gt;MV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를 큰 틀로 하여 각각에 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SW</a:t>
                      </a:r>
                      <a:r>
                        <a:rPr lang="ko-KR" altLang="en-US" sz="1400" b="0" baseline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가 해야 하는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업무와 일정에 대해 코치 받음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                                     </a:t>
                      </a:r>
                      <a:endParaRPr lang="en-US" altLang="ko-KR" sz="1400" b="0" baseline="0" dirty="0" smtClean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l" latinLnBrk="1"/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                                      </a:t>
                      </a:r>
                      <a:r>
                        <a:rPr lang="ko-KR" altLang="en-US" sz="1400" b="0" baseline="0" dirty="0" err="1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코치명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: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김유진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32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질문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3)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SW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에 필요한 권한 신청에 대해 질문함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코칭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3)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TC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를 위한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Collab,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part No.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을 알 수 있는 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GPDM,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회의실 예약에 쓰이는 궁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potal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등을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코치 받음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.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                </a:t>
                      </a:r>
                      <a:endParaRPr lang="en-US" altLang="ko-KR" sz="1400" b="0" baseline="0" dirty="0" smtClean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                                      </a:t>
                      </a:r>
                      <a:r>
                        <a:rPr lang="ko-KR" altLang="en-US" sz="1400" b="0" baseline="0" dirty="0" err="1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코치명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: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이상구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S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32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질문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4)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SW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업무에 필요한 기본적인 프로그램에 대해 질문함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코칭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4)</a:t>
                      </a:r>
                    </a:p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실외기 파트에서 쓰이는 코드 편집 프로그램 </a:t>
                      </a: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이클립스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400" b="0" baseline="0" dirty="0" err="1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르네사스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400" b="0" baseline="0" dirty="0" err="1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마이컴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IDE CS+,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코드 비교 프로그램 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Beyond Compare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를 코치 받음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                                       </a:t>
                      </a:r>
                      <a:r>
                        <a:rPr lang="ko-KR" altLang="en-US" sz="1400" b="0" baseline="0" dirty="0" err="1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코치명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: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김유진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S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32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질문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5)</a:t>
                      </a:r>
                    </a:p>
                    <a:p>
                      <a:pPr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르네사스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마이컴에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E1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400" b="0" baseline="0" dirty="0" err="1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디버거를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활용하여 </a:t>
                      </a:r>
                      <a:endParaRPr lang="en-US" altLang="ko-KR" sz="1400" b="0" baseline="0" dirty="0" smtClean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온보딩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방법에 대하여 질문함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.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코칭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5)</a:t>
                      </a:r>
                    </a:p>
                    <a:p>
                      <a:pPr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르네사스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온보딩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프로그램인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ERP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를 통해 </a:t>
                      </a: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온보딩을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하는 방법에 대해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코치 받음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                                   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endParaRPr lang="en-US" altLang="ko-KR" sz="1400" b="0" baseline="0" dirty="0" smtClean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                                       </a:t>
                      </a:r>
                      <a:r>
                        <a:rPr lang="ko-KR" altLang="en-US" sz="1400" b="0" baseline="0" dirty="0" err="1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코치명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: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김유진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S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217642"/>
              </p:ext>
            </p:extLst>
          </p:nvPr>
        </p:nvGraphicFramePr>
        <p:xfrm>
          <a:off x="6890058" y="1037905"/>
          <a:ext cx="2711142" cy="5660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142"/>
              </a:tblGrid>
              <a:tr h="56601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배운 점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/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느낀 점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/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실천 사항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latinLnBrk="1"/>
                      <a:endParaRPr lang="en-US" altLang="ko-KR" sz="1400" b="1" dirty="0" smtClean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배운 점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SW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의 업무의</a:t>
                      </a:r>
                      <a:r>
                        <a:rPr lang="ko-KR" altLang="en-US" sz="1400" b="1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기본적인 방향성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1400" b="1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준비 도구 등에 대해 배울 수 있었고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1400" b="1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이를 통해 기초적인 개발 조건이 갖추어 졌다고 할 수 있음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.</a:t>
                      </a:r>
                    </a:p>
                    <a:p>
                      <a:pPr latinLnBrk="1"/>
                      <a:endParaRPr lang="en-US" altLang="ko-KR" sz="1400" b="1" baseline="0" dirty="0" smtClean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latinLnBrk="1"/>
                      <a:r>
                        <a:rPr lang="ko-KR" altLang="en-US" sz="1400" b="1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느낀 점</a:t>
                      </a:r>
                      <a:endParaRPr lang="en-US" altLang="ko-KR" sz="1400" b="1" baseline="0" dirty="0" smtClean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기존 학부 시절 배웠던 개발과는 다른 점이 많았는데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. 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기본적인 팀 작업이라는 것에 있어 서로 분업을 하여 개발 검증 생산이라는 과정을 진행하는 것이 기억에 남음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.</a:t>
                      </a:r>
                    </a:p>
                    <a:p>
                      <a:pPr latinLnBrk="1"/>
                      <a:endParaRPr lang="en-US" altLang="ko-KR" sz="1400" b="1" dirty="0" smtClean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실천 사항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400" b="1" dirty="0" err="1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이클립스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CS+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를 설치하고 실제 </a:t>
                      </a:r>
                      <a:r>
                        <a:rPr lang="ko-KR" altLang="en-US" sz="1400" b="1" dirty="0" err="1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온보딩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되는 코드를 읽어 보며 전반적인 코드 이해를 할 수 있었음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.</a:t>
                      </a:r>
                      <a:endParaRPr lang="ko-KR" altLang="en-US" sz="1400" b="1" dirty="0" smtClean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68579" marR="68579" marT="66040" marB="6604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3364" y="593039"/>
            <a:ext cx="3276859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600" b="1" dirty="0" smtClean="0">
                <a:latin typeface="LG스마트체 Regular" pitchFamily="50" charset="-127"/>
                <a:ea typeface="LG스마트체 Regular" pitchFamily="50" charset="-127"/>
              </a:rPr>
              <a:t>1,2</a:t>
            </a:r>
            <a:r>
              <a:rPr lang="ko-KR" altLang="en-US" sz="1600" b="1" dirty="0" smtClean="0">
                <a:latin typeface="LG스마트체 Regular" pitchFamily="50" charset="-127"/>
                <a:ea typeface="LG스마트체 Regular" pitchFamily="50" charset="-127"/>
              </a:rPr>
              <a:t>주차 </a:t>
            </a:r>
            <a:r>
              <a:rPr lang="en-US" altLang="ko-KR" sz="1600" b="1" dirty="0" smtClean="0">
                <a:latin typeface="LG스마트체 Regular" pitchFamily="50" charset="-127"/>
                <a:ea typeface="LG스마트체 Regular" pitchFamily="50" charset="-127"/>
              </a:rPr>
              <a:t>(</a:t>
            </a:r>
            <a:r>
              <a:rPr lang="ko-KR" altLang="en-US" sz="1600" b="1" dirty="0" smtClean="0">
                <a:latin typeface="LG스마트체 Regular" pitchFamily="50" charset="-127"/>
                <a:ea typeface="LG스마트체 Regular" pitchFamily="50" charset="-127"/>
              </a:rPr>
              <a:t>작성기간 </a:t>
            </a:r>
            <a:r>
              <a:rPr lang="en-US" altLang="ko-KR" sz="1600" b="1" dirty="0" smtClean="0">
                <a:latin typeface="LG스마트체 Regular" pitchFamily="50" charset="-127"/>
                <a:ea typeface="LG스마트체 Regular" pitchFamily="50" charset="-127"/>
              </a:rPr>
              <a:t>: 02/28 ~ 03/17)</a:t>
            </a:r>
            <a:endParaRPr lang="ko-KR" altLang="en-US" sz="1600" b="1" dirty="0">
              <a:latin typeface="LG스마트체 Regular" pitchFamily="50" charset="-127"/>
              <a:ea typeface="LG스마트체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03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0039" y="56456"/>
            <a:ext cx="5880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LG스마트체 Regular" pitchFamily="50" charset="-127"/>
                <a:ea typeface="LG스마트체 Regular" pitchFamily="50" charset="-127"/>
              </a:rPr>
              <a:t>M7. ‘</a:t>
            </a:r>
            <a:r>
              <a:rPr lang="ko-KR" altLang="en-US" sz="2000" b="1">
                <a:latin typeface="LG스마트체 Regular" pitchFamily="50" charset="-127"/>
                <a:ea typeface="LG스마트체 Regular" pitchFamily="50" charset="-127"/>
              </a:rPr>
              <a:t>자문타답’ 활용하기 </a:t>
            </a:r>
            <a:r>
              <a:rPr lang="en-US" altLang="ko-KR" sz="2000" b="1" dirty="0">
                <a:latin typeface="LG스마트체 Regular" pitchFamily="50" charset="-127"/>
                <a:ea typeface="LG스마트체 Regular" pitchFamily="50" charset="-127"/>
              </a:rPr>
              <a:t>(</a:t>
            </a:r>
            <a:r>
              <a:rPr lang="ko-KR" altLang="en-US" sz="2000" b="1">
                <a:latin typeface="LG스마트체 Regular" pitchFamily="50" charset="-127"/>
                <a:ea typeface="LG스마트체 Regular" pitchFamily="50" charset="-127"/>
              </a:rPr>
              <a:t>스스로 묻고 남에게 답을 얻다</a:t>
            </a:r>
            <a:r>
              <a:rPr lang="en-US" altLang="ko-KR" sz="2000" b="1" dirty="0">
                <a:latin typeface="LG스마트체 Regular" pitchFamily="50" charset="-127"/>
                <a:ea typeface="LG스마트체 Regular" pitchFamily="50" charset="-127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70139" y="142984"/>
            <a:ext cx="1035861" cy="372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29" indent="-171429">
              <a:lnSpc>
                <a:spcPct val="130000"/>
              </a:lnSpc>
              <a:buClr>
                <a:srgbClr val="C5003D"/>
              </a:buClr>
              <a:buFont typeface="Wingdings" pitchFamily="2" charset="2"/>
              <a:buChar char="Ø"/>
            </a:pPr>
            <a:r>
              <a:rPr lang="ko-KR" altLang="en-US" sz="1400" b="1" dirty="0">
                <a:latin typeface="LG스마트체 Regular" pitchFamily="50" charset="-127"/>
                <a:ea typeface="LG스마트체 Regular" pitchFamily="50" charset="-127"/>
              </a:rPr>
              <a:t>작성 양식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039280"/>
              </p:ext>
            </p:extLst>
          </p:nvPr>
        </p:nvGraphicFramePr>
        <p:xfrm>
          <a:off x="212124" y="901572"/>
          <a:ext cx="6570224" cy="5956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5112"/>
                <a:gridCol w="3285112"/>
              </a:tblGrid>
              <a:tr h="1132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질문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1)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TC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에 대한 전체적인 방향성에 대해 질문함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코칭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1)</a:t>
                      </a:r>
                    </a:p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모델의 완성도를 증가시키기 위해 테스트를 하는 것을 의미함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.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개발자의 경우 개발자 테스트를 하여 사전에 검증을 해야 함을 코치 받음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.</a:t>
                      </a:r>
                      <a:endParaRPr lang="en-US" altLang="ko-KR" sz="1400" b="0" baseline="0" dirty="0" smtClean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                                      </a:t>
                      </a:r>
                      <a:r>
                        <a:rPr lang="ko-KR" altLang="en-US" sz="1400" b="0" baseline="0" dirty="0" err="1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코치명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: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김유진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S         </a:t>
                      </a:r>
                      <a:endParaRPr lang="ko-KR" altLang="en-US" sz="1400" b="0" dirty="0" smtClean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32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질문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2)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TC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를 작성할 때의 유의할 점에 대해 질문함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코칭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2)</a:t>
                      </a:r>
                    </a:p>
                    <a:p>
                      <a:pPr latinLnBrk="1"/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사전 케이스는 뒤에 선례가 될 수 있기 때문에 정확하게 해야 하기 때문에 비고란에 최대한 상세하게 작성 해야 함을 코치 받음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.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    </a:t>
                      </a:r>
                      <a:endParaRPr lang="en-US" altLang="ko-KR" sz="1400" b="0" baseline="0" dirty="0" smtClean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l" latinLnBrk="1"/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                                      </a:t>
                      </a:r>
                      <a:r>
                        <a:rPr lang="ko-KR" altLang="en-US" sz="1400" b="0" baseline="0" dirty="0" err="1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코치명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: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김유진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32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질문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3)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FOTA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방법론에 대해 질문함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코칭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3)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FOTA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에는 두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가지 방법이 있는데 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A/B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방법은 기존의 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EEPROM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을 반으로 나누어 백업이랑 업데이트 존을 나누는 것이고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나머지는 저장공간을 하나 더 만드는 것임을 코치 받음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                                       </a:t>
                      </a:r>
                      <a:r>
                        <a:rPr lang="ko-KR" altLang="en-US" sz="1400" b="0" baseline="0" dirty="0" err="1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코치명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: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이충희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C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32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질문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4)</a:t>
                      </a:r>
                    </a:p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리모컨 신호 방법에 대해 질문함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.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코칭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4)</a:t>
                      </a:r>
                    </a:p>
                    <a:p>
                      <a:pPr latinLnBrk="1"/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리모컨의 신호는 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4</a:t>
                      </a:r>
                      <a:r>
                        <a:rPr lang="ko-KR" altLang="en-US" sz="1400" b="0" baseline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가지로 이루어져 있는데 간단하게 리모컨 종류 인식 데이터 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checkSum</a:t>
                      </a:r>
                      <a:r>
                        <a:rPr lang="ko-KR" altLang="en-US" sz="1400" b="0" baseline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으로 나위어 있다고 코치 받음</a:t>
                      </a:r>
                      <a:endParaRPr lang="en-US" altLang="ko-KR" sz="1400" b="0" baseline="0" dirty="0" smtClean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                                    </a:t>
                      </a:r>
                      <a:r>
                        <a:rPr lang="ko-KR" altLang="en-US" sz="1400" b="0" baseline="0" dirty="0" err="1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코치명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: </a:t>
                      </a:r>
                      <a:r>
                        <a:rPr lang="ko-KR" altLang="en-US" sz="1400" b="0" baseline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김유진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S 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32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질문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5)</a:t>
                      </a:r>
                    </a:p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오류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종류에 대한 질문을 함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코칭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5)</a:t>
                      </a:r>
                    </a:p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오류에는 운전이 가능한 오류와 운전이 멈추는 오류가 있다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.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운전이 가능한 오류에는 온도센서 오류인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CH01,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400" b="0" baseline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멈추는 오류에는 배관센서 오류인 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CH02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가 있음을 코치 받음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.               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endParaRPr lang="en-US" altLang="ko-KR" sz="1400" b="0" baseline="0" dirty="0" smtClean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                                       </a:t>
                      </a:r>
                      <a:r>
                        <a:rPr lang="ko-KR" altLang="en-US" sz="1400" b="0" baseline="0" dirty="0" err="1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코치명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: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김유진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S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053981"/>
              </p:ext>
            </p:extLst>
          </p:nvPr>
        </p:nvGraphicFramePr>
        <p:xfrm>
          <a:off x="6890058" y="1037905"/>
          <a:ext cx="2711142" cy="5660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142"/>
              </a:tblGrid>
              <a:tr h="56601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배운 점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/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느낀 점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/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실천 사항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latinLnBrk="1"/>
                      <a:endParaRPr lang="en-US" altLang="ko-KR" sz="1400" b="1" dirty="0" smtClean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배운 점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latinLnBrk="1"/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TC</a:t>
                      </a:r>
                      <a:r>
                        <a:rPr lang="ko-KR" altLang="en-US" sz="1400" b="1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를 하면서 하나의 모델에 많은 검증의 효과가 들어가며 그 것 하나하나 신중하게 하여 오류가 없는 제품을 출시하려고 노력하는 것을 배움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.</a:t>
                      </a:r>
                    </a:p>
                    <a:p>
                      <a:pPr latinLnBrk="1"/>
                      <a:endParaRPr lang="en-US" altLang="ko-KR" sz="1400" b="1" baseline="0" dirty="0" smtClean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latinLnBrk="1"/>
                      <a:r>
                        <a:rPr lang="ko-KR" altLang="en-US" sz="1400" b="1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느낀 점</a:t>
                      </a:r>
                      <a:endParaRPr lang="en-US" altLang="ko-KR" sz="1400" b="1" baseline="0" dirty="0" smtClean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latinLnBrk="1"/>
                      <a:r>
                        <a:rPr lang="ko-KR" altLang="en-US" sz="1400" b="1" dirty="0" err="1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창문형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에어컨이 동작함에 있어 시원하게 해주는 것만으로도 내부에 많은 동작들이 있어 이를 검증하는 것만 해도 오랜 시간이 걸림이 기억에 남음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.</a:t>
                      </a:r>
                    </a:p>
                    <a:p>
                      <a:pPr latinLnBrk="1"/>
                      <a:endParaRPr lang="en-US" altLang="ko-KR" sz="1400" b="1" dirty="0" smtClean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실천 사항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실제 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TC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를 해보며 코드의 이해를 높임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.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400" b="1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또한 코드 리뷰를 하며 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FOTA, UP</a:t>
                      </a:r>
                      <a:r>
                        <a:rPr lang="ko-KR" altLang="en-US" sz="1400" b="1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가전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EEPROM</a:t>
                      </a:r>
                      <a:r>
                        <a:rPr lang="ko-KR" altLang="en-US" sz="1400" b="1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에 대한 정보를 공부할 수 있었음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.</a:t>
                      </a:r>
                      <a:endParaRPr lang="ko-KR" altLang="en-US" sz="1400" b="1" dirty="0" smtClean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68579" marR="68579" marT="66040" marB="6604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3364" y="593039"/>
            <a:ext cx="3276859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600" b="1" dirty="0" smtClean="0">
                <a:latin typeface="LG스마트체 Regular" pitchFamily="50" charset="-127"/>
                <a:ea typeface="LG스마트체 Regular" pitchFamily="50" charset="-127"/>
              </a:rPr>
              <a:t>3,4</a:t>
            </a:r>
            <a:r>
              <a:rPr lang="ko-KR" altLang="en-US" sz="1600" b="1" dirty="0" smtClean="0">
                <a:latin typeface="LG스마트체 Regular" pitchFamily="50" charset="-127"/>
                <a:ea typeface="LG스마트체 Regular" pitchFamily="50" charset="-127"/>
              </a:rPr>
              <a:t>주차 </a:t>
            </a:r>
            <a:r>
              <a:rPr lang="en-US" altLang="ko-KR" sz="1600" b="1" dirty="0" smtClean="0">
                <a:latin typeface="LG스마트체 Regular" pitchFamily="50" charset="-127"/>
                <a:ea typeface="LG스마트체 Regular" pitchFamily="50" charset="-127"/>
              </a:rPr>
              <a:t>(</a:t>
            </a:r>
            <a:r>
              <a:rPr lang="ko-KR" altLang="en-US" sz="1600" b="1" dirty="0" smtClean="0">
                <a:latin typeface="LG스마트체 Regular" pitchFamily="50" charset="-127"/>
                <a:ea typeface="LG스마트체 Regular" pitchFamily="50" charset="-127"/>
              </a:rPr>
              <a:t>작성기간 </a:t>
            </a:r>
            <a:r>
              <a:rPr lang="en-US" altLang="ko-KR" sz="1600" b="1" dirty="0" smtClean="0">
                <a:latin typeface="LG스마트체 Regular" pitchFamily="50" charset="-127"/>
                <a:ea typeface="LG스마트체 Regular" pitchFamily="50" charset="-127"/>
              </a:rPr>
              <a:t>: 03/20 ~ 03/30)</a:t>
            </a:r>
            <a:endParaRPr lang="ko-KR" altLang="en-US" sz="1600" b="1" dirty="0">
              <a:latin typeface="LG스마트체 Regular" pitchFamily="50" charset="-127"/>
              <a:ea typeface="LG스마트체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210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673132"/>
              </p:ext>
            </p:extLst>
          </p:nvPr>
        </p:nvGraphicFramePr>
        <p:xfrm>
          <a:off x="1725406" y="1524789"/>
          <a:ext cx="6455188" cy="3808422"/>
        </p:xfrm>
        <a:graphic>
          <a:graphicData uri="http://schemas.openxmlformats.org/drawingml/2006/table">
            <a:tbl>
              <a:tblPr/>
              <a:tblGrid>
                <a:gridCol w="6455188"/>
              </a:tblGrid>
              <a:tr h="38084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본</a:t>
                      </a: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kumimoji="1" lang="ko-KR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가이드는 </a:t>
                      </a:r>
                      <a:endParaRPr kumimoji="1" lang="en-US" altLang="ko-K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신입사원의  빠른 조직의 이해와 현업의 적응을 위해</a:t>
                      </a:r>
                      <a:endParaRPr kumimoji="1" lang="en-US" altLang="ko-KR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“</a:t>
                      </a:r>
                      <a:r>
                        <a:rPr kumimoji="1" lang="ko-KR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순수한 자신의 호기심과 자발성</a:t>
                      </a: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”</a:t>
                      </a:r>
                      <a:r>
                        <a:rPr kumimoji="1" lang="ko-KR" alt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을 바탕으로</a:t>
                      </a:r>
                      <a:endParaRPr kumimoji="1" lang="en-US" altLang="ko-KR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1</a:t>
                      </a:r>
                      <a:r>
                        <a:rPr kumimoji="1" lang="ko-KR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개월 </a:t>
                      </a:r>
                      <a:r>
                        <a:rPr kumimoji="1" lang="ko-KR" alt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동안 완수해야 </a:t>
                      </a:r>
                      <a:r>
                        <a:rPr kumimoji="1" lang="ko-KR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할 </a:t>
                      </a:r>
                      <a:r>
                        <a:rPr kumimoji="1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9</a:t>
                      </a:r>
                      <a:r>
                        <a:rPr kumimoji="1" lang="ko-KR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가지 </a:t>
                      </a:r>
                      <a:r>
                        <a:rPr kumimoji="1" lang="ko-KR" alt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미션을 안내하고</a:t>
                      </a:r>
                      <a:endParaRPr kumimoji="1" lang="en-US" altLang="ko-KR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미션 달성 여부를 스스로 점검하는 목적으로 제작되었습니다</a:t>
                      </a:r>
                      <a:r>
                        <a:rPr kumimoji="1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잘 활용하시어 조직에 빠르게 적응하고 성장해 나가시길 바랍니다</a:t>
                      </a:r>
                      <a:r>
                        <a:rPr kumimoji="1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.</a:t>
                      </a:r>
                      <a:endParaRPr kumimoji="1" lang="ko-KR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62308" marR="62308" marT="67600" marB="67600" anchor="ctr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0" y="505097"/>
            <a:ext cx="990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903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904921"/>
              </p:ext>
            </p:extLst>
          </p:nvPr>
        </p:nvGraphicFramePr>
        <p:xfrm>
          <a:off x="271306" y="763960"/>
          <a:ext cx="6326047" cy="3628777"/>
        </p:xfrm>
        <a:graphic>
          <a:graphicData uri="http://schemas.openxmlformats.org/drawingml/2006/table">
            <a:tbl>
              <a:tblPr/>
              <a:tblGrid>
                <a:gridCol w="1398710"/>
                <a:gridCol w="4927337"/>
              </a:tblGrid>
              <a:tr h="2886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구분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실행 방법</a:t>
                      </a: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501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목적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보고 또 보고 싶은 동기가 되기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1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시간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제한 없음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1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대상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동기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1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장소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중요하지 않음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9601"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동기사랑 나라사랑 회사사랑</a:t>
                      </a:r>
                      <a:endParaRPr lang="ko-KR" alt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449878" y="-11952"/>
            <a:ext cx="199285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13" indent="-285713">
              <a:lnSpc>
                <a:spcPct val="130000"/>
              </a:lnSpc>
              <a:buClr>
                <a:srgbClr val="C5003D"/>
              </a:buClr>
              <a:buFont typeface="Wingdings" pitchFamily="2" charset="2"/>
              <a:buChar char="ü"/>
            </a:pPr>
            <a:r>
              <a:rPr lang="ko-KR" altLang="en-US" sz="1200" b="1" dirty="0">
                <a:latin typeface="LG스마트체 Regular" pitchFamily="50" charset="-127"/>
                <a:ea typeface="LG스마트체 Regular" pitchFamily="50" charset="-127"/>
              </a:rPr>
              <a:t>난이도 </a:t>
            </a:r>
            <a:r>
              <a:rPr lang="en-US" altLang="ko-KR" sz="1200" b="1" dirty="0">
                <a:latin typeface="LG스마트체 Regular" pitchFamily="50" charset="-127"/>
                <a:ea typeface="LG스마트체 Regular" pitchFamily="50" charset="-127"/>
              </a:rPr>
              <a:t>: </a:t>
            </a:r>
            <a:r>
              <a:rPr lang="ko-KR" altLang="en-US" sz="1200" b="1" smtClean="0">
                <a:latin typeface="LG스마트체 Regular" pitchFamily="50" charset="-127"/>
                <a:ea typeface="LG스마트체 Regular" pitchFamily="50" charset="-127"/>
              </a:rPr>
              <a:t>★</a:t>
            </a:r>
            <a:endParaRPr lang="en-US" altLang="ko-KR" sz="1200" b="1" dirty="0">
              <a:latin typeface="LG스마트체 Regular" pitchFamily="50" charset="-127"/>
              <a:ea typeface="LG스마트체 Regular" pitchFamily="50" charset="-127"/>
            </a:endParaRPr>
          </a:p>
          <a:p>
            <a:pPr marL="285713" indent="-285713">
              <a:lnSpc>
                <a:spcPct val="130000"/>
              </a:lnSpc>
              <a:buClr>
                <a:srgbClr val="C5003D"/>
              </a:buClr>
              <a:buFont typeface="Wingdings" pitchFamily="2" charset="2"/>
              <a:buChar char="ü"/>
            </a:pPr>
            <a:r>
              <a:rPr lang="ko-KR" altLang="en-US" sz="1200" b="1" dirty="0">
                <a:latin typeface="LG스마트체 Regular" pitchFamily="50" charset="-127"/>
                <a:ea typeface="LG스마트체 Regular" pitchFamily="50" charset="-127"/>
              </a:rPr>
              <a:t>성공요소 </a:t>
            </a:r>
            <a:r>
              <a:rPr lang="en-US" altLang="ko-KR" sz="1200" b="1" dirty="0">
                <a:latin typeface="LG스마트체 Regular" pitchFamily="50" charset="-127"/>
                <a:ea typeface="LG스마트체 Regular" pitchFamily="50" charset="-127"/>
              </a:rPr>
              <a:t>: </a:t>
            </a:r>
            <a:r>
              <a:rPr lang="ko-KR" altLang="en-US" sz="1200" b="1" smtClean="0">
                <a:latin typeface="LG스마트체 Regular" pitchFamily="50" charset="-127"/>
                <a:ea typeface="LG스마트체 Regular" pitchFamily="50" charset="-127"/>
              </a:rPr>
              <a:t>적극성</a:t>
            </a:r>
            <a:r>
              <a:rPr lang="en-US" altLang="ko-KR" sz="1200" b="1" dirty="0" smtClean="0">
                <a:latin typeface="LG스마트체 Regular" pitchFamily="50" charset="-127"/>
                <a:ea typeface="LG스마트체 Regular" pitchFamily="50" charset="-127"/>
              </a:rPr>
              <a:t>/</a:t>
            </a:r>
            <a:r>
              <a:rPr lang="ko-KR" altLang="en-US" sz="1200" b="1" smtClean="0">
                <a:latin typeface="LG스마트체 Regular" pitchFamily="50" charset="-127"/>
                <a:ea typeface="LG스마트체 Regular" pitchFamily="50" charset="-127"/>
              </a:rPr>
              <a:t>동기애</a:t>
            </a:r>
            <a:endParaRPr lang="ko-KR" altLang="en-US" sz="1200" b="1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58" y="2955430"/>
            <a:ext cx="1318976" cy="907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20039" y="56456"/>
            <a:ext cx="21002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LG스마트체 Regular" pitchFamily="50" charset="-127"/>
                <a:ea typeface="LG스마트체 Regular" pitchFamily="50" charset="-127"/>
              </a:rPr>
              <a:t>M8. </a:t>
            </a:r>
            <a:r>
              <a:rPr lang="ko-KR" altLang="en-US" sz="2000" b="1" smtClean="0">
                <a:latin typeface="LG스마트체 Regular" pitchFamily="50" charset="-127"/>
                <a:ea typeface="LG스마트체 Regular" pitchFamily="50" charset="-127"/>
              </a:rPr>
              <a:t>동기와 티타임</a:t>
            </a:r>
            <a:endParaRPr lang="ko-KR" altLang="en-US" sz="2000" b="1" dirty="0">
              <a:latin typeface="LG스마트체 Regular" pitchFamily="50" charset="-127"/>
              <a:ea typeface="LG스마트체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111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0039" y="56456"/>
            <a:ext cx="21002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LG스마트체 Regular" pitchFamily="50" charset="-127"/>
                <a:ea typeface="LG스마트체 Regular" pitchFamily="50" charset="-127"/>
              </a:rPr>
              <a:t>M8. </a:t>
            </a:r>
            <a:r>
              <a:rPr lang="ko-KR" altLang="en-US" sz="2000" b="1">
                <a:latin typeface="LG스마트체 Regular" pitchFamily="50" charset="-127"/>
                <a:ea typeface="LG스마트체 Regular" pitchFamily="50" charset="-127"/>
              </a:rPr>
              <a:t>동기와 티타임</a:t>
            </a:r>
            <a:endParaRPr lang="ko-KR" altLang="en-US" sz="2000" b="1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70139" y="142984"/>
            <a:ext cx="1035861" cy="372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29" indent="-171429">
              <a:lnSpc>
                <a:spcPct val="130000"/>
              </a:lnSpc>
              <a:buClr>
                <a:srgbClr val="C5003D"/>
              </a:buClr>
              <a:buFont typeface="Wingdings" pitchFamily="2" charset="2"/>
              <a:buChar char="Ø"/>
            </a:pPr>
            <a:r>
              <a:rPr lang="ko-KR" altLang="en-US" sz="1400" b="1" dirty="0">
                <a:latin typeface="LG스마트체 Regular" pitchFamily="50" charset="-127"/>
                <a:ea typeface="LG스마트체 Regular" pitchFamily="50" charset="-127"/>
              </a:rPr>
              <a:t>작성 양식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728991"/>
              </p:ext>
            </p:extLst>
          </p:nvPr>
        </p:nvGraphicFramePr>
        <p:xfrm>
          <a:off x="260651" y="794622"/>
          <a:ext cx="9292924" cy="3845958"/>
        </p:xfrm>
        <a:graphic>
          <a:graphicData uri="http://schemas.openxmlformats.org/drawingml/2006/table">
            <a:tbl>
              <a:tblPr/>
              <a:tblGrid>
                <a:gridCol w="937818"/>
                <a:gridCol w="6088156"/>
                <a:gridCol w="2266950"/>
              </a:tblGrid>
              <a:tr h="4403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만난 사람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후기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사진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9678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에어솔루션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사업부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동기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일시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: 3/10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장소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: 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복지관 지하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층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기억에 남는 대화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: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앞으로 다 함께 힘을 내어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LG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전자에서 오랜 시간 남아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우정을 다지자 라는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이야기가 기억에 남음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77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김동찬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김정훈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박민규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김동현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일시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: 3/15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장소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:  </a:t>
                      </a:r>
                      <a:r>
                        <a:rPr kumimoji="0" lang="ko-KR" altLang="en-US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봉림동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 치킨 집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기억에 남는 대화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같은 팀의 동기로서 서로를 이끌어 주고 잡아 주자 라며 앞으로의 우리 팀을 밝게 빛내자라고 이야기 한 것이 기억에 남음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023" y="1537446"/>
            <a:ext cx="6571279" cy="492845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282" y="3335674"/>
            <a:ext cx="1496035" cy="112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68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402481"/>
              </p:ext>
            </p:extLst>
          </p:nvPr>
        </p:nvGraphicFramePr>
        <p:xfrm>
          <a:off x="271306" y="763960"/>
          <a:ext cx="6326047" cy="2665360"/>
        </p:xfrm>
        <a:graphic>
          <a:graphicData uri="http://schemas.openxmlformats.org/drawingml/2006/table">
            <a:tbl>
              <a:tblPr/>
              <a:tblGrid>
                <a:gridCol w="1398710"/>
                <a:gridCol w="4927337"/>
              </a:tblGrid>
              <a:tr h="2886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구분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실행 방법</a:t>
                      </a: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501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목적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현업 배치 후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동기들의 삶을 공유해보고 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함께 회사생활을 극복해간다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9601"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평소에 동기와 티타임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지속적인 사외활동에서</a:t>
                      </a:r>
                      <a:endParaRPr lang="en-US" altLang="ko-KR" sz="1400" b="0" i="0" u="none" strike="noStrike" dirty="0" smtClean="0">
                        <a:solidFill>
                          <a:srgbClr val="C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추억거리를 사진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/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영상으로 많이 </a:t>
                      </a:r>
                      <a:r>
                        <a:rPr lang="ko-KR" altLang="en-US" sz="1400" b="0" i="0" u="none" strike="noStrike" dirty="0" err="1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남겨놔둔다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.</a:t>
                      </a:r>
                    </a:p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교육 때 배운 영상편집 </a:t>
                      </a:r>
                      <a:r>
                        <a:rPr lang="ko-KR" altLang="en-US" sz="1400" b="0" i="0" u="none" strike="noStrike" dirty="0" err="1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스킬등을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 적극 활용하여</a:t>
                      </a:r>
                      <a:endParaRPr lang="en-US" altLang="ko-KR" sz="1400" b="0" i="0" u="none" strike="noStrike" dirty="0" smtClean="0">
                        <a:solidFill>
                          <a:srgbClr val="C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멋진 추억거리를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‘</a:t>
                      </a:r>
                      <a:r>
                        <a:rPr lang="en-US" altLang="ko-KR" sz="1400" b="0" i="0" u="none" strike="noStrike" dirty="0" err="1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Padlet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게시판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’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에 남겨보자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!</a:t>
                      </a:r>
                    </a:p>
                    <a:p>
                      <a:pPr algn="ctr" fontAlgn="ctr"/>
                      <a:endParaRPr lang="en-US" altLang="ko-KR" sz="1400" b="0" i="0" u="none" strike="noStrike" dirty="0" smtClean="0">
                        <a:solidFill>
                          <a:srgbClr val="C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fontAlgn="ctr"/>
                      <a:r>
                        <a:rPr lang="en-US" altLang="ko-KR" sz="1400" b="0" i="0" u="none" strike="noStrike" baseline="0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sym typeface="Wingdings" panose="05000000000000000000" pitchFamily="2" charset="2"/>
                        </a:rPr>
                        <a:t>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사진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영상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400" b="0" i="0" u="none" strike="noStrike" baseline="0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뭐든 좋아요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sym typeface="Wingdings" panose="05000000000000000000" pitchFamily="2" charset="2"/>
                        </a:rPr>
                        <a:t> </a:t>
                      </a:r>
                    </a:p>
                    <a:p>
                      <a:pPr algn="ctr" fontAlgn="ctr"/>
                      <a:endParaRPr lang="en-US" altLang="ko-KR" sz="1400" b="0" i="0" u="none" strike="noStrike" baseline="0" dirty="0" smtClean="0">
                        <a:solidFill>
                          <a:srgbClr val="C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sym typeface="Wingdings" panose="05000000000000000000" pitchFamily="2" charset="2"/>
                      </a:endParaRPr>
                    </a:p>
                    <a:p>
                      <a:pPr algn="ctr" fontAlgn="ctr"/>
                      <a:r>
                        <a:rPr lang="en-US" altLang="ko-KR" sz="1400" b="0" i="0" u="none" strike="noStrike" baseline="0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sym typeface="Wingdings" panose="05000000000000000000" pitchFamily="2" charset="2"/>
                        </a:rPr>
                        <a:t>※ H&amp;A </a:t>
                      </a:r>
                      <a:r>
                        <a:rPr lang="ko-KR" altLang="en-US" sz="1400" b="0" i="0" u="none" strike="noStrike" baseline="0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sym typeface="Wingdings" panose="05000000000000000000" pitchFamily="2" charset="2"/>
                        </a:rPr>
                        <a:t>신입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sym typeface="Wingdings" panose="05000000000000000000" pitchFamily="2" charset="2"/>
                        </a:rPr>
                        <a:t>Wiki </a:t>
                      </a:r>
                      <a:r>
                        <a:rPr lang="ko-KR" altLang="en-US" sz="1400" b="0" i="0" u="none" strike="noStrike" baseline="0" dirty="0" err="1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sym typeface="Wingdings" panose="05000000000000000000" pitchFamily="2" charset="2"/>
                        </a:rPr>
                        <a:t>게시글</a:t>
                      </a:r>
                      <a:r>
                        <a:rPr lang="ko-KR" altLang="en-US" sz="1400" b="0" i="0" u="none" strike="noStrike" baseline="0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sym typeface="Wingdings" panose="05000000000000000000" pitchFamily="2" charset="2"/>
                        </a:rPr>
                        <a:t> 작성 件과는 무관합니다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sym typeface="Wingdings" panose="05000000000000000000" pitchFamily="2" charset="2"/>
                        </a:rPr>
                        <a:t>.</a:t>
                      </a:r>
                      <a:endParaRPr lang="ko-KR" alt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449878" y="-11952"/>
            <a:ext cx="199285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13" indent="-285713">
              <a:lnSpc>
                <a:spcPct val="130000"/>
              </a:lnSpc>
              <a:buClr>
                <a:srgbClr val="C5003D"/>
              </a:buClr>
              <a:buFont typeface="Wingdings" pitchFamily="2" charset="2"/>
              <a:buChar char="ü"/>
            </a:pPr>
            <a:r>
              <a:rPr lang="ko-KR" altLang="en-US" sz="1200" b="1" dirty="0">
                <a:latin typeface="LG스마트체 Regular" pitchFamily="50" charset="-127"/>
                <a:ea typeface="LG스마트체 Regular" pitchFamily="50" charset="-127"/>
              </a:rPr>
              <a:t>난이도 </a:t>
            </a:r>
            <a:r>
              <a:rPr lang="en-US" altLang="ko-KR" sz="1200" b="1" dirty="0">
                <a:latin typeface="LG스마트체 Regular" pitchFamily="50" charset="-127"/>
                <a:ea typeface="LG스마트체 Regular" pitchFamily="50" charset="-127"/>
              </a:rPr>
              <a:t>: </a:t>
            </a:r>
            <a:r>
              <a:rPr lang="ko-KR" altLang="en-US" sz="1200" b="1" dirty="0" smtClean="0">
                <a:latin typeface="LG스마트체 Regular" pitchFamily="50" charset="-127"/>
                <a:ea typeface="LG스마트체 Regular" pitchFamily="50" charset="-127"/>
              </a:rPr>
              <a:t>★★</a:t>
            </a:r>
            <a:endParaRPr lang="en-US" altLang="ko-KR" sz="1200" b="1" dirty="0">
              <a:latin typeface="LG스마트체 Regular" pitchFamily="50" charset="-127"/>
              <a:ea typeface="LG스마트체 Regular" pitchFamily="50" charset="-127"/>
            </a:endParaRPr>
          </a:p>
          <a:p>
            <a:pPr marL="285713" indent="-285713">
              <a:lnSpc>
                <a:spcPct val="130000"/>
              </a:lnSpc>
              <a:buClr>
                <a:srgbClr val="C5003D"/>
              </a:buClr>
              <a:buFont typeface="Wingdings" pitchFamily="2" charset="2"/>
              <a:buChar char="ü"/>
            </a:pPr>
            <a:r>
              <a:rPr lang="ko-KR" altLang="en-US" sz="1200" b="1" dirty="0">
                <a:latin typeface="LG스마트체 Regular" pitchFamily="50" charset="-127"/>
                <a:ea typeface="LG스마트체 Regular" pitchFamily="50" charset="-127"/>
              </a:rPr>
              <a:t>성공요소 </a:t>
            </a:r>
            <a:r>
              <a:rPr lang="en-US" altLang="ko-KR" sz="1200" b="1" dirty="0">
                <a:latin typeface="LG스마트체 Regular" pitchFamily="50" charset="-127"/>
                <a:ea typeface="LG스마트체 Regular" pitchFamily="50" charset="-127"/>
              </a:rPr>
              <a:t>: </a:t>
            </a:r>
            <a:r>
              <a:rPr lang="ko-KR" altLang="en-US" sz="1200" b="1" dirty="0" smtClean="0">
                <a:latin typeface="LG스마트체 Regular" pitchFamily="50" charset="-127"/>
                <a:ea typeface="LG스마트체 Regular" pitchFamily="50" charset="-127"/>
              </a:rPr>
              <a:t>적극성</a:t>
            </a:r>
            <a:r>
              <a:rPr lang="en-US" altLang="ko-KR" sz="1200" b="1" dirty="0" smtClean="0">
                <a:latin typeface="LG스마트체 Regular" pitchFamily="50" charset="-127"/>
                <a:ea typeface="LG스마트체 Regular" pitchFamily="50" charset="-127"/>
              </a:rPr>
              <a:t>/</a:t>
            </a:r>
            <a:r>
              <a:rPr lang="ko-KR" altLang="en-US" sz="1200" b="1" dirty="0" err="1" smtClean="0">
                <a:latin typeface="LG스마트체 Regular" pitchFamily="50" charset="-127"/>
                <a:ea typeface="LG스마트체 Regular" pitchFamily="50" charset="-127"/>
              </a:rPr>
              <a:t>동기애</a:t>
            </a:r>
            <a:endParaRPr lang="ko-KR" altLang="en-US" sz="1200" b="1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58" y="2049015"/>
            <a:ext cx="1318976" cy="907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20039" y="56456"/>
            <a:ext cx="4389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LG스마트체 Regular" pitchFamily="50" charset="-127"/>
                <a:ea typeface="LG스마트체 Regular" pitchFamily="50" charset="-127"/>
              </a:rPr>
              <a:t>M9. H&amp;A Town </a:t>
            </a:r>
            <a:r>
              <a:rPr lang="ko-KR" altLang="en-US" sz="2000" b="1" smtClean="0">
                <a:latin typeface="LG스마트체 Regular" pitchFamily="50" charset="-127"/>
                <a:ea typeface="LG스마트체 Regular" pitchFamily="50" charset="-127"/>
              </a:rPr>
              <a:t>게시글 작성 </a:t>
            </a:r>
            <a:r>
              <a:rPr lang="en-US" altLang="ko-KR" sz="2000" b="1" dirty="0" smtClean="0">
                <a:latin typeface="LG스마트체 Regular" pitchFamily="50" charset="-127"/>
                <a:ea typeface="LG스마트체 Regular" pitchFamily="50" charset="-127"/>
              </a:rPr>
              <a:t>(</a:t>
            </a:r>
            <a:r>
              <a:rPr lang="ko-KR" altLang="en-US" sz="2000" b="1" smtClean="0">
                <a:latin typeface="LG스마트체 Regular" pitchFamily="50" charset="-127"/>
                <a:ea typeface="LG스마트체 Regular" pitchFamily="50" charset="-127"/>
              </a:rPr>
              <a:t>사진</a:t>
            </a:r>
            <a:r>
              <a:rPr lang="en-US" altLang="ko-KR" sz="2000" b="1" dirty="0" smtClean="0">
                <a:latin typeface="LG스마트체 Regular" pitchFamily="50" charset="-127"/>
                <a:ea typeface="LG스마트체 Regular" pitchFamily="50" charset="-127"/>
              </a:rPr>
              <a:t>/</a:t>
            </a:r>
            <a:r>
              <a:rPr lang="ko-KR" altLang="en-US" sz="2000" b="1" smtClean="0">
                <a:latin typeface="LG스마트체 Regular" pitchFamily="50" charset="-127"/>
                <a:ea typeface="LG스마트체 Regular" pitchFamily="50" charset="-127"/>
              </a:rPr>
              <a:t>영상</a:t>
            </a:r>
            <a:r>
              <a:rPr lang="en-US" altLang="ko-KR" sz="2000" b="1" dirty="0" smtClean="0">
                <a:latin typeface="LG스마트체 Regular" pitchFamily="50" charset="-127"/>
                <a:ea typeface="LG스마트체 Regular" pitchFamily="50" charset="-127"/>
              </a:rPr>
              <a:t>)</a:t>
            </a:r>
            <a:endParaRPr lang="ko-KR" altLang="en-US" sz="2000" b="1" dirty="0">
              <a:latin typeface="LG스마트체 Regular" pitchFamily="50" charset="-127"/>
              <a:ea typeface="LG스마트체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044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0039" y="56456"/>
            <a:ext cx="4389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LG스마트체 Regular" pitchFamily="50" charset="-127"/>
                <a:ea typeface="LG스마트체 Regular" pitchFamily="50" charset="-127"/>
              </a:rPr>
              <a:t>M9. H&amp;A Town </a:t>
            </a:r>
            <a:r>
              <a:rPr lang="ko-KR" altLang="en-US" sz="2000" b="1">
                <a:latin typeface="LG스마트체 Regular" pitchFamily="50" charset="-127"/>
                <a:ea typeface="LG스마트체 Regular" pitchFamily="50" charset="-127"/>
              </a:rPr>
              <a:t>게시글 작성 </a:t>
            </a:r>
            <a:r>
              <a:rPr lang="en-US" altLang="ko-KR" sz="2000" b="1" dirty="0">
                <a:latin typeface="LG스마트체 Regular" pitchFamily="50" charset="-127"/>
                <a:ea typeface="LG스마트체 Regular" pitchFamily="50" charset="-127"/>
              </a:rPr>
              <a:t>(</a:t>
            </a:r>
            <a:r>
              <a:rPr lang="ko-KR" altLang="en-US" sz="2000" b="1">
                <a:latin typeface="LG스마트체 Regular" pitchFamily="50" charset="-127"/>
                <a:ea typeface="LG스마트체 Regular" pitchFamily="50" charset="-127"/>
              </a:rPr>
              <a:t>사진</a:t>
            </a:r>
            <a:r>
              <a:rPr lang="en-US" altLang="ko-KR" sz="2000" b="1" dirty="0">
                <a:latin typeface="LG스마트체 Regular" pitchFamily="50" charset="-127"/>
                <a:ea typeface="LG스마트체 Regular" pitchFamily="50" charset="-127"/>
              </a:rPr>
              <a:t>/</a:t>
            </a:r>
            <a:r>
              <a:rPr lang="ko-KR" altLang="en-US" sz="2000" b="1">
                <a:latin typeface="LG스마트체 Regular" pitchFamily="50" charset="-127"/>
                <a:ea typeface="LG스마트체 Regular" pitchFamily="50" charset="-127"/>
              </a:rPr>
              <a:t>영상</a:t>
            </a:r>
            <a:r>
              <a:rPr lang="en-US" altLang="ko-KR" sz="2000" b="1" dirty="0">
                <a:latin typeface="LG스마트체 Regular" pitchFamily="50" charset="-127"/>
                <a:ea typeface="LG스마트체 Regular" pitchFamily="50" charset="-127"/>
              </a:rPr>
              <a:t>)</a:t>
            </a:r>
            <a:endParaRPr lang="ko-KR" altLang="en-US" sz="2000" b="1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70139" y="142984"/>
            <a:ext cx="1035861" cy="372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29" indent="-171429">
              <a:lnSpc>
                <a:spcPct val="130000"/>
              </a:lnSpc>
              <a:buClr>
                <a:srgbClr val="C5003D"/>
              </a:buClr>
              <a:buFont typeface="Wingdings" pitchFamily="2" charset="2"/>
              <a:buChar char="Ø"/>
            </a:pPr>
            <a:r>
              <a:rPr lang="ko-KR" altLang="en-US" sz="1400" b="1" dirty="0">
                <a:latin typeface="LG스마트체 Regular" pitchFamily="50" charset="-127"/>
                <a:ea typeface="LG스마트체 Regular" pitchFamily="50" charset="-127"/>
              </a:rPr>
              <a:t>작성 양식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218693"/>
              </p:ext>
            </p:extLst>
          </p:nvPr>
        </p:nvGraphicFramePr>
        <p:xfrm>
          <a:off x="260651" y="794623"/>
          <a:ext cx="9292924" cy="3362693"/>
        </p:xfrm>
        <a:graphic>
          <a:graphicData uri="http://schemas.openxmlformats.org/drawingml/2006/table">
            <a:tbl>
              <a:tblPr/>
              <a:tblGrid>
                <a:gridCol w="937818"/>
                <a:gridCol w="6088156"/>
                <a:gridCol w="2266950"/>
              </a:tblGrid>
              <a:tr h="27127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만난 사람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후기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사진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0914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RAC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4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동기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일시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: 03/28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장소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: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창원대학교 호수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기억에 남는 대화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: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벚꽃 앞에서 동기들을 찍어 주면 즐거운 시간을 보낼 수 있었음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.</a:t>
                      </a: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618" y="1102659"/>
            <a:ext cx="1374271" cy="297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62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660349"/>
              </p:ext>
            </p:extLst>
          </p:nvPr>
        </p:nvGraphicFramePr>
        <p:xfrm>
          <a:off x="1712640" y="462145"/>
          <a:ext cx="6480720" cy="5933711"/>
        </p:xfrm>
        <a:graphic>
          <a:graphicData uri="http://schemas.openxmlformats.org/drawingml/2006/table">
            <a:tbl>
              <a:tblPr/>
              <a:tblGrid>
                <a:gridCol w="6480720"/>
              </a:tblGrid>
              <a:tr h="59337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6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본 미션 수행에 앞서 당신에게 필요한 몇 가지를 언급하고자 합니다</a:t>
                      </a:r>
                      <a:r>
                        <a:rPr kumimoji="1" lang="en-US" altLang="ko-KR" sz="16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현업으로 배치되면</a:t>
                      </a: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그 곳은 흡사 전쟁터와 같습니다</a:t>
                      </a: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수시로 떨어지는 이슈대응과 회의보고</a:t>
                      </a: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업무 등에 휩싸여 당신의 존재조차 모를 수 있습니다</a:t>
                      </a: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하지만 실망하지 마십시오</a:t>
                      </a: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!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그들 역시 당신과 같은 시절이 있었기에 당신이 한발 더 다가선다면 무척 고마워할 것입니다</a:t>
                      </a: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.</a:t>
                      </a: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본 미션을 수행하기 위해 당신에게 필요한 역량은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팀 분위기 파악을 위한 약간의 </a:t>
                      </a:r>
                      <a:r>
                        <a:rPr kumimoji="1" lang="ko-KR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눈치</a:t>
                      </a:r>
                      <a:r>
                        <a:rPr kumimoji="1" lang="en-US" altLang="ko-KR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,</a:t>
                      </a:r>
                      <a:endParaRPr kumimoji="1" lang="en-US" altLang="ko-KR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모르는 것을 부끄러워하지 않고 질문하는 </a:t>
                      </a:r>
                      <a:r>
                        <a:rPr kumimoji="1" lang="ko-KR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용기</a:t>
                      </a:r>
                      <a:r>
                        <a:rPr kumimoji="1" lang="en-US" altLang="ko-KR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,</a:t>
                      </a:r>
                      <a:endParaRPr kumimoji="1" lang="en-US" altLang="ko-KR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물어봤지만 이해 안 가면 또 물어볼 수 있는 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뻔뻔함과 넉살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낯 설은 선배</a:t>
                      </a: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/</a:t>
                      </a: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동료들에게 붙임성 있게 다가서는 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적극성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,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무엇보다 한번 해서 안되면 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될 때까지 도전 해보는 끈기</a:t>
                      </a: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입니다</a:t>
                      </a: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당신의 가진 모든 역량을 총 동원하시어 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“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미션 </a:t>
                      </a:r>
                      <a:r>
                        <a:rPr kumimoji="1" lang="ko-KR" alt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클리어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” </a:t>
                      </a: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하시길 바랍니다</a:t>
                      </a: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.</a:t>
                      </a:r>
                      <a:endParaRPr kumimoji="1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62308" marR="62308" marT="67600" marB="67600" anchor="ctr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0" y="505097"/>
            <a:ext cx="990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431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434719"/>
              </p:ext>
            </p:extLst>
          </p:nvPr>
        </p:nvGraphicFramePr>
        <p:xfrm>
          <a:off x="452514" y="571885"/>
          <a:ext cx="9215268" cy="6185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756"/>
                <a:gridCol w="3071756"/>
                <a:gridCol w="3071756"/>
              </a:tblGrid>
              <a:tr h="20617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맑은 고딕 Semilight" panose="020B0502040204020203" pitchFamily="50" charset="-127"/>
                        </a:rPr>
                        <a:t>팀원과 </a:t>
                      </a:r>
                      <a:r>
                        <a:rPr lang="en-US" altLang="ko-KR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맑은 고딕 Semilight" panose="020B0502040204020203" pitchFamily="50" charset="-127"/>
                        </a:rPr>
                        <a:t>1:1 </a:t>
                      </a:r>
                      <a:r>
                        <a:rPr lang="ko-KR" alt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맑은 고딕 Semilight" panose="020B0502040204020203" pitchFamily="50" charset="-127"/>
                        </a:rPr>
                        <a:t>티타임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맑은 고딕 Semilight" panose="020B0502040204020203" pitchFamily="50" charset="-127"/>
                        </a:rPr>
                        <a:t>사업부</a:t>
                      </a:r>
                      <a:r>
                        <a:rPr lang="en-US" altLang="ko-KR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맑은 고딕 Semilight" panose="020B0502040204020203" pitchFamily="50" charset="-127"/>
                        </a:rPr>
                        <a:t>JB </a:t>
                      </a:r>
                      <a:r>
                        <a:rPr lang="ko-KR" alt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맑은 고딕 Semilight" panose="020B0502040204020203" pitchFamily="50" charset="-127"/>
                        </a:rPr>
                        <a:t>만나기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맑은 고딕 Semilight" panose="020B0502040204020203" pitchFamily="50" charset="-127"/>
                        </a:rPr>
                        <a:t>팀장님과 티타임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617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맑은 고딕 Semilight" panose="020B0502040204020203" pitchFamily="50" charset="-127"/>
                        </a:rPr>
                        <a:t>멘토님과</a:t>
                      </a:r>
                      <a:r>
                        <a:rPr lang="ko-KR" alt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맑은 고딕 Semilight" panose="020B0502040204020203" pitchFamily="50" charset="-127"/>
                        </a:rPr>
                        <a:t> 식사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맑은 고딕 Semilight" panose="020B0502040204020203" pitchFamily="50" charset="-127"/>
                        </a:rPr>
                        <a:t>유관부서와 티타임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맑은 고딕 Semilight" panose="020B0502040204020203" pitchFamily="50" charset="-127"/>
                        </a:rPr>
                        <a:t>임원 주요 회의체 참석하기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617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맑은 고딕 Semilight" panose="020B0502040204020203" pitchFamily="50" charset="-127"/>
                        </a:rPr>
                        <a:t>‘</a:t>
                      </a:r>
                      <a:r>
                        <a:rPr lang="ko-KR" altLang="en-US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맑은 고딕 Semilight" panose="020B0502040204020203" pitchFamily="50" charset="-127"/>
                        </a:rPr>
                        <a:t>자문타답</a:t>
                      </a:r>
                      <a:r>
                        <a:rPr lang="en-US" altLang="ko-KR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맑은 고딕 Semilight" panose="020B0502040204020203" pitchFamily="50" charset="-127"/>
                        </a:rPr>
                        <a:t>’ </a:t>
                      </a:r>
                      <a:r>
                        <a:rPr lang="ko-KR" alt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맑은 고딕 Semilight" panose="020B0502040204020203" pitchFamily="50" charset="-127"/>
                        </a:rPr>
                        <a:t>활용하기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맑은 고딕 Semilight" panose="020B0502040204020203" pitchFamily="50" charset="-127"/>
                        </a:rPr>
                        <a:t>동기와 티타임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맑은 고딕 Semilight" panose="020B0502040204020203" pitchFamily="50" charset="-127"/>
                        </a:rPr>
                        <a:t>H&amp;A Town </a:t>
                      </a:r>
                      <a:r>
                        <a:rPr lang="ko-KR" altLang="en-US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맑은 고딕 Semilight" panose="020B0502040204020203" pitchFamily="50" charset="-127"/>
                        </a:rPr>
                        <a:t>게시글</a:t>
                      </a:r>
                      <a:r>
                        <a:rPr lang="ko-KR" alt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맑은 고딕 Semilight" panose="020B0502040204020203" pitchFamily="50" charset="-127"/>
                        </a:rPr>
                        <a:t> 작성하기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092009" y="1200642"/>
            <a:ext cx="1819563" cy="938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사진 삽입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158481" y="1200642"/>
            <a:ext cx="1819563" cy="938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사진 삽입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158481" y="3230041"/>
            <a:ext cx="1819563" cy="938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사진 삽입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23413" y="2121881"/>
            <a:ext cx="30276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활동내용 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팀원과 함께 티타임을 가짐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551067" y="2121881"/>
            <a:ext cx="30276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활동내용 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사업부 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JB</a:t>
            </a:r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와 간담회를 가짐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609424" y="2121881"/>
            <a:ext cx="30276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활동내용 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팀장님과 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RAC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동기와 함께 티타임을 가짐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78019" y="1200642"/>
            <a:ext cx="1819563" cy="938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사진삽입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092009" y="3230533"/>
            <a:ext cx="1819563" cy="938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사진 삽입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23413" y="4151772"/>
            <a:ext cx="30276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활동내용 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멘토님들과 함께 식사를 하였음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551067" y="4151772"/>
            <a:ext cx="30276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활동내용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SAC</a:t>
            </a:r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팀과 함께 티타임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609424" y="3329056"/>
            <a:ext cx="30276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활동내용 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SW </a:t>
            </a:r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품질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목표 조인식에 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참여하여 목표방향성에 </a:t>
            </a:r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대해 들었음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119663" y="5329181"/>
            <a:ext cx="1819563" cy="938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사진 삽입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551067" y="6250420"/>
            <a:ext cx="30276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활동내용 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동기들과 함께 편의점 회식을 즐김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20039" y="56456"/>
            <a:ext cx="27446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LG스마트체 Regular" pitchFamily="50" charset="-127"/>
                <a:ea typeface="LG스마트체 Regular" pitchFamily="50" charset="-127"/>
              </a:rPr>
              <a:t>신입사원 </a:t>
            </a:r>
            <a:r>
              <a:rPr lang="en-US" altLang="ko-KR" sz="2000" b="1" dirty="0" smtClean="0">
                <a:latin typeface="LG스마트체 Regular" pitchFamily="50" charset="-127"/>
                <a:ea typeface="LG스마트체 Regular" pitchFamily="50" charset="-127"/>
              </a:rPr>
              <a:t>Mission 9 </a:t>
            </a:r>
            <a:r>
              <a:rPr lang="ko-KR" altLang="en-US" sz="2000" b="1" smtClean="0">
                <a:latin typeface="LG스마트체 Regular" pitchFamily="50" charset="-127"/>
                <a:ea typeface="LG스마트체 Regular" pitchFamily="50" charset="-127"/>
              </a:rPr>
              <a:t>요약</a:t>
            </a:r>
            <a:endParaRPr lang="ko-KR" altLang="en-US" sz="2000" b="1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178019" y="5329181"/>
            <a:ext cx="1819563" cy="938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사진 삽입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609423" y="6250420"/>
            <a:ext cx="30276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활동내용 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게시글 작성 완료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23413" y="5331311"/>
            <a:ext cx="30276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활동내용 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신입사원으로 궁금한 질문들을 선배님들에게 질문을 하여 해결하였음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3167996" y="869782"/>
            <a:ext cx="229582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EP</a:t>
            </a:r>
            <a:r>
              <a:rPr lang="ko-KR" altLang="en-US" sz="14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품의 시 </a:t>
            </a:r>
            <a:r>
              <a:rPr lang="ko-KR" altLang="en-US" sz="1400" b="1" dirty="0" err="1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본화면</a:t>
            </a:r>
            <a:r>
              <a:rPr lang="ko-KR" altLang="en-US" sz="14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lang="ko-KR" altLang="en-US" sz="1400" b="1" dirty="0" err="1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캡쳐</a:t>
            </a:r>
            <a:r>
              <a:rPr lang="ko-KR" altLang="en-US" sz="14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 후</a:t>
            </a:r>
            <a:r>
              <a:rPr lang="en-US" altLang="ko-KR" sz="14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,</a:t>
            </a:r>
          </a:p>
          <a:p>
            <a:r>
              <a:rPr lang="ko-KR" altLang="en-US" sz="14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미션 파일 첨부할 것</a:t>
            </a:r>
            <a:endParaRPr lang="en-US" altLang="ko-KR" sz="1400" b="1" dirty="0" smtClean="0">
              <a:solidFill>
                <a:srgbClr val="008000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endParaRPr lang="en-US" altLang="ko-KR" sz="1400" b="1" dirty="0">
              <a:solidFill>
                <a:srgbClr val="008000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r>
              <a:rPr lang="ko-KR" altLang="en-US" sz="14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결재라인 </a:t>
            </a:r>
            <a:endParaRPr lang="en-US" altLang="ko-KR" sz="1400" b="1" dirty="0">
              <a:solidFill>
                <a:srgbClr val="008000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r>
              <a:rPr lang="en-US" altLang="ko-KR" sz="14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- 1</a:t>
            </a:r>
            <a:r>
              <a:rPr lang="ko-KR" altLang="en-US" sz="14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차 </a:t>
            </a:r>
            <a:r>
              <a:rPr lang="en-US" altLang="ko-KR" sz="14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: </a:t>
            </a:r>
            <a:r>
              <a:rPr lang="ko-KR" altLang="en-US" sz="1400" b="1" dirty="0" err="1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멘토</a:t>
            </a:r>
            <a:endParaRPr lang="en-US" altLang="ko-KR" sz="1400" b="1" dirty="0" smtClean="0">
              <a:solidFill>
                <a:srgbClr val="008000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r>
              <a:rPr lang="en-US" altLang="ko-KR" sz="14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- 2</a:t>
            </a:r>
            <a:r>
              <a:rPr lang="ko-KR" altLang="en-US" sz="14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차 </a:t>
            </a:r>
            <a:r>
              <a:rPr lang="en-US" altLang="ko-KR" sz="14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: </a:t>
            </a:r>
            <a:r>
              <a:rPr lang="ko-KR" altLang="en-US" sz="14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조직책임자</a:t>
            </a:r>
            <a:r>
              <a:rPr lang="en-US" altLang="ko-KR" sz="14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/>
            </a:r>
            <a:br>
              <a:rPr lang="en-US" altLang="ko-KR" sz="14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</a:br>
            <a:r>
              <a:rPr lang="en-US" altLang="ko-KR" sz="14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- </a:t>
            </a:r>
            <a:r>
              <a:rPr lang="ko-KR" altLang="en-US" sz="14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참조 </a:t>
            </a:r>
            <a:r>
              <a:rPr lang="en-US" altLang="ko-KR" sz="14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: </a:t>
            </a:r>
            <a:r>
              <a:rPr lang="ko-KR" altLang="en-US" sz="14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사업부</a:t>
            </a:r>
            <a:r>
              <a:rPr lang="en-US" altLang="ko-KR" sz="14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HR </a:t>
            </a:r>
            <a:r>
              <a:rPr lang="ko-KR" altLang="en-US" sz="14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교육담당자</a:t>
            </a:r>
            <a:endParaRPr lang="en-US" altLang="ko-KR" sz="1400" b="1" dirty="0">
              <a:solidFill>
                <a:srgbClr val="008000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endParaRPr lang="ko-KR" altLang="en-US" sz="1400" b="1" dirty="0">
              <a:solidFill>
                <a:srgbClr val="008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2636546" y="2458614"/>
            <a:ext cx="2383986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- </a:t>
            </a:r>
            <a:r>
              <a:rPr lang="ko-KR" altLang="en-US" sz="11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키친 </a:t>
            </a:r>
            <a:r>
              <a:rPr lang="en-US" altLang="ko-KR" sz="11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: </a:t>
            </a:r>
            <a:r>
              <a:rPr lang="ko-KR" altLang="en-US" sz="11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신원섭 사원</a:t>
            </a:r>
            <a:endParaRPr lang="en-US" altLang="ko-KR" sz="1100" b="1" dirty="0" smtClean="0">
              <a:solidFill>
                <a:srgbClr val="008000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r>
              <a:rPr lang="en-US" altLang="ko-KR" sz="11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- </a:t>
            </a:r>
            <a:r>
              <a:rPr lang="ko-KR" altLang="en-US" sz="1100" b="1" dirty="0" err="1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리빙</a:t>
            </a:r>
            <a:r>
              <a:rPr lang="ko-KR" altLang="en-US" sz="11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lang="en-US" altLang="ko-KR" sz="11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: </a:t>
            </a:r>
            <a:r>
              <a:rPr lang="ko-KR" altLang="en-US" sz="11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전유정 선임</a:t>
            </a:r>
            <a:r>
              <a:rPr lang="en-US" altLang="ko-KR" sz="11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/>
            </a:r>
            <a:br>
              <a:rPr lang="en-US" altLang="ko-KR" sz="11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</a:br>
            <a:r>
              <a:rPr lang="en-US" altLang="ko-KR" sz="11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- </a:t>
            </a:r>
            <a:r>
              <a:rPr lang="ko-KR" altLang="en-US" sz="11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에어 </a:t>
            </a:r>
            <a:r>
              <a:rPr lang="en-US" altLang="ko-KR" sz="11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: </a:t>
            </a:r>
            <a:r>
              <a:rPr lang="ko-KR" altLang="en-US" sz="1100" b="1" dirty="0" err="1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송일록</a:t>
            </a:r>
            <a:r>
              <a:rPr lang="ko-KR" altLang="en-US" sz="11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 선임</a:t>
            </a:r>
            <a:r>
              <a:rPr lang="en-US" altLang="ko-KR" sz="11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/>
            </a:r>
            <a:br>
              <a:rPr lang="en-US" altLang="ko-KR" sz="11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</a:br>
            <a:r>
              <a:rPr lang="en-US" altLang="ko-KR" sz="11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- </a:t>
            </a:r>
            <a:r>
              <a:rPr lang="ko-KR" altLang="en-US" sz="11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부품 </a:t>
            </a:r>
            <a:r>
              <a:rPr lang="en-US" altLang="ko-KR" sz="11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: </a:t>
            </a:r>
            <a:r>
              <a:rPr lang="ko-KR" altLang="en-US" sz="11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최인용 선임</a:t>
            </a:r>
            <a:r>
              <a:rPr lang="en-US" altLang="ko-KR" sz="11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/>
            </a:r>
            <a:br>
              <a:rPr lang="en-US" altLang="ko-KR" sz="11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</a:br>
            <a:r>
              <a:rPr lang="en-US" altLang="ko-KR" sz="11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- </a:t>
            </a:r>
            <a:r>
              <a:rPr lang="ko-KR" altLang="en-US" sz="11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연구센터</a:t>
            </a:r>
            <a:r>
              <a:rPr lang="en-US" altLang="ko-KR" sz="11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/</a:t>
            </a:r>
            <a:r>
              <a:rPr lang="ko-KR" altLang="en-US" sz="11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인공지능</a:t>
            </a:r>
            <a:r>
              <a:rPr lang="en-US" altLang="ko-KR" sz="11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PMO</a:t>
            </a:r>
            <a:r>
              <a:rPr lang="ko-KR" altLang="en-US" sz="11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lang="en-US" altLang="ko-KR" sz="11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: </a:t>
            </a:r>
            <a:r>
              <a:rPr lang="ko-KR" altLang="en-US" sz="11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오혜민 선임</a:t>
            </a:r>
            <a:r>
              <a:rPr lang="en-US" altLang="ko-KR" sz="11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/>
            </a:r>
            <a:br>
              <a:rPr lang="en-US" altLang="ko-KR" sz="11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</a:br>
            <a:r>
              <a:rPr lang="en-US" altLang="ko-KR" sz="11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- </a:t>
            </a:r>
            <a:r>
              <a:rPr lang="ko-KR" altLang="en-US" sz="11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해외영업 </a:t>
            </a:r>
            <a:r>
              <a:rPr lang="en-US" altLang="ko-KR" sz="11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: </a:t>
            </a:r>
            <a:r>
              <a:rPr lang="ko-KR" altLang="en-US" sz="11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김민주 선임</a:t>
            </a:r>
            <a:r>
              <a:rPr lang="en-US" altLang="ko-KR" sz="11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/>
            </a:r>
            <a:br>
              <a:rPr lang="en-US" altLang="ko-KR" sz="11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</a:br>
            <a:r>
              <a:rPr lang="en-US" altLang="ko-KR" sz="11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- HR : </a:t>
            </a:r>
            <a:r>
              <a:rPr lang="ko-KR" altLang="en-US" sz="11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윤성민 선임</a:t>
            </a:r>
            <a:endParaRPr lang="ko-KR" altLang="en-US" sz="1100" b="1" dirty="0">
              <a:solidFill>
                <a:srgbClr val="008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646" y="5015352"/>
            <a:ext cx="1619023" cy="1214267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386180" y="3135541"/>
            <a:ext cx="1200625" cy="90046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334490" y="702240"/>
            <a:ext cx="1142268" cy="15230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52180" y="709176"/>
            <a:ext cx="1210890" cy="16145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971" y="5071707"/>
            <a:ext cx="517658" cy="112105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152" y="3001792"/>
            <a:ext cx="1336943" cy="100270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338" y="962595"/>
            <a:ext cx="1429721" cy="107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59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823914"/>
              </p:ext>
            </p:extLst>
          </p:nvPr>
        </p:nvGraphicFramePr>
        <p:xfrm>
          <a:off x="271306" y="763960"/>
          <a:ext cx="6326047" cy="4488265"/>
        </p:xfrm>
        <a:graphic>
          <a:graphicData uri="http://schemas.openxmlformats.org/drawingml/2006/table">
            <a:tbl>
              <a:tblPr/>
              <a:tblGrid>
                <a:gridCol w="1398710"/>
                <a:gridCol w="4927337"/>
              </a:tblGrid>
              <a:tr h="2886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구분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실행 방법</a:t>
                      </a: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501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목적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팀원</a:t>
                      </a:r>
                      <a:r>
                        <a:rPr lang="ko-KR" alt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 개개인에 대한 정보 및 심층 이해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1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시간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10</a:t>
                      </a:r>
                      <a:r>
                        <a:rPr lang="ko-KR" alt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분 이상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(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팀원들이 가장 여유가 있는 시간을 공략 할 것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)</a:t>
                      </a: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1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대상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팀원 중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1</a:t>
                      </a:r>
                      <a:r>
                        <a:rPr lang="ko-KR" alt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명씩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1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장소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중요하지 않음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94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내용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indent="-144000" algn="l" fontAlgn="ctr">
                        <a:buAutoNum type="arabicPeriod"/>
                      </a:pPr>
                      <a:r>
                        <a:rPr lang="ko-KR" alt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상호 소개 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(</a:t>
                      </a:r>
                      <a:r>
                        <a:rPr lang="ko-KR" alt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고향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,</a:t>
                      </a:r>
                      <a:r>
                        <a:rPr lang="ko-KR" alt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가족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취미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특기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/</a:t>
                      </a:r>
                      <a:r>
                        <a:rPr lang="ko-KR" alt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장기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)</a:t>
                      </a:r>
                    </a:p>
                    <a:p>
                      <a:pPr marL="144000" indent="-144000" algn="l" fontAlgn="ctr">
                        <a:buAutoNum type="arabicPeriod"/>
                      </a:pPr>
                      <a:endParaRPr lang="en-US" altLang="ko-KR" sz="14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marL="144000" indent="-144000" algn="l" fontAlgn="ctr">
                        <a:buAutoNum type="arabicPeriod"/>
                      </a:pP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해당 팀원과 나의 공통점 찾기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9601"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미리 시간을 정해 차 한잔 하자고 하면</a:t>
                      </a:r>
                      <a:endParaRPr lang="en-US" altLang="ko-KR" sz="1400" b="0" i="0" u="none" strike="noStrike" dirty="0" smtClean="0">
                        <a:solidFill>
                          <a:srgbClr val="C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상대방이 부담을 가질 수 있음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.</a:t>
                      </a:r>
                    </a:p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팀원이 빈틈을 보일 때 기회를 놓치지 말고</a:t>
                      </a:r>
                      <a:endParaRPr lang="en-US" altLang="ko-KR" sz="1400" b="0" i="0" u="none" strike="noStrike" dirty="0" smtClean="0">
                        <a:solidFill>
                          <a:srgbClr val="C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 훅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~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치고 들어가야 함 </a:t>
                      </a:r>
                      <a:endParaRPr lang="en-US" altLang="ko-KR" sz="1400" b="0" i="0" u="none" strike="noStrike" dirty="0" smtClean="0">
                        <a:solidFill>
                          <a:srgbClr val="C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미소와 함께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“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저랑 차 한잔 하실까요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?”</a:t>
                      </a:r>
                    </a:p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대화 시 자신의 인간적인 매력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(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전 아무것도 몰라요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)</a:t>
                      </a:r>
                    </a:p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마구 발산해 주세요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~!</a:t>
                      </a:r>
                      <a:endParaRPr lang="ko-KR" alt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449878" y="-11952"/>
            <a:ext cx="2456122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13" indent="-285713">
              <a:lnSpc>
                <a:spcPct val="130000"/>
              </a:lnSpc>
              <a:buClr>
                <a:srgbClr val="C5003D"/>
              </a:buClr>
              <a:buFont typeface="Wingdings" pitchFamily="2" charset="2"/>
              <a:buChar char="ü"/>
            </a:pPr>
            <a:r>
              <a:rPr lang="ko-KR" altLang="en-US" sz="1200" b="1" dirty="0">
                <a:latin typeface="LG스마트체 Regular" pitchFamily="50" charset="-127"/>
                <a:ea typeface="LG스마트체 Regular" pitchFamily="50" charset="-127"/>
              </a:rPr>
              <a:t>난이도 </a:t>
            </a:r>
            <a:r>
              <a:rPr lang="en-US" altLang="ko-KR" sz="1200" b="1" dirty="0">
                <a:latin typeface="LG스마트체 Regular" pitchFamily="50" charset="-127"/>
                <a:ea typeface="LG스마트체 Regular" pitchFamily="50" charset="-127"/>
              </a:rPr>
              <a:t>: </a:t>
            </a:r>
            <a:r>
              <a:rPr lang="ko-KR" altLang="en-US" sz="1200" b="1" dirty="0">
                <a:latin typeface="LG스마트체 Regular" pitchFamily="50" charset="-127"/>
                <a:ea typeface="LG스마트체 Regular" pitchFamily="50" charset="-127"/>
              </a:rPr>
              <a:t>★</a:t>
            </a:r>
            <a:endParaRPr lang="en-US" altLang="ko-KR" sz="1200" b="1" dirty="0">
              <a:latin typeface="LG스마트체 Regular" pitchFamily="50" charset="-127"/>
              <a:ea typeface="LG스마트체 Regular" pitchFamily="50" charset="-127"/>
            </a:endParaRPr>
          </a:p>
          <a:p>
            <a:pPr marL="285713" indent="-285713">
              <a:lnSpc>
                <a:spcPct val="130000"/>
              </a:lnSpc>
              <a:buClr>
                <a:srgbClr val="C5003D"/>
              </a:buClr>
              <a:buFont typeface="Wingdings" pitchFamily="2" charset="2"/>
              <a:buChar char="ü"/>
            </a:pPr>
            <a:r>
              <a:rPr lang="ko-KR" altLang="en-US" sz="1200" b="1" dirty="0">
                <a:latin typeface="LG스마트체 Regular" pitchFamily="50" charset="-127"/>
                <a:ea typeface="LG스마트체 Regular" pitchFamily="50" charset="-127"/>
              </a:rPr>
              <a:t>성공요소 </a:t>
            </a:r>
            <a:r>
              <a:rPr lang="en-US" altLang="ko-KR" sz="1200" b="1" dirty="0">
                <a:latin typeface="LG스마트체 Regular" pitchFamily="50" charset="-127"/>
                <a:ea typeface="LG스마트체 Regular" pitchFamily="50" charset="-127"/>
              </a:rPr>
              <a:t>: </a:t>
            </a:r>
            <a:r>
              <a:rPr lang="ko-KR" altLang="en-US" sz="1200" b="1" dirty="0">
                <a:latin typeface="LG스마트체 Regular" pitchFamily="50" charset="-127"/>
                <a:ea typeface="LG스마트체 Regular" pitchFamily="50" charset="-127"/>
              </a:rPr>
              <a:t>타이밍</a:t>
            </a:r>
            <a:r>
              <a:rPr lang="en-US" altLang="ko-KR" sz="1200" b="1" dirty="0">
                <a:latin typeface="LG스마트체 Regular" pitchFamily="50" charset="-127"/>
                <a:ea typeface="LG스마트체 Regular" pitchFamily="50" charset="-127"/>
              </a:rPr>
              <a:t>/</a:t>
            </a:r>
            <a:r>
              <a:rPr lang="ko-KR" altLang="en-US" sz="1200" b="1" dirty="0">
                <a:latin typeface="LG스마트체 Regular" pitchFamily="50" charset="-127"/>
                <a:ea typeface="LG스마트체 Regular" pitchFamily="50" charset="-127"/>
              </a:rPr>
              <a:t>인간미</a:t>
            </a:r>
            <a:r>
              <a:rPr lang="en-US" altLang="ko-KR" sz="1200" b="1" dirty="0">
                <a:latin typeface="LG스마트체 Regular" pitchFamily="50" charset="-127"/>
                <a:ea typeface="LG스마트체 Regular" pitchFamily="50" charset="-127"/>
              </a:rPr>
              <a:t>/</a:t>
            </a:r>
            <a:r>
              <a:rPr lang="ko-KR" altLang="en-US" sz="1200" b="1" dirty="0">
                <a:latin typeface="LG스마트체 Regular" pitchFamily="50" charset="-127"/>
                <a:ea typeface="LG스마트체 Regular" pitchFamily="50" charset="-127"/>
              </a:rPr>
              <a:t>붙임성</a:t>
            </a: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58" y="3860305"/>
            <a:ext cx="1318976" cy="907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20039" y="56456"/>
            <a:ext cx="2533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LG스마트체 Regular" pitchFamily="50" charset="-127"/>
                <a:ea typeface="LG스마트체 Regular" pitchFamily="50" charset="-127"/>
              </a:rPr>
              <a:t>M1. </a:t>
            </a:r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팀원과 </a:t>
            </a:r>
            <a:r>
              <a:rPr lang="en-US" altLang="ko-KR" sz="2000" b="1" dirty="0">
                <a:latin typeface="LG스마트체 Regular" pitchFamily="50" charset="-127"/>
                <a:ea typeface="LG스마트체 Regular" pitchFamily="50" charset="-127"/>
              </a:rPr>
              <a:t>1:1 </a:t>
            </a:r>
            <a:r>
              <a:rPr lang="ko-KR" altLang="en-US" sz="2000" b="1" smtClean="0">
                <a:latin typeface="LG스마트체 Regular" pitchFamily="50" charset="-127"/>
                <a:ea typeface="LG스마트체 Regular" pitchFamily="50" charset="-127"/>
              </a:rPr>
              <a:t>티타임</a:t>
            </a:r>
            <a:endParaRPr lang="ko-KR" altLang="en-US" sz="2000" b="1" dirty="0">
              <a:latin typeface="LG스마트체 Regular" pitchFamily="50" charset="-127"/>
              <a:ea typeface="LG스마트체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195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0039" y="56456"/>
            <a:ext cx="2533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LG스마트체 Regular" pitchFamily="50" charset="-127"/>
                <a:ea typeface="LG스마트체 Regular" pitchFamily="50" charset="-127"/>
              </a:rPr>
              <a:t>M1. </a:t>
            </a:r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팀원과 </a:t>
            </a:r>
            <a:r>
              <a:rPr lang="en-US" altLang="ko-KR" sz="2000" b="1" dirty="0">
                <a:latin typeface="LG스마트체 Regular" pitchFamily="50" charset="-127"/>
                <a:ea typeface="LG스마트체 Regular" pitchFamily="50" charset="-127"/>
              </a:rPr>
              <a:t>1:1 </a:t>
            </a:r>
            <a:r>
              <a:rPr lang="ko-KR" altLang="en-US" sz="2000" b="1" smtClean="0">
                <a:latin typeface="LG스마트체 Regular" pitchFamily="50" charset="-127"/>
                <a:ea typeface="LG스마트체 Regular" pitchFamily="50" charset="-127"/>
              </a:rPr>
              <a:t>티타임</a:t>
            </a:r>
            <a:endParaRPr lang="ko-KR" altLang="en-US" sz="2000" b="1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70139" y="142984"/>
            <a:ext cx="1035861" cy="372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29" indent="-171429">
              <a:lnSpc>
                <a:spcPct val="130000"/>
              </a:lnSpc>
              <a:buClr>
                <a:srgbClr val="C5003D"/>
              </a:buClr>
              <a:buFont typeface="Wingdings" pitchFamily="2" charset="2"/>
              <a:buChar char="Ø"/>
            </a:pPr>
            <a:r>
              <a:rPr lang="ko-KR" altLang="en-US" sz="1400" b="1" dirty="0">
                <a:latin typeface="LG스마트체 Regular" pitchFamily="50" charset="-127"/>
                <a:ea typeface="LG스마트체 Regular" pitchFamily="50" charset="-127"/>
              </a:rPr>
              <a:t>작성 양식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903204"/>
              </p:ext>
            </p:extLst>
          </p:nvPr>
        </p:nvGraphicFramePr>
        <p:xfrm>
          <a:off x="260651" y="794623"/>
          <a:ext cx="9292924" cy="4682618"/>
        </p:xfrm>
        <a:graphic>
          <a:graphicData uri="http://schemas.openxmlformats.org/drawingml/2006/table">
            <a:tbl>
              <a:tblPr/>
              <a:tblGrid>
                <a:gridCol w="937818"/>
                <a:gridCol w="6088156"/>
                <a:gridCol w="2266950"/>
              </a:tblGrid>
              <a:tr h="27127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만난 사람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후기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사진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7714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김동현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연구원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나와의 공통점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사투리가 섞여 타 지역이라고 오해를 받을 때가 있고 나이가 같아 공감대를 형성 할 수 있었음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기억에 남는 대화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: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창원에 대해 이야기 하여 먼저 살아본 경험을 이야기하며 서로의 경험에 빗대오 소개를 해주었음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.</a:t>
                      </a: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99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김정훈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연구원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나와의 공통점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: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같은 부산 지역 사람과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더불어 동갑 이여서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공감대가 잘 형성 되었음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기억에 남는 대화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: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동기들과 함께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도넛을 먹을 려고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사온 김정훈 연구원의 이야기를 듣고 마음이 따뜻해졌음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0" lang="ko-KR" altLang="en-US" sz="1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0" lang="ko-KR" altLang="en-US" sz="1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99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송리언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연구원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나와의 공통점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: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동기 중에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서울 사람이 많았지만 </a:t>
                      </a:r>
                      <a:r>
                        <a:rPr kumimoji="0" lang="ko-KR" altLang="en-US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리언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 연구원은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광주 출신으로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나와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같은 타 지역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사람이라 공감대를 쉽게 형성 할 수 있었음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기억에 남는 대화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: </a:t>
                      </a:r>
                      <a:r>
                        <a:rPr kumimoji="0" lang="ko-KR" altLang="en-US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송리언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 연구원이 키우는 반려동물의 사진을 보고 애교부리는 이야기를 들은 것이 기억에 남음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.</a:t>
                      </a: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0" lang="ko-KR" altLang="en-US" sz="1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708396" y="1168405"/>
            <a:ext cx="1142268" cy="152302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716038" y="4025727"/>
            <a:ext cx="1135720" cy="151429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16037" y="2731476"/>
            <a:ext cx="1135718" cy="151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57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319115"/>
              </p:ext>
            </p:extLst>
          </p:nvPr>
        </p:nvGraphicFramePr>
        <p:xfrm>
          <a:off x="271306" y="763960"/>
          <a:ext cx="6326047" cy="4706004"/>
        </p:xfrm>
        <a:graphic>
          <a:graphicData uri="http://schemas.openxmlformats.org/drawingml/2006/table">
            <a:tbl>
              <a:tblPr/>
              <a:tblGrid>
                <a:gridCol w="1398710"/>
                <a:gridCol w="4927337"/>
              </a:tblGrid>
              <a:tr h="2886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구분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실행 방법</a:t>
                      </a: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501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목적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JB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의 역할 이해 및 조직 내 사원 목소리 청취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1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시간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10</a:t>
                      </a:r>
                      <a:r>
                        <a:rPr lang="ko-KR" alt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분 이상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1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대상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본인 소속 담당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JB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1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장소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중요하지 않음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94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내용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indent="-144000" algn="l" fontAlgn="ctr">
                        <a:buAutoNum type="arabicPeriod"/>
                      </a:pPr>
                      <a:r>
                        <a:rPr lang="ko-KR" alt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조직 내 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JB</a:t>
                      </a:r>
                      <a:r>
                        <a:rPr lang="ko-KR" alt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의 역할에 대해 경청한다</a:t>
                      </a:r>
                      <a:endParaRPr lang="en-US" altLang="ko-KR" sz="14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marL="144000" indent="-144000" algn="l" fontAlgn="ctr">
                        <a:buAutoNum type="arabicPeriod"/>
                      </a:pPr>
                      <a:endParaRPr lang="en-US" altLang="ko-KR" sz="14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marL="144000" indent="-144000" algn="l" fontAlgn="ctr">
                        <a:buAutoNum type="arabicPeriod"/>
                      </a:pPr>
                      <a:r>
                        <a:rPr lang="ko-KR" alt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최근 조직 내 구성원들의 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VOE</a:t>
                      </a:r>
                      <a:r>
                        <a:rPr lang="ko-KR" alt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는 무엇인지 문의한다</a:t>
                      </a:r>
                      <a:endParaRPr lang="en-US" altLang="ko-KR" sz="14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marL="144000" indent="-144000" algn="l" fontAlgn="ctr">
                        <a:buAutoNum type="arabicPeriod"/>
                      </a:pPr>
                      <a:endParaRPr lang="en-US" altLang="ko-KR" sz="14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marL="144000" indent="-144000" algn="l" fontAlgn="ctr">
                        <a:buAutoNum type="arabicPeriod"/>
                      </a:pP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 빠른 조직적응을 위한 방법을  질문해본다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9601"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JB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는 조직</a:t>
                      </a:r>
                      <a:r>
                        <a:rPr lang="ko-KR" altLang="en-US" sz="1400" b="0" i="0" u="none" strike="noStrike" baseline="0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 구성원들의 목소리를 대변하는 역할을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/>
                      </a:r>
                      <a:br>
                        <a:rPr lang="en-US" altLang="ko-KR" sz="1400" b="0" i="0" u="none" strike="noStrike" baseline="0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</a:br>
                      <a:r>
                        <a:rPr lang="ko-KR" altLang="en-US" sz="1400" b="0" i="0" u="none" strike="noStrike" baseline="0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수행하기 때문에 이분과 친분을 잘 쌓으면</a:t>
                      </a:r>
                      <a:endParaRPr lang="en-US" altLang="ko-KR" sz="1400" b="0" i="0" u="none" strike="noStrike" baseline="0" dirty="0" smtClean="0">
                        <a:solidFill>
                          <a:srgbClr val="C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fontAlgn="ctr"/>
                      <a:r>
                        <a:rPr lang="ko-KR" altLang="en-US" sz="1400" b="0" i="0" u="none" strike="noStrike" baseline="0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훨씬 더 빠르게 조직적응을 하실 수 있습니다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!</a:t>
                      </a:r>
                      <a:endParaRPr lang="ko-KR" alt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449878" y="-11952"/>
            <a:ext cx="2186817" cy="5516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13" indent="-285713">
              <a:lnSpc>
                <a:spcPct val="130000"/>
              </a:lnSpc>
              <a:buClr>
                <a:srgbClr val="C5003D"/>
              </a:buClr>
              <a:buFont typeface="Wingdings" pitchFamily="2" charset="2"/>
              <a:buChar char="ü"/>
            </a:pPr>
            <a:r>
              <a:rPr lang="ko-KR" altLang="en-US" sz="1200" b="1" dirty="0">
                <a:latin typeface="LG스마트체 Regular" pitchFamily="50" charset="-127"/>
                <a:ea typeface="LG스마트체 Regular" pitchFamily="50" charset="-127"/>
              </a:rPr>
              <a:t>난이도 </a:t>
            </a:r>
            <a:r>
              <a:rPr lang="en-US" altLang="ko-KR" sz="1200" b="1" dirty="0">
                <a:latin typeface="LG스마트체 Regular" pitchFamily="50" charset="-127"/>
                <a:ea typeface="LG스마트체 Regular" pitchFamily="50" charset="-127"/>
              </a:rPr>
              <a:t>: </a:t>
            </a:r>
            <a:r>
              <a:rPr lang="ko-KR" altLang="en-US" sz="1200" b="1">
                <a:latin typeface="LG스마트체 Regular" pitchFamily="50" charset="-127"/>
                <a:ea typeface="LG스마트체 Regular" pitchFamily="50" charset="-127"/>
              </a:rPr>
              <a:t>★★</a:t>
            </a:r>
            <a:endParaRPr lang="en-US" altLang="ko-KR" sz="1200" b="1" dirty="0">
              <a:latin typeface="LG스마트체 Regular" pitchFamily="50" charset="-127"/>
              <a:ea typeface="LG스마트체 Regular" pitchFamily="50" charset="-127"/>
            </a:endParaRPr>
          </a:p>
          <a:p>
            <a:pPr marL="285713" indent="-285713">
              <a:lnSpc>
                <a:spcPct val="130000"/>
              </a:lnSpc>
              <a:buClr>
                <a:srgbClr val="C5003D"/>
              </a:buClr>
              <a:buFont typeface="Wingdings" pitchFamily="2" charset="2"/>
              <a:buChar char="ü"/>
            </a:pPr>
            <a:r>
              <a:rPr lang="ko-KR" altLang="en-US" sz="1200" b="1" dirty="0">
                <a:latin typeface="LG스마트체 Regular" pitchFamily="50" charset="-127"/>
                <a:ea typeface="LG스마트체 Regular" pitchFamily="50" charset="-127"/>
              </a:rPr>
              <a:t>성공요소 </a:t>
            </a:r>
            <a:r>
              <a:rPr lang="en-US" altLang="ko-KR" sz="1200" b="1" dirty="0">
                <a:latin typeface="LG스마트체 Regular" pitchFamily="50" charset="-127"/>
                <a:ea typeface="LG스마트체 Regular" pitchFamily="50" charset="-127"/>
              </a:rPr>
              <a:t>: </a:t>
            </a:r>
            <a:r>
              <a:rPr lang="ko-KR" altLang="en-US" sz="1200" b="1">
                <a:latin typeface="LG스마트체 Regular" pitchFamily="50" charset="-127"/>
                <a:ea typeface="LG스마트체 Regular" pitchFamily="50" charset="-127"/>
              </a:rPr>
              <a:t>경청</a:t>
            </a:r>
            <a:r>
              <a:rPr lang="en-US" altLang="ko-KR" sz="1200" b="1" dirty="0">
                <a:latin typeface="LG스마트체 Regular" pitchFamily="50" charset="-127"/>
                <a:ea typeface="LG스마트체 Regular" pitchFamily="50" charset="-127"/>
              </a:rPr>
              <a:t>/</a:t>
            </a:r>
            <a:r>
              <a:rPr lang="ko-KR" altLang="en-US" sz="1200" b="1">
                <a:latin typeface="LG스마트체 Regular" pitchFamily="50" charset="-127"/>
                <a:ea typeface="LG스마트체 Regular" pitchFamily="50" charset="-127"/>
              </a:rPr>
              <a:t>겸손</a:t>
            </a:r>
            <a:r>
              <a:rPr lang="en-US" altLang="ko-KR" sz="1200" b="1" dirty="0">
                <a:latin typeface="LG스마트체 Regular" pitchFamily="50" charset="-127"/>
                <a:ea typeface="LG스마트체 Regular" pitchFamily="50" charset="-127"/>
              </a:rPr>
              <a:t>/</a:t>
            </a:r>
            <a:r>
              <a:rPr lang="ko-KR" altLang="en-US" sz="1200" b="1">
                <a:latin typeface="LG스마트체 Regular" pitchFamily="50" charset="-127"/>
                <a:ea typeface="LG스마트체 Regular" pitchFamily="50" charset="-127"/>
              </a:rPr>
              <a:t>붙임성</a:t>
            </a:r>
            <a:endParaRPr lang="ko-KR" altLang="en-US" sz="1200" b="1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58" y="3860305"/>
            <a:ext cx="1318976" cy="907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20039" y="56456"/>
            <a:ext cx="2351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LG스마트체 Regular" pitchFamily="50" charset="-127"/>
                <a:ea typeface="LG스마트체 Regular" pitchFamily="50" charset="-127"/>
              </a:rPr>
              <a:t>M2. </a:t>
            </a:r>
            <a:r>
              <a:rPr lang="ko-KR" altLang="en-US" sz="2000" b="1" smtClean="0">
                <a:latin typeface="LG스마트체 Regular" pitchFamily="50" charset="-127"/>
                <a:ea typeface="LG스마트체 Regular" pitchFamily="50" charset="-127"/>
              </a:rPr>
              <a:t>사업부</a:t>
            </a:r>
            <a:r>
              <a:rPr lang="en-US" altLang="ko-KR" sz="2000" b="1" dirty="0" smtClean="0">
                <a:latin typeface="LG스마트체 Regular" pitchFamily="50" charset="-127"/>
                <a:ea typeface="LG스마트체 Regular" pitchFamily="50" charset="-127"/>
              </a:rPr>
              <a:t>JB </a:t>
            </a:r>
            <a:r>
              <a:rPr lang="ko-KR" altLang="en-US" sz="2000" b="1" smtClean="0">
                <a:latin typeface="LG스마트체 Regular" pitchFamily="50" charset="-127"/>
                <a:ea typeface="LG스마트체 Regular" pitchFamily="50" charset="-127"/>
              </a:rPr>
              <a:t>만나기</a:t>
            </a:r>
            <a:endParaRPr lang="ko-KR" altLang="en-US" sz="2000" b="1" dirty="0">
              <a:latin typeface="LG스마트체 Regular" pitchFamily="50" charset="-127"/>
              <a:ea typeface="LG스마트체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013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0039" y="56456"/>
            <a:ext cx="2351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LG스마트체 Regular" pitchFamily="50" charset="-127"/>
                <a:ea typeface="LG스마트체 Regular" pitchFamily="50" charset="-127"/>
              </a:rPr>
              <a:t>M2. </a:t>
            </a:r>
            <a:r>
              <a:rPr lang="ko-KR" altLang="en-US" sz="2000" b="1">
                <a:latin typeface="LG스마트체 Regular" pitchFamily="50" charset="-127"/>
                <a:ea typeface="LG스마트체 Regular" pitchFamily="50" charset="-127"/>
              </a:rPr>
              <a:t>사업부</a:t>
            </a:r>
            <a:r>
              <a:rPr lang="en-US" altLang="ko-KR" sz="2000" b="1" dirty="0">
                <a:latin typeface="LG스마트체 Regular" pitchFamily="50" charset="-127"/>
                <a:ea typeface="LG스마트체 Regular" pitchFamily="50" charset="-127"/>
              </a:rPr>
              <a:t>JB </a:t>
            </a:r>
            <a:r>
              <a:rPr lang="ko-KR" altLang="en-US" sz="2000" b="1">
                <a:latin typeface="LG스마트체 Regular" pitchFamily="50" charset="-127"/>
                <a:ea typeface="LG스마트체 Regular" pitchFamily="50" charset="-127"/>
              </a:rPr>
              <a:t>만나기</a:t>
            </a:r>
            <a:endParaRPr lang="ko-KR" altLang="en-US" sz="2000" b="1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70139" y="142984"/>
            <a:ext cx="1035861" cy="372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29" indent="-171429">
              <a:lnSpc>
                <a:spcPct val="130000"/>
              </a:lnSpc>
              <a:buClr>
                <a:srgbClr val="C5003D"/>
              </a:buClr>
              <a:buFont typeface="Wingdings" pitchFamily="2" charset="2"/>
              <a:buChar char="Ø"/>
            </a:pPr>
            <a:r>
              <a:rPr lang="ko-KR" altLang="en-US" sz="1400" b="1" dirty="0">
                <a:latin typeface="LG스마트체 Regular" pitchFamily="50" charset="-127"/>
                <a:ea typeface="LG스마트체 Regular" pitchFamily="50" charset="-127"/>
              </a:rPr>
              <a:t>작성 양식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123517"/>
              </p:ext>
            </p:extLst>
          </p:nvPr>
        </p:nvGraphicFramePr>
        <p:xfrm>
          <a:off x="260651" y="794623"/>
          <a:ext cx="9292924" cy="3908821"/>
        </p:xfrm>
        <a:graphic>
          <a:graphicData uri="http://schemas.openxmlformats.org/drawingml/2006/table">
            <a:tbl>
              <a:tblPr/>
              <a:tblGrid>
                <a:gridCol w="937818"/>
                <a:gridCol w="6088156"/>
                <a:gridCol w="2266950"/>
              </a:tblGrid>
              <a:tr h="27127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만난 사람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후기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사진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7714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 손대근 책임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일시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: 03/27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장소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:  A3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동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4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층 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기억에 남는 대화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 평소 궁금했던 에어솔루션에서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JB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의 활동과 앞으로의 계획에 대한 대답들이 기억에 남음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.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특히 이번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1 Day class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관련해 도마 클래스를 들어 업무 외의 것들에도 관심을 가지고 복지를 해줌에 감사하였음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.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또한 복지관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층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커피 가게에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대한 현실적인 이유를 들어 이해할 수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있는 시간이 였음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최근 </a:t>
                      </a:r>
                      <a:r>
                        <a:rPr kumimoji="0" lang="ko-KR" altLang="en-US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가음정동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 기숙사 관련해서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인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실 추진 중에 있어 </a:t>
                      </a:r>
                      <a:r>
                        <a:rPr kumimoji="0" lang="ko-KR" altLang="en-US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봉림동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 기숙사도 속히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인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실이 되었음 하는 바램이 있었음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추가적으로 조직의 빠른 적응을 위해 취미 활동을 가져 편안한 마음으로 지내는 것을 추천함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.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특히 손대근 책임님은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FC FOTA(</a:t>
                      </a:r>
                      <a:r>
                        <a:rPr kumimoji="0" lang="ko-KR" altLang="en-US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풋살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 동아리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)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에 있어 활동을 통해 신입사원들과 함께 돈독한 사이가 될 것임을 말하였음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.</a:t>
                      </a: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718885" y="2039975"/>
            <a:ext cx="1348115" cy="179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20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097616"/>
              </p:ext>
            </p:extLst>
          </p:nvPr>
        </p:nvGraphicFramePr>
        <p:xfrm>
          <a:off x="271306" y="763960"/>
          <a:ext cx="6326047" cy="4488265"/>
        </p:xfrm>
        <a:graphic>
          <a:graphicData uri="http://schemas.openxmlformats.org/drawingml/2006/table">
            <a:tbl>
              <a:tblPr/>
              <a:tblGrid>
                <a:gridCol w="1398710"/>
                <a:gridCol w="4927337"/>
              </a:tblGrid>
              <a:tr h="2886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구분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실행 방법</a:t>
                      </a: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501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목적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팀장님과 친해지기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기대사항 청취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1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시간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10</a:t>
                      </a:r>
                      <a:r>
                        <a:rPr lang="ko-KR" alt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분 이상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1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대상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소속 조직책임자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1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장소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중요하지 않음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94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내용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indent="-144000" algn="l" fontAlgn="ctr">
                        <a:buAutoNum type="arabicPeriod"/>
                      </a:pPr>
                      <a:r>
                        <a:rPr lang="ko-KR" alt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조직 내 본인의 역할은 무엇일지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14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기대사항은 무엇인지 경청한다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.</a:t>
                      </a:r>
                    </a:p>
                    <a:p>
                      <a:pPr marL="0" indent="0" algn="l" fontAlgn="ctr">
                        <a:buNone/>
                      </a:pPr>
                      <a:endParaRPr lang="en-US" altLang="ko-KR" sz="14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marL="0" indent="0" algn="l" fontAlgn="ctr">
                        <a:buNone/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2.</a:t>
                      </a:r>
                      <a:r>
                        <a:rPr lang="ko-KR" alt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빠른 조직적응을 위한 </a:t>
                      </a:r>
                      <a:r>
                        <a:rPr lang="ko-KR" alt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방법을 질문해본다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9601"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직장 생활에서 팀장님과 팀원은 식구와 같죠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?</a:t>
                      </a:r>
                    </a:p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면담이 끝나면 꼭 밥이나 술을 사달라고 이야기해 보세요</a:t>
                      </a:r>
                      <a:endParaRPr lang="en-US" altLang="ko-KR" sz="1400" b="0" i="0" u="none" strike="noStrike" dirty="0" smtClean="0">
                        <a:solidFill>
                          <a:srgbClr val="C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고생하고 있는 </a:t>
                      </a:r>
                      <a:r>
                        <a:rPr lang="ko-KR" altLang="en-US" sz="1400" b="0" i="0" u="none" strike="noStrike" dirty="0" err="1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멘토도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 함께 하자고 제안해보시면 좋겠네요</a:t>
                      </a:r>
                      <a:endParaRPr lang="ko-KR" alt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449878" y="-11952"/>
            <a:ext cx="2186817" cy="5516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13" indent="-285713">
              <a:lnSpc>
                <a:spcPct val="130000"/>
              </a:lnSpc>
              <a:buClr>
                <a:srgbClr val="C5003D"/>
              </a:buClr>
              <a:buFont typeface="Wingdings" pitchFamily="2" charset="2"/>
              <a:buChar char="ü"/>
            </a:pPr>
            <a:r>
              <a:rPr lang="ko-KR" altLang="en-US" sz="1200" b="1" dirty="0">
                <a:latin typeface="LG스마트체 Regular" pitchFamily="50" charset="-127"/>
                <a:ea typeface="LG스마트체 Regular" pitchFamily="50" charset="-127"/>
              </a:rPr>
              <a:t>난이도 </a:t>
            </a:r>
            <a:r>
              <a:rPr lang="en-US" altLang="ko-KR" sz="1200" b="1" dirty="0">
                <a:latin typeface="LG스마트체 Regular" pitchFamily="50" charset="-127"/>
                <a:ea typeface="LG스마트체 Regular" pitchFamily="50" charset="-127"/>
              </a:rPr>
              <a:t>: </a:t>
            </a:r>
            <a:r>
              <a:rPr lang="ko-KR" altLang="en-US" sz="1200" b="1">
                <a:latin typeface="LG스마트체 Regular" pitchFamily="50" charset="-127"/>
                <a:ea typeface="LG스마트체 Regular" pitchFamily="50" charset="-127"/>
              </a:rPr>
              <a:t>★★</a:t>
            </a:r>
            <a:endParaRPr lang="en-US" altLang="ko-KR" sz="1200" b="1" dirty="0">
              <a:latin typeface="LG스마트체 Regular" pitchFamily="50" charset="-127"/>
              <a:ea typeface="LG스마트체 Regular" pitchFamily="50" charset="-127"/>
            </a:endParaRPr>
          </a:p>
          <a:p>
            <a:pPr marL="285713" indent="-285713">
              <a:lnSpc>
                <a:spcPct val="130000"/>
              </a:lnSpc>
              <a:buClr>
                <a:srgbClr val="C5003D"/>
              </a:buClr>
              <a:buFont typeface="Wingdings" pitchFamily="2" charset="2"/>
              <a:buChar char="ü"/>
            </a:pPr>
            <a:r>
              <a:rPr lang="ko-KR" altLang="en-US" sz="1200" b="1" dirty="0">
                <a:latin typeface="LG스마트체 Regular" pitchFamily="50" charset="-127"/>
                <a:ea typeface="LG스마트체 Regular" pitchFamily="50" charset="-127"/>
              </a:rPr>
              <a:t>성공요소 </a:t>
            </a:r>
            <a:r>
              <a:rPr lang="en-US" altLang="ko-KR" sz="1200" b="1" dirty="0">
                <a:latin typeface="LG스마트체 Regular" pitchFamily="50" charset="-127"/>
                <a:ea typeface="LG스마트체 Regular" pitchFamily="50" charset="-127"/>
              </a:rPr>
              <a:t>: </a:t>
            </a:r>
            <a:r>
              <a:rPr lang="ko-KR" altLang="en-US" sz="1200" b="1">
                <a:latin typeface="LG스마트체 Regular" pitchFamily="50" charset="-127"/>
                <a:ea typeface="LG스마트체 Regular" pitchFamily="50" charset="-127"/>
              </a:rPr>
              <a:t>경청</a:t>
            </a:r>
            <a:r>
              <a:rPr lang="en-US" altLang="ko-KR" sz="1200" b="1" dirty="0">
                <a:latin typeface="LG스마트체 Regular" pitchFamily="50" charset="-127"/>
                <a:ea typeface="LG스마트체 Regular" pitchFamily="50" charset="-127"/>
              </a:rPr>
              <a:t>/</a:t>
            </a:r>
            <a:r>
              <a:rPr lang="ko-KR" altLang="en-US" sz="1200" b="1">
                <a:latin typeface="LG스마트체 Regular" pitchFamily="50" charset="-127"/>
                <a:ea typeface="LG스마트체 Regular" pitchFamily="50" charset="-127"/>
              </a:rPr>
              <a:t>겸손</a:t>
            </a:r>
            <a:r>
              <a:rPr lang="en-US" altLang="ko-KR" sz="1200" b="1" dirty="0">
                <a:latin typeface="LG스마트체 Regular" pitchFamily="50" charset="-127"/>
                <a:ea typeface="LG스마트체 Regular" pitchFamily="50" charset="-127"/>
              </a:rPr>
              <a:t>/</a:t>
            </a:r>
            <a:r>
              <a:rPr lang="ko-KR" altLang="en-US" sz="1200" b="1">
                <a:latin typeface="LG스마트체 Regular" pitchFamily="50" charset="-127"/>
                <a:ea typeface="LG스마트체 Regular" pitchFamily="50" charset="-127"/>
              </a:rPr>
              <a:t>붙임성</a:t>
            </a:r>
            <a:endParaRPr lang="ko-KR" altLang="en-US" sz="1200" b="1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58" y="3860305"/>
            <a:ext cx="1318976" cy="907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20039" y="56456"/>
            <a:ext cx="2324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LG스마트체 Regular" pitchFamily="50" charset="-127"/>
                <a:ea typeface="LG스마트체 Regular" pitchFamily="50" charset="-127"/>
              </a:rPr>
              <a:t>M3. </a:t>
            </a:r>
            <a:r>
              <a:rPr lang="ko-KR" altLang="en-US" sz="2000" b="1" smtClean="0">
                <a:latin typeface="LG스마트체 Regular" pitchFamily="50" charset="-127"/>
                <a:ea typeface="LG스마트체 Regular" pitchFamily="50" charset="-127"/>
              </a:rPr>
              <a:t>팀장님과 티타임</a:t>
            </a:r>
            <a:endParaRPr lang="ko-KR" altLang="en-US" sz="2000" b="1" dirty="0">
              <a:latin typeface="LG스마트체 Regular" pitchFamily="50" charset="-127"/>
              <a:ea typeface="LG스마트체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677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11689</TotalTime>
  <Words>2517</Words>
  <Application>Microsoft Office PowerPoint</Application>
  <PresentationFormat>A4 용지(210x297mm)</PresentationFormat>
  <Paragraphs>441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LG스마트체 Regular</vt:lpstr>
      <vt:lpstr>LG스마트체2.0 Regular</vt:lpstr>
      <vt:lpstr>LG스마트체2.0 SemiBold</vt:lpstr>
      <vt:lpstr>맑은 고딕</vt:lpstr>
      <vt:lpstr>맑은 고딕 Semilight</vt:lpstr>
      <vt:lpstr>Arial</vt:lpstr>
      <vt:lpstr>Arial Narrow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배희정/선임/H&amp;A인재육성팀(heejeong.bae@lge.com)</dc:creator>
  <cp:lastModifiedBy>김덕환/연구원/에어솔루션제어연구담당(duckhwan.kim@lge.com)</cp:lastModifiedBy>
  <cp:revision>187</cp:revision>
  <dcterms:created xsi:type="dcterms:W3CDTF">2020-11-08T23:39:46Z</dcterms:created>
  <dcterms:modified xsi:type="dcterms:W3CDTF">2023-03-30T05:30:07Z</dcterms:modified>
</cp:coreProperties>
</file>