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9906000" cy="6858000" type="A4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D7C8"/>
    <a:srgbClr val="0C2243"/>
    <a:srgbClr val="BCA292"/>
    <a:srgbClr val="433A8B"/>
    <a:srgbClr val="57ABF1"/>
    <a:srgbClr val="F36296"/>
    <a:srgbClr val="5E569B"/>
    <a:srgbClr val="FDF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5" autoAdjust="0"/>
    <p:restoredTop sz="81567" autoAdjust="0"/>
  </p:normalViewPr>
  <p:slideViewPr>
    <p:cSldViewPr>
      <p:cViewPr varScale="1">
        <p:scale>
          <a:sx n="91" d="100"/>
          <a:sy n="91" d="100"/>
        </p:scale>
        <p:origin x="204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46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5748E8C-F96F-4777-ABDE-D48258893D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58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D1DCCB4-1C32-4CD9-97C3-3B8ECCED19A3}" type="datetimeFigureOut">
              <a:rPr lang="ko-KR" altLang="en-US"/>
              <a:pPr>
                <a:defRPr/>
              </a:pPr>
              <a:t>2022-01-06-Thursday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B4241C1-FEA9-415F-8727-1A13C1EE22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96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623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458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6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68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74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81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79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51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67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84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84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2DFD74-BFB0-48BB-B3D2-B6445A911ECC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43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95285" indent="0" algn="ctr">
              <a:buNone/>
              <a:defRPr/>
            </a:lvl2pPr>
            <a:lvl3pPr marL="990570" indent="0" algn="ctr">
              <a:buNone/>
              <a:defRPr/>
            </a:lvl3pPr>
            <a:lvl4pPr marL="1485854" indent="0" algn="ctr">
              <a:buNone/>
              <a:defRPr/>
            </a:lvl4pPr>
            <a:lvl5pPr marL="1981139" indent="0" algn="ctr">
              <a:buNone/>
              <a:defRPr/>
            </a:lvl5pPr>
            <a:lvl6pPr marL="2476424" indent="0" algn="ctr">
              <a:buNone/>
              <a:defRPr/>
            </a:lvl6pPr>
            <a:lvl7pPr marL="2971709" indent="0" algn="ctr">
              <a:buNone/>
              <a:defRPr/>
            </a:lvl7pPr>
            <a:lvl8pPr marL="3466993" indent="0" algn="ctr">
              <a:buNone/>
              <a:defRPr/>
            </a:lvl8pPr>
            <a:lvl9pPr marL="3962278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6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gray">
          <a:xfrm>
            <a:off x="8551986" y="6453336"/>
            <a:ext cx="122555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1166813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1166813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1166813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1166813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1166813" eaLnBrk="0" hangingPunct="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882A3818-54BD-489F-BFA3-82FF1A9750A0}" type="slidenum">
              <a:rPr lang="ko-KR" altLang="en-US" sz="12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ko-KR" altLang="en-US" sz="12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11 </a:t>
            </a:r>
            <a:endParaRPr lang="en-US" altLang="ko-KR" sz="1200" b="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33">
          <a:solidFill>
            <a:schemeClr val="tx1"/>
          </a:solidFill>
          <a:latin typeface="+mn-lt"/>
          <a:ea typeface="+mn-ea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67">
          <a:solidFill>
            <a:schemeClr val="tx1"/>
          </a:solidFill>
          <a:latin typeface="+mn-lt"/>
          <a:ea typeface="+mn-ea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5pPr>
      <a:lvl6pPr marL="2724066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6pPr>
      <a:lvl7pPr marL="3219351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7pPr>
      <a:lvl8pPr marL="3714636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8pPr>
      <a:lvl9pPr marL="4209920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직사각형 6"/>
          <p:cNvSpPr>
            <a:spLocks noChangeArrowheads="1"/>
          </p:cNvSpPr>
          <p:nvPr/>
        </p:nvSpPr>
        <p:spPr bwMode="auto">
          <a:xfrm>
            <a:off x="0" y="0"/>
            <a:ext cx="9906000" cy="3468068"/>
          </a:xfrm>
          <a:prstGeom prst="rect">
            <a:avLst/>
          </a:prstGeom>
          <a:solidFill>
            <a:srgbClr val="EAD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3" name="그룹 6"/>
          <p:cNvGrpSpPr>
            <a:grpSpLocks/>
          </p:cNvGrpSpPr>
          <p:nvPr/>
        </p:nvGrpSpPr>
        <p:grpSpPr bwMode="auto">
          <a:xfrm>
            <a:off x="9327382" y="1232355"/>
            <a:ext cx="79110" cy="684477"/>
            <a:chOff x="539552" y="2813050"/>
            <a:chExt cx="72008" cy="630808"/>
          </a:xfrm>
          <a:solidFill>
            <a:srgbClr val="BCA292"/>
          </a:solidFill>
        </p:grpSpPr>
        <p:sp>
          <p:nvSpPr>
            <p:cNvPr id="54" name="직사각형 5"/>
            <p:cNvSpPr>
              <a:spLocks noChangeArrowheads="1"/>
            </p:cNvSpPr>
            <p:nvPr/>
          </p:nvSpPr>
          <p:spPr bwMode="auto">
            <a:xfrm>
              <a:off x="539552" y="2813050"/>
              <a:ext cx="72008" cy="72008"/>
            </a:xfrm>
            <a:prstGeom prst="rect">
              <a:avLst/>
            </a:prstGeom>
            <a:solidFill>
              <a:srgbClr val="0C224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5" name="직사각형 15"/>
            <p:cNvSpPr>
              <a:spLocks noChangeArrowheads="1"/>
            </p:cNvSpPr>
            <p:nvPr/>
          </p:nvSpPr>
          <p:spPr bwMode="auto">
            <a:xfrm>
              <a:off x="539552" y="3092450"/>
              <a:ext cx="72008" cy="72008"/>
            </a:xfrm>
            <a:prstGeom prst="rect">
              <a:avLst/>
            </a:prstGeom>
            <a:solidFill>
              <a:srgbClr val="0C224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2" name="직사각형 16"/>
            <p:cNvSpPr>
              <a:spLocks noChangeArrowheads="1"/>
            </p:cNvSpPr>
            <p:nvPr/>
          </p:nvSpPr>
          <p:spPr bwMode="auto">
            <a:xfrm>
              <a:off x="539552" y="3371850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2065025" y="1130743"/>
            <a:ext cx="5775950" cy="65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5070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New</a:t>
            </a:r>
            <a:r>
              <a:rPr lang="ko-KR" altLang="en-US" sz="36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 </a:t>
            </a:r>
            <a:r>
              <a:rPr lang="en-US" altLang="ko-KR" sz="36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Comer</a:t>
            </a:r>
            <a:r>
              <a:rPr lang="ko-KR" altLang="en-US" sz="36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를 소개합니다</a:t>
            </a:r>
            <a:endParaRPr lang="en-US" altLang="ko-KR" sz="3600" b="1" spc="325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</p:txBody>
      </p: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3528384" y="4598811"/>
            <a:ext cx="5775950" cy="95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5070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신입사원 </a:t>
            </a:r>
            <a:r>
              <a:rPr lang="en-US" altLang="ko-KR" sz="28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Assimilation</a:t>
            </a:r>
          </a:p>
          <a:p>
            <a:pPr algn="ctr" eaLnBrk="1" latinLnBrk="1" hangingPunct="1">
              <a:defRPr/>
            </a:pPr>
            <a:r>
              <a:rPr lang="en-US" altLang="ko-KR" sz="28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2022. 00. 00</a:t>
            </a:r>
            <a:endParaRPr lang="en-US" altLang="ko-KR" sz="2800" b="1" spc="325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07</a:t>
            </a:r>
            <a:endParaRPr lang="en-US" altLang="ko-KR" sz="3600" spc="-162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1552128" y="151520"/>
            <a:ext cx="2320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Your Question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Picture 2" descr="writing post i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2" r="7281" b="14699"/>
          <a:stretch/>
        </p:blipFill>
        <p:spPr bwMode="auto">
          <a:xfrm>
            <a:off x="6249144" y="1395260"/>
            <a:ext cx="3429069" cy="1944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í¬ì¤í¸ì ë¶ë¥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5" b="16076"/>
          <a:stretch/>
        </p:blipFill>
        <p:spPr bwMode="auto">
          <a:xfrm>
            <a:off x="5091612" y="3852237"/>
            <a:ext cx="4586601" cy="212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22945" y="1629264"/>
            <a:ext cx="4836537" cy="110507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① 신입사원에게 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하고 싶은 질문 작성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인당 </a:t>
            </a: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최소 </a:t>
            </a:r>
            <a:r>
              <a:rPr lang="en-US" altLang="ko-KR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2~3</a:t>
            </a: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질문 작성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한 장의 </a:t>
            </a:r>
            <a:r>
              <a:rPr lang="ko-KR" alt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포스트잇에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하나의 질문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945" y="3247097"/>
            <a:ext cx="5069463" cy="5096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② 모든 질문을 각 질문 </a:t>
            </a: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항목에 부착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2945" y="4058755"/>
            <a:ext cx="5544616" cy="16403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③ 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비슷한 항목의 질문끼리 분류 </a:t>
            </a:r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대표 질문 선정</a:t>
            </a:r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④ 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질문 간 우선 순위 선정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⑤ 신입사원에게 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질문 전달 후 답변 준비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⑥ </a:t>
            </a:r>
            <a:r>
              <a:rPr lang="ko-KR" altLang="en-US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질문에 대한 답변 및 추가 질의 응답 진행</a:t>
            </a:r>
            <a:endParaRPr lang="en-US" altLang="ko-KR" sz="16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72060" y="951915"/>
            <a:ext cx="6263105" cy="31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진행 방식</a:t>
            </a:r>
            <a:endParaRPr lang="en-US" sz="2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08</a:t>
            </a:r>
            <a:endParaRPr lang="en-US" altLang="ko-KR" sz="3600" spc="-162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1552128" y="151520"/>
            <a:ext cx="2320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Wrap</a:t>
            </a:r>
            <a:r>
              <a:rPr lang="ko-KR" altLang="en-US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up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167709" y="1556792"/>
            <a:ext cx="3830386" cy="31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신입사원에게 바란다</a:t>
            </a:r>
            <a:endParaRPr lang="en-US" sz="2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3" name="Text Box 58"/>
          <p:cNvSpPr txBox="1">
            <a:spLocks noChangeArrowheads="1"/>
          </p:cNvSpPr>
          <p:nvPr/>
        </p:nvSpPr>
        <p:spPr bwMode="auto">
          <a:xfrm>
            <a:off x="2188468" y="2123075"/>
            <a:ext cx="5788868" cy="379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5070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200000"/>
              </a:lnSpc>
              <a:defRPr/>
            </a:pPr>
            <a:r>
              <a:rPr lang="ko-KR" altLang="en-US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신입사원이 오늘부터 </a:t>
            </a:r>
          </a:p>
          <a:p>
            <a:pPr algn="ctr" eaLnBrk="1" latinLnBrk="1" hangingPunct="1">
              <a:lnSpc>
                <a:spcPct val="200000"/>
              </a:lnSpc>
              <a:defRPr/>
            </a:pPr>
            <a:r>
              <a:rPr lang="en-US" altLang="ko-KR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LG</a:t>
            </a:r>
            <a:r>
              <a:rPr lang="ko-KR" altLang="en-US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전자의 직장인으로서</a:t>
            </a:r>
            <a:r>
              <a:rPr lang="en-US" altLang="ko-KR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,</a:t>
            </a:r>
          </a:p>
          <a:p>
            <a:pPr algn="ctr" eaLnBrk="1" latinLnBrk="1" hangingPunct="1">
              <a:lnSpc>
                <a:spcPct val="200000"/>
              </a:lnSpc>
              <a:defRPr/>
            </a:pPr>
            <a:r>
              <a:rPr lang="ko-KR" altLang="en-US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우리팀의 팀원으로서</a:t>
            </a:r>
            <a:r>
              <a:rPr lang="en-US" altLang="ko-KR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,</a:t>
            </a:r>
          </a:p>
          <a:p>
            <a:pPr algn="ctr" eaLnBrk="1" latinLnBrk="1" hangingPunct="1">
              <a:lnSpc>
                <a:spcPct val="200000"/>
              </a:lnSpc>
              <a:defRPr/>
            </a:pPr>
            <a:r>
              <a:rPr lang="ko-KR" altLang="en-US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어떻게 성장하길 바라는지 </a:t>
            </a:r>
            <a:r>
              <a:rPr lang="ko-KR" altLang="en-US" sz="24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선배님들의</a:t>
            </a:r>
            <a:endParaRPr lang="en-US" altLang="ko-KR" sz="2400" b="1" spc="325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  <a:p>
            <a:pPr algn="ctr" eaLnBrk="1" latinLnBrk="1" hangingPunct="1">
              <a:lnSpc>
                <a:spcPct val="200000"/>
              </a:lnSpc>
              <a:defRPr/>
            </a:pPr>
            <a:r>
              <a:rPr lang="ko-KR" altLang="en-US" sz="24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덕담</a:t>
            </a:r>
            <a:r>
              <a:rPr lang="en-US" altLang="ko-KR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,</a:t>
            </a:r>
            <a:r>
              <a:rPr lang="ko-KR" altLang="en-US" sz="2400" b="1" spc="325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격려 한 말씀 부탁드립니다</a:t>
            </a:r>
          </a:p>
        </p:txBody>
      </p:sp>
    </p:spTree>
    <p:extLst>
      <p:ext uri="{BB962C8B-B14F-4D97-AF65-F5344CB8AC3E}">
        <p14:creationId xmlns:p14="http://schemas.microsoft.com/office/powerpoint/2010/main" val="27922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09</a:t>
            </a:r>
            <a:endParaRPr lang="en-US" altLang="ko-KR" sz="3600" spc="-162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1552128" y="151520"/>
            <a:ext cx="2320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 </a:t>
            </a:r>
            <a:r>
              <a:rPr lang="en-US" altLang="ko-KR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Report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73017" y="1258887"/>
            <a:ext cx="7024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■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개요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58193" y="1600249"/>
            <a:ext cx="3600648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indent="0" eaLnBrk="1" latinLnBrk="1" hangingPunct="1">
              <a:lnSpc>
                <a:spcPct val="140000"/>
              </a:lnSpc>
              <a:defRPr/>
            </a:pP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1.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대상 조직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OOO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팀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인원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00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명</a:t>
            </a:r>
          </a:p>
          <a:p>
            <a:pPr marL="0" indent="0" eaLnBrk="1" latinLnBrk="1" hangingPunct="1">
              <a:lnSpc>
                <a:spcPct val="140000"/>
              </a:lnSpc>
              <a:defRPr/>
            </a:pP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일시 </a:t>
            </a:r>
            <a:r>
              <a:rPr lang="en-US" altLang="ko-KR" sz="13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0</a:t>
            </a:r>
            <a:r>
              <a:rPr lang="ko-KR" altLang="en-US" sz="13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월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OO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일</a:t>
            </a:r>
            <a:r>
              <a:rPr lang="en-US" altLang="ko-KR" sz="13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en-US" altLang="ko-KR" sz="13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00:00 </a:t>
            </a:r>
            <a:r>
              <a:rPr lang="en-US" altLang="ko-KR" sz="13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~ </a:t>
            </a:r>
            <a:r>
              <a:rPr lang="en-US" altLang="ko-KR" sz="13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00:00</a:t>
            </a:r>
            <a:endParaRPr lang="en-US" altLang="ko-KR" sz="13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eaLnBrk="1" latinLnBrk="1" hangingPunct="1">
              <a:lnSpc>
                <a:spcPct val="140000"/>
              </a:lnSpc>
              <a:defRPr/>
            </a:pP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장소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en-US" altLang="ko-KR" sz="13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OOO </a:t>
            </a:r>
            <a:r>
              <a:rPr lang="ko-KR" altLang="en-US" sz="13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회의실</a:t>
            </a:r>
            <a:endParaRPr lang="en-US" altLang="ko-KR" sz="13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eaLnBrk="1" latinLnBrk="1" hangingPunct="1">
              <a:lnSpc>
                <a:spcPct val="140000"/>
              </a:lnSpc>
              <a:defRPr/>
            </a:pP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</a:t>
            </a:r>
            <a:endParaRPr lang="en-US" altLang="ko-KR" sz="13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592960" y="1258887"/>
            <a:ext cx="161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■ </a:t>
            </a:r>
            <a:r>
              <a:rPr lang="en-US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Assimilation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소감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750581" y="2812889"/>
            <a:ext cx="3096344" cy="3664255"/>
          </a:xfrm>
          <a:prstGeom prst="roundRect">
            <a:avLst>
              <a:gd name="adj" fmla="val 979"/>
            </a:avLst>
          </a:prstGeom>
          <a:solidFill>
            <a:srgbClr val="EAD7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진행사진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80992" y="1700807"/>
            <a:ext cx="4608512" cy="4752529"/>
          </a:xfrm>
          <a:prstGeom prst="roundRect">
            <a:avLst>
              <a:gd name="adj" fmla="val 1589"/>
            </a:avLst>
          </a:prstGeom>
          <a:solidFill>
            <a:srgbClr val="EAD7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전반적인 소감</a:t>
            </a: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선배들이 바라는 신입사원의 모습은</a:t>
            </a: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1" lang="en-US" altLang="ko-KR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 나의 다짐</a:t>
            </a:r>
            <a:r>
              <a:rPr kumimoji="1" lang="en-US" altLang="ko-KR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1" lang="ko-KR" alt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약속</a:t>
            </a:r>
          </a:p>
        </p:txBody>
      </p:sp>
    </p:spTree>
    <p:extLst>
      <p:ext uri="{BB962C8B-B14F-4D97-AF65-F5344CB8AC3E}">
        <p14:creationId xmlns:p14="http://schemas.microsoft.com/office/powerpoint/2010/main" val="1552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직사각형 6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EAD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076" name="그룹 17"/>
          <p:cNvGrpSpPr>
            <a:grpSpLocks/>
          </p:cNvGrpSpPr>
          <p:nvPr/>
        </p:nvGrpSpPr>
        <p:grpSpPr bwMode="auto">
          <a:xfrm>
            <a:off x="7257258" y="116632"/>
            <a:ext cx="2160240" cy="1227445"/>
            <a:chOff x="6640691" y="0"/>
            <a:chExt cx="1994065" cy="1132571"/>
          </a:xfrm>
        </p:grpSpPr>
        <p:cxnSp>
          <p:nvCxnSpPr>
            <p:cNvPr id="3111" name="직선 연결선 15"/>
            <p:cNvCxnSpPr>
              <a:cxnSpLocks noChangeShapeType="1"/>
            </p:cNvCxnSpPr>
            <p:nvPr/>
          </p:nvCxnSpPr>
          <p:spPr bwMode="auto">
            <a:xfrm>
              <a:off x="8634756" y="0"/>
              <a:ext cx="0" cy="1098550"/>
            </a:xfrm>
            <a:prstGeom prst="line">
              <a:avLst/>
            </a:prstGeom>
            <a:noFill/>
            <a:ln w="9525" algn="ctr">
              <a:solidFill>
                <a:srgbClr val="BCA29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6640691" y="446362"/>
              <a:ext cx="1992479" cy="68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bIns="507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lnSpc>
                  <a:spcPct val="150000"/>
                </a:lnSpc>
                <a:defRPr/>
              </a:pPr>
              <a:r>
                <a:rPr lang="en-US" altLang="ko-KR" sz="1400" b="1" spc="325">
                  <a:solidFill>
                    <a:srgbClr val="BCA29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LG Electronics</a:t>
              </a:r>
            </a:p>
            <a:p>
              <a:pPr algn="r" eaLnBrk="1" latinLnBrk="1" hangingPunct="1">
                <a:lnSpc>
                  <a:spcPct val="150000"/>
                </a:lnSpc>
                <a:defRPr/>
              </a:pPr>
              <a:r>
                <a:rPr lang="en-US" altLang="ko-KR" sz="1400" b="1" spc="325">
                  <a:solidFill>
                    <a:srgbClr val="BCA29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H&amp;A Company</a:t>
              </a:r>
              <a:endParaRPr lang="en-US" altLang="ko-KR" sz="1400" b="1" spc="325" dirty="0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080" name="그룹 11"/>
          <p:cNvGrpSpPr>
            <a:grpSpLocks/>
          </p:cNvGrpSpPr>
          <p:nvPr/>
        </p:nvGrpSpPr>
        <p:grpSpPr bwMode="auto">
          <a:xfrm>
            <a:off x="6998353" y="5429120"/>
            <a:ext cx="2779183" cy="1037307"/>
            <a:chOff x="6445750" y="4290527"/>
            <a:chExt cx="2565109" cy="957512"/>
          </a:xfrm>
        </p:grpSpPr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6560037" y="4290527"/>
              <a:ext cx="2450822" cy="487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507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lang="en-US" altLang="ko-KR" sz="2800" b="1" spc="325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THE캔디바" panose="02020503020101020101" pitchFamily="18" charset="-127"/>
                </a:rPr>
                <a:t>New Comer</a:t>
              </a:r>
              <a:endParaRPr lang="en-US" altLang="ko-KR" sz="2800" b="1" spc="325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endParaRPr>
            </a:p>
          </p:txBody>
        </p:sp>
        <p:sp>
          <p:nvSpPr>
            <p:cNvPr id="57" name="Text Box 58"/>
            <p:cNvSpPr txBox="1">
              <a:spLocks noChangeArrowheads="1"/>
            </p:cNvSpPr>
            <p:nvPr/>
          </p:nvSpPr>
          <p:spPr bwMode="auto">
            <a:xfrm>
              <a:off x="6445750" y="4760426"/>
              <a:ext cx="2565109" cy="487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507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lang="en-US" altLang="ko-KR" sz="2800" b="1" spc="3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THE캔디바" panose="02020503020101020101" pitchFamily="18" charset="-127"/>
                </a:rPr>
                <a:t>Profile</a:t>
              </a:r>
            </a:p>
          </p:txBody>
        </p:sp>
      </p:grpSp>
      <p:grpSp>
        <p:nvGrpSpPr>
          <p:cNvPr id="3081" name="그룹 10"/>
          <p:cNvGrpSpPr>
            <a:grpSpLocks/>
          </p:cNvGrpSpPr>
          <p:nvPr/>
        </p:nvGrpSpPr>
        <p:grpSpPr bwMode="auto">
          <a:xfrm>
            <a:off x="3122302" y="1083890"/>
            <a:ext cx="1686683" cy="1048966"/>
            <a:chOff x="3899299" y="847058"/>
            <a:chExt cx="1556937" cy="968377"/>
          </a:xfrm>
        </p:grpSpPr>
        <p:grpSp>
          <p:nvGrpSpPr>
            <p:cNvPr id="3101" name="그룹 5"/>
            <p:cNvGrpSpPr>
              <a:grpSpLocks/>
            </p:cNvGrpSpPr>
            <p:nvPr/>
          </p:nvGrpSpPr>
          <p:grpSpPr bwMode="auto">
            <a:xfrm>
              <a:off x="3899299" y="847058"/>
              <a:ext cx="570118" cy="570032"/>
              <a:chOff x="5563651" y="3790484"/>
              <a:chExt cx="569960" cy="569912"/>
            </a:xfrm>
          </p:grpSpPr>
          <p:sp>
            <p:nvSpPr>
              <p:cNvPr id="3105" name="타원 24"/>
              <p:cNvSpPr>
                <a:spLocks noChangeArrowheads="1"/>
              </p:cNvSpPr>
              <p:nvPr/>
            </p:nvSpPr>
            <p:spPr bwMode="auto">
              <a:xfrm>
                <a:off x="5563651" y="3790484"/>
                <a:ext cx="569960" cy="569912"/>
              </a:xfrm>
              <a:prstGeom prst="ellipse">
                <a:avLst/>
              </a:prstGeom>
              <a:solidFill>
                <a:srgbClr val="0C22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 sz="120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pic>
            <p:nvPicPr>
              <p:cNvPr id="3106" name="그림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5" t="26450" r="89777" b="55597"/>
              <a:stretch>
                <a:fillRect/>
              </a:stretch>
            </p:blipFill>
            <p:spPr bwMode="auto">
              <a:xfrm>
                <a:off x="5684443" y="3896953"/>
                <a:ext cx="363932" cy="33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7" name="Rectangle 304"/>
            <p:cNvSpPr>
              <a:spLocks noChangeArrowheads="1"/>
            </p:cNvSpPr>
            <p:nvPr/>
          </p:nvSpPr>
          <p:spPr bwMode="auto">
            <a:xfrm>
              <a:off x="3929061" y="1474478"/>
              <a:ext cx="1527175" cy="340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 smtClean="0">
                  <a:solidFill>
                    <a:srgbClr val="BCA29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My History</a:t>
              </a:r>
              <a:endParaRPr lang="en-US" altLang="ko-KR" b="1" dirty="0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082" name="그룹 91"/>
          <p:cNvGrpSpPr>
            <a:grpSpLocks/>
          </p:cNvGrpSpPr>
          <p:nvPr/>
        </p:nvGrpSpPr>
        <p:grpSpPr bwMode="auto">
          <a:xfrm>
            <a:off x="3154544" y="3054102"/>
            <a:ext cx="1654440" cy="1040050"/>
            <a:chOff x="3803239" y="847058"/>
            <a:chExt cx="1527175" cy="960147"/>
          </a:xfrm>
        </p:grpSpPr>
        <p:grpSp>
          <p:nvGrpSpPr>
            <p:cNvPr id="3095" name="그룹 5"/>
            <p:cNvGrpSpPr>
              <a:grpSpLocks/>
            </p:cNvGrpSpPr>
            <p:nvPr/>
          </p:nvGrpSpPr>
          <p:grpSpPr bwMode="auto">
            <a:xfrm>
              <a:off x="3899299" y="847058"/>
              <a:ext cx="570118" cy="570032"/>
              <a:chOff x="5563651" y="3790484"/>
              <a:chExt cx="569960" cy="569912"/>
            </a:xfrm>
          </p:grpSpPr>
          <p:sp>
            <p:nvSpPr>
              <p:cNvPr id="3099" name="타원 24"/>
              <p:cNvSpPr>
                <a:spLocks noChangeArrowheads="1"/>
              </p:cNvSpPr>
              <p:nvPr/>
            </p:nvSpPr>
            <p:spPr bwMode="auto">
              <a:xfrm>
                <a:off x="5563651" y="3790484"/>
                <a:ext cx="569960" cy="569912"/>
              </a:xfrm>
              <a:prstGeom prst="ellipse">
                <a:avLst/>
              </a:prstGeom>
              <a:solidFill>
                <a:srgbClr val="BCA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 sz="120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pic>
            <p:nvPicPr>
              <p:cNvPr id="3100" name="그림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13" t="27657" r="24789" b="54390"/>
              <a:stretch>
                <a:fillRect/>
              </a:stretch>
            </p:blipFill>
            <p:spPr bwMode="auto">
              <a:xfrm>
                <a:off x="5679681" y="3877905"/>
                <a:ext cx="363932" cy="33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5" name="Rectangle 304"/>
            <p:cNvSpPr>
              <a:spLocks noChangeArrowheads="1"/>
            </p:cNvSpPr>
            <p:nvPr/>
          </p:nvSpPr>
          <p:spPr bwMode="auto">
            <a:xfrm>
              <a:off x="3803239" y="1466247"/>
              <a:ext cx="1527175" cy="340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BCA29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My </a:t>
              </a:r>
              <a:r>
                <a:rPr lang="en-US" altLang="ko-KR" b="1" smtClean="0">
                  <a:solidFill>
                    <a:srgbClr val="BCA29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Vision</a:t>
              </a:r>
              <a:endParaRPr lang="en-US" altLang="ko-KR" b="1" dirty="0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083" name="그룹 98"/>
          <p:cNvGrpSpPr>
            <a:grpSpLocks/>
          </p:cNvGrpSpPr>
          <p:nvPr/>
        </p:nvGrpSpPr>
        <p:grpSpPr bwMode="auto">
          <a:xfrm>
            <a:off x="4593563" y="5255419"/>
            <a:ext cx="2037953" cy="1040050"/>
            <a:chOff x="3803238" y="847058"/>
            <a:chExt cx="1881187" cy="960147"/>
          </a:xfrm>
        </p:grpSpPr>
        <p:grpSp>
          <p:nvGrpSpPr>
            <p:cNvPr id="3089" name="그룹 5"/>
            <p:cNvGrpSpPr>
              <a:grpSpLocks/>
            </p:cNvGrpSpPr>
            <p:nvPr/>
          </p:nvGrpSpPr>
          <p:grpSpPr bwMode="auto">
            <a:xfrm>
              <a:off x="3899299" y="847058"/>
              <a:ext cx="570118" cy="570032"/>
              <a:chOff x="5563651" y="3790484"/>
              <a:chExt cx="569960" cy="569912"/>
            </a:xfrm>
          </p:grpSpPr>
          <p:sp>
            <p:nvSpPr>
              <p:cNvPr id="3093" name="타원 24"/>
              <p:cNvSpPr>
                <a:spLocks noChangeArrowheads="1"/>
              </p:cNvSpPr>
              <p:nvPr/>
            </p:nvSpPr>
            <p:spPr bwMode="auto">
              <a:xfrm>
                <a:off x="5563651" y="3790484"/>
                <a:ext cx="569960" cy="569912"/>
              </a:xfrm>
              <a:prstGeom prst="ellipse">
                <a:avLst/>
              </a:prstGeom>
              <a:solidFill>
                <a:srgbClr val="0C22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 sz="120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pic>
            <p:nvPicPr>
              <p:cNvPr id="3094" name="그림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694" t="56113" r="55408" b="25935"/>
              <a:stretch>
                <a:fillRect/>
              </a:stretch>
            </p:blipFill>
            <p:spPr bwMode="auto">
              <a:xfrm>
                <a:off x="5684442" y="3880285"/>
                <a:ext cx="363932" cy="33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2" name="Rectangle 304"/>
            <p:cNvSpPr>
              <a:spLocks noChangeArrowheads="1"/>
            </p:cNvSpPr>
            <p:nvPr/>
          </p:nvSpPr>
          <p:spPr bwMode="auto">
            <a:xfrm>
              <a:off x="3803238" y="1466247"/>
              <a:ext cx="1881187" cy="340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 smtClean="0">
                  <a:solidFill>
                    <a:srgbClr val="BCA29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Your </a:t>
              </a:r>
              <a:r>
                <a:rPr lang="en-US" altLang="ko-KR" b="1">
                  <a:solidFill>
                    <a:srgbClr val="BCA29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Question</a:t>
              </a:r>
              <a:endParaRPr lang="en-US" altLang="ko-KR" b="1" dirty="0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3" name="그룹 6"/>
          <p:cNvGrpSpPr>
            <a:grpSpLocks/>
          </p:cNvGrpSpPr>
          <p:nvPr/>
        </p:nvGrpSpPr>
        <p:grpSpPr bwMode="auto">
          <a:xfrm>
            <a:off x="9327382" y="3086763"/>
            <a:ext cx="79110" cy="684477"/>
            <a:chOff x="539552" y="2813050"/>
            <a:chExt cx="72008" cy="630808"/>
          </a:xfrm>
          <a:solidFill>
            <a:srgbClr val="BCA292"/>
          </a:solidFill>
        </p:grpSpPr>
        <p:sp>
          <p:nvSpPr>
            <p:cNvPr id="54" name="직사각형 5"/>
            <p:cNvSpPr>
              <a:spLocks noChangeArrowheads="1"/>
            </p:cNvSpPr>
            <p:nvPr/>
          </p:nvSpPr>
          <p:spPr bwMode="auto">
            <a:xfrm>
              <a:off x="539552" y="2813050"/>
              <a:ext cx="72008" cy="72008"/>
            </a:xfrm>
            <a:prstGeom prst="rect">
              <a:avLst/>
            </a:prstGeom>
            <a:solidFill>
              <a:srgbClr val="0C224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5" name="직사각형 15"/>
            <p:cNvSpPr>
              <a:spLocks noChangeArrowheads="1"/>
            </p:cNvSpPr>
            <p:nvPr/>
          </p:nvSpPr>
          <p:spPr bwMode="auto">
            <a:xfrm>
              <a:off x="539552" y="3092450"/>
              <a:ext cx="72008" cy="72008"/>
            </a:xfrm>
            <a:prstGeom prst="rect">
              <a:avLst/>
            </a:prstGeom>
            <a:solidFill>
              <a:srgbClr val="0C224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2" name="직사각형 16"/>
            <p:cNvSpPr>
              <a:spLocks noChangeArrowheads="1"/>
            </p:cNvSpPr>
            <p:nvPr/>
          </p:nvSpPr>
          <p:spPr bwMode="auto">
            <a:xfrm>
              <a:off x="539552" y="3371850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mtClean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845" y="2465356"/>
            <a:ext cx="2100489" cy="208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90" y="377356"/>
            <a:ext cx="2078067" cy="208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998" y="4763548"/>
            <a:ext cx="2119010" cy="209129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5801544" y="26627"/>
            <a:ext cx="4104456" cy="523220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자신을 잘 나타내는 사진으로 그림 바꾸기</a:t>
            </a:r>
          </a:p>
        </p:txBody>
      </p:sp>
      <p:sp>
        <p:nvSpPr>
          <p:cNvPr id="44" name="직사각형 37"/>
          <p:cNvSpPr>
            <a:spLocks noChangeArrowheads="1"/>
          </p:cNvSpPr>
          <p:nvPr/>
        </p:nvSpPr>
        <p:spPr bwMode="auto">
          <a:xfrm flipH="1">
            <a:off x="1124275" y="4761856"/>
            <a:ext cx="1143221" cy="209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3289" y="4761856"/>
            <a:ext cx="1143221" cy="2092986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3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1064568" y="1052736"/>
            <a:ext cx="7776864" cy="65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5070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36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신입사원 </a:t>
            </a:r>
            <a:r>
              <a:rPr lang="en-US" altLang="ko-KR" sz="36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Assimilation</a:t>
            </a:r>
            <a:r>
              <a:rPr lang="ko-KR" altLang="en-US" sz="36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은</a:t>
            </a:r>
            <a:r>
              <a:rPr lang="en-US" altLang="ko-KR" sz="36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,</a:t>
            </a:r>
          </a:p>
        </p:txBody>
      </p: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5025008" y="2024844"/>
            <a:ext cx="4520952" cy="332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5070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신입사원이 동료</a:t>
            </a:r>
            <a:r>
              <a:rPr lang="en-US" altLang="ko-KR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/</a:t>
            </a:r>
            <a:r>
              <a:rPr lang="ko-KR" altLang="en-US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선배들과의</a:t>
            </a:r>
            <a:endParaRPr lang="en-US" altLang="ko-KR" sz="2000" b="1" spc="325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개인적 특성 공유와 </a:t>
            </a:r>
            <a:endParaRPr lang="en-US" altLang="ko-KR" sz="2000" b="1" spc="325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공감대 형성을 통해</a:t>
            </a:r>
            <a:endParaRPr lang="en-US" altLang="ko-KR" sz="2000" b="1" spc="325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서로의 신뢰를 쌓고</a:t>
            </a:r>
            <a:endParaRPr lang="en-US" altLang="ko-KR" sz="2000" b="1" spc="325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One Team</a:t>
            </a:r>
            <a:r>
              <a:rPr lang="ko-KR" altLang="en-US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의 멤버로</a:t>
            </a:r>
            <a:endParaRPr lang="en-US" altLang="ko-KR" sz="2000" b="1" spc="325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자리 잡기 위한</a:t>
            </a:r>
            <a:endParaRPr lang="en-US" altLang="ko-KR" sz="2000" b="1" spc="325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2000" b="1" spc="325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HE캔디바" panose="02020503020101020101" pitchFamily="18" charset="-127"/>
              </a:rPr>
              <a:t>마중물이 되는 시간입니다</a:t>
            </a:r>
            <a:endParaRPr lang="en-US" altLang="ko-KR" sz="2000" b="1" spc="325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HE캔디바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9182FF"/>
              </a:clrFrom>
              <a:clrTo>
                <a:srgbClr val="9182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464" y="1877819"/>
            <a:ext cx="4467389" cy="34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01</a:t>
            </a:r>
          </a:p>
        </p:txBody>
      </p:sp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1552128" y="151520"/>
            <a:ext cx="1654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400" b="1" smtClean="0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My History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2348880"/>
            <a:ext cx="7200800" cy="9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학창시절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취미활동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이것만은 잘 한다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이런 경험도 해 봤다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알바 경험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여행경험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대회경험  등등을</a:t>
            </a:r>
            <a:r>
              <a:rPr kumimoji="0" lang="en-US" altLang="ko-KR" sz="20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개성있게 표현</a:t>
            </a:r>
            <a:endParaRPr kumimoji="0" lang="en-US" altLang="ko-KR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982672" y="1127641"/>
            <a:ext cx="5562616" cy="523220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가장 자신을 잘 알려줄 수 있는 내용으로 구성</a:t>
            </a:r>
          </a:p>
        </p:txBody>
      </p:sp>
    </p:spTree>
    <p:extLst>
      <p:ext uri="{BB962C8B-B14F-4D97-AF65-F5344CB8AC3E}">
        <p14:creationId xmlns:p14="http://schemas.microsoft.com/office/powerpoint/2010/main" val="41074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02</a:t>
            </a:r>
            <a:endParaRPr lang="en-US" altLang="ko-KR" sz="3600" spc="-162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2348880"/>
            <a:ext cx="7200800" cy="9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학창시절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취미활동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이것만은 잘 한다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이런 경험도 해 봤다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알바 경험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여행경험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대회경험  등등을</a:t>
            </a:r>
            <a:r>
              <a:rPr kumimoji="0" lang="en-US" altLang="ko-KR" sz="20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개성있게 표현</a:t>
            </a:r>
            <a:endParaRPr kumimoji="0" lang="en-US" altLang="ko-KR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982672" y="1127641"/>
            <a:ext cx="5562616" cy="523220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가장 자신을 잘 알려줄 수 있는 내용으로 구성</a:t>
            </a:r>
          </a:p>
        </p:txBody>
      </p:sp>
      <p:sp>
        <p:nvSpPr>
          <p:cNvPr id="8" name="Rectangle 304"/>
          <p:cNvSpPr>
            <a:spLocks noChangeArrowheads="1"/>
          </p:cNvSpPr>
          <p:nvPr/>
        </p:nvSpPr>
        <p:spPr bwMode="auto">
          <a:xfrm>
            <a:off x="1552128" y="151520"/>
            <a:ext cx="1654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400" b="1" smtClean="0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My History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5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03</a:t>
            </a:r>
            <a:endParaRPr lang="en-US" altLang="ko-KR" sz="3600" spc="-162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2348880"/>
            <a:ext cx="7200800" cy="9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학창시절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취미활동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이것만은 잘 한다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이런 경험도 해 봤다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알바 경험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여행경험</a:t>
            </a:r>
            <a:r>
              <a:rPr kumimoji="0" lang="en-US" altLang="ko-KR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대회경험  등등을</a:t>
            </a:r>
            <a:r>
              <a:rPr kumimoji="0" lang="en-US" altLang="ko-KR" sz="20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개성있게 표현</a:t>
            </a:r>
            <a:endParaRPr kumimoji="0" lang="en-US" altLang="ko-KR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982672" y="1127641"/>
            <a:ext cx="5562616" cy="523220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가장 자신을 잘 알려줄 수 있는 내용으로 구성</a:t>
            </a:r>
          </a:p>
        </p:txBody>
      </p:sp>
      <p:sp>
        <p:nvSpPr>
          <p:cNvPr id="8" name="Rectangle 304"/>
          <p:cNvSpPr>
            <a:spLocks noChangeArrowheads="1"/>
          </p:cNvSpPr>
          <p:nvPr/>
        </p:nvSpPr>
        <p:spPr bwMode="auto">
          <a:xfrm>
            <a:off x="1552128" y="151520"/>
            <a:ext cx="1654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400" b="1" smtClean="0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My History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5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04</a:t>
            </a:r>
            <a:endParaRPr lang="en-US" altLang="ko-KR" sz="3600" spc="-162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Rectangle 304"/>
          <p:cNvSpPr>
            <a:spLocks noChangeArrowheads="1"/>
          </p:cNvSpPr>
          <p:nvPr/>
        </p:nvSpPr>
        <p:spPr bwMode="auto">
          <a:xfrm>
            <a:off x="1552128" y="151520"/>
            <a:ext cx="1654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My Vision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234888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회사를 지원하고 최종 선택한 동기</a:t>
            </a:r>
            <a:endParaRPr kumimoji="0" lang="en-US" altLang="ko-KR" sz="2000" b="1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회사에서의 목표</a:t>
            </a:r>
            <a:endParaRPr kumimoji="0" lang="en-US" altLang="ko-KR" sz="2000" b="1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사내에서의 관심분야 등등</a:t>
            </a:r>
            <a:endParaRPr kumimoji="0" lang="en-US" altLang="ko-KR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982672" y="1127641"/>
            <a:ext cx="5562616" cy="523220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가장 자신을 잘 알려줄 수 있는 내용으로 구성</a:t>
            </a:r>
          </a:p>
        </p:txBody>
      </p:sp>
    </p:spTree>
    <p:extLst>
      <p:ext uri="{BB962C8B-B14F-4D97-AF65-F5344CB8AC3E}">
        <p14:creationId xmlns:p14="http://schemas.microsoft.com/office/powerpoint/2010/main" val="28890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05</a:t>
            </a:r>
            <a:endParaRPr lang="en-US" altLang="ko-KR" sz="3600" spc="-162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234888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회사를 지원하고 최종 선택한 동기</a:t>
            </a:r>
            <a:endParaRPr kumimoji="0" lang="en-US" altLang="ko-KR" sz="2000" b="1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회사에서의 목표</a:t>
            </a:r>
            <a:endParaRPr kumimoji="0" lang="en-US" altLang="ko-KR" sz="2000" b="1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사내에서의 관심분야 등등</a:t>
            </a:r>
            <a:endParaRPr kumimoji="0" lang="en-US" altLang="ko-KR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982672" y="1127641"/>
            <a:ext cx="5562616" cy="523220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가장 자신을 잘 알려줄 수 있는 내용으로 구성</a:t>
            </a:r>
          </a:p>
        </p:txBody>
      </p:sp>
      <p:sp>
        <p:nvSpPr>
          <p:cNvPr id="8" name="Rectangle 304"/>
          <p:cNvSpPr>
            <a:spLocks noChangeArrowheads="1"/>
          </p:cNvSpPr>
          <p:nvPr/>
        </p:nvSpPr>
        <p:spPr bwMode="auto">
          <a:xfrm>
            <a:off x="1552128" y="151520"/>
            <a:ext cx="1654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My Vision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직사각형 37"/>
          <p:cNvSpPr>
            <a:spLocks noChangeArrowheads="1"/>
          </p:cNvSpPr>
          <p:nvPr/>
        </p:nvSpPr>
        <p:spPr bwMode="auto">
          <a:xfrm flipH="1">
            <a:off x="-17306" y="0"/>
            <a:ext cx="1535775" cy="756000"/>
          </a:xfrm>
          <a:prstGeom prst="rect">
            <a:avLst/>
          </a:prstGeom>
          <a:solidFill>
            <a:srgbClr val="0C22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7"/>
          <p:cNvSpPr>
            <a:spLocks noChangeArrowheads="1"/>
          </p:cNvSpPr>
          <p:nvPr/>
        </p:nvSpPr>
        <p:spPr bwMode="auto">
          <a:xfrm flipH="1">
            <a:off x="1506711" y="0"/>
            <a:ext cx="8399288" cy="756000"/>
          </a:xfrm>
          <a:prstGeom prst="rect">
            <a:avLst/>
          </a:prstGeom>
          <a:solidFill>
            <a:srgbClr val="EAD7C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342035" y="101718"/>
            <a:ext cx="817092" cy="56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tIns="3600" rIns="3600" bIns="36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600" spc="-162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06</a:t>
            </a:r>
            <a:endParaRPr lang="en-US" altLang="ko-KR" sz="3600" spc="-162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234888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회사를 지원하고 최종 선택한 동기</a:t>
            </a:r>
            <a:endParaRPr kumimoji="0" lang="en-US" altLang="ko-KR" sz="2000" b="1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회사에서의 목표</a:t>
            </a:r>
            <a:endParaRPr kumimoji="0" lang="en-US" altLang="ko-KR" sz="2000" b="1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8031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사내에서의 관심분야 등등</a:t>
            </a:r>
            <a:endParaRPr kumimoji="0" lang="en-US" altLang="ko-KR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982672" y="1127641"/>
            <a:ext cx="5562616" cy="523220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가장 자신을 잘 알려줄 수 있는 내용으로 구성</a:t>
            </a:r>
          </a:p>
        </p:txBody>
      </p:sp>
      <p:sp>
        <p:nvSpPr>
          <p:cNvPr id="8" name="Rectangle 304"/>
          <p:cNvSpPr>
            <a:spLocks noChangeArrowheads="1"/>
          </p:cNvSpPr>
          <p:nvPr/>
        </p:nvSpPr>
        <p:spPr bwMode="auto">
          <a:xfrm>
            <a:off x="1552128" y="151520"/>
            <a:ext cx="1654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2400" b="1">
                <a:solidFill>
                  <a:srgbClr val="BCA29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My Vision</a:t>
            </a:r>
            <a:endParaRPr lang="en-US" altLang="ko-KR" sz="2400" b="1" dirty="0">
              <a:solidFill>
                <a:srgbClr val="BCA292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7023</TotalTime>
  <Words>374</Words>
  <Application>Microsoft Office PowerPoint</Application>
  <PresentationFormat>A4 용지(210x297mm)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굴림</vt:lpstr>
      <vt:lpstr>Wingdings</vt:lpstr>
      <vt:lpstr>Arial Narrow</vt:lpstr>
      <vt:lpstr>Arial</vt:lpstr>
      <vt:lpstr>THE캔디바</vt:lpstr>
      <vt:lpstr>LG스마트체 Regular</vt:lpstr>
      <vt:lpstr>기본 디자인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손성완/책임/H&amp;A인재육성팀(soshirr.sohn@lge.com)</cp:lastModifiedBy>
  <cp:revision>1271</cp:revision>
  <dcterms:created xsi:type="dcterms:W3CDTF">2007-11-11T16:17:21Z</dcterms:created>
  <dcterms:modified xsi:type="dcterms:W3CDTF">2022-01-06T04:49:25Z</dcterms:modified>
</cp:coreProperties>
</file>