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5"/>
  </p:notesMasterIdLst>
  <p:handoutMasterIdLst>
    <p:handoutMasterId r:id="rId26"/>
  </p:handoutMasterIdLst>
  <p:sldIdLst>
    <p:sldId id="311" r:id="rId2"/>
    <p:sldId id="324" r:id="rId3"/>
    <p:sldId id="325" r:id="rId4"/>
    <p:sldId id="323" r:id="rId5"/>
    <p:sldId id="319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5" r:id="rId14"/>
    <p:sldId id="336" r:id="rId15"/>
    <p:sldId id="333" r:id="rId16"/>
    <p:sldId id="334" r:id="rId17"/>
    <p:sldId id="337" r:id="rId18"/>
    <p:sldId id="338" r:id="rId19"/>
    <p:sldId id="339" r:id="rId20"/>
    <p:sldId id="342" r:id="rId21"/>
    <p:sldId id="343" r:id="rId22"/>
    <p:sldId id="344" r:id="rId23"/>
    <p:sldId id="345" r:id="rId2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50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1" autoAdjust="0"/>
    <p:restoredTop sz="92045" autoAdjust="0"/>
  </p:normalViewPr>
  <p:slideViewPr>
    <p:cSldViewPr snapToGrid="0" showGuides="1">
      <p:cViewPr varScale="1">
        <p:scale>
          <a:sx n="95" d="100"/>
          <a:sy n="95" d="100"/>
        </p:scale>
        <p:origin x="1710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9" d="100"/>
        <a:sy n="99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35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5666D-52DB-4350-8504-B77C7963FA08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3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E164F-D16B-4D1F-8EFF-ED953D14DB7A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227D3-C956-42AB-B896-EACBEE91E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42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27D3-C956-42AB-B896-EACBEE91E0E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66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549275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969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0" y="549275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187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41" y="0"/>
            <a:ext cx="4264449" cy="5492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734096"/>
            <a:ext cx="8543925" cy="54428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>
              <a:defRPr sz="16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2pPr>
            <a:lvl3pPr>
              <a:defRPr sz="14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3pPr>
            <a:lvl4pPr>
              <a:defRPr sz="12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4pPr>
            <a:lvl5pPr>
              <a:defRPr sz="12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23C4DA1-0DE8-47F8-9B68-580C405F7370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7D6DF11C-A457-4203-A1BB-274466FA86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00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0349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505097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75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2" r:id="rId3"/>
    <p:sldLayoutId id="2147483695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251238" y="1917821"/>
            <a:ext cx="540352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4000" b="1" dirty="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신입사원 </a:t>
            </a:r>
            <a:endParaRPr kumimoji="1" lang="en-US" altLang="ko-KR" sz="4000" b="1" dirty="0">
              <a:solidFill>
                <a:prstClr val="black"/>
              </a:solidFill>
              <a:latin typeface="Arial Narrow" pitchFamily="34" charset="0"/>
              <a:ea typeface="LG스마트체 Regular" pitchFamily="50" charset="-127"/>
            </a:endParaRPr>
          </a:p>
          <a:p>
            <a:pPr lvl="0"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4000" b="1" dirty="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Mission 9</a:t>
            </a:r>
            <a:endParaRPr kumimoji="1" lang="ko-KR" altLang="en-US" sz="4000" b="1" dirty="0">
              <a:solidFill>
                <a:prstClr val="black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06322" y="5077019"/>
            <a:ext cx="29634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LG스마트체 Regular" pitchFamily="50" charset="-127"/>
                <a:ea typeface="LG스마트체 Regular" pitchFamily="50" charset="-127"/>
              </a:rPr>
              <a:t>이름 </a:t>
            </a:r>
            <a:r>
              <a:rPr lang="en-US" altLang="ko-KR" sz="1600" b="1" dirty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en-US" altLang="ko-KR" sz="1600" b="1" dirty="0" smtClean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sz="1600" b="1" smtClean="0">
                <a:latin typeface="LG스마트체 Regular" pitchFamily="50" charset="-127"/>
                <a:ea typeface="LG스마트체 Regular" pitchFamily="50" charset="-127"/>
              </a:rPr>
              <a:t>김동현</a:t>
            </a:r>
            <a:endParaRPr lang="en-US" altLang="ko-KR" sz="1600" b="1" dirty="0">
              <a:latin typeface="LG스마트체 Regular" pitchFamily="50" charset="-127"/>
              <a:ea typeface="LG스마트체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LG스마트체 Regular" pitchFamily="50" charset="-127"/>
                <a:ea typeface="LG스마트체 Regular" pitchFamily="50" charset="-127"/>
              </a:rPr>
              <a:t>소속 </a:t>
            </a:r>
            <a:r>
              <a:rPr lang="en-US" altLang="ko-KR" sz="1600" b="1" dirty="0" smtClean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600" b="1" smtClean="0">
                <a:latin typeface="LG스마트체 Regular" pitchFamily="50" charset="-127"/>
                <a:ea typeface="LG스마트체 Regular" pitchFamily="50" charset="-127"/>
              </a:rPr>
              <a:t>에어솔루션 </a:t>
            </a:r>
            <a:r>
              <a:rPr lang="en-US" altLang="ko-KR" sz="1600" b="1" dirty="0" smtClean="0">
                <a:latin typeface="LG스마트체 Regular" pitchFamily="50" charset="-127"/>
                <a:ea typeface="LG스마트체 Regular" pitchFamily="50" charset="-127"/>
              </a:rPr>
              <a:t>RAC</a:t>
            </a:r>
            <a:r>
              <a:rPr lang="ko-KR" altLang="en-US" sz="1600" b="1" smtClean="0">
                <a:latin typeface="LG스마트체 Regular" pitchFamily="50" charset="-127"/>
                <a:ea typeface="LG스마트체 Regular" pitchFamily="50" charset="-127"/>
              </a:rPr>
              <a:t>제어개발팀</a:t>
            </a:r>
            <a:endParaRPr lang="en-US" altLang="ko-KR" sz="1600" b="1" dirty="0">
              <a:latin typeface="LG스마트체 Regular" pitchFamily="50" charset="-127"/>
              <a:ea typeface="LG스마트체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latin typeface="LG스마트체 Regular" pitchFamily="50" charset="-127"/>
                <a:ea typeface="LG스마트체 Regular" pitchFamily="50" charset="-127"/>
              </a:rPr>
              <a:t>멘토</a:t>
            </a:r>
            <a:r>
              <a:rPr lang="en-US" altLang="ko-KR" sz="1600" b="1" dirty="0">
                <a:latin typeface="LG스마트체 Regular" pitchFamily="50" charset="-127"/>
                <a:ea typeface="LG스마트체 Regular" pitchFamily="50" charset="-127"/>
              </a:rPr>
              <a:t> : </a:t>
            </a:r>
            <a:r>
              <a:rPr lang="ko-KR" altLang="en-US" sz="1600" b="1" smtClean="0">
                <a:latin typeface="LG스마트체 Regular" pitchFamily="50" charset="-127"/>
                <a:ea typeface="LG스마트체 Regular" pitchFamily="50" charset="-127"/>
              </a:rPr>
              <a:t>신규열 책임연구원</a:t>
            </a:r>
            <a:endParaRPr lang="en-US" altLang="ko-KR" sz="1600" b="1" dirty="0">
              <a:latin typeface="LG스마트체 Regular" pitchFamily="50" charset="-127"/>
              <a:ea typeface="LG스마트체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LG스마트체 Regular" pitchFamily="50" charset="-127"/>
                <a:ea typeface="LG스마트체 Regular" pitchFamily="50" charset="-127"/>
              </a:rPr>
              <a:t>조직책임자 </a:t>
            </a:r>
            <a:r>
              <a:rPr lang="en-US" altLang="ko-KR" sz="1600" b="1" dirty="0">
                <a:latin typeface="LG스마트체 Regular" pitchFamily="50" charset="-127"/>
                <a:ea typeface="LG스마트체 Regular" pitchFamily="50" charset="-127"/>
              </a:rPr>
              <a:t>:  </a:t>
            </a:r>
            <a:r>
              <a:rPr lang="ko-KR" altLang="en-US" sz="1600" b="1" smtClean="0">
                <a:latin typeface="LG스마트체 Regular" pitchFamily="50" charset="-127"/>
                <a:ea typeface="LG스마트체 Regular" pitchFamily="50" charset="-127"/>
              </a:rPr>
              <a:t>최진탁 책임연구원</a:t>
            </a:r>
            <a:endParaRPr lang="ko-KR" altLang="en-US" sz="16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6509766" y="4999062"/>
            <a:ext cx="3060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509766" y="6684641"/>
            <a:ext cx="306000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0" y="505097"/>
            <a:ext cx="990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72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0039" y="5645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M3. </a:t>
            </a:r>
            <a:r>
              <a:rPr lang="ko-KR" altLang="en-US" sz="2000" b="1">
                <a:latin typeface="LG스마트체 Regular" pitchFamily="50" charset="-127"/>
                <a:ea typeface="LG스마트체 Regular" pitchFamily="50" charset="-127"/>
              </a:rPr>
              <a:t>팀장님과 티타임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0139" y="142984"/>
            <a:ext cx="1035861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29" indent="-171429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Ø"/>
            </a:pPr>
            <a:r>
              <a:rPr lang="ko-KR" altLang="en-US" sz="1400" b="1" dirty="0">
                <a:latin typeface="LG스마트체 Regular" pitchFamily="50" charset="-127"/>
                <a:ea typeface="LG스마트체 Regular" pitchFamily="50" charset="-127"/>
              </a:rPr>
              <a:t>작성 양식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712206"/>
              </p:ext>
            </p:extLst>
          </p:nvPr>
        </p:nvGraphicFramePr>
        <p:xfrm>
          <a:off x="260651" y="794623"/>
          <a:ext cx="9292924" cy="2762493"/>
        </p:xfrm>
        <a:graphic>
          <a:graphicData uri="http://schemas.openxmlformats.org/drawingml/2006/table">
            <a:tbl>
              <a:tblPr/>
              <a:tblGrid>
                <a:gridCol w="937818"/>
                <a:gridCol w="6088156"/>
                <a:gridCol w="2266950"/>
              </a:tblGrid>
              <a:tr h="3403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만난 사람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후기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사진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221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최진탁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팀장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일시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2023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월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29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일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15:10 ~ 16:00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장소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스마트파크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2 A3 F3.5 353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호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Customer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기억에 남는 것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팀장님과의 다양한 대화중에서 취미인 자전거를 좋아하시며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결혼 이전에 즐기셨던 취미라고 들었습니다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또한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최근 상영하였던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“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슬램덩크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“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농구 영화를 재미있게 보셔서 해당 영화에 대한 주제로 많은 이야기를 나누었습니다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추후 이러한 액티비티를 활성화하여 활동력있는 팀분위기를 이끌어내고 싶어하셨습니다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808" y="1574739"/>
            <a:ext cx="1781401" cy="133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8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075451"/>
              </p:ext>
            </p:extLst>
          </p:nvPr>
        </p:nvGraphicFramePr>
        <p:xfrm>
          <a:off x="271306" y="763960"/>
          <a:ext cx="6326047" cy="4488265"/>
        </p:xfrm>
        <a:graphic>
          <a:graphicData uri="http://schemas.openxmlformats.org/drawingml/2006/table">
            <a:tbl>
              <a:tblPr/>
              <a:tblGrid>
                <a:gridCol w="1398710"/>
                <a:gridCol w="4927337"/>
              </a:tblGrid>
              <a:tr h="2886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실행 방법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목적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멘토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– </a:t>
                      </a:r>
                      <a:r>
                        <a:rPr lang="ko-KR" altLang="en-US" sz="14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멘티 결속력 강화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시간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석식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상황에 따라 중식도 가능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대상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런닝메이트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멘토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장소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중요하지 않음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4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내용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indent="-144000" algn="l" fontAlgn="ctr">
                        <a:buAutoNum type="arabicPeriod"/>
                      </a:pP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조직 내 본인의 역할은 무엇일지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4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기대사항은 무엇인지 경청한다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marL="0" indent="0" algn="l" fontAlgn="ctr">
                        <a:buNone/>
                      </a:pPr>
                      <a:endParaRPr lang="en-US" altLang="ko-KR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2.</a:t>
                      </a:r>
                      <a:r>
                        <a:rPr lang="ko-KR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빠른 조직적응을 위한 </a:t>
                      </a:r>
                      <a:r>
                        <a:rPr lang="ko-KR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방법을 질문해본다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9601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나의 회사생활 가장 가까이서 함께 할 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멘토님과</a:t>
                      </a:r>
                      <a:endParaRPr lang="en-US" altLang="ko-KR" sz="1400" b="0" i="0" u="none" strike="noStrike" dirty="0" smtClean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허심탄회한 시간을 보내보세요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한발 다가가면 두발 멀어지는 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멘토님은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없어요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~!</a:t>
                      </a: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먼저 다가가는 적극성이 필요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!</a:t>
                      </a:r>
                      <a:r>
                        <a:rPr lang="ko-KR" altLang="en-US" sz="1400" b="0" i="0" u="none" strike="noStrike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endParaRPr lang="ko-KR" alt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49878" y="-11952"/>
            <a:ext cx="2186817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13" indent="-285713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ü"/>
            </a:pP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난이도 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200" b="1" smtClean="0">
                <a:latin typeface="LG스마트체 Regular" pitchFamily="50" charset="-127"/>
                <a:ea typeface="LG스마트체 Regular" pitchFamily="50" charset="-127"/>
              </a:rPr>
              <a:t>★</a:t>
            </a:r>
            <a:endParaRPr lang="en-US" altLang="ko-KR" sz="1200" b="1" dirty="0">
              <a:latin typeface="LG스마트체 Regular" pitchFamily="50" charset="-127"/>
              <a:ea typeface="LG스마트체 Regular" pitchFamily="50" charset="-127"/>
            </a:endParaRPr>
          </a:p>
          <a:p>
            <a:pPr marL="285713" indent="-285713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ü"/>
            </a:pP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성공요소 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경청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겸손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붙임성</a:t>
            </a:r>
            <a:endParaRPr lang="ko-KR" altLang="en-US" sz="12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" y="3860305"/>
            <a:ext cx="1318976" cy="90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0039" y="56456"/>
            <a:ext cx="2100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M4. 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멘토님과 식사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574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0039" y="56456"/>
            <a:ext cx="2100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M4. </a:t>
            </a:r>
            <a:r>
              <a:rPr lang="ko-KR" altLang="en-US" sz="2000" b="1">
                <a:latin typeface="LG스마트체 Regular" pitchFamily="50" charset="-127"/>
                <a:ea typeface="LG스마트체 Regular" pitchFamily="50" charset="-127"/>
              </a:rPr>
              <a:t>멘토님과 식사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0139" y="142984"/>
            <a:ext cx="1035861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29" indent="-171429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Ø"/>
            </a:pPr>
            <a:r>
              <a:rPr lang="ko-KR" altLang="en-US" sz="1400" b="1" dirty="0">
                <a:latin typeface="LG스마트체 Regular" pitchFamily="50" charset="-127"/>
                <a:ea typeface="LG스마트체 Regular" pitchFamily="50" charset="-127"/>
              </a:rPr>
              <a:t>작성 양식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177458"/>
              </p:ext>
            </p:extLst>
          </p:nvPr>
        </p:nvGraphicFramePr>
        <p:xfrm>
          <a:off x="260651" y="794623"/>
          <a:ext cx="9292924" cy="5690742"/>
        </p:xfrm>
        <a:graphic>
          <a:graphicData uri="http://schemas.openxmlformats.org/drawingml/2006/table">
            <a:tbl>
              <a:tblPr/>
              <a:tblGrid>
                <a:gridCol w="937818"/>
                <a:gridCol w="5453343"/>
                <a:gridCol w="2901763"/>
              </a:tblGrid>
              <a:tr h="2712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만난 사람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후기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사진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7714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임태형 책임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일시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2023-03-28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장소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상남동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기억에 남는 것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LG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전자에 입사하여 많은 경력을 보내신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PL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님은 과거의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LG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전자에서의 활동에 대해서 이해해볼 수 있었습니다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과거 팀별로 축구대회를 통해 득점왕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MVP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를 차지하신 내용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/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클린 공장으로 흡연구역이 공장 밖에 생겼던 경우 등 재미있는 이야기들을 많이 들어볼 수 있었습니다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99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신규열 책임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일시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2023-03-28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장소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상남동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기억에 남는 것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직무 역량에 대해서 가장 많이 설명을 해주신 저의 멘토님 입니다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 SW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직무에서 필요로 하는 다양한 툴들을 설명해주시고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간단한 사용법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유용한 메크로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/SVN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활용 등 직무적으로 많은 이야기를 들어볼 수 있었습니다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또한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멘토님이 처음 입사할실때도 현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“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최진탁 팀장님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＂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이 팀장님으로 계셨다는 소소한 이야기들도 많이 나누어 보았습니다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ko-KR" altLang="en-US" sz="1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99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이용진 선임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일시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2023-03-28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장소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상남동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기억에 남는 대화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 LCD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디스플레이 파트를 맡으면서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디스플레이에 대한 업무를 많이 알려주신 선배님입니다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사소한 내용까지 하나하나 모두 질문을 받아주시면서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직접 시현을 해주시단거나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해당 파일을 보내주는 등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LCD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에 관련된 내용을 많이 배워볼 수 있었습니다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ko-KR" altLang="en-US" sz="1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976" y="4259399"/>
            <a:ext cx="1839294" cy="13794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976" y="2033433"/>
            <a:ext cx="1839294" cy="137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771490"/>
              </p:ext>
            </p:extLst>
          </p:nvPr>
        </p:nvGraphicFramePr>
        <p:xfrm>
          <a:off x="271306" y="763960"/>
          <a:ext cx="6326047" cy="4488265"/>
        </p:xfrm>
        <a:graphic>
          <a:graphicData uri="http://schemas.openxmlformats.org/drawingml/2006/table">
            <a:tbl>
              <a:tblPr/>
              <a:tblGrid>
                <a:gridCol w="1398710"/>
                <a:gridCol w="4927337"/>
              </a:tblGrid>
              <a:tr h="2886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실행 방법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목적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함께 일할 유관부서 동료와 네트워킹 확장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시간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10</a:t>
                      </a:r>
                      <a:r>
                        <a:rPr lang="ko-KR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분 이상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대상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유관부서 동료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4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최대한 다양하게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장소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중요하지 않음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4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내용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indent="-144000" algn="l" fontAlgn="ctr">
                        <a:buAutoNum type="arabicPeriod"/>
                      </a:pP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함께 일하는 동료로서 함께 일하는 방법을 경청한다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marL="0" indent="0" algn="l" fontAlgn="ctr">
                        <a:buNone/>
                      </a:pPr>
                      <a:endParaRPr lang="en-US" altLang="ko-KR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2.</a:t>
                      </a:r>
                      <a:r>
                        <a:rPr lang="ko-KR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빠른 조직적응을 위한 </a:t>
                      </a:r>
                      <a:r>
                        <a:rPr lang="ko-KR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방법을 질문해본다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9601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처음엔 다소 도도할 수 있지만 해치지 않아요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!</a:t>
                      </a: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역시나 뭐니뭐니해도 신입사원다운 적극성이 필요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!</a:t>
                      </a:r>
                      <a:endParaRPr lang="ko-KR" alt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49878" y="-11952"/>
            <a:ext cx="2186817" cy="551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13" indent="-285713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ü"/>
            </a:pP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난이도 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★★</a:t>
            </a:r>
            <a:endParaRPr lang="en-US" altLang="ko-KR" sz="1200" b="1" dirty="0">
              <a:latin typeface="LG스마트체 Regular" pitchFamily="50" charset="-127"/>
              <a:ea typeface="LG스마트체 Regular" pitchFamily="50" charset="-127"/>
            </a:endParaRPr>
          </a:p>
          <a:p>
            <a:pPr marL="285713" indent="-285713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ü"/>
            </a:pP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성공요소 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경청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겸손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붙임성</a:t>
            </a:r>
            <a:endParaRPr lang="ko-KR" altLang="en-US" sz="12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" y="3860305"/>
            <a:ext cx="1318976" cy="90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0039" y="56456"/>
            <a:ext cx="2549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M5. 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유관부서와 티타임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263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0039" y="56456"/>
            <a:ext cx="2549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M5. </a:t>
            </a:r>
            <a:r>
              <a:rPr lang="ko-KR" altLang="en-US" sz="2000" b="1">
                <a:latin typeface="LG스마트체 Regular" pitchFamily="50" charset="-127"/>
                <a:ea typeface="LG스마트체 Regular" pitchFamily="50" charset="-127"/>
              </a:rPr>
              <a:t>유관부서와 티타임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0139" y="142984"/>
            <a:ext cx="1035861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29" indent="-171429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Ø"/>
            </a:pPr>
            <a:r>
              <a:rPr lang="ko-KR" altLang="en-US" sz="1400" b="1" dirty="0">
                <a:latin typeface="LG스마트체 Regular" pitchFamily="50" charset="-127"/>
                <a:ea typeface="LG스마트체 Regular" pitchFamily="50" charset="-127"/>
              </a:rPr>
              <a:t>작성 양식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135264"/>
              </p:ext>
            </p:extLst>
          </p:nvPr>
        </p:nvGraphicFramePr>
        <p:xfrm>
          <a:off x="260651" y="794623"/>
          <a:ext cx="9292924" cy="4109071"/>
        </p:xfrm>
        <a:graphic>
          <a:graphicData uri="http://schemas.openxmlformats.org/drawingml/2006/table">
            <a:tbl>
              <a:tblPr/>
              <a:tblGrid>
                <a:gridCol w="937818"/>
                <a:gridCol w="6088156"/>
                <a:gridCol w="2266950"/>
              </a:tblGrid>
              <a:tr h="3142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만난 사람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후기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사진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523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FC FOTA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일시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2023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월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15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일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수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) 18:00 ~ 20:00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장소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진해 드림 풋볼 센터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소감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다양한 부서의 사람들과 티타임 대신 풋살을 통해 스트레스를 해소하고 있음을 알 수 있었고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사내 동아리분들의 출신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나이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일 등 다양한 소재의 담소를 나누어 볼 수 있었습니다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24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에어케어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/ QE / SAC </a:t>
                      </a:r>
                      <a:r>
                        <a:rPr lang="ko-KR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동기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일시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2023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월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15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일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수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) 16:00 ~ 16:30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장소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복지관 지하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층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GS25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소감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RAC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제어개발팀과 다양한 소통을 진행해야하는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QE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나 업무적으로 비슷한 내용을 많이 작성하는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SAC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등 유관 부서들과의 티타임을 통해 사내 업무적응에 있어서 다양한 팁들을 들어볼 수 있었습니다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ko-KR" altLang="en-US" sz="1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25058" y="3089030"/>
            <a:ext cx="1459448" cy="19459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788" y="1370187"/>
            <a:ext cx="1971961" cy="14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4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179030"/>
              </p:ext>
            </p:extLst>
          </p:nvPr>
        </p:nvGraphicFramePr>
        <p:xfrm>
          <a:off x="271306" y="763960"/>
          <a:ext cx="6326047" cy="4509021"/>
        </p:xfrm>
        <a:graphic>
          <a:graphicData uri="http://schemas.openxmlformats.org/drawingml/2006/table">
            <a:tbl>
              <a:tblPr/>
              <a:tblGrid>
                <a:gridCol w="1398710"/>
                <a:gridCol w="4927337"/>
              </a:tblGrid>
              <a:tr h="2886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실행 방법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목적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사업부 주요회의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보고체에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참석하여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조직의 주요 미션과 업무별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Key man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을 파악함 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0" marR="541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시간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회의체 별 상이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보통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60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분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4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내용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indent="-144000" algn="l" fontAlgn="ctr">
                        <a:buAutoNum type="arabicPeriod"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팀장님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멘토님에게 참석할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수 있는 회의나 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보고체가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/>
                      </a:r>
                      <a:b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</a:b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있는지 추천을 해달라고 부탁해 본다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marL="144000" indent="-144000" algn="l" fontAlgn="ctr">
                        <a:buAutoNum type="arabicPeriod"/>
                      </a:pP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144000" indent="-144000" algn="l" fontAlgn="ctr">
                        <a:buAutoNum type="arabicPeriod"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참석한 회의의 전체적인 분위기를 느껴보고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,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b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</a:b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우리 조직의 미션이 무엇인지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b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</a:b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보고서는 어떻게 정리하고 발표하는지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/>
                      </a:r>
                      <a:b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</a:b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누가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또는 부서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) 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어떤 일을 수행하는지 등을 확인한다</a:t>
                      </a:r>
                      <a:endParaRPr lang="en-US" altLang="ko-KR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9601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★추천 회의체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담담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임원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주관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NPI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개발회의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품질회의</a:t>
                      </a:r>
                      <a:endParaRPr lang="ko-KR" alt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49878" y="-11952"/>
            <a:ext cx="1858201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13" indent="-285713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ü"/>
            </a:pP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난이도 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★★★</a:t>
            </a:r>
            <a:endParaRPr lang="en-US" altLang="ko-KR" sz="1200" b="1" dirty="0">
              <a:latin typeface="LG스마트체 Regular" pitchFamily="50" charset="-127"/>
              <a:ea typeface="LG스마트체 Regular" pitchFamily="50" charset="-127"/>
            </a:endParaRPr>
          </a:p>
          <a:p>
            <a:pPr marL="285713" indent="-285713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ü"/>
            </a:pP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성공요소 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200" b="1" smtClean="0">
                <a:latin typeface="LG스마트체 Regular" pitchFamily="50" charset="-127"/>
                <a:ea typeface="LG스마트체 Regular" pitchFamily="50" charset="-127"/>
              </a:rPr>
              <a:t>경청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호기심</a:t>
            </a:r>
            <a:endParaRPr lang="ko-KR" altLang="en-US" sz="12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" y="3860305"/>
            <a:ext cx="1318976" cy="90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0039" y="56456"/>
            <a:ext cx="3363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M6. 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임원 주요 회의체 참석하기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946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0039" y="56456"/>
            <a:ext cx="3363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M6. </a:t>
            </a:r>
            <a:r>
              <a:rPr lang="ko-KR" altLang="en-US" sz="2000" b="1">
                <a:latin typeface="LG스마트체 Regular" pitchFamily="50" charset="-127"/>
                <a:ea typeface="LG스마트체 Regular" pitchFamily="50" charset="-127"/>
              </a:rPr>
              <a:t>임원 주요 회의체 참석하기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0139" y="142984"/>
            <a:ext cx="1035861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29" indent="-171429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Ø"/>
            </a:pPr>
            <a:r>
              <a:rPr lang="ko-KR" altLang="en-US" sz="1400" b="1" dirty="0">
                <a:latin typeface="LG스마트체 Regular" pitchFamily="50" charset="-127"/>
                <a:ea typeface="LG스마트체 Regular" pitchFamily="50" charset="-127"/>
              </a:rPr>
              <a:t>작성 양식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366307"/>
              </p:ext>
            </p:extLst>
          </p:nvPr>
        </p:nvGraphicFramePr>
        <p:xfrm>
          <a:off x="232539" y="729645"/>
          <a:ext cx="9416286" cy="3206402"/>
        </p:xfrm>
        <a:graphic>
          <a:graphicData uri="http://schemas.openxmlformats.org/drawingml/2006/table">
            <a:tbl>
              <a:tblPr/>
              <a:tblGrid>
                <a:gridCol w="9416286"/>
              </a:tblGrid>
              <a:tr h="4126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주요 회의</a:t>
                      </a:r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보고체를</a:t>
                      </a:r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참석한 후기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86313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회의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:/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보고체명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SW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간담회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일시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2023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월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16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일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08:00 ~ 09:00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장소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NPI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룸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스마트파크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2 A3 F4)</a:t>
                      </a:r>
                      <a:endParaRPr lang="ko-KR" altLang="en-US" sz="17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61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참관 소감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현업의 프로젝트를 진행하면서 다양한 문제들로 인해서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TROUBLE ISSUE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가 생기가 된다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이러한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TROUBLE ISSUE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가 생길때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어떻게 대처를 하고 추후 반복적인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ISSUE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가 나오지 않도록 하기위해서 개발 프로세스부터 배포까지의 과정을 다시한번 점검을 진행하고 필요로 하는 추가적인 작업을 프로세스에 넣어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ISSUE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에 대한 대응 및 예방을 진행하고 있음을 알 수 있었다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또한 이러한 문제들에 대해서 상관과의 원활한 커뮤니케이션을 위해서 간담회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/ CHEER UP /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회식 등 다양한 방식을 도입하여 이러한 장벽을 허물도록 장려하고 있다는 것도 알 수 있었다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marL="5415" marR="5415" marT="10427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97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449878" y="-11952"/>
            <a:ext cx="2515432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13" indent="-285713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ü"/>
            </a:pP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난이도 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★★★★★</a:t>
            </a:r>
            <a:endParaRPr lang="en-US" altLang="ko-KR" sz="1200" b="1" dirty="0">
              <a:latin typeface="LG스마트체 Regular" pitchFamily="50" charset="-127"/>
              <a:ea typeface="LG스마트체 Regular" pitchFamily="50" charset="-127"/>
            </a:endParaRPr>
          </a:p>
          <a:p>
            <a:pPr marL="285713" indent="-285713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ü"/>
            </a:pP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성공요소 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200" b="1" smtClean="0">
                <a:latin typeface="LG스마트체 Regular" pitchFamily="50" charset="-127"/>
                <a:ea typeface="LG스마트체 Regular" pitchFamily="50" charset="-127"/>
              </a:rPr>
              <a:t>호기심</a:t>
            </a:r>
            <a:r>
              <a:rPr lang="en-US" altLang="ko-KR" sz="1200" b="1" dirty="0" smtClean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적극성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뻔뻔함</a:t>
            </a:r>
            <a:endParaRPr lang="ko-KR" altLang="en-US" sz="12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0039" y="56456"/>
            <a:ext cx="5248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M7. ‘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자문타답</a:t>
            </a:r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’ 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활용하기 </a:t>
            </a:r>
            <a:r>
              <a:rPr lang="en-US" altLang="ko-KR" sz="1600" b="1" dirty="0" smtClean="0"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1600" b="1">
                <a:latin typeface="LG스마트체 Regular" pitchFamily="50" charset="-127"/>
                <a:ea typeface="LG스마트체 Regular" pitchFamily="50" charset="-127"/>
              </a:rPr>
              <a:t>스스로 묻고 남에게 답을 얻다</a:t>
            </a:r>
            <a:r>
              <a:rPr lang="en-US" altLang="ko-KR" sz="1600" b="1" dirty="0" smtClean="0">
                <a:latin typeface="LG스마트체 Regular" pitchFamily="50" charset="-127"/>
                <a:ea typeface="LG스마트체 Regular" pitchFamily="50" charset="-127"/>
              </a:rPr>
              <a:t>)</a:t>
            </a:r>
            <a:endParaRPr lang="ko-KR" altLang="en-US" sz="2800" b="1">
              <a:latin typeface="LG스마트체 Regular" pitchFamily="50" charset="-127"/>
              <a:ea typeface="LG스마트체 Regular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55416"/>
              </p:ext>
            </p:extLst>
          </p:nvPr>
        </p:nvGraphicFramePr>
        <p:xfrm>
          <a:off x="271306" y="763960"/>
          <a:ext cx="6929594" cy="4626307"/>
        </p:xfrm>
        <a:graphic>
          <a:graphicData uri="http://schemas.openxmlformats.org/drawingml/2006/table">
            <a:tbl>
              <a:tblPr/>
              <a:tblGrid>
                <a:gridCol w="1532156"/>
                <a:gridCol w="5397438"/>
              </a:tblGrid>
              <a:tr h="3131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실행 방법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743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목적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수시로 떠오르는 질문에 답을 구하며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조직과 업무에 대해 빠르게 이해하고 적응한다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9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시간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하루 수시 작성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질문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9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대상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팀원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팀장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64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내용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1. </a:t>
                      </a:r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일을 하면서 수시로 떠오르는 질문과 의문점을 </a:t>
                      </a:r>
                      <a:r>
                        <a:rPr lang="ko-KR" alt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자문타답</a:t>
                      </a:r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양식지에 적어본다 </a:t>
                      </a:r>
                      <a:endParaRPr lang="en-US" altLang="ko-KR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2. </a:t>
                      </a:r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하루에 </a:t>
                      </a:r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30</a:t>
                      </a:r>
                      <a:r>
                        <a:rPr lang="ko-KR" altLang="en-US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분 정도 </a:t>
                      </a:r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시간을 내어 주변 팀원들에게 질문하고 구한 </a:t>
                      </a:r>
                      <a:r>
                        <a:rPr lang="ko-KR" altLang="en-US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답을 적어본다</a:t>
                      </a:r>
                      <a:endParaRPr lang="en-US" altLang="ko-KR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indent="0" algn="l" fontAlgn="ctr">
                        <a:buNone/>
                      </a:pPr>
                      <a:endParaRPr lang="en-US" altLang="ko-KR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3. 1</a:t>
                      </a:r>
                      <a:r>
                        <a:rPr lang="ko-KR" altLang="en-US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개월간 실시해본다</a:t>
                      </a:r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marL="0" indent="0" algn="l" fontAlgn="ctr">
                        <a:buNone/>
                      </a:pPr>
                      <a:endParaRPr lang="en-US" altLang="ko-KR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2567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가장 좋은 공부는 내가 모르는 것을 찾아보는 것입니다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!</a:t>
                      </a:r>
                    </a:p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꼭 활용해 보시길 바래요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~!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" y="4525655"/>
            <a:ext cx="1318976" cy="90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0039" y="56456"/>
            <a:ext cx="5880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M7. ‘</a:t>
            </a:r>
            <a:r>
              <a:rPr lang="ko-KR" altLang="en-US" sz="2000" b="1">
                <a:latin typeface="LG스마트체 Regular" pitchFamily="50" charset="-127"/>
                <a:ea typeface="LG스마트체 Regular" pitchFamily="50" charset="-127"/>
              </a:rPr>
              <a:t>자문타답’ 활용하기 </a:t>
            </a:r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2000" b="1">
                <a:latin typeface="LG스마트체 Regular" pitchFamily="50" charset="-127"/>
                <a:ea typeface="LG스마트체 Regular" pitchFamily="50" charset="-127"/>
              </a:rPr>
              <a:t>스스로 묻고 남에게 답을 얻다</a:t>
            </a:r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70139" y="142984"/>
            <a:ext cx="1035861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29" indent="-171429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Ø"/>
            </a:pPr>
            <a:r>
              <a:rPr lang="ko-KR" altLang="en-US" sz="1400" b="1" dirty="0">
                <a:latin typeface="LG스마트체 Regular" pitchFamily="50" charset="-127"/>
                <a:ea typeface="LG스마트체 Regular" pitchFamily="50" charset="-127"/>
              </a:rPr>
              <a:t>작성 양식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390264"/>
              </p:ext>
            </p:extLst>
          </p:nvPr>
        </p:nvGraphicFramePr>
        <p:xfrm>
          <a:off x="149371" y="1037905"/>
          <a:ext cx="6570224" cy="5660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5112"/>
                <a:gridCol w="3285112"/>
              </a:tblGrid>
              <a:tr h="1370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질문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1) </a:t>
                      </a:r>
                    </a:p>
                    <a:p>
                      <a:pPr latinLnBrk="1"/>
                      <a:endParaRPr lang="en-US" altLang="ko-KR" sz="1400" b="0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현재 팀에서 개발하고 있는 스탠드 에어컨 모델별 특징이 무엇이고 어떤 제품들이 있나요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?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코칭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1) 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스탠드 모델은 타워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듀얼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위너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칸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) 3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가지 모델이 개발되고 있으며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각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L, P, S, D, V, H 6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가지의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등급으로 관리되고 있다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(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자세한 내용은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LG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전자 홈페이지 참고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                                  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                                    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코치명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: 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신규열 책임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 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0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질문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2) </a:t>
                      </a:r>
                    </a:p>
                    <a:p>
                      <a:pPr latinLnBrk="1"/>
                      <a:endParaRPr lang="en-US" altLang="ko-KR" sz="1400" b="0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SW 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사용 툴 및 권한신청 방법이 어떻게 되나요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?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코칭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2) 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활용되고 있는 툴은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Source Insight/beyond compare/cube suite+/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svn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등을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collab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을 통해 다운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=&gt;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collab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권한 신청은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suppor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를 통해서 신청          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                                    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코치명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: 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신규열 책임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49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질문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3) </a:t>
                      </a:r>
                    </a:p>
                    <a:p>
                      <a:pPr latinLnBrk="1"/>
                      <a:endParaRPr lang="en-US" altLang="ko-KR" sz="1400" b="0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코드가 관리되고 있는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svn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의 구조에 대해서 이해하고 싶습니다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코칭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3) 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현재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svn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에서의 코드관리가 이루어지고 있으며 실질적으로 다루어지는 곳은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pac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-device /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pac-disp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폴더에서 스탠드 코드를 관리하는 중이다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그외의 폴더는 리모컨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벽걸이 등의 코드를 관리중에 있다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                                    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코치명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: 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신규열 책임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0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질문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4)</a:t>
                      </a:r>
                    </a:p>
                    <a:p>
                      <a:pPr latinLnBrk="1"/>
                      <a:endParaRPr lang="en-US" altLang="ko-KR" sz="1400" b="0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개발중에 있는 휘센타워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2(FQ25LDNBEN)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모델의 경우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MAIN PCB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와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DISP PCB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의 연결 질문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코칭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4) PCB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회로도를 통해서 각핀의 명칭들을 이해해 보고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MAIN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과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DISP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의 핀 연관관계를 이해해야한다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(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회로도 제공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) 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해당 내용 학습 후 연결핀 이해를 도와주었다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                                   </a:t>
                      </a: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코치명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: 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신규열 책임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27523"/>
              </p:ext>
            </p:extLst>
          </p:nvPr>
        </p:nvGraphicFramePr>
        <p:xfrm>
          <a:off x="6890058" y="1037905"/>
          <a:ext cx="2711142" cy="566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142"/>
              </a:tblGrid>
              <a:tr h="56601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배운 점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느낀 점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400" b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실천 사항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현업에서 배치된 스탠드 에어컨에 대한 질문이 굉장히 많았습니다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1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주력 업무로 배치된 만큼 해당 직무에 대한 이해가 필요했기 때문이었습니다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</a:t>
                      </a:r>
                      <a:r>
                        <a:rPr lang="ko-KR" altLang="en-US" sz="1400" b="1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이에 따라서 직무를 이해하기위해서 개발되고 있는 제품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/ </a:t>
                      </a:r>
                      <a:r>
                        <a:rPr lang="ko-KR" altLang="en-US" sz="1400" b="1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사용되는 툴 숙지 등 기본적인 부분에서 부터 이해를 하려 노력하고 있습니다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400" b="1" baseline="0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1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이러한 학습을 바탕으로 다양한 실험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/ </a:t>
                      </a:r>
                      <a:r>
                        <a:rPr lang="ko-KR" altLang="en-US" sz="1400" b="1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실습을 통해 해당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TOOL</a:t>
                      </a:r>
                      <a:r>
                        <a:rPr lang="ko-KR" altLang="en-US" sz="1400" b="1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과 제품을 제대로 다룰 수 있도록 성장해야한다고 생각했습니다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400" b="1" baseline="0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1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따라서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400" b="1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배당 받은 업무를 모두 마쳤다면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1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스스로의 제품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400" b="1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툴의 이해를 높이기 위해 내용을 정리하거나 다양한 방식으로 실습을 진행해보면서 오류사항을 정리하고 있습니다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  <a:endParaRPr lang="ko-KR" altLang="en-US" sz="1400" b="1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68579" marR="68579" marT="66040" marB="6604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364" y="593039"/>
            <a:ext cx="3111749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 dirty="0" smtClean="0">
                <a:latin typeface="LG스마트체 Regular" pitchFamily="50" charset="-127"/>
                <a:ea typeface="LG스마트체 Regular" pitchFamily="50" charset="-127"/>
              </a:rPr>
              <a:t>1</a:t>
            </a:r>
            <a:r>
              <a:rPr lang="ko-KR" altLang="en-US" sz="1600" b="1" smtClean="0">
                <a:latin typeface="LG스마트체 Regular" pitchFamily="50" charset="-127"/>
                <a:ea typeface="LG스마트체 Regular" pitchFamily="50" charset="-127"/>
              </a:rPr>
              <a:t>주차 </a:t>
            </a:r>
            <a:r>
              <a:rPr lang="en-US" altLang="ko-KR" sz="1600" b="1" dirty="0" smtClean="0"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1600" b="1" smtClean="0">
                <a:latin typeface="LG스마트체 Regular" pitchFamily="50" charset="-127"/>
                <a:ea typeface="LG스마트체 Regular" pitchFamily="50" charset="-127"/>
              </a:rPr>
              <a:t>작성기간 </a:t>
            </a:r>
            <a:r>
              <a:rPr lang="en-US" altLang="ko-KR" sz="1600" b="1" dirty="0" smtClean="0">
                <a:latin typeface="LG스마트체 Regular" pitchFamily="50" charset="-127"/>
                <a:ea typeface="LG스마트체 Regular" pitchFamily="50" charset="-127"/>
              </a:rPr>
              <a:t>: 03/02 ~ 03/31)</a:t>
            </a:r>
            <a:endParaRPr lang="ko-KR" altLang="en-US" sz="16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0039" y="56456"/>
            <a:ext cx="5880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M7. ‘</a:t>
            </a:r>
            <a:r>
              <a:rPr lang="ko-KR" altLang="en-US" sz="2000" b="1">
                <a:latin typeface="LG스마트체 Regular" pitchFamily="50" charset="-127"/>
                <a:ea typeface="LG스마트체 Regular" pitchFamily="50" charset="-127"/>
              </a:rPr>
              <a:t>자문타답’ 활용하기 </a:t>
            </a:r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2000" b="1">
                <a:latin typeface="LG스마트체 Regular" pitchFamily="50" charset="-127"/>
                <a:ea typeface="LG스마트체 Regular" pitchFamily="50" charset="-127"/>
              </a:rPr>
              <a:t>스스로 묻고 남에게 답을 얻다</a:t>
            </a:r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70139" y="142984"/>
            <a:ext cx="1035861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29" indent="-171429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Ø"/>
            </a:pPr>
            <a:r>
              <a:rPr lang="ko-KR" altLang="en-US" sz="1400" b="1" dirty="0">
                <a:latin typeface="LG스마트체 Regular" pitchFamily="50" charset="-127"/>
                <a:ea typeface="LG스마트체 Regular" pitchFamily="50" charset="-127"/>
              </a:rPr>
              <a:t>작성 양식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505778"/>
              </p:ext>
            </p:extLst>
          </p:nvPr>
        </p:nvGraphicFramePr>
        <p:xfrm>
          <a:off x="149371" y="1037905"/>
          <a:ext cx="6570224" cy="566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5112"/>
                <a:gridCol w="3285112"/>
              </a:tblGrid>
              <a:tr h="15918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질문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1)</a:t>
                      </a:r>
                    </a:p>
                    <a:p>
                      <a:pPr latinLnBrk="1"/>
                      <a:endParaRPr lang="en-US" altLang="ko-KR" sz="1400" b="0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스탠드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LED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디스플레이에 대해 전반적인 이해가 필요합니다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코칭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1)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YAMAHA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에 대한 이해부터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DISP 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개발의 전반적인 과정에 대해 설명해 주셨습니다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(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세부적인 내용은 많기에 미기입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) 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하나의 예시로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xflconverter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/ flash /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photoshop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등에 대해 학습을 할 수 있었습니다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                                   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                                     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코치명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: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권민구 선임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            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918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질문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2) </a:t>
                      </a:r>
                    </a:p>
                    <a:p>
                      <a:pPr latinLnBrk="1"/>
                      <a:endParaRPr lang="en-US" altLang="ko-KR" sz="1400" b="0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회의 시간 다양한 용어들에 대해 이해가 되지 않습니다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코칭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2) LQC 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온보딩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= 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라인 중 온보딩을 통한 검증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/ DIRECT FOTA = 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직접적인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FOTA 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연결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공유기에서 인터넷이 끊기더라도 연결할 수 있듯이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) 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등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… 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회의 도중 나온 다양한 용어에 대해서 설명을 받아볼 수 있었습니다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                                    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                                    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코치명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: 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신규열 책임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687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질문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3)</a:t>
                      </a:r>
                    </a:p>
                    <a:p>
                      <a:pPr latinLnBrk="1"/>
                      <a:endParaRPr lang="en-US" altLang="ko-KR" sz="1400" b="0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LCD DISP TEST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를 하는 방식이 어떻게 되나요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?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코칭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3) 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디버그를 통해서 테스트를 진행하기도 하지만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기본적인 화면의 경우 실행만으로도 테스트를 진행할 수 도있다는 것을 배웠습니다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                                   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                                    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코치명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: 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이용진 선임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076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질문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4)</a:t>
                      </a:r>
                    </a:p>
                    <a:p>
                      <a:pPr latinLnBrk="1"/>
                      <a:endParaRPr lang="en-US" altLang="ko-KR" sz="1400" b="0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SHEE 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담당자로 배정받았는데 어떻한 활동을 진행해야하나요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?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코칭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4) 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개발실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/ 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화학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/ 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시료 등 다양한 안전관리 담당으로서 해야할 일들에 대해서 설명을 받고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1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년동안 진행해야하는 일을 배정 받았습니다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                                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                                    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코치명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: </a:t>
                      </a:r>
                      <a:r>
                        <a:rPr lang="ko-KR" altLang="en-US" sz="1400" b="0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장재광 선임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680437"/>
              </p:ext>
            </p:extLst>
          </p:nvPr>
        </p:nvGraphicFramePr>
        <p:xfrm>
          <a:off x="6890058" y="1037905"/>
          <a:ext cx="2711142" cy="566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142"/>
              </a:tblGrid>
              <a:tr h="56601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배운 점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느낀 점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400" b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실천 사항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배정받은</a:t>
                      </a:r>
                      <a:r>
                        <a:rPr lang="ko-KR" altLang="en-US" sz="1400" b="1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직무 이외에도 회사 생활에 있어서 다양한 임무를 부여받기도 하고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400" b="1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또한 내가 스스로 챙겨가야함을 알 수 있었습니다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</a:t>
                      </a:r>
                      <a:r>
                        <a:rPr lang="ko-KR" altLang="en-US" sz="1400" b="1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이러한 부분을 고려해본다면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400" b="1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회사생활에서 필요할 수 있는 내용을 적극적으로 질문해보고 동기들과 공유하는 방식으로 해결해 나가야 됨을 알 수 있었습니다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400" b="1" baseline="0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1" baseline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따라서 동기들과의 자리를 많이 만들거나 질문이 생각날 때마다 메모하여 선배님들에게 계속적으로 질문을 진행하고 있습니다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</a:txBody>
                  <a:tcPr marL="68579" marR="68579" marT="66040" marB="6604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364" y="593039"/>
            <a:ext cx="3111749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 dirty="0">
                <a:latin typeface="LG스마트체 Regular" pitchFamily="50" charset="-127"/>
                <a:ea typeface="LG스마트체 Regular" pitchFamily="50" charset="-127"/>
              </a:rPr>
              <a:t>2</a:t>
            </a:r>
            <a:r>
              <a:rPr lang="ko-KR" altLang="en-US" sz="1600" b="1" smtClean="0">
                <a:latin typeface="LG스마트체 Regular" pitchFamily="50" charset="-127"/>
                <a:ea typeface="LG스마트체 Regular" pitchFamily="50" charset="-127"/>
              </a:rPr>
              <a:t>주차 </a:t>
            </a:r>
            <a:r>
              <a:rPr lang="en-US" altLang="ko-KR" sz="1600" b="1" dirty="0" smtClean="0"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1600" b="1">
                <a:latin typeface="LG스마트체 Regular" pitchFamily="50" charset="-127"/>
                <a:ea typeface="LG스마트체 Regular" pitchFamily="50" charset="-127"/>
              </a:rPr>
              <a:t>작성기간 </a:t>
            </a:r>
            <a:r>
              <a:rPr lang="en-US" altLang="ko-KR" sz="1600" b="1" dirty="0">
                <a:latin typeface="LG스마트체 Regular" pitchFamily="50" charset="-127"/>
                <a:ea typeface="LG스마트체 Regular" pitchFamily="50" charset="-127"/>
              </a:rPr>
              <a:t>: 03/02 ~ 03/31)</a:t>
            </a:r>
            <a:endParaRPr lang="ko-KR" altLang="en-US" sz="16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1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73132"/>
              </p:ext>
            </p:extLst>
          </p:nvPr>
        </p:nvGraphicFramePr>
        <p:xfrm>
          <a:off x="1725406" y="1524789"/>
          <a:ext cx="6455188" cy="3808422"/>
        </p:xfrm>
        <a:graphic>
          <a:graphicData uri="http://schemas.openxmlformats.org/drawingml/2006/table">
            <a:tbl>
              <a:tblPr/>
              <a:tblGrid>
                <a:gridCol w="6455188"/>
              </a:tblGrid>
              <a:tr h="3808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본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가이드는 </a:t>
                      </a:r>
                      <a:endParaRPr kumimoji="1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신입사원의  빠른 조직의 이해와 현업의 적응을 위해</a:t>
                      </a:r>
                      <a:endParaRPr kumimoji="1" lang="en-US" altLang="ko-KR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“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순수한 자신의 호기심과 자발성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”</a:t>
                      </a:r>
                      <a:r>
                        <a:rPr kumimoji="1" lang="ko-KR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을 바탕으로</a:t>
                      </a:r>
                      <a:endParaRPr kumimoji="1" lang="en-US" altLang="ko-KR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1</a:t>
                      </a:r>
                      <a:r>
                        <a:rPr kumimoji="1" lang="ko-KR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개월 </a:t>
                      </a:r>
                      <a:r>
                        <a:rPr kumimoji="1" lang="ko-KR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동안 완수해야 </a:t>
                      </a:r>
                      <a:r>
                        <a:rPr kumimoji="1" lang="ko-KR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할 </a:t>
                      </a:r>
                      <a:r>
                        <a:rPr kumimoji="1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9</a:t>
                      </a:r>
                      <a:r>
                        <a:rPr kumimoji="1" lang="ko-KR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가지 </a:t>
                      </a:r>
                      <a:r>
                        <a:rPr kumimoji="1" lang="ko-KR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미션을 안내하고</a:t>
                      </a:r>
                      <a:endParaRPr kumimoji="1" lang="en-US" altLang="ko-KR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미션 달성 여부를 스스로 점검하는 목적으로 제작되었습니다</a:t>
                      </a:r>
                      <a:r>
                        <a:rPr kumimoji="1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잘 활용하시어 조직에 빠르게 적응하고 성장해 나가시길 바랍니다</a:t>
                      </a:r>
                      <a:r>
                        <a:rPr kumimoji="1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  <a:endParaRPr kumimoji="1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62308" marR="62308" marT="67600" marB="67600" anchor="ctr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0" y="505097"/>
            <a:ext cx="990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90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904921"/>
              </p:ext>
            </p:extLst>
          </p:nvPr>
        </p:nvGraphicFramePr>
        <p:xfrm>
          <a:off x="271306" y="763960"/>
          <a:ext cx="6326047" cy="3628777"/>
        </p:xfrm>
        <a:graphic>
          <a:graphicData uri="http://schemas.openxmlformats.org/drawingml/2006/table">
            <a:tbl>
              <a:tblPr/>
              <a:tblGrid>
                <a:gridCol w="1398710"/>
                <a:gridCol w="4927337"/>
              </a:tblGrid>
              <a:tr h="2886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실행 방법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목적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보고 또 보고 싶은 동기가 되기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시간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제한 없음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대상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동기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장소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중요하지 않음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9601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동기사랑 나라사랑 회사사랑</a:t>
                      </a:r>
                      <a:endParaRPr lang="ko-KR" alt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49878" y="-11952"/>
            <a:ext cx="199285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13" indent="-285713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ü"/>
            </a:pP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난이도 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200" b="1" smtClean="0">
                <a:latin typeface="LG스마트체 Regular" pitchFamily="50" charset="-127"/>
                <a:ea typeface="LG스마트체 Regular" pitchFamily="50" charset="-127"/>
              </a:rPr>
              <a:t>★</a:t>
            </a:r>
            <a:endParaRPr lang="en-US" altLang="ko-KR" sz="1200" b="1" dirty="0">
              <a:latin typeface="LG스마트체 Regular" pitchFamily="50" charset="-127"/>
              <a:ea typeface="LG스마트체 Regular" pitchFamily="50" charset="-127"/>
            </a:endParaRPr>
          </a:p>
          <a:p>
            <a:pPr marL="285713" indent="-285713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ü"/>
            </a:pP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성공요소 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200" b="1" smtClean="0">
                <a:latin typeface="LG스마트체 Regular" pitchFamily="50" charset="-127"/>
                <a:ea typeface="LG스마트체 Regular" pitchFamily="50" charset="-127"/>
              </a:rPr>
              <a:t>적극성</a:t>
            </a:r>
            <a:r>
              <a:rPr lang="en-US" altLang="ko-KR" sz="1200" b="1" dirty="0" smtClean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200" b="1" smtClean="0">
                <a:latin typeface="LG스마트체 Regular" pitchFamily="50" charset="-127"/>
                <a:ea typeface="LG스마트체 Regular" pitchFamily="50" charset="-127"/>
              </a:rPr>
              <a:t>동기애</a:t>
            </a:r>
            <a:endParaRPr lang="ko-KR" altLang="en-US" sz="12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" y="2955430"/>
            <a:ext cx="1318976" cy="90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0039" y="56456"/>
            <a:ext cx="2100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M8. 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동기와 티타임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111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0039" y="56456"/>
            <a:ext cx="2100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M8. </a:t>
            </a:r>
            <a:r>
              <a:rPr lang="ko-KR" altLang="en-US" sz="2000" b="1">
                <a:latin typeface="LG스마트체 Regular" pitchFamily="50" charset="-127"/>
                <a:ea typeface="LG스마트체 Regular" pitchFamily="50" charset="-127"/>
              </a:rPr>
              <a:t>동기와 티타임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0139" y="142984"/>
            <a:ext cx="1035861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29" indent="-171429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Ø"/>
            </a:pPr>
            <a:r>
              <a:rPr lang="ko-KR" altLang="en-US" sz="1400" b="1" dirty="0">
                <a:latin typeface="LG스마트체 Regular" pitchFamily="50" charset="-127"/>
                <a:ea typeface="LG스마트체 Regular" pitchFamily="50" charset="-127"/>
              </a:rPr>
              <a:t>작성 양식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118613"/>
              </p:ext>
            </p:extLst>
          </p:nvPr>
        </p:nvGraphicFramePr>
        <p:xfrm>
          <a:off x="260651" y="794622"/>
          <a:ext cx="9292924" cy="5886720"/>
        </p:xfrm>
        <a:graphic>
          <a:graphicData uri="http://schemas.openxmlformats.org/drawingml/2006/table">
            <a:tbl>
              <a:tblPr/>
              <a:tblGrid>
                <a:gridCol w="937818"/>
                <a:gridCol w="6088156"/>
                <a:gridCol w="2266950"/>
              </a:tblGrid>
              <a:tr h="3289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만난 사람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후기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사진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3489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일시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2023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월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장소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토도스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/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복지관 지하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층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GS25 /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롯데시네마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기억에 남는 것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다양한 동기들과 티타임을 가지며넛 각자의 슽리를 들어볼 수 있었습니다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김세연 연구원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–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축구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풋살을 좋아하며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다양한 사람들에게 거부감없이 친근하게 다가가는 성격으로 친화력이 좋습니다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저의 본가인 인천에 있는 인하대출신으로 먼 타지에서 고향의 향기를 느껴볼 수 있었습니다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김동찬 연구원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–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굉장히 큰 키로 첫 인상부터 강렬했던 동기입니다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같이 영화도 보고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맛집을 찾아가며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다양한 활동을 해보면서 액티비티 활동을 좋아하며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인기가 많습니다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김정훈 연구원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–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다소 우아한 취미를 좋아하며 바이올린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벚꽃놀이 등 침착하게 활동하는 취미생활을 가지고 있습니다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그러한 성격답게 맛있는 곳을 잘알고 있으며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이성 친구들과도 거부감없이 친하게 잘지내는 모습입니다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김덕환 연구원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–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주변 사람들의 이야기에 정말 강렬한 리액션을 해주어 주변 사람들을 기분좋게 해주는 동기입니다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또한 자신의 이야기를 잘 풀어서 말해주어 주변 사람들이 항상 즐거워하는 모습을 보입니다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송리언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연구원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–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낮가림이 조금 있는 동기지만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드라이브를 좋아하고 갤로그제품을 굉장히 사랑하고 있습니다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또한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다양한 학습에 있어서 열정을 보이고 있어서 많이 닮아가고 싶은 동기입니다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46" y="1161332"/>
            <a:ext cx="1907223" cy="14304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275" y="3144363"/>
            <a:ext cx="1850359" cy="138776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462" y="5084746"/>
            <a:ext cx="1765607" cy="99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8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02481"/>
              </p:ext>
            </p:extLst>
          </p:nvPr>
        </p:nvGraphicFramePr>
        <p:xfrm>
          <a:off x="271306" y="763960"/>
          <a:ext cx="6326047" cy="2665360"/>
        </p:xfrm>
        <a:graphic>
          <a:graphicData uri="http://schemas.openxmlformats.org/drawingml/2006/table">
            <a:tbl>
              <a:tblPr/>
              <a:tblGrid>
                <a:gridCol w="1398710"/>
                <a:gridCol w="4927337"/>
              </a:tblGrid>
              <a:tr h="2886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실행 방법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목적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현업 배치 후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동기들의 삶을 공유해보고 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함께 회사생활을 극복해간다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9601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평소에 동기와 티타임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지속적인 사외활동에서</a:t>
                      </a:r>
                      <a:endParaRPr lang="en-US" altLang="ko-KR" sz="1400" b="0" i="0" u="none" strike="noStrike" dirty="0" smtClean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추억거리를 사진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영상으로 많이 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남겨놔둔다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교육 때 배운 영상편집 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스킬등을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적극 활용하여</a:t>
                      </a:r>
                      <a:endParaRPr lang="en-US" altLang="ko-KR" sz="1400" b="0" i="0" u="none" strike="noStrike" dirty="0" smtClean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멋진 추억거리를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‘</a:t>
                      </a:r>
                      <a:r>
                        <a:rPr lang="en-US" altLang="ko-KR" sz="1400" b="0" i="0" u="none" strike="noStrike" dirty="0" err="1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Padlet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게시판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’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에 남겨보자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!</a:t>
                      </a:r>
                    </a:p>
                    <a:p>
                      <a:pPr algn="ctr" fontAlgn="ctr"/>
                      <a:endParaRPr lang="en-US" altLang="ko-KR" sz="1400" b="0" i="0" u="none" strike="noStrike" dirty="0" smtClean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sym typeface="Wingdings" panose="05000000000000000000" pitchFamily="2" charset="2"/>
                        </a:rPr>
                        <a:t>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사진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영상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뭐든 좋아요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sym typeface="Wingdings" panose="05000000000000000000" pitchFamily="2" charset="2"/>
                        </a:rPr>
                        <a:t> </a:t>
                      </a:r>
                    </a:p>
                    <a:p>
                      <a:pPr algn="ctr" fontAlgn="ctr"/>
                      <a:endParaRPr lang="en-US" altLang="ko-KR" sz="1400" b="0" i="0" u="none" strike="noStrike" baseline="0" dirty="0" smtClean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sym typeface="Wingdings" panose="05000000000000000000" pitchFamily="2" charset="2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sym typeface="Wingdings" panose="05000000000000000000" pitchFamily="2" charset="2"/>
                        </a:rPr>
                        <a:t>※ H&amp;A 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sym typeface="Wingdings" panose="05000000000000000000" pitchFamily="2" charset="2"/>
                        </a:rPr>
                        <a:t>신입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sym typeface="Wingdings" panose="05000000000000000000" pitchFamily="2" charset="2"/>
                        </a:rPr>
                        <a:t>Wiki </a:t>
                      </a:r>
                      <a:r>
                        <a:rPr lang="ko-KR" altLang="en-US" sz="1400" b="0" i="0" u="none" strike="noStrike" baseline="0" dirty="0" err="1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sym typeface="Wingdings" panose="05000000000000000000" pitchFamily="2" charset="2"/>
                        </a:rPr>
                        <a:t>게시글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sym typeface="Wingdings" panose="05000000000000000000" pitchFamily="2" charset="2"/>
                        </a:rPr>
                        <a:t> 작성 件과는 무관합니다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sym typeface="Wingdings" panose="05000000000000000000" pitchFamily="2" charset="2"/>
                        </a:rPr>
                        <a:t>.</a:t>
                      </a:r>
                      <a:endParaRPr lang="ko-KR" alt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49878" y="-11952"/>
            <a:ext cx="199285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13" indent="-285713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ü"/>
            </a:pP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난이도 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200" b="1" dirty="0" smtClean="0">
                <a:latin typeface="LG스마트체 Regular" pitchFamily="50" charset="-127"/>
                <a:ea typeface="LG스마트체 Regular" pitchFamily="50" charset="-127"/>
              </a:rPr>
              <a:t>★★</a:t>
            </a:r>
            <a:endParaRPr lang="en-US" altLang="ko-KR" sz="1200" b="1" dirty="0">
              <a:latin typeface="LG스마트체 Regular" pitchFamily="50" charset="-127"/>
              <a:ea typeface="LG스마트체 Regular" pitchFamily="50" charset="-127"/>
            </a:endParaRPr>
          </a:p>
          <a:p>
            <a:pPr marL="285713" indent="-285713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ü"/>
            </a:pP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성공요소 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200" b="1" dirty="0" smtClean="0">
                <a:latin typeface="LG스마트체 Regular" pitchFamily="50" charset="-127"/>
                <a:ea typeface="LG스마트체 Regular" pitchFamily="50" charset="-127"/>
              </a:rPr>
              <a:t>적극성</a:t>
            </a:r>
            <a:r>
              <a:rPr lang="en-US" altLang="ko-KR" sz="1200" b="1" dirty="0" smtClean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200" b="1" dirty="0" err="1" smtClean="0">
                <a:latin typeface="LG스마트체 Regular" pitchFamily="50" charset="-127"/>
                <a:ea typeface="LG스마트체 Regular" pitchFamily="50" charset="-127"/>
              </a:rPr>
              <a:t>동기애</a:t>
            </a:r>
            <a:endParaRPr lang="ko-KR" altLang="en-US" sz="12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" y="2049015"/>
            <a:ext cx="1318976" cy="90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0039" y="56456"/>
            <a:ext cx="4389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M9. H&amp;A Town 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게시글 작성 </a:t>
            </a:r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사진</a:t>
            </a:r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영상</a:t>
            </a:r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)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044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0039" y="56456"/>
            <a:ext cx="4389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M9. H&amp;A Town </a:t>
            </a:r>
            <a:r>
              <a:rPr lang="ko-KR" altLang="en-US" sz="2000" b="1">
                <a:latin typeface="LG스마트체 Regular" pitchFamily="50" charset="-127"/>
                <a:ea typeface="LG스마트체 Regular" pitchFamily="50" charset="-127"/>
              </a:rPr>
              <a:t>게시글 작성 </a:t>
            </a:r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2000" b="1">
                <a:latin typeface="LG스마트체 Regular" pitchFamily="50" charset="-127"/>
                <a:ea typeface="LG스마트체 Regular" pitchFamily="50" charset="-127"/>
              </a:rPr>
              <a:t>사진</a:t>
            </a:r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2000" b="1">
                <a:latin typeface="LG스마트체 Regular" pitchFamily="50" charset="-127"/>
                <a:ea typeface="LG스마트체 Regular" pitchFamily="50" charset="-127"/>
              </a:rPr>
              <a:t>영상</a:t>
            </a:r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)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0139" y="142984"/>
            <a:ext cx="1035861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29" indent="-171429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Ø"/>
            </a:pPr>
            <a:r>
              <a:rPr lang="ko-KR" altLang="en-US" sz="1400" b="1" dirty="0">
                <a:latin typeface="LG스마트체 Regular" pitchFamily="50" charset="-127"/>
                <a:ea typeface="LG스마트체 Regular" pitchFamily="50" charset="-127"/>
              </a:rPr>
              <a:t>작성 양식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815416"/>
              </p:ext>
            </p:extLst>
          </p:nvPr>
        </p:nvGraphicFramePr>
        <p:xfrm>
          <a:off x="260651" y="794622"/>
          <a:ext cx="9289749" cy="5498601"/>
        </p:xfrm>
        <a:graphic>
          <a:graphicData uri="http://schemas.openxmlformats.org/drawingml/2006/table">
            <a:tbl>
              <a:tblPr/>
              <a:tblGrid>
                <a:gridCol w="1339549"/>
                <a:gridCol w="5041900"/>
                <a:gridCol w="2908300"/>
              </a:tblGrid>
              <a:tr h="7301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만난 사람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후기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사진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768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김동현 연구원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일시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2023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월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28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일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장소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H&amp;A TOWN /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신입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WIKI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기록 내용 요약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- SW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직무의 경우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SW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핵심역량인증 시험을 통해 역량을 인증받아야 진급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/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성과 등 다양한 방면에 있어서 우대를 받을 수 있는 시험입니다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이러한 시험이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5/12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일자로 시험이 잡혀있는 만큼 해당 시험을 준비할 수 있는 연습방법을 소개하는 글입니다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- PADLET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을 통해 신입교육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런닝메이트 기간동안에 즐겼던 추억들을 기록하였습니다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634" y="1634628"/>
            <a:ext cx="2977069" cy="12798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661" y="3543922"/>
            <a:ext cx="1113478" cy="233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2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60349"/>
              </p:ext>
            </p:extLst>
          </p:nvPr>
        </p:nvGraphicFramePr>
        <p:xfrm>
          <a:off x="1712640" y="462145"/>
          <a:ext cx="6480720" cy="5933711"/>
        </p:xfrm>
        <a:graphic>
          <a:graphicData uri="http://schemas.openxmlformats.org/drawingml/2006/table">
            <a:tbl>
              <a:tblPr/>
              <a:tblGrid>
                <a:gridCol w="6480720"/>
              </a:tblGrid>
              <a:tr h="5933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본 미션 수행에 앞서 당신에게 필요한 몇 가지를 언급하고자 합니다</a:t>
                      </a:r>
                      <a:r>
                        <a:rPr kumimoji="1" lang="en-US" altLang="ko-KR" sz="1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현업으로 배치되면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그 곳은 흡사 전쟁터와 같습니다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수시로 떨어지는 이슈대응과 회의보고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업무 등에 휩싸여 당신의 존재조차 모를 수 있습니다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하지만 실망하지 마십시오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!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그들 역시 당신과 같은 시절이 있었기에 당신이 한발 더 다가선다면 무척 고마워할 것입니다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본 미션을 수행하기 위해 당신에게 필요한 역량은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팀 분위기 파악을 위한 약간의 </a:t>
                      </a:r>
                      <a:r>
                        <a:rPr kumimoji="1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눈치</a:t>
                      </a:r>
                      <a:r>
                        <a:rPr kumimoji="1" lang="en-US" altLang="ko-KR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</a:t>
                      </a:r>
                      <a:endParaRPr kumimoji="1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모르는 것을 부끄러워하지 않고 질문하는 </a:t>
                      </a:r>
                      <a:r>
                        <a:rPr kumimoji="1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용기</a:t>
                      </a:r>
                      <a:r>
                        <a:rPr kumimoji="1" lang="en-US" altLang="ko-KR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</a:t>
                      </a:r>
                      <a:endParaRPr kumimoji="1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물어봤지만 이해 안 가면 또 물어볼 수 있는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뻔뻔함과 넉살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낯 설은 선배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동료들에게 붙임성 있게 다가서는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적극성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,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무엇보다 한번 해서 안되면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될 때까지 도전 해보는 끈기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입니다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당신의 가진 모든 역량을 총 동원하시어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“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미션 </a:t>
                      </a:r>
                      <a:r>
                        <a:rPr kumimoji="1" lang="ko-KR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클리어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” 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하시길 바랍니다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62308" marR="62308" marT="67600" marB="67600" anchor="ctr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0" y="505097"/>
            <a:ext cx="990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43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546591"/>
              </p:ext>
            </p:extLst>
          </p:nvPr>
        </p:nvGraphicFramePr>
        <p:xfrm>
          <a:off x="452514" y="571885"/>
          <a:ext cx="9215268" cy="6185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756"/>
                <a:gridCol w="3071756"/>
                <a:gridCol w="3071756"/>
              </a:tblGrid>
              <a:tr h="2061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맑은 고딕 Semilight" panose="020B0502040204020203" pitchFamily="50" charset="-127"/>
                        </a:rPr>
                        <a:t>팀원과 </a:t>
                      </a:r>
                      <a:r>
                        <a:rPr lang="en-US" altLang="ko-KR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맑은 고딕 Semilight" panose="020B0502040204020203" pitchFamily="50" charset="-127"/>
                        </a:rPr>
                        <a:t>1:1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맑은 고딕 Semilight" panose="020B0502040204020203" pitchFamily="50" charset="-127"/>
                        </a:rPr>
                        <a:t>티타임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맑은 고딕 Semilight" panose="020B0502040204020203" pitchFamily="50" charset="-127"/>
                        </a:rPr>
                        <a:t>사업부</a:t>
                      </a:r>
                      <a:r>
                        <a:rPr lang="en-US" altLang="ko-KR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맑은 고딕 Semilight" panose="020B0502040204020203" pitchFamily="50" charset="-127"/>
                        </a:rPr>
                        <a:t>JB </a:t>
                      </a:r>
                      <a:r>
                        <a:rPr lang="ko-KR" altLang="en-US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맑은 고딕 Semilight" panose="020B0502040204020203" pitchFamily="50" charset="-127"/>
                        </a:rPr>
                        <a:t>만나기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맑은 고딕 Semilight" panose="020B0502040204020203" pitchFamily="50" charset="-127"/>
                        </a:rPr>
                        <a:t>팀장님과 티타임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1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맑은 고딕 Semilight" panose="020B0502040204020203" pitchFamily="50" charset="-127"/>
                        </a:rPr>
                        <a:t>멘토님과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맑은 고딕 Semilight" panose="020B0502040204020203" pitchFamily="50" charset="-127"/>
                        </a:rPr>
                        <a:t> 식사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맑은 고딕 Semilight" panose="020B0502040204020203" pitchFamily="50" charset="-127"/>
                        </a:rPr>
                        <a:t>유관부서와 티타임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맑은 고딕 Semilight" panose="020B0502040204020203" pitchFamily="50" charset="-127"/>
                        </a:rPr>
                        <a:t>임원 주요 회의체 참석하기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1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맑은 고딕 Semilight" panose="020B0502040204020203" pitchFamily="50" charset="-127"/>
                        </a:rPr>
                        <a:t>‘</a:t>
                      </a:r>
                      <a:r>
                        <a:rPr lang="ko-KR" altLang="en-US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맑은 고딕 Semilight" panose="020B0502040204020203" pitchFamily="50" charset="-127"/>
                        </a:rPr>
                        <a:t>자문타답</a:t>
                      </a:r>
                      <a:r>
                        <a:rPr lang="en-US" altLang="ko-KR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맑은 고딕 Semilight" panose="020B0502040204020203" pitchFamily="50" charset="-127"/>
                        </a:rPr>
                        <a:t>’ </a:t>
                      </a:r>
                      <a:r>
                        <a:rPr lang="ko-KR" altLang="en-US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맑은 고딕 Semilight" panose="020B0502040204020203" pitchFamily="50" charset="-127"/>
                        </a:rPr>
                        <a:t>활용하기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맑은 고딕 Semilight" panose="020B0502040204020203" pitchFamily="50" charset="-127"/>
                        </a:rPr>
                        <a:t>동기와 티타임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맑은 고딕 Semilight" panose="020B0502040204020203" pitchFamily="50" charset="-127"/>
                        </a:rPr>
                        <a:t>H&amp;A Town </a:t>
                      </a:r>
                      <a:r>
                        <a:rPr lang="ko-KR" altLang="en-US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맑은 고딕 Semilight" panose="020B0502040204020203" pitchFamily="50" charset="-127"/>
                        </a:rPr>
                        <a:t>게시글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맑은 고딕 Semilight" panose="020B0502040204020203" pitchFamily="50" charset="-127"/>
                        </a:rPr>
                        <a:t> 작성하기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5596" y="1480083"/>
            <a:ext cx="909395" cy="121252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0918" y="788413"/>
            <a:ext cx="923364" cy="123115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92009" y="1200642"/>
            <a:ext cx="1819563" cy="938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사진 삽입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58481" y="1200642"/>
            <a:ext cx="1819563" cy="938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사진 삽입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58481" y="3230041"/>
            <a:ext cx="1819563" cy="938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사진 삽입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3413" y="2121881"/>
            <a:ext cx="30276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활동내용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퇴근 후 맛집 탐방 및 티타임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0" t="55714" r="67307" b="36625"/>
          <a:stretch/>
        </p:blipFill>
        <p:spPr>
          <a:xfrm>
            <a:off x="1669760" y="1250911"/>
            <a:ext cx="664060" cy="65126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3551067" y="2121881"/>
            <a:ext cx="30276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활동내용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사업부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JB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통해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VOE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사항들에 대해 질문하는 시간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0" t="55714" r="67307" b="36625"/>
          <a:stretch/>
        </p:blipFill>
        <p:spPr>
          <a:xfrm>
            <a:off x="4697414" y="1250911"/>
            <a:ext cx="664060" cy="65126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609424" y="2121881"/>
            <a:ext cx="30276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활동내용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팀장님과 간담회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0" t="55714" r="67307" b="36625"/>
          <a:stretch/>
        </p:blipFill>
        <p:spPr>
          <a:xfrm>
            <a:off x="7755771" y="1250911"/>
            <a:ext cx="664060" cy="65126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7178019" y="1200642"/>
            <a:ext cx="1819563" cy="938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사진 삽입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92009" y="3230533"/>
            <a:ext cx="1819563" cy="938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사진 삽입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23413" y="4151772"/>
            <a:ext cx="30276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활동내용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RAC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제어개발팀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SW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파트 회식겸 멘토님과의 식사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0" t="55714" r="67307" b="36625"/>
          <a:stretch/>
        </p:blipFill>
        <p:spPr>
          <a:xfrm>
            <a:off x="1669760" y="3280802"/>
            <a:ext cx="664060" cy="651260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3551067" y="4151772"/>
            <a:ext cx="30276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활동내용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유관부서와의 편의점 티타임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유관부서와의 풋살 활동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0" t="55714" r="67307" b="36625"/>
          <a:stretch/>
        </p:blipFill>
        <p:spPr>
          <a:xfrm>
            <a:off x="4697414" y="3280802"/>
            <a:ext cx="664060" cy="65126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6609424" y="3329056"/>
            <a:ext cx="30276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활동내용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RAC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제어개발팀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SW ISSUE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따른 개발 프로세스강화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cheer up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간담회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상관과의 유기적인 소통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19663" y="5329181"/>
            <a:ext cx="1819563" cy="938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사진 삽입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51067" y="6250420"/>
            <a:ext cx="30276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활동내용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0" t="55714" r="67307" b="36625"/>
          <a:stretch/>
        </p:blipFill>
        <p:spPr>
          <a:xfrm>
            <a:off x="4697414" y="5379450"/>
            <a:ext cx="664060" cy="65126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20039" y="56456"/>
            <a:ext cx="2744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LG스마트체 Regular" pitchFamily="50" charset="-127"/>
                <a:ea typeface="LG스마트체 Regular" pitchFamily="50" charset="-127"/>
              </a:rPr>
              <a:t>신입사원 </a:t>
            </a:r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Mission 9 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요약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178019" y="5329181"/>
            <a:ext cx="1819563" cy="938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사진 삽입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609423" y="6250420"/>
            <a:ext cx="30276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활동내용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SW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핵심역량시험 준비 꿀팁 공유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PADLET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작성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0" t="55714" r="67307" b="36625"/>
          <a:stretch/>
        </p:blipFill>
        <p:spPr>
          <a:xfrm>
            <a:off x="7755770" y="5379450"/>
            <a:ext cx="664060" cy="651260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523413" y="5331311"/>
            <a:ext cx="302765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활동내용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현업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SW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 툴 숙지법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필요한 권한 내역 및 신청 방법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사내 동아리 활동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Etc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…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-3167996" y="869782"/>
            <a:ext cx="229582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EP</a:t>
            </a:r>
            <a:r>
              <a:rPr lang="ko-KR" altLang="en-US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품의 시 </a:t>
            </a:r>
            <a:r>
              <a:rPr lang="ko-KR" altLang="en-US" sz="1400" b="1" dirty="0" err="1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본화면</a:t>
            </a:r>
            <a:r>
              <a:rPr lang="ko-KR" altLang="en-US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sz="1400" b="1" dirty="0" err="1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캡쳐</a:t>
            </a:r>
            <a:r>
              <a:rPr lang="ko-KR" altLang="en-US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 후</a:t>
            </a:r>
            <a:r>
              <a:rPr lang="en-US" altLang="ko-KR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,</a:t>
            </a:r>
          </a:p>
          <a:p>
            <a:r>
              <a:rPr lang="ko-KR" altLang="en-US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미션 파일 첨부할 것</a:t>
            </a:r>
            <a:endParaRPr lang="en-US" altLang="ko-KR" sz="1400" b="1" dirty="0" smtClean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14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ko-KR" altLang="en-US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결재라인 </a:t>
            </a:r>
            <a:endParaRPr lang="en-US" altLang="ko-KR" sz="14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- 1</a:t>
            </a:r>
            <a:r>
              <a:rPr lang="ko-KR" altLang="en-US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차 </a:t>
            </a:r>
            <a:r>
              <a:rPr lang="en-US" altLang="ko-KR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400" b="1" dirty="0" err="1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멘토</a:t>
            </a:r>
            <a:endParaRPr lang="en-US" altLang="ko-KR" sz="1400" b="1" dirty="0" smtClean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- 2</a:t>
            </a:r>
            <a:r>
              <a:rPr lang="ko-KR" altLang="en-US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차 </a:t>
            </a:r>
            <a:r>
              <a:rPr lang="en-US" altLang="ko-KR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조직책임자</a:t>
            </a:r>
            <a:r>
              <a:rPr lang="en-US" altLang="ko-KR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lang="en-US" altLang="ko-KR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lang="en-US" altLang="ko-KR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- </a:t>
            </a:r>
            <a:r>
              <a:rPr lang="ko-KR" altLang="en-US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참조 </a:t>
            </a:r>
            <a:r>
              <a:rPr lang="en-US" altLang="ko-KR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사업부</a:t>
            </a:r>
            <a:r>
              <a:rPr lang="en-US" altLang="ko-KR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HR </a:t>
            </a:r>
            <a:r>
              <a:rPr lang="ko-KR" altLang="en-US" sz="14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교육담당자</a:t>
            </a:r>
            <a:endParaRPr lang="en-US" altLang="ko-KR" sz="14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endParaRPr lang="ko-KR" altLang="en-US" sz="14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2636546" y="2458614"/>
            <a:ext cx="238398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- </a:t>
            </a:r>
            <a:r>
              <a:rPr lang="ko-KR" altLang="en-US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키친 </a:t>
            </a:r>
            <a: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신원섭 사원</a:t>
            </a:r>
            <a:endParaRPr lang="en-US" altLang="ko-KR" sz="1100" b="1" dirty="0" smtClean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- </a:t>
            </a:r>
            <a:r>
              <a:rPr lang="ko-KR" altLang="en-US" sz="1100" b="1" dirty="0" err="1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리빙</a:t>
            </a:r>
            <a:r>
              <a:rPr lang="ko-KR" altLang="en-US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전유정 선임</a:t>
            </a:r>
            <a:r>
              <a:rPr lang="en-US" altLang="ko-KR" sz="11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lang="en-US" altLang="ko-KR" sz="11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- </a:t>
            </a:r>
            <a:r>
              <a:rPr lang="ko-KR" altLang="en-US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에어 </a:t>
            </a:r>
            <a: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100" b="1" dirty="0" err="1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송일록</a:t>
            </a:r>
            <a:r>
              <a:rPr lang="ko-KR" altLang="en-US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 선임</a:t>
            </a:r>
            <a: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- </a:t>
            </a:r>
            <a:r>
              <a:rPr lang="ko-KR" altLang="en-US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부품 </a:t>
            </a:r>
            <a: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최인용 선임</a:t>
            </a:r>
            <a: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- </a:t>
            </a:r>
            <a:r>
              <a:rPr lang="ko-KR" altLang="en-US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연구센터</a:t>
            </a:r>
            <a: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인공지능</a:t>
            </a:r>
            <a: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PMO</a:t>
            </a:r>
            <a:r>
              <a:rPr lang="ko-KR" altLang="en-US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오혜민 선임</a:t>
            </a:r>
            <a:r>
              <a:rPr lang="en-US" altLang="ko-KR" sz="11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lang="en-US" altLang="ko-KR" sz="11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- </a:t>
            </a:r>
            <a:r>
              <a:rPr lang="ko-KR" altLang="en-US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해외영업 </a:t>
            </a:r>
            <a: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김민주 선임</a:t>
            </a:r>
            <a: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lang="en-US" altLang="ko-KR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- HR : </a:t>
            </a:r>
            <a:r>
              <a:rPr lang="ko-KR" altLang="en-US" sz="1100" b="1" dirty="0" smtClean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윤성민 선임</a:t>
            </a:r>
            <a:endParaRPr lang="ko-KR" altLang="en-US" sz="11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300" y="5159591"/>
            <a:ext cx="1907223" cy="14304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75" y="926855"/>
            <a:ext cx="1332430" cy="9993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769" y="5007884"/>
            <a:ext cx="1850359" cy="13877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02951" y="2946816"/>
            <a:ext cx="980840" cy="130778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792" y="5680386"/>
            <a:ext cx="1765607" cy="9931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262" y="2958558"/>
            <a:ext cx="1585324" cy="118899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82363" y="1077983"/>
            <a:ext cx="934899" cy="124653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62824" y="794772"/>
            <a:ext cx="1115623" cy="1487497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374" y="3031277"/>
            <a:ext cx="1472438" cy="110432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40474" y="5137601"/>
            <a:ext cx="2494165" cy="107228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600" y="1022079"/>
            <a:ext cx="1377176" cy="103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9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823914"/>
              </p:ext>
            </p:extLst>
          </p:nvPr>
        </p:nvGraphicFramePr>
        <p:xfrm>
          <a:off x="271306" y="763960"/>
          <a:ext cx="6326047" cy="4488265"/>
        </p:xfrm>
        <a:graphic>
          <a:graphicData uri="http://schemas.openxmlformats.org/drawingml/2006/table">
            <a:tbl>
              <a:tblPr/>
              <a:tblGrid>
                <a:gridCol w="1398710"/>
                <a:gridCol w="4927337"/>
              </a:tblGrid>
              <a:tr h="2886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실행 방법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목적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팀원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개개인에 대한 정보 및 심층 이해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시간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10</a:t>
                      </a:r>
                      <a:r>
                        <a:rPr lang="ko-KR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분 이상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팀원들이 가장 여유가 있는 시간을 공략 할 것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대상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팀원 중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1</a:t>
                      </a:r>
                      <a:r>
                        <a:rPr lang="ko-KR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명씩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장소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중요하지 않음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4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내용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indent="-144000" algn="l" fontAlgn="ctr">
                        <a:buAutoNum type="arabicPeriod"/>
                      </a:pP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상호 소개 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고향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,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가족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취미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특기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장기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</a:p>
                    <a:p>
                      <a:pPr marL="144000" indent="-144000" algn="l" fontAlgn="ctr">
                        <a:buAutoNum type="arabicPeriod"/>
                      </a:pPr>
                      <a:endParaRPr lang="en-US" altLang="ko-KR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144000" indent="-144000" algn="l" fontAlgn="ctr">
                        <a:buAutoNum type="arabicPeriod"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해당 팀원과 나의 공통점 찾기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9601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미리 시간을 정해 차 한잔 하자고 하면</a:t>
                      </a:r>
                      <a:endParaRPr lang="en-US" altLang="ko-KR" sz="1400" b="0" i="0" u="none" strike="noStrike" dirty="0" smtClean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상대방이 부담을 가질 수 있음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팀원이 빈틈을 보일 때 기회를 놓치지 말고</a:t>
                      </a:r>
                      <a:endParaRPr lang="en-US" altLang="ko-KR" sz="1400" b="0" i="0" u="none" strike="noStrike" dirty="0" smtClean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훅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~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치고 들어가야 함 </a:t>
                      </a:r>
                      <a:endParaRPr lang="en-US" altLang="ko-KR" sz="1400" b="0" i="0" u="none" strike="noStrike" dirty="0" smtClean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미소와 함께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“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저랑 차 한잔 하실까요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?”</a:t>
                      </a: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대화 시 자신의 인간적인 매력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전 아무것도 몰라요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마구 발산해 주세요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~!</a:t>
                      </a:r>
                      <a:endParaRPr lang="ko-KR" alt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49878" y="-11952"/>
            <a:ext cx="2456122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13" indent="-285713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ü"/>
            </a:pP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난이도 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★</a:t>
            </a:r>
            <a:endParaRPr lang="en-US" altLang="ko-KR" sz="1200" b="1" dirty="0">
              <a:latin typeface="LG스마트체 Regular" pitchFamily="50" charset="-127"/>
              <a:ea typeface="LG스마트체 Regular" pitchFamily="50" charset="-127"/>
            </a:endParaRPr>
          </a:p>
          <a:p>
            <a:pPr marL="285713" indent="-285713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ü"/>
            </a:pP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성공요소 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타이밍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인간미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붙임성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" y="3860305"/>
            <a:ext cx="1318976" cy="90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0039" y="56456"/>
            <a:ext cx="2533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M1. </a:t>
            </a:r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팀원과 </a:t>
            </a:r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1:1 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티타임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95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56774"/>
              </p:ext>
            </p:extLst>
          </p:nvPr>
        </p:nvGraphicFramePr>
        <p:xfrm>
          <a:off x="260651" y="942305"/>
          <a:ext cx="9292924" cy="5682613"/>
        </p:xfrm>
        <a:graphic>
          <a:graphicData uri="http://schemas.openxmlformats.org/drawingml/2006/table">
            <a:tbl>
              <a:tblPr/>
              <a:tblGrid>
                <a:gridCol w="937818"/>
                <a:gridCol w="6088156"/>
                <a:gridCol w="2266950"/>
              </a:tblGrid>
              <a:tr h="49679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만난 사람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후기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사진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5463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김대환 연구원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기억에 남는 대화 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김대환 선배님이 초등학교때 자주 갔었던 식당이 외할머니가 운영하던 가게였습니다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이외에도 클라이밍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풋살 등을 좋아하시고 충청남도 천안 출신이시고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자주 갔었던 동네여서 친근함이 느껴졌습니다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22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김재서 연구원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기억에 남는 대화 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김재서 선배님은 소소한 </a:t>
                      </a:r>
                      <a:r>
                        <a:rPr kumimoji="0" lang="ko-KR" alt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꿀팁들을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많이 알려주십니다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기본적인 용구에서부터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HW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에 필요한 다양한 재료들을 제공 및 설명을 많이 들어보았습니다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이 외에도 술을 많이 안드시고 풋살 개인기가 뛰어나다는 것을 알 수 있었습니다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ko-KR" altLang="en-US" sz="1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7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RAC</a:t>
                      </a:r>
                      <a:r>
                        <a:rPr lang="ko-KR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제어개발팀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기억에 남는 대화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RAC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제어개발팀 송리언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박민규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김덕환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김동찬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김정훈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명과 각각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1:1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티타임을 가지거나 다같이 모여 티타임시간을 가졌습니다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각기 다른 성격과 재미있는 이야기를 나누다 보니 각자 다른 성격을 이해할 수 있었습니다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특히 송리언 연구원은 전라도 광주 출신에 운전을 정말 좋아합니다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김덕환 연구원은 창원대 출신으로 여자친구가 있으며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사진 찍기를 좋아합니다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  <a:endParaRPr kumimoji="0" lang="ko-KR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ko-KR" altLang="en-US" sz="1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41336" y="5381678"/>
            <a:ext cx="923364" cy="12311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039" y="56456"/>
            <a:ext cx="2533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M1. </a:t>
            </a:r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팀원과 </a:t>
            </a:r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1:1 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티타임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0139" y="142984"/>
            <a:ext cx="1035861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29" indent="-171429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Ø"/>
            </a:pPr>
            <a:r>
              <a:rPr lang="ko-KR" altLang="en-US" sz="1400" b="1" dirty="0">
                <a:latin typeface="LG스마트체 Regular" pitchFamily="50" charset="-127"/>
                <a:ea typeface="LG스마트체 Regular" pitchFamily="50" charset="-127"/>
              </a:rPr>
              <a:t>작성 양식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533" y="1900548"/>
            <a:ext cx="2130289" cy="15977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673697" y="4776153"/>
            <a:ext cx="909395" cy="12125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43259" y="4264904"/>
            <a:ext cx="934899" cy="124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7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319115"/>
              </p:ext>
            </p:extLst>
          </p:nvPr>
        </p:nvGraphicFramePr>
        <p:xfrm>
          <a:off x="271306" y="763960"/>
          <a:ext cx="6326047" cy="4706004"/>
        </p:xfrm>
        <a:graphic>
          <a:graphicData uri="http://schemas.openxmlformats.org/drawingml/2006/table">
            <a:tbl>
              <a:tblPr/>
              <a:tblGrid>
                <a:gridCol w="1398710"/>
                <a:gridCol w="4927337"/>
              </a:tblGrid>
              <a:tr h="2886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실행 방법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목적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JB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의 역할 이해 및 조직 내 사원 목소리 청취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시간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10</a:t>
                      </a:r>
                      <a:r>
                        <a:rPr lang="ko-KR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분 이상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대상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본인 소속 담당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JB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장소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중요하지 않음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4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내용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indent="-144000" algn="l" fontAlgn="ctr">
                        <a:buAutoNum type="arabicPeriod"/>
                      </a:pP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조직 내 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JB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의 역할에 대해 경청한다</a:t>
                      </a:r>
                      <a:endParaRPr lang="en-US" altLang="ko-KR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144000" indent="-144000" algn="l" fontAlgn="ctr">
                        <a:buAutoNum type="arabicPeriod"/>
                      </a:pPr>
                      <a:endParaRPr lang="en-US" altLang="ko-KR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144000" indent="-144000" algn="l" fontAlgn="ctr">
                        <a:buAutoNum type="arabicPeriod"/>
                      </a:pP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최근 조직 내 구성원들의 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VOE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는 무엇인지 문의한다</a:t>
                      </a:r>
                      <a:endParaRPr lang="en-US" altLang="ko-KR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144000" indent="-144000" algn="l" fontAlgn="ctr">
                        <a:buAutoNum type="arabicPeriod"/>
                      </a:pPr>
                      <a:endParaRPr lang="en-US" altLang="ko-KR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144000" indent="-144000" algn="l" fontAlgn="ctr">
                        <a:buAutoNum type="arabicPeriod"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빠른 조직적응을 위한 방법을  질문해본다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9601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JB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는 조직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구성원들의 목소리를 대변하는 역할을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/>
                      </a:r>
                      <a:br>
                        <a:rPr lang="en-US" altLang="ko-KR" sz="14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</a:br>
                      <a:r>
                        <a:rPr lang="ko-KR" altLang="en-US" sz="14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수행하기 때문에 이분과 친분을 잘 쌓으면</a:t>
                      </a:r>
                      <a:endParaRPr lang="en-US" altLang="ko-KR" sz="1400" b="0" i="0" u="none" strike="noStrike" baseline="0" dirty="0" smtClean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훨씬 더 빠르게 조직적응을 하실 수 있습니다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!</a:t>
                      </a:r>
                      <a:endParaRPr lang="ko-KR" alt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49878" y="-11952"/>
            <a:ext cx="2186817" cy="551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13" indent="-285713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ü"/>
            </a:pP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난이도 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★★</a:t>
            </a:r>
            <a:endParaRPr lang="en-US" altLang="ko-KR" sz="1200" b="1" dirty="0">
              <a:latin typeface="LG스마트체 Regular" pitchFamily="50" charset="-127"/>
              <a:ea typeface="LG스마트체 Regular" pitchFamily="50" charset="-127"/>
            </a:endParaRPr>
          </a:p>
          <a:p>
            <a:pPr marL="285713" indent="-285713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ü"/>
            </a:pP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성공요소 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경청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겸손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붙임성</a:t>
            </a:r>
            <a:endParaRPr lang="ko-KR" altLang="en-US" sz="12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" y="3860305"/>
            <a:ext cx="1318976" cy="90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0039" y="5645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M2. 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사업부</a:t>
            </a:r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JB 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만나기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013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0039" y="5645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M2. </a:t>
            </a:r>
            <a:r>
              <a:rPr lang="ko-KR" altLang="en-US" sz="2000" b="1">
                <a:latin typeface="LG스마트체 Regular" pitchFamily="50" charset="-127"/>
                <a:ea typeface="LG스마트체 Regular" pitchFamily="50" charset="-127"/>
              </a:rPr>
              <a:t>사업부</a:t>
            </a:r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JB </a:t>
            </a:r>
            <a:r>
              <a:rPr lang="ko-KR" altLang="en-US" sz="2000" b="1">
                <a:latin typeface="LG스마트체 Regular" pitchFamily="50" charset="-127"/>
                <a:ea typeface="LG스마트체 Regular" pitchFamily="50" charset="-127"/>
              </a:rPr>
              <a:t>만나기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0139" y="142984"/>
            <a:ext cx="1035861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29" indent="-171429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Ø"/>
            </a:pPr>
            <a:r>
              <a:rPr lang="ko-KR" altLang="en-US" sz="1400" b="1" dirty="0">
                <a:latin typeface="LG스마트체 Regular" pitchFamily="50" charset="-127"/>
                <a:ea typeface="LG스마트체 Regular" pitchFamily="50" charset="-127"/>
              </a:rPr>
              <a:t>작성 양식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282159"/>
              </p:ext>
            </p:extLst>
          </p:nvPr>
        </p:nvGraphicFramePr>
        <p:xfrm>
          <a:off x="260651" y="794623"/>
          <a:ext cx="9292924" cy="3268502"/>
        </p:xfrm>
        <a:graphic>
          <a:graphicData uri="http://schemas.openxmlformats.org/drawingml/2006/table">
            <a:tbl>
              <a:tblPr/>
              <a:tblGrid>
                <a:gridCol w="937818"/>
                <a:gridCol w="5587813"/>
                <a:gridCol w="2767293"/>
              </a:tblGrid>
              <a:tr h="2712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만난 사람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후기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사진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6773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손대근 책임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일시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2023-03-27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장소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에어케어 개발 탕비실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기억에 남는 대화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현재 우리들이 겪고 있는 다양한 불편사항들에 대해서 건의해보면서 해당 사항들이 어떻게 진행되고 있는지에 대해서 들어볼 수 있었다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특히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복지관 지하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층에 존재하고 있는 커피숍이 오픈을 기다린다는 의문에는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“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해당 커피숍에서 일할 사람을 구하지 못하고 있어 현재 오픈 지연중에 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.”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라는 답변 등 문의사항에 대해서 왜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진행이 지연되고 있는지에 대해서 들어볼 수 있었던 좋은 시간이었다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또한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손대근 책임님의 경우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FC FOTA </a:t>
                      </a:r>
                      <a:r>
                        <a:rPr kumimoji="0" lang="ko-KR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멤버로 다양한 여가 활동에도 참여하고 계신다는 것을 알 수 있었다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99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윤건수 책임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ko-KR" altLang="en-US" sz="1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ko-KR" altLang="en-US" sz="1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95101" y="1339387"/>
            <a:ext cx="1935835" cy="25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0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097616"/>
              </p:ext>
            </p:extLst>
          </p:nvPr>
        </p:nvGraphicFramePr>
        <p:xfrm>
          <a:off x="271306" y="763960"/>
          <a:ext cx="6326047" cy="4488265"/>
        </p:xfrm>
        <a:graphic>
          <a:graphicData uri="http://schemas.openxmlformats.org/drawingml/2006/table">
            <a:tbl>
              <a:tblPr/>
              <a:tblGrid>
                <a:gridCol w="1398710"/>
                <a:gridCol w="4927337"/>
              </a:tblGrid>
              <a:tr h="2886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실행 방법</a:t>
                      </a: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목적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팀장님과 친해지기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기대사항 청취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시간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10</a:t>
                      </a:r>
                      <a:r>
                        <a:rPr lang="ko-KR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분 이상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대상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소속 조직책임자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장소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중요하지 않음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4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내용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indent="-144000" algn="l" fontAlgn="ctr">
                        <a:buAutoNum type="arabicPeriod"/>
                      </a:pP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조직 내 본인의 역할은 무엇일지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4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기대사항은 무엇인지 경청한다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.</a:t>
                      </a:r>
                    </a:p>
                    <a:p>
                      <a:pPr marL="0" indent="0" algn="l" fontAlgn="ctr">
                        <a:buNone/>
                      </a:pPr>
                      <a:endParaRPr lang="en-US" altLang="ko-KR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2.</a:t>
                      </a:r>
                      <a:r>
                        <a:rPr lang="ko-KR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빠른 조직적응을 위한 </a:t>
                      </a:r>
                      <a:r>
                        <a:rPr lang="ko-KR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방법을 질문해본다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9601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직장 생활에서 팀장님과 팀원은 식구와 같죠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?</a:t>
                      </a: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면담이 끝나면 꼭 밥이나 술을 사달라고 이야기해 보세요</a:t>
                      </a:r>
                      <a:endParaRPr lang="en-US" altLang="ko-KR" sz="1400" b="0" i="0" u="none" strike="noStrike" dirty="0" smtClean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고생하고 있는 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멘토도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 함께 하자고 제안해보시면 좋겠네요</a:t>
                      </a:r>
                      <a:endParaRPr lang="ko-KR" alt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5415" marR="5415" marT="10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49878" y="-11952"/>
            <a:ext cx="2186817" cy="551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13" indent="-285713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ü"/>
            </a:pP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난이도 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★★</a:t>
            </a:r>
            <a:endParaRPr lang="en-US" altLang="ko-KR" sz="1200" b="1" dirty="0">
              <a:latin typeface="LG스마트체 Regular" pitchFamily="50" charset="-127"/>
              <a:ea typeface="LG스마트체 Regular" pitchFamily="50" charset="-127"/>
            </a:endParaRPr>
          </a:p>
          <a:p>
            <a:pPr marL="285713" indent="-285713">
              <a:lnSpc>
                <a:spcPct val="130000"/>
              </a:lnSpc>
              <a:buClr>
                <a:srgbClr val="C5003D"/>
              </a:buClr>
              <a:buFont typeface="Wingdings" pitchFamily="2" charset="2"/>
              <a:buChar char="ü"/>
            </a:pPr>
            <a:r>
              <a:rPr lang="ko-KR" altLang="en-US" sz="1200" b="1" dirty="0">
                <a:latin typeface="LG스마트체 Regular" pitchFamily="50" charset="-127"/>
                <a:ea typeface="LG스마트체 Regular" pitchFamily="50" charset="-127"/>
              </a:rPr>
              <a:t>성공요소 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경청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겸손</a:t>
            </a:r>
            <a:r>
              <a:rPr lang="en-US" altLang="ko-KR" sz="1200" b="1" dirty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200" b="1">
                <a:latin typeface="LG스마트체 Regular" pitchFamily="50" charset="-127"/>
                <a:ea typeface="LG스마트체 Regular" pitchFamily="50" charset="-127"/>
              </a:rPr>
              <a:t>붙임성</a:t>
            </a:r>
            <a:endParaRPr lang="ko-KR" altLang="en-US" sz="12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" y="3860305"/>
            <a:ext cx="1318976" cy="90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0039" y="56456"/>
            <a:ext cx="2324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M3. 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팀장님과 티타임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77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4160</TotalTime>
  <Words>2668</Words>
  <Application>Microsoft Office PowerPoint</Application>
  <PresentationFormat>A4 용지(210x297mm)</PresentationFormat>
  <Paragraphs>436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LG스마트체 Regular</vt:lpstr>
      <vt:lpstr>LG스마트체2.0 Regular</vt:lpstr>
      <vt:lpstr>LG스마트체2.0 SemiBold</vt:lpstr>
      <vt:lpstr>맑은 고딕</vt:lpstr>
      <vt:lpstr>맑은 고딕 Semilight</vt:lpstr>
      <vt:lpstr>Arial</vt:lpstr>
      <vt:lpstr>Arial Narrow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배희정/선임/H&amp;A인재육성팀(heejeong.bae@lge.com)</dc:creator>
  <cp:lastModifiedBy>김동현/연구원/에어솔루션제어연구담당(donghyeon.kim@lge.com)</cp:lastModifiedBy>
  <cp:revision>179</cp:revision>
  <dcterms:created xsi:type="dcterms:W3CDTF">2020-11-08T23:39:46Z</dcterms:created>
  <dcterms:modified xsi:type="dcterms:W3CDTF">2023-03-29T23:59:38Z</dcterms:modified>
</cp:coreProperties>
</file>