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7" r:id="rId3"/>
  </p:sldMasterIdLst>
  <p:notesMasterIdLst>
    <p:notesMasterId r:id="rId18"/>
  </p:notesMasterIdLst>
  <p:handoutMasterIdLst>
    <p:handoutMasterId r:id="rId19"/>
  </p:handoutMasterIdLst>
  <p:sldIdLst>
    <p:sldId id="544" r:id="rId4"/>
    <p:sldId id="569" r:id="rId5"/>
    <p:sldId id="568" r:id="rId6"/>
    <p:sldId id="547" r:id="rId7"/>
    <p:sldId id="560" r:id="rId8"/>
    <p:sldId id="563" r:id="rId9"/>
    <p:sldId id="565" r:id="rId10"/>
    <p:sldId id="566" r:id="rId11"/>
    <p:sldId id="561" r:id="rId12"/>
    <p:sldId id="553" r:id="rId13"/>
    <p:sldId id="567" r:id="rId14"/>
    <p:sldId id="557" r:id="rId15"/>
    <p:sldId id="558" r:id="rId16"/>
    <p:sldId id="559" r:id="rId1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91BBE5-0128-4628-ACD5-8D1F2C1E7152}">
          <p14:sldIdLst>
            <p14:sldId id="544"/>
            <p14:sldId id="569"/>
            <p14:sldId id="568"/>
            <p14:sldId id="547"/>
            <p14:sldId id="560"/>
            <p14:sldId id="563"/>
            <p14:sldId id="565"/>
            <p14:sldId id="566"/>
            <p14:sldId id="561"/>
            <p14:sldId id="553"/>
            <p14:sldId id="567"/>
            <p14:sldId id="557"/>
            <p14:sldId id="558"/>
            <p14:sldId id="55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3664" userDrawn="1">
          <p15:clr>
            <a:srgbClr val="A4A3A4"/>
          </p15:clr>
        </p15:guide>
        <p15:guide id="6" pos="76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6068" userDrawn="1">
          <p15:clr>
            <a:srgbClr val="A4A3A4"/>
          </p15:clr>
        </p15:guide>
        <p15:guide id="9" pos="61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  <a:srgbClr val="159F70"/>
    <a:srgbClr val="FF9505"/>
    <a:srgbClr val="0000CC"/>
    <a:srgbClr val="F33939"/>
    <a:srgbClr val="0377DA"/>
    <a:srgbClr val="4C4C4C"/>
    <a:srgbClr val="0070C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0" autoAdjust="0"/>
    <p:restoredTop sz="99654" autoAdjust="0"/>
  </p:normalViewPr>
  <p:slideViewPr>
    <p:cSldViewPr snapToObjects="1">
      <p:cViewPr varScale="1">
        <p:scale>
          <a:sx n="116" d="100"/>
          <a:sy n="116" d="100"/>
        </p:scale>
        <p:origin x="-1716" y="-102"/>
      </p:cViewPr>
      <p:guideLst>
        <p:guide orient="horz" pos="482"/>
        <p:guide orient="horz" pos="2160"/>
        <p:guide pos="3120"/>
        <p:guide pos="172"/>
        <p:guide pos="3664"/>
        <p:guide pos="761"/>
        <p:guide pos="6068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2736" y="-8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DBF833-A140-47A2-955D-FD9F57D7EC4F}" type="datetimeFigureOut">
              <a:rPr lang="ko-KR" altLang="en-US"/>
              <a:pPr>
                <a:defRPr/>
              </a:pPr>
              <a:t>2023-04-10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72E091-32B3-4A96-A0AE-E630533BD3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74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D78B3-A0DA-4D72-A1CE-0289CB07F92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9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253" indent="-284504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783" indent="-22728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8941" indent="-22728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6690" indent="-22728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439" indent="-227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2187" indent="-227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936" indent="-227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7685" indent="-227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5497">
              <a:spcBef>
                <a:spcPct val="0"/>
              </a:spcBef>
            </a:pPr>
            <a:fld id="{05736336-93FE-45B2-B9C4-0BB3B0FE53E2}" type="slidenum">
              <a:rPr lang="en-US" altLang="ko-KR" smtClean="0">
                <a:solidFill>
                  <a:srgbClr val="000000"/>
                </a:solidFill>
              </a:rPr>
              <a:pPr defTabSz="915497">
                <a:spcBef>
                  <a:spcPct val="0"/>
                </a:spcBef>
              </a:pPr>
              <a:t>4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6125"/>
            <a:ext cx="5384800" cy="37274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733" y="4721743"/>
            <a:ext cx="4991735" cy="4472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36" tIns="45468" rIns="90936" bIns="45468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6401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4949E-FF57-4236-892C-E2D3262B0F6D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7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1363" indent="-284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1413" indent="-2270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7025" indent="-2270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4225" indent="-2270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1425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68625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5825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3025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5736336-93FE-45B2-B9C4-0BB3B0FE53E2}" type="slidenum">
              <a:rPr lang="en-US" altLang="ko-K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78450" cy="372427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27" tIns="45414" rIns="90827" bIns="45414"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7440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CCA83-8D31-462F-BC3A-127C350451AB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2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king Draft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8809520" y="3951158"/>
            <a:ext cx="203421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00" latinLnBrk="0">
              <a:defRPr/>
            </a:pPr>
            <a:r>
              <a:rPr lang="en-US" altLang="ko-KR" sz="600" dirty="0">
                <a:solidFill>
                  <a:srgbClr val="000000"/>
                </a:solidFill>
                <a:latin typeface="Arial Narrow"/>
                <a:ea typeface="LG스마트체2.0 Regular"/>
              </a:rPr>
              <a:t>Last Modified 10/7/2009 1:56:32 PM Korea Standard Time</a:t>
            </a:r>
          </a:p>
        </p:txBody>
      </p:sp>
    </p:spTree>
    <p:extLst>
      <p:ext uri="{BB962C8B-B14F-4D97-AF65-F5344CB8AC3E}">
        <p14:creationId xmlns:p14="http://schemas.microsoft.com/office/powerpoint/2010/main" val="376147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84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84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20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0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king Draft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8809520" y="3951158"/>
            <a:ext cx="203421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00" latinLnBrk="0">
              <a:defRPr/>
            </a:pPr>
            <a:r>
              <a:rPr lang="en-US" altLang="ko-KR" sz="600" dirty="0">
                <a:solidFill>
                  <a:srgbClr val="000000"/>
                </a:solidFill>
                <a:latin typeface="Arial Narrow"/>
                <a:ea typeface="LG스마트체2.0 Regular"/>
              </a:rPr>
              <a:t>Last Modified 10/7/2009 1:56:32 PM Korea Standard Time</a:t>
            </a:r>
          </a:p>
        </p:txBody>
      </p:sp>
    </p:spTree>
    <p:extLst>
      <p:ext uri="{BB962C8B-B14F-4D97-AF65-F5344CB8AC3E}">
        <p14:creationId xmlns:p14="http://schemas.microsoft.com/office/powerpoint/2010/main" val="155541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02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90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23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74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8"/>
          <p:cNvSpPr txBox="1">
            <a:spLocks noChangeArrowheads="1"/>
          </p:cNvSpPr>
          <p:nvPr userDrawn="1"/>
        </p:nvSpPr>
        <p:spPr bwMode="auto">
          <a:xfrm>
            <a:off x="4216509" y="100590"/>
            <a:ext cx="1456571" cy="28136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lIns="95767" tIns="47883" rIns="95767" bIns="47883">
            <a:spAutoFit/>
          </a:bodyPr>
          <a:lstStyle/>
          <a:p>
            <a:pPr defTabSz="958617">
              <a:defRPr/>
            </a:pPr>
            <a:r>
              <a:rPr lang="en-US" altLang="ko-KR" sz="1200" dirty="0">
                <a:solidFill>
                  <a:srgbClr val="C0C0C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 Internal Use Only</a:t>
            </a: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-8018" y="500365"/>
            <a:ext cx="99140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1" tIns="45661" rIns="91311" bIns="45661" anchor="ctr"/>
          <a:lstStyle/>
          <a:p>
            <a:pPr defTabSz="1221673">
              <a:defRPr/>
            </a:pPr>
            <a:endParaRPr lang="ko-KR" altLang="en-US" sz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9599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125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25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374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499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844" indent="-342844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28" indent="-284116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12" indent="-228562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0256" indent="-226975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0874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7999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124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248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09373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5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0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4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9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4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9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3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8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8"/>
          <p:cNvSpPr txBox="1">
            <a:spLocks noChangeArrowheads="1"/>
          </p:cNvSpPr>
          <p:nvPr userDrawn="1"/>
        </p:nvSpPr>
        <p:spPr bwMode="auto">
          <a:xfrm>
            <a:off x="4216509" y="100590"/>
            <a:ext cx="1456571" cy="28136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lIns="95767" tIns="47883" rIns="95767" bIns="47883">
            <a:spAutoFit/>
          </a:bodyPr>
          <a:lstStyle/>
          <a:p>
            <a:pPr defTabSz="958617">
              <a:defRPr/>
            </a:pPr>
            <a:r>
              <a:rPr lang="en-US" altLang="ko-KR" sz="1200" dirty="0">
                <a:solidFill>
                  <a:srgbClr val="C0C0C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 Internal Use Only</a:t>
            </a: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-8018" y="500365"/>
            <a:ext cx="99140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311" tIns="45661" rIns="91311" bIns="45661" anchor="ctr"/>
          <a:lstStyle/>
          <a:p>
            <a:pPr defTabSz="1221673">
              <a:defRPr/>
            </a:pPr>
            <a:endParaRPr lang="ko-KR" altLang="en-US" sz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299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125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250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374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499" algn="l" rtl="0" eaLnBrk="1" fontAlgn="base" latinLnBrk="1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844" indent="-342844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28" indent="-284116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12" indent="-228562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0256" indent="-226975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0874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7999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124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248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09373" indent="-228562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5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0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4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9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4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9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73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8" algn="l" defTabSz="91425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" Target="slide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4.png"/><Relationship Id="rId5" Type="http://schemas.openxmlformats.org/officeDocument/2006/relationships/tags" Target="../tags/tag15.xml"/><Relationship Id="rId10" Type="http://schemas.openxmlformats.org/officeDocument/2006/relationships/image" Target="../media/image3.png"/><Relationship Id="rId4" Type="http://schemas.openxmlformats.org/officeDocument/2006/relationships/tags" Target="../tags/tag14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64866" y="908720"/>
            <a:ext cx="178363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</a:rPr>
              <a:t>’22</a:t>
            </a:r>
            <a:r>
              <a:rPr kumimoji="1"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</a:rPr>
              <a:t>년 반성점 및 </a:t>
            </a:r>
            <a:r>
              <a:rPr kumimoji="1"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</a:rPr>
              <a:t>AAR </a:t>
            </a:r>
            <a:r>
              <a:rPr kumimoji="1"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</a:rPr>
              <a:t>리뷰</a:t>
            </a:r>
            <a:endParaRPr kumimoji="1" lang="ko-KR" altLang="en-US" sz="1400" dirty="0">
              <a:solidFill>
                <a:prstClr val="black">
                  <a:lumMod val="95000"/>
                  <a:lumOff val="5000"/>
                </a:prstClr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442545" y="1196752"/>
            <a:ext cx="4112677" cy="0"/>
          </a:xfrm>
          <a:prstGeom prst="line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391004" y="1348651"/>
            <a:ext cx="1581751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정량적인 활동 지표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3566" y="1669905"/>
            <a:ext cx="161582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전반적인 활동 지표 미흡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6752616" y="908720"/>
            <a:ext cx="123110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</a:rPr>
              <a:t>’23</a:t>
            </a:r>
            <a:r>
              <a:rPr kumimoji="1" lang="ko-KR" alt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</a:rPr>
              <a:t>년 활성화 방안</a:t>
            </a:r>
            <a:endParaRPr kumimoji="1" lang="ko-KR" altLang="en-US" sz="1400" dirty="0">
              <a:solidFill>
                <a:prstClr val="black">
                  <a:lumMod val="95000"/>
                  <a:lumOff val="5000"/>
                </a:prstClr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5137558" y="1196752"/>
            <a:ext cx="4112677" cy="0"/>
          </a:xfrm>
          <a:prstGeom prst="line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542146" y="1930117"/>
            <a:ext cx="4326505" cy="4062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- 4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개 지표 평균 미달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초격차기술 후보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정보보고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세미나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참관보고서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대외 </a:t>
            </a:r>
            <a:r>
              <a:rPr lang="ko-KR" altLang="en-US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동 부족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사내 활동 중심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세미나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기술 논문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3566" y="2413902"/>
            <a:ext cx="174406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참석률 저조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54% ~ 73%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391005" y="4188780"/>
            <a:ext cx="1259960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AAR 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설문 결과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566" y="4481459"/>
            <a:ext cx="2563202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활동 만족도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불만족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(20%),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만족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(65%)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5242153" y="1348651"/>
            <a:ext cx="2807191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lvl="0">
              <a:defRPr/>
            </a:pP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성과에 대한 차별화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,</a:t>
            </a:r>
            <a:r>
              <a:rPr lang="ko-KR" altLang="en-US" sz="1300" kern="0" dirty="0"/>
              <a:t> 자율적인 </a:t>
            </a:r>
            <a:r>
              <a:rPr lang="ko-KR" altLang="en-US" sz="1300" kern="0" dirty="0" smtClean="0"/>
              <a:t>참여 권장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34714" y="1669905"/>
            <a:ext cx="3384790" cy="10710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발표자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높은 참석률 인원에 대한 정량적인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Benefit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보고서 작성 간소화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활동시간 보장</a:t>
            </a:r>
            <a:endParaRPr lang="en-US" altLang="ko-KR" sz="1200" kern="0" dirty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개발업무 외 활동에 대한 인식 변화 필요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45897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’22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기술위원회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반성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’23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활성화 방안</a:t>
            </a:r>
            <a:endParaRPr lang="ko-KR" altLang="en-US" sz="18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5242153" y="4368077"/>
            <a:ext cx="2369238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기술분과 전문화를 통한 역량강화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34714" y="4698856"/>
            <a:ext cx="2994409" cy="6278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noProof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세부분과 재구조화하여 전문성 강화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외부전문가 세미나 및 교육 연계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내부 기술전문가 참여를 통한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Know-How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전파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5242153" y="2982216"/>
            <a:ext cx="1893147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정량적인 성과위주의 활동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34714" y="3303470"/>
            <a:ext cx="2478243" cy="6278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연구소내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산학과제 리뷰 및 발굴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전시회 지원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학회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산학 네트워크 형성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Upstream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방식의 기술세미나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5242153" y="5548566"/>
            <a:ext cx="503343" cy="221279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기타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34714" y="5869820"/>
            <a:ext cx="4154790" cy="6278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책임급이상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1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인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1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분과 활동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분과위 인원 신규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이동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Update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분과위 구성은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20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명 내외로 구성하고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Pool In/Out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391005" y="2780673"/>
            <a:ext cx="937757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lang="en-US" altLang="ko-KR" sz="1300" kern="0" dirty="0" smtClean="0"/>
              <a:t>Self </a:t>
            </a:r>
            <a:r>
              <a:rPr lang="ko-KR" altLang="en-US" sz="1300" kern="0" dirty="0" smtClean="0"/>
              <a:t>반성점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3566" y="3095209"/>
            <a:ext cx="4325418" cy="8494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기술세미나 발표인원이 특정인으로 한정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발표자 외 수동적 참여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참석에 대한 배려 부족 </a:t>
            </a:r>
            <a:r>
              <a:rPr lang="en-US" altLang="ko-KR" sz="12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현업 이슈가 우선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소분과 별 정보교류 부족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분야가 달라서 관심도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부족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역량 강화계획 실행력 부족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655752" y="4372083"/>
            <a:ext cx="2127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6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분과</a:t>
            </a:r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/19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소분과 ▶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14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분과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/??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소분과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65983" y="4876476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강의료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제공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59409" y="3704740"/>
            <a:ext cx="12153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강의료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교재비 지원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81053" y="5839554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반영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43455" y="6047936"/>
            <a:ext cx="5421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54580" y="3261366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초격차기술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발굴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93540"/>
              </p:ext>
            </p:extLst>
          </p:nvPr>
        </p:nvGraphicFramePr>
        <p:xfrm>
          <a:off x="8435376" y="3030700"/>
          <a:ext cx="1367962" cy="1044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400"/>
                <a:gridCol w="635562"/>
              </a:tblGrid>
              <a:tr h="1836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baseline="0" dirty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800" b="1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기준</a:t>
                      </a:r>
                      <a:endParaRPr lang="ko-KR" altLang="en-US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정보보고</a:t>
                      </a:r>
                      <a:endParaRPr lang="ko-KR" altLang="en-US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</a:t>
                      </a:r>
                      <a:endParaRPr lang="en-US" altLang="ko-KR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세미나</a:t>
                      </a:r>
                      <a:endParaRPr lang="ko-KR" altLang="en-US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lang="en-US" altLang="ko-KR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8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8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기술논문</a:t>
                      </a:r>
                      <a:endParaRPr lang="ko-KR" altLang="en-US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lang="en-US" altLang="ko-KR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분기</a:t>
                      </a:r>
                      <a:endParaRPr lang="ko-KR" altLang="en-US" sz="8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참관보고서</a:t>
                      </a:r>
                      <a:endParaRPr lang="ko-KR" altLang="en-US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lang="en-US" altLang="ko-KR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/6</a:t>
                      </a:r>
                      <a:r>
                        <a:rPr lang="ko-KR" altLang="en-US" sz="800" b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8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네트워크 발굴</a:t>
                      </a:r>
                      <a:endParaRPr lang="ko-KR" altLang="en-US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이상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출석률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평균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이상</a:t>
                      </a:r>
                      <a:endParaRPr lang="en-US" altLang="ko-KR" sz="800" b="0" i="0" u="none" strike="noStrike" baseline="0" dirty="0">
                        <a:solidFill>
                          <a:srgbClr val="0066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>
          <a:xfrm>
            <a:off x="627871" y="4724354"/>
            <a:ext cx="3369512" cy="4062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개인역량 강화 만족도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불만족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(28%),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만족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(65%)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학회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전시회 참관 만족도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불만족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(22%),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만족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(54%) 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83566" y="5178011"/>
            <a:ext cx="2840521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활동 주요 목적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역량강화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신 기술동향 파악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83566" y="5476715"/>
            <a:ext cx="2978379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학회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전시회 참관 어려움 점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보고서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업무처리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483566" y="5787931"/>
            <a:ext cx="702115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바라는 점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627871" y="6043848"/>
            <a:ext cx="2103140" cy="6278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정량적인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Benefit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역량강화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기본적인 내용도 논의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활동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자발적 참여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전문가 초빙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2263199" y="2377061"/>
            <a:ext cx="1627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누적참여율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‘22.01~’22.10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실행 단추: 끝 1">
            <a:hlinkClick r:id="rId3" action="ppaction://hlinksldjump" highlightClick="1"/>
          </p:cNvPr>
          <p:cNvSpPr/>
          <p:nvPr/>
        </p:nvSpPr>
        <p:spPr>
          <a:xfrm>
            <a:off x="1956060" y="1367814"/>
            <a:ext cx="216024" cy="212665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실행 단추: 끝 139">
            <a:hlinkClick r:id="rId4" action="ppaction://hlinksldjump" highlightClick="1"/>
          </p:cNvPr>
          <p:cNvSpPr/>
          <p:nvPr/>
        </p:nvSpPr>
        <p:spPr>
          <a:xfrm>
            <a:off x="1424608" y="2797149"/>
            <a:ext cx="216024" cy="212665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실행 단추: 끝 140">
            <a:hlinkClick r:id="rId5" action="ppaction://hlinksldjump" highlightClick="1"/>
          </p:cNvPr>
          <p:cNvSpPr/>
          <p:nvPr/>
        </p:nvSpPr>
        <p:spPr>
          <a:xfrm>
            <a:off x="7700095" y="4671063"/>
            <a:ext cx="216024" cy="212665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377274" y="1856539"/>
            <a:ext cx="2659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연말평가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연계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포상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학회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전시회 참관 우선권 등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377274" y="2277883"/>
            <a:ext cx="18742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학회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전시회 참관 보</a:t>
            </a:r>
            <a:r>
              <a:rPr lang="ko-KR" altLang="en-US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1sheet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485118" y="6272232"/>
            <a:ext cx="5421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실행 단추: 끝 145">
            <a:hlinkClick r:id="rId6" action="ppaction://hlinksldjump" highlightClick="1"/>
          </p:cNvPr>
          <p:cNvSpPr/>
          <p:nvPr/>
        </p:nvSpPr>
        <p:spPr>
          <a:xfrm>
            <a:off x="8360316" y="5122697"/>
            <a:ext cx="216024" cy="212665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실행 단추: 끝 146">
            <a:hlinkClick r:id="rId7" action="ppaction://hlinksldjump" highlightClick="1"/>
          </p:cNvPr>
          <p:cNvSpPr/>
          <p:nvPr/>
        </p:nvSpPr>
        <p:spPr>
          <a:xfrm>
            <a:off x="1687802" y="4202480"/>
            <a:ext cx="216024" cy="212665"/>
          </a:xfrm>
          <a:prstGeom prst="actionButtonE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338" y="48535"/>
            <a:ext cx="4878809" cy="4247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ko-KR" altLang="en-US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연구원 기술 역량 강화 방안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4641" y="105273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 역량 강화 방안</a:t>
            </a:r>
            <a:endParaRPr lang="ko-KR" altLang="en-US" sz="14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TextBox 180"/>
          <p:cNvSpPr txBox="1"/>
          <p:nvPr/>
        </p:nvSpPr>
        <p:spPr>
          <a:xfrm>
            <a:off x="638536" y="1556792"/>
            <a:ext cx="4170448" cy="40861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fontAlgn="auto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5613" indent="1588">
              <a:buChar char="•"/>
              <a:defRPr sz="900" b="1"/>
            </a:lvl2pPr>
            <a:lvl3pPr marL="912813" indent="1588">
              <a:buChar char="•"/>
              <a:defRPr sz="900" b="1"/>
            </a:lvl3pPr>
            <a:lvl4pPr marL="1370013" indent="1588">
              <a:buChar char="•"/>
              <a:defRPr sz="900" b="1"/>
            </a:lvl4pPr>
            <a:lvl5pPr marL="1827213" indent="1588">
              <a:buChar char="•"/>
              <a:defRPr sz="900" b="1"/>
            </a:lvl5pPr>
            <a:lvl6pPr>
              <a:defRPr sz="900" b="1"/>
            </a:lvl6pPr>
            <a:lvl7pPr>
              <a:defRPr sz="900" b="1"/>
            </a:lvl7pPr>
            <a:lvl8pPr>
              <a:defRPr sz="900" b="1"/>
            </a:lvl8pPr>
            <a:lvl9pPr>
              <a:defRPr sz="900" b="1"/>
            </a:lvl9pPr>
          </a:lstStyle>
          <a:p>
            <a:pPr marL="93663" lvl="0" indent="-93663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신입사원 교육 </a:t>
            </a:r>
            <a:r>
              <a:rPr kumimoji="1" lang="en-US" altLang="ko-KR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(SW, HW </a:t>
            </a:r>
            <a:r>
              <a:rPr kumimoji="1" lang="ko-KR" altLang="en-US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공통 </a:t>
            </a:r>
            <a:r>
              <a:rPr kumimoji="1" lang="en-US" altLang="ko-KR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/ 1</a:t>
            </a:r>
            <a:r>
              <a:rPr kumimoji="1" lang="ko-KR" altLang="en-US" sz="1200" b="1" dirty="0" err="1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년차</a:t>
            </a:r>
            <a:r>
              <a:rPr kumimoji="1" lang="en-US" altLang="ko-KR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) </a:t>
            </a: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dirty="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- FMEA / Test Case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전개 방법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- AC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제품군별 제어와 제품의 특성 비교</a:t>
            </a:r>
            <a:endParaRPr kumimoji="1" lang="en-US" altLang="ko-KR" sz="1200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dirty="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- ESS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제품군별 제어 특성 비교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(ESS)</a:t>
            </a:r>
          </a:p>
          <a:p>
            <a:pPr lvl="0">
              <a:lnSpc>
                <a:spcPct val="120000"/>
              </a:lnSpc>
              <a:defRPr/>
            </a:pPr>
            <a:endParaRPr kumimoji="1" lang="en-US" altLang="ko-KR" sz="1200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93663" lvl="0" indent="-93663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b="1" dirty="0" err="1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선</a:t>
            </a:r>
            <a:r>
              <a:rPr kumimoji="1" lang="ko-KR" altLang="en-US" sz="1200" b="1" dirty="0" err="1">
                <a:latin typeface="LG스마트체 Regular" panose="020B0600000101010101" pitchFamily="50" charset="-127"/>
                <a:cs typeface="Arial" panose="020B0604020202020204" pitchFamily="34" charset="0"/>
              </a:rPr>
              <a:t>임</a:t>
            </a:r>
            <a:r>
              <a:rPr kumimoji="1" lang="ko-KR" altLang="en-US" sz="1200" b="1" dirty="0" err="1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급</a:t>
            </a:r>
            <a:r>
              <a:rPr kumimoji="1" lang="ko-KR" altLang="en-US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이상 교육 </a:t>
            </a:r>
            <a:r>
              <a:rPr kumimoji="1" lang="en-US" altLang="ko-KR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(SW, HW</a:t>
            </a:r>
            <a:r>
              <a:rPr kumimoji="1" lang="ko-KR" altLang="en-US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공통</a:t>
            </a:r>
            <a:r>
              <a:rPr kumimoji="1" lang="en-US" altLang="ko-KR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) : </a:t>
            </a:r>
            <a:r>
              <a:rPr kumimoji="1" lang="ko-KR" altLang="en-US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제어 역량 향상</a:t>
            </a:r>
            <a:endParaRPr kumimoji="1" lang="en-US" altLang="ko-KR" sz="1200" b="1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 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컨버터</a:t>
            </a:r>
            <a:r>
              <a:rPr lang="en-US" altLang="ko-KR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/</a:t>
            </a:r>
            <a:r>
              <a:rPr lang="ko-KR" altLang="en-US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인버터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기술 </a:t>
            </a:r>
            <a:r>
              <a:rPr lang="en-US" altLang="ko-KR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Topology</a:t>
            </a:r>
            <a:r>
              <a:rPr lang="ko-KR" altLang="en-US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별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소개 </a:t>
            </a:r>
            <a:r>
              <a:rPr lang="ko-KR" altLang="en-US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 </a:t>
            </a:r>
          </a:p>
          <a:p>
            <a:pPr fontAlgn="ctr"/>
            <a:r>
              <a:rPr kumimoji="1" lang="en-US" altLang="ko-KR" sz="1200" dirty="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- </a:t>
            </a:r>
            <a:r>
              <a:rPr lang="en-US" altLang="ko-KR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Cycle Matching </a:t>
            </a:r>
            <a:r>
              <a:rPr lang="ko-KR" altLang="en-US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제어기 탄생 사유 및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검증방법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  - Field Claim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원인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대책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(SW, HW, Cycle Matching,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부품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)</a:t>
            </a:r>
            <a:b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  - HEPS, DERMS, PMS, </a:t>
            </a:r>
            <a:r>
              <a:rPr lang="en-US" altLang="ko-KR" sz="1200" dirty="0" err="1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SEBox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, PCS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상호 제어 알고리즘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</a:t>
            </a:r>
          </a:p>
          <a:p>
            <a:pPr fontAlgn="ctr"/>
            <a:endParaRPr lang="en-US" altLang="ko-KR" sz="1200" dirty="0">
              <a:solidFill>
                <a:srgbClr val="333333"/>
              </a:solidFill>
              <a:latin typeface="LG스마트체 Regular" panose="020B0600000101010101" pitchFamily="50" charset="-127"/>
            </a:endParaRPr>
          </a:p>
          <a:p>
            <a:pPr marL="93663" indent="-93663" fontAlgn="ctr"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SW </a:t>
            </a:r>
            <a:r>
              <a:rPr lang="ko-KR" altLang="en-US" sz="1200" b="1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개발 전문가</a:t>
            </a:r>
            <a:endParaRPr lang="en-US" altLang="ko-KR" sz="1200" b="1" dirty="0" smtClean="0">
              <a:solidFill>
                <a:srgbClr val="333333"/>
              </a:solidFill>
              <a:latin typeface="LG스마트체 Regular" panose="020B0600000101010101" pitchFamily="50" charset="-127"/>
            </a:endParaRPr>
          </a:p>
          <a:p>
            <a:pPr fontAlgn="ctr"/>
            <a:r>
              <a:rPr lang="en-US" altLang="ko-KR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 -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컨버터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인버터 기술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Topology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별 알고리즘 및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SW Code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리뷰</a:t>
            </a:r>
            <a:endParaRPr lang="en-US" altLang="ko-KR" sz="1200" dirty="0" smtClean="0">
              <a:solidFill>
                <a:srgbClr val="333333"/>
              </a:solidFill>
              <a:latin typeface="LG스마트체 Regular" panose="020B0600000101010101" pitchFamily="50" charset="-127"/>
            </a:endParaRPr>
          </a:p>
          <a:p>
            <a:pPr fontAlgn="ctr"/>
            <a:r>
              <a:rPr lang="en-US" altLang="ko-KR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 - Cycle Matching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제어기 알고리즘 및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SW Code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리뷰</a:t>
            </a:r>
            <a:endParaRPr lang="en-US" altLang="ko-KR" sz="1200" dirty="0" smtClean="0">
              <a:solidFill>
                <a:srgbClr val="333333"/>
              </a:solidFill>
              <a:latin typeface="LG스마트체 Regular" panose="020B0600000101010101" pitchFamily="50" charset="-127"/>
            </a:endParaRPr>
          </a:p>
          <a:p>
            <a:pPr fontAlgn="ctr"/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  - PMS, PCS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제어 알고리즘 및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SW Code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리뷰</a:t>
            </a:r>
            <a:endParaRPr lang="en-US" altLang="ko-KR" sz="1200" dirty="0" smtClean="0">
              <a:solidFill>
                <a:srgbClr val="333333"/>
              </a:solidFill>
              <a:latin typeface="LG스마트체 Regular" panose="020B0600000101010101" pitchFamily="50" charset="-127"/>
            </a:endParaRPr>
          </a:p>
          <a:p>
            <a:pPr fontAlgn="ctr"/>
            <a:endParaRPr lang="en-US" altLang="ko-KR" sz="1200" dirty="0">
              <a:solidFill>
                <a:srgbClr val="333333"/>
              </a:solidFill>
              <a:latin typeface="LG스마트체 Regular" panose="020B0600000101010101" pitchFamily="50" charset="-127"/>
            </a:endParaRPr>
          </a:p>
          <a:p>
            <a:pPr marL="93663" indent="-93663" fontAlgn="ctr"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HW </a:t>
            </a:r>
            <a:r>
              <a:rPr lang="ko-KR" altLang="en-US" sz="1200" b="1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개발 전문가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-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주요 부품 특성 및 적용 시 검증 방법</a:t>
            </a:r>
            <a:endParaRPr lang="en-US" altLang="ko-KR" sz="1200" dirty="0" smtClean="0">
              <a:solidFill>
                <a:srgbClr val="333333"/>
              </a:solidFill>
              <a:latin typeface="LG스마트체 Regular" panose="020B0600000101010101" pitchFamily="50" charset="-127"/>
            </a:endParaRPr>
          </a:p>
          <a:p>
            <a:pPr fontAlgn="ctr"/>
            <a:r>
              <a:rPr lang="en-US" altLang="ko-KR" sz="1200" dirty="0">
                <a:solidFill>
                  <a:srgbClr val="333333"/>
                </a:solidFill>
                <a:latin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   - </a:t>
            </a:r>
            <a:r>
              <a:rPr lang="ko-KR" altLang="en-US" sz="1200" dirty="0" smtClean="0">
                <a:solidFill>
                  <a:srgbClr val="333333"/>
                </a:solidFill>
                <a:latin typeface="LG스마트체 Regular" panose="020B0600000101010101" pitchFamily="50" charset="-127"/>
              </a:rPr>
              <a:t>부품 제조 공정 및 공정 검사 내용</a:t>
            </a:r>
            <a:endParaRPr kumimoji="1" lang="en-US" altLang="ko-KR" sz="1200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6523" y="105273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핵심 기술 강화</a:t>
            </a:r>
            <a:endParaRPr lang="ko-KR" altLang="en-US" sz="14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TextBox 180"/>
          <p:cNvSpPr txBox="1"/>
          <p:nvPr/>
        </p:nvSpPr>
        <p:spPr>
          <a:xfrm>
            <a:off x="5601072" y="1556792"/>
            <a:ext cx="2642317" cy="162389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fontAlgn="auto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5613" indent="1588">
              <a:buChar char="•"/>
              <a:defRPr sz="900" b="1"/>
            </a:lvl2pPr>
            <a:lvl3pPr marL="912813" indent="1588">
              <a:buChar char="•"/>
              <a:defRPr sz="900" b="1"/>
            </a:lvl3pPr>
            <a:lvl4pPr marL="1370013" indent="1588">
              <a:buChar char="•"/>
              <a:defRPr sz="900" b="1"/>
            </a:lvl4pPr>
            <a:lvl5pPr marL="1827213" indent="1588">
              <a:buChar char="•"/>
              <a:defRPr sz="900" b="1"/>
            </a:lvl5pPr>
            <a:lvl6pPr>
              <a:defRPr sz="900" b="1"/>
            </a:lvl6pPr>
            <a:lvl7pPr>
              <a:defRPr sz="900" b="1"/>
            </a:lvl7pPr>
            <a:lvl8pPr>
              <a:defRPr sz="900" b="1"/>
            </a:lvl8pPr>
            <a:lvl9pPr>
              <a:defRPr sz="900" b="1"/>
            </a:lvl9pPr>
          </a:lstStyle>
          <a:p>
            <a:pPr marL="93663" lvl="0" indent="-93663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AC </a:t>
            </a:r>
            <a:r>
              <a:rPr kumimoji="1" lang="ko-KR" altLang="en-US" sz="1200" b="1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인버터 전문가</a:t>
            </a:r>
            <a:endParaRPr kumimoji="1" lang="en-US" altLang="ko-KR" sz="1200" b="1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-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병렬 확장 제어 기술 강화</a:t>
            </a:r>
            <a:endParaRPr kumimoji="1" lang="en-US" altLang="ko-KR" sz="120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신규 제어 기능 강화</a:t>
            </a:r>
            <a:endParaRPr kumimoji="1" lang="en-US" altLang="ko-KR" sz="120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 :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고속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스위칭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소음최소화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제어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,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제품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: APD, Arc</a:t>
            </a:r>
            <a:b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 : EMC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대응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, filter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설계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 :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진단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부품별 예지 제어</a:t>
            </a:r>
            <a:endParaRPr kumimoji="1" lang="en-US" altLang="ko-KR" sz="1200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180"/>
          <p:cNvSpPr txBox="1"/>
          <p:nvPr/>
        </p:nvSpPr>
        <p:spPr>
          <a:xfrm>
            <a:off x="5601072" y="3261653"/>
            <a:ext cx="2799412" cy="184549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fontAlgn="auto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5613" indent="1588">
              <a:buChar char="•"/>
              <a:defRPr sz="900" b="1"/>
            </a:lvl2pPr>
            <a:lvl3pPr marL="912813" indent="1588">
              <a:buChar char="•"/>
              <a:defRPr sz="900" b="1"/>
            </a:lvl3pPr>
            <a:lvl4pPr marL="1370013" indent="1588">
              <a:buChar char="•"/>
              <a:defRPr sz="900" b="1"/>
            </a:lvl4pPr>
            <a:lvl5pPr marL="1827213" indent="1588">
              <a:buChar char="•"/>
              <a:defRPr sz="900" b="1"/>
            </a:lvl5pPr>
            <a:lvl6pPr>
              <a:defRPr sz="900" b="1"/>
            </a:lvl6pPr>
            <a:lvl7pPr>
              <a:defRPr sz="900" b="1"/>
            </a:lvl7pPr>
            <a:lvl8pPr>
              <a:defRPr sz="900" b="1"/>
            </a:lvl8pPr>
            <a:lvl9pPr>
              <a:defRPr sz="900" b="1"/>
            </a:lvl9pPr>
          </a:lstStyle>
          <a:p>
            <a:pPr marL="93663" lvl="0" indent="-93663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ESS </a:t>
            </a:r>
            <a:r>
              <a:rPr kumimoji="1" lang="ko-KR" altLang="en-US" sz="1200" b="1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제어 전문가</a:t>
            </a:r>
            <a:endParaRPr kumimoji="1" lang="en-US" altLang="ko-KR" sz="1200" b="1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-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병렬 확장 및 안정화 제어 기술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 : Droop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제어</a:t>
            </a:r>
            <a:endParaRPr kumimoji="1" lang="en-US" altLang="ko-KR" sz="1200" dirty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 : Grid Forming, Asymmetric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제어</a:t>
            </a:r>
            <a:endParaRPr kumimoji="1" lang="en-US" altLang="ko-KR" sz="1200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dirty="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- HW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소형화 제어 기술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 :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고속 스위칭</a:t>
            </a:r>
            <a:endParaRPr kumimoji="1" lang="en-US" altLang="ko-KR" sz="1200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dirty="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: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멀티 레벨 인버터</a:t>
            </a:r>
            <a:r>
              <a:rPr kumimoji="1" lang="en-US" altLang="ko-KR" sz="1200" dirty="0">
                <a:latin typeface="LG스마트체 Regular" panose="020B06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200" dirty="0">
                <a:latin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  : CPU </a:t>
            </a:r>
            <a:r>
              <a:rPr kumimoji="1" lang="ko-KR" altLang="en-US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직접 구동 </a:t>
            </a:r>
            <a:r>
              <a:rPr kumimoji="1" lang="en-US" altLang="ko-KR" sz="1200" dirty="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Active Noise Control</a:t>
            </a:r>
          </a:p>
        </p:txBody>
      </p:sp>
      <p:sp>
        <p:nvSpPr>
          <p:cNvPr id="27" name="TextBox 180"/>
          <p:cNvSpPr txBox="1"/>
          <p:nvPr/>
        </p:nvSpPr>
        <p:spPr>
          <a:xfrm>
            <a:off x="5601072" y="5206204"/>
            <a:ext cx="1376265" cy="9591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fontAlgn="auto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100" b="0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455613" indent="1588">
              <a:buChar char="•"/>
              <a:defRPr sz="900" b="1"/>
            </a:lvl2pPr>
            <a:lvl3pPr marL="912813" indent="1588">
              <a:buChar char="•"/>
              <a:defRPr sz="900" b="1"/>
            </a:lvl3pPr>
            <a:lvl4pPr marL="1370013" indent="1588">
              <a:buChar char="•"/>
              <a:defRPr sz="900" b="1"/>
            </a:lvl4pPr>
            <a:lvl5pPr marL="1827213" indent="1588">
              <a:buChar char="•"/>
              <a:defRPr sz="900" b="1"/>
            </a:lvl5pPr>
            <a:lvl6pPr>
              <a:defRPr sz="900" b="1"/>
            </a:lvl6pPr>
            <a:lvl7pPr>
              <a:defRPr sz="900" b="1"/>
            </a:lvl7pPr>
            <a:lvl8pPr>
              <a:defRPr sz="900" b="1"/>
            </a:lvl8pPr>
            <a:lvl9pPr>
              <a:defRPr sz="900" b="1"/>
            </a:lvl9pPr>
          </a:lstStyle>
          <a:p>
            <a:pPr marL="93663" lvl="0" indent="-93663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UX, AI </a:t>
            </a:r>
            <a:r>
              <a:rPr kumimoji="1" lang="ko-KR" altLang="en-US" sz="1200" b="1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제어 전문가</a:t>
            </a:r>
            <a:endParaRPr kumimoji="1" lang="en-US" altLang="ko-KR" sz="1200" b="1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*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멀티 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Point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제어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</a:b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 *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인체감지 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(WiFi)</a:t>
            </a:r>
          </a:p>
          <a:p>
            <a:pPr lvl="0">
              <a:lnSpc>
                <a:spcPct val="120000"/>
              </a:lnSpc>
              <a:defRPr/>
            </a:pPr>
            <a:r>
              <a:rPr kumimoji="1" lang="en-US" altLang="ko-KR" sz="1200">
                <a:latin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  * AI / </a:t>
            </a:r>
            <a:r>
              <a:rPr kumimoji="1" lang="ko-KR" altLang="en-US" sz="1200" smtClean="0">
                <a:latin typeface="LG스마트체 Regular" panose="020B0600000101010101" pitchFamily="50" charset="-127"/>
                <a:cs typeface="Arial" panose="020B0604020202020204" pitchFamily="34" charset="0"/>
              </a:rPr>
              <a:t>빅데이터</a:t>
            </a:r>
            <a:endParaRPr kumimoji="1" lang="en-US" altLang="ko-KR" sz="1200" dirty="0" smtClean="0">
              <a:latin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실행 단추: 시작 8">
            <a:hlinkClick r:id="rId2" action="ppaction://hlinksldjump" highlightClick="1"/>
          </p:cNvPr>
          <p:cNvSpPr/>
          <p:nvPr/>
        </p:nvSpPr>
        <p:spPr>
          <a:xfrm>
            <a:off x="9548183" y="128880"/>
            <a:ext cx="216024" cy="26639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0214" y="2924944"/>
            <a:ext cx="1038746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ko-KR" altLang="en-US" sz="4000" b="1" kern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 타</a:t>
            </a:r>
            <a:endParaRPr lang="en-US" altLang="ko-KR" sz="4000" b="1" kern="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31402" y="800708"/>
            <a:ext cx="45204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tabLst>
                <a:tab pos="431800" algn="l"/>
              </a:tabLst>
            </a:pPr>
            <a:r>
              <a:rPr lang="ko-KR" altLang="en-US" sz="1200" b="1" smtClean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Arial" charset="0"/>
              </a:rPr>
              <a:t>■ 제어</a:t>
            </a:r>
            <a:endParaRPr lang="ko-KR" altLang="en-US" sz="1200" b="1" dirty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18816" y="1052736"/>
          <a:ext cx="4275800" cy="5364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725"/>
                <a:gridCol w="475225"/>
                <a:gridCol w="2186550"/>
                <a:gridCol w="1075300"/>
              </a:tblGrid>
              <a:tr h="1788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지역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학회명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7633">
                <a:tc rowSpan="1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열전달</a:t>
                      </a:r>
                      <a:endParaRPr lang="en-US" altLang="ko-KR" sz="1100" b="1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(17)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IIR </a:t>
                      </a:r>
                      <a:r>
                        <a:rPr 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Coneference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HFO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냉매 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Low GWP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혼합물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고영환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국제전산유체역학학회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(ICCFD)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유상훈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대한금속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류무성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C,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윤종서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대한기계학회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서동현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대한설비공학회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서동현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 부식방식학회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박영우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 재료학회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류무성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C,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윤종서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한국신뢰성학회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박영우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한국유체기계학회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유상훈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한국전산유체공학회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유상훈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한국표면공학회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서동현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북미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ACRC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이열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CEEE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이열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아시아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IEEE/IEIE ICCE-Asia 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고영환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냉동공조아시아컨퍼런스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(ACRA)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이열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일본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일본공기청정학회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고영환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C,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배성원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rowSpan="7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컴프</a:t>
                      </a:r>
                      <a:r>
                        <a:rPr lang="en-US" altLang="ko-KR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모터</a:t>
                      </a:r>
                      <a:endParaRPr lang="en-US" altLang="ko-KR" sz="1100" b="1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(7)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국제전기기계및시스템학회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(ICEMS)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김진수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대한기계학회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김상훈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대한설비공학회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이경준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대한전기학회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진정민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전력전자학회 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이원빈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한국신뢰성학회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구슬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일본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일본냉동공조학회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민경오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팬</a:t>
                      </a:r>
                      <a:r>
                        <a:rPr lang="en-US" altLang="ko-KR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유로</a:t>
                      </a:r>
                      <a:endParaRPr lang="en-US" altLang="ko-KR" sz="1100" b="1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(5)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InterNoise 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곽현은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대한기계학회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박근태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한국유체기계학회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정재혁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한국전산유체공학회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곽현은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16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아시아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FAN conference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곽현은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735408" y="1052738"/>
          <a:ext cx="4723475" cy="536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900"/>
                <a:gridCol w="475225"/>
                <a:gridCol w="1986525"/>
                <a:gridCol w="1592825"/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지역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학회명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Cloud/ App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(4)</a:t>
                      </a:r>
                      <a:endParaRPr 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ACM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컨퍼런스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SenSys)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BuildSys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고민영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한국정보과학회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민승재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한국컴퓨터정보학회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김성준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(12)</a:t>
                      </a:r>
                      <a:endParaRPr 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AAAI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인공지능 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Conference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김홍현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국제 머신러닝 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(ICML)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정주연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신경정보처리시스템학회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(NeurIPS)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정주연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표현 학습 국제 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(ICLR)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정주연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제어로봇시스템학회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김홍현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HCI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허정은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한국과학예술융합학회 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허정은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한국디자인문화학회 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허정은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한국정보과학회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김홍현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한국컴퓨터비전학회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김홍현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한국콘텐츠학회 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허정은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북미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컴퓨터비전</a:t>
                      </a:r>
                      <a:r>
                        <a:rPr lang="en-US" altLang="ko-KR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패턴인식학회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(CVPR)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김홍현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</a:t>
                      </a:r>
                      <a:endParaRPr lang="en-US" sz="1100" b="1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(5)</a:t>
                      </a:r>
                      <a:endParaRPr 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대한전자공학회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이권형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제어로봇시스템학회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임태형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진의정</a:t>
                      </a:r>
                      <a:r>
                        <a:rPr lang="en-US" sz="11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한국정보과학회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이충희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한국통신학회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이학래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endParaRPr lang="en-US" altLang="ko-KR" sz="1100" b="1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HW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(4)</a:t>
                      </a:r>
                      <a:endParaRPr 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국제 전력전자 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(IPEC)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이광수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대한전기학회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장수진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전력전자학회 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임창진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C,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장수진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C, </a:t>
                      </a: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조환석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아시아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IEEE/IEIE ICCE-Asia 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이광수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endParaRPr lang="en-US" altLang="ko-KR" sz="1100" b="1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</a:t>
                      </a:r>
                      <a:r>
                        <a:rPr 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(4)</a:t>
                      </a:r>
                      <a:endParaRPr 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국제 전력전자 학회</a:t>
                      </a:r>
                      <a:r>
                        <a:rPr lang="en-US" altLang="ko-KR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(IPEC)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정해광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대한전기학회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정해광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전력전자학회 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황순환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아시아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IEEE/IEIE ICCE-Asia 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황순환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회로설계</a:t>
                      </a:r>
                      <a:endParaRPr lang="en-US" altLang="ko-KR" sz="1100" b="1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(2)</a:t>
                      </a:r>
                      <a:endParaRPr lang="ko-KR" altLang="en-US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대한전자공학회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송대헌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전력전자학회 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이원재</a:t>
                      </a:r>
                      <a:r>
                        <a:rPr lang="en-US" sz="11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2424062" cy="387798"/>
          </a:xfrm>
          <a:prstGeom prst="rect">
            <a:avLst/>
          </a:prstGeom>
          <a:noFill/>
          <a:extLst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latinLnBrk="0">
              <a:lnSpc>
                <a:spcPct val="120000"/>
              </a:lnSpc>
              <a:buNone/>
              <a:tabLst>
                <a:tab pos="3767138" algn="l"/>
              </a:tabLst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  <a:r>
              <a:rPr lang="en-US" altLang="ko-KR" dirty="0" smtClean="0"/>
              <a:t>. </a:t>
            </a:r>
            <a:r>
              <a:rPr lang="ko-KR" altLang="en-US" dirty="0"/>
              <a:t>학회 담당자 선정 현황</a:t>
            </a:r>
          </a:p>
        </p:txBody>
      </p:sp>
    </p:spTree>
    <p:extLst>
      <p:ext uri="{BB962C8B-B14F-4D97-AF65-F5344CB8AC3E}">
        <p14:creationId xmlns:p14="http://schemas.microsoft.com/office/powerpoint/2010/main" val="832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00472" y="788744"/>
          <a:ext cx="4467425" cy="5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875"/>
                <a:gridCol w="825550"/>
                <a:gridCol w="753550"/>
                <a:gridCol w="515425"/>
                <a:gridCol w="769425"/>
                <a:gridCol w="506975"/>
                <a:gridCol w="373625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소분과</a:t>
                      </a:r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대학</a:t>
                      </a:r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교수명</a:t>
                      </a:r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en-US" altLang="ko-KR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과제수</a:t>
                      </a:r>
                      <a:endParaRPr lang="en-US" altLang="ko-KR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예정</a:t>
                      </a:r>
                      <a:endParaRPr lang="en-US" altLang="ko-KR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신뢰성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(15)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김진성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신뢰성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(10)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김윤재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신뢰성 자문단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부경대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이정훈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부산대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강남현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박성훈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이욱진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이태경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허필호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성균관대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김정구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신뢰성 자문단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한국해양대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이명훈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이승효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에너지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(4)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우형석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순환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UIUC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김규정 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저장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(ESS)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(2)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KAIST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배중면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김용찬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활용</a:t>
                      </a:r>
                      <a:r>
                        <a:rPr lang="en-US" altLang="ko-KR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시뮬레이션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세종대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신영기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열전달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(7)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고영환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공조 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열교환기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(7)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KAIST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남영석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UNIST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이재선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부경대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유동인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부산대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김민철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정지환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세종대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정재동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천진상업대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김오봉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컴프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모터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민경오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모터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충남대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최장영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팬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유로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(6)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정재혁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ko-KR" altLang="en-US" sz="1000" b="0" i="0" u="none" strike="noStrike" baseline="0" smtClean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공력설계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연세대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주원구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소음해석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서강대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이승엽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유동해석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(4)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문영준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부산대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민준기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황진율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3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서울대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최해천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4916996" y="788744"/>
          <a:ext cx="4673801" cy="463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563"/>
                <a:gridCol w="789038"/>
                <a:gridCol w="480500"/>
                <a:gridCol w="720213"/>
                <a:gridCol w="913887"/>
                <a:gridCol w="506975"/>
                <a:gridCol w="373625"/>
              </a:tblGrid>
              <a:tr h="729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소분과</a:t>
                      </a:r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대학</a:t>
                      </a:r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교수명</a:t>
                      </a:r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en-US" altLang="ko-KR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과제수</a:t>
                      </a:r>
                      <a:endParaRPr lang="en-US" altLang="ko-KR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예정</a:t>
                      </a:r>
                      <a:endParaRPr lang="en-US" altLang="ko-KR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514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Cloud/ </a:t>
                      </a:r>
                      <a:endParaRPr lang="en-US" sz="11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App SW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김영혁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000" b="0" i="0" u="none" strike="noStrike" baseline="0" smtClean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Application </a:t>
                      </a:r>
                      <a:endParaRPr lang="en-US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(2)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정원기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자문단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연세대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차호정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(12)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한동우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000" b="0" i="0" u="none" strike="noStrike" baseline="0" smtClean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(8)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Rammohan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김민영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이동규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이민호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정호영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김현우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자문단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한정현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고려대 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자문단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부산대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김호원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빅데이터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(4)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서영균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정인욱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부산대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노유정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차세대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염근혁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이학래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000" b="0" i="0" u="none" strike="noStrike" baseline="0" smtClean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통신</a:t>
                      </a: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부산대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김석찬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HW</a:t>
                      </a:r>
                    </a:p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(4)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엄동기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RF</a:t>
                      </a:r>
                      <a:endParaRPr 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PCS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(2)</a:t>
                      </a:r>
                      <a:endParaRPr lang="en-US" altLang="ko-KR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차헌녕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중앙대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곽상신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인버터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</a:p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컨버터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(2)</a:t>
                      </a:r>
                      <a:endParaRPr lang="en-US" altLang="ko-KR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정재정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한병철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김응호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에어컨</a:t>
                      </a:r>
                      <a:r>
                        <a:rPr lang="en-US" altLang="ko-KR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SW</a:t>
                      </a:r>
                      <a:endParaRPr lang="en-US" altLang="ko-KR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부산대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김장목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회로설계</a:t>
                      </a:r>
                      <a:endParaRPr lang="en-US" altLang="ko-KR" sz="12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최호식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8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Embedded</a:t>
                      </a:r>
                      <a:endParaRPr lang="ko-KR" alt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서대화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경북대 제어융합</a:t>
                      </a: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20283" y="533058"/>
            <a:ext cx="998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■ 제어</a:t>
            </a:r>
            <a:r>
              <a:rPr lang="en-US" altLang="ko-KR" sz="12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(21</a:t>
            </a:r>
            <a:r>
              <a:rPr lang="ko-KR" altLang="en-US" sz="12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명</a:t>
            </a:r>
            <a:r>
              <a:rPr lang="en-US" altLang="ko-KR" sz="12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200" b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30774" y="617287"/>
            <a:ext cx="614518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’20</a:t>
            </a:r>
            <a:r>
              <a:rPr lang="ko-KR" altLang="en-US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r>
              <a:rPr lang="en-US" altLang="ko-KR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~</a:t>
            </a:r>
            <a:r>
              <a:rPr lang="ko-KR" altLang="en-US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현재</a:t>
            </a:r>
            <a:endParaRPr lang="en-US" altLang="ko-KR" sz="1000" b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39789" y="617287"/>
            <a:ext cx="614518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’20</a:t>
            </a:r>
            <a:r>
              <a:rPr lang="ko-KR" altLang="en-US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</a:t>
            </a:r>
            <a:r>
              <a:rPr lang="en-US" altLang="ko-KR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~</a:t>
            </a:r>
            <a:r>
              <a:rPr lang="ko-KR" altLang="en-US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현재</a:t>
            </a:r>
            <a:endParaRPr lang="en-US" altLang="ko-KR" sz="1000" b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438" y="58892"/>
            <a:ext cx="2008883" cy="387798"/>
          </a:xfrm>
          <a:prstGeom prst="rect">
            <a:avLst/>
          </a:prstGeom>
          <a:noFill/>
          <a:extLst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latinLnBrk="0">
              <a:lnSpc>
                <a:spcPct val="120000"/>
              </a:lnSpc>
              <a:buNone/>
              <a:tabLst>
                <a:tab pos="3767138" algn="l"/>
              </a:tabLst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  <a:r>
              <a:rPr lang="en-US" altLang="ko-KR" dirty="0" smtClean="0"/>
              <a:t>. </a:t>
            </a:r>
            <a:r>
              <a:rPr lang="ko-KR" altLang="en-US" dirty="0"/>
              <a:t>산학 네트워크 </a:t>
            </a:r>
            <a:r>
              <a:rPr lang="ko-KR" altLang="en-US" dirty="0" err="1"/>
              <a:t>맵</a:t>
            </a:r>
            <a:endParaRPr lang="ko-KR" altLang="en-US" dirty="0"/>
          </a:p>
        </p:txBody>
      </p:sp>
      <p:sp>
        <p:nvSpPr>
          <p:cNvPr id="9" name="Text Box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8785" y="284820"/>
            <a:ext cx="1382357" cy="1538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기술위원장 선정 핵심교수</a:t>
            </a:r>
            <a:endParaRPr lang="en-US" altLang="ko-KR" sz="1000" b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8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88353" y="1131659"/>
          <a:ext cx="2906355" cy="486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080"/>
                <a:gridCol w="551425"/>
                <a:gridCol w="204685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No.</a:t>
                      </a:r>
                      <a:endParaRPr 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기술명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IEQ</a:t>
                      </a:r>
                    </a:p>
                    <a:p>
                      <a:pPr algn="ctr" fontAlgn="ctr"/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(8)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나노파이버 </a:t>
                      </a:r>
                      <a:r>
                        <a:rPr 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True HEPA</a:t>
                      </a:r>
                      <a:endParaRPr 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MOF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탈취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프리미엄 위생가습 솔루션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고감도 전자코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집진</a:t>
                      </a:r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탈취 복합필터 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산소농축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UV nano(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선광원</a:t>
                      </a:r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주방용 공기청정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공조</a:t>
                      </a:r>
                      <a:endParaRPr lang="en-US" altLang="ko-KR" sz="1000" u="none" strike="noStrike" baseline="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시스템</a:t>
                      </a:r>
                      <a:endParaRPr lang="en-US" altLang="ko-KR" sz="1000" u="none" strike="noStrike" baseline="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(12)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분배기 없는 열회수 사이클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245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스마트 냉매 제어 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무급유 다단 압축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열회수 듀얼증발사이클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디지털트윈 오픈형 가변압력제어기술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14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세대 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R1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컴프 히트펌프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난방특화 어댑티브 인젝션 사이클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온도성층형</a:t>
                      </a:r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물탱크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17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Shell &amp; Tube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열교환기 길이 저감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18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디지털 트윈 </a:t>
                      </a:r>
                      <a:r>
                        <a:rPr lang="en-US" altLang="ko-KR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BEMS </a:t>
                      </a:r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에너지 시뮬레이션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19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baseline="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nZEB</a:t>
                      </a:r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에너지 솔루션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20</a:t>
                      </a:r>
                      <a:endParaRPr lang="en-US" altLang="ko-KR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ESS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열관리</a:t>
                      </a:r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신뢰성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27495" y="269154"/>
            <a:ext cx="115416" cy="153888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fontAlgn="ctr"/>
            <a:r>
              <a:rPr lang="en-US" altLang="ko-KR" sz="10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0696" y="269155"/>
            <a:ext cx="14058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ctr"/>
            <a:r>
              <a:rPr lang="ko-KR" altLang="en-US" sz="10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초격차 기술</a:t>
            </a:r>
            <a:r>
              <a:rPr lang="en-US" altLang="ko-KR" sz="10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(’23</a:t>
            </a:r>
            <a:r>
              <a:rPr lang="ko-KR" altLang="en-US" sz="10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사업계획</a:t>
            </a:r>
            <a:r>
              <a:rPr lang="en-US" altLang="ko-KR" sz="10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4761" y="739750"/>
            <a:ext cx="52899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ctr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제어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(8)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3431295" y="1131659"/>
          <a:ext cx="3119080" cy="486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080"/>
                <a:gridCol w="580000"/>
                <a:gridCol w="22310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No.</a:t>
                      </a:r>
                      <a:endParaRPr 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기술명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21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시뮬</a:t>
                      </a:r>
                      <a:endParaRPr lang="en-US" altLang="ko-KR" sz="1000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레이션</a:t>
                      </a:r>
                      <a:r>
                        <a:rPr lang="en-US" altLang="ko-KR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(2)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 에어컨 기류 예측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22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냉동사이클의 동적 시뮬레이션 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23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센서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재실자 측정 스마트 센서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24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열전달</a:t>
                      </a:r>
                      <a:endParaRPr lang="en-US" altLang="ko-KR" sz="1000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(6)</a:t>
                      </a:r>
                    </a:p>
                    <a:p>
                      <a:pPr algn="ctr" fontAlgn="ctr"/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냉매유로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일체형 튜브리스 열교환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장기 친수성 강화 열교환기 핀 코팅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29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코르게이트 </a:t>
                      </a:r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세대 열교환기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신구조 저압손 전열교환기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31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MOF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데시칸트 제습휠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32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고내식 유</a:t>
                      </a:r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무기 복합 코팅 기술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33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컴프</a:t>
                      </a:r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모터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세대 고압식 스크롤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34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팬 유로</a:t>
                      </a:r>
                      <a:endParaRPr lang="en-US" altLang="ko-KR" sz="1000" u="none" strike="noStrike" baseline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(3)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그릴마운트 축류팬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35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듀얼 베인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36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팬 </a:t>
                      </a:r>
                      <a:r>
                        <a:rPr 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설계 기법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37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소음진동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구조</a:t>
                      </a:r>
                      <a:endParaRPr lang="en-US" altLang="ko-KR" sz="1000" u="none" strike="noStrike" baseline="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(5)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스탠드형 에어컨 무드업 패널 기술 개발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38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응축수</a:t>
                      </a:r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처리 모듈 설계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39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Dual Resilient mount </a:t>
                      </a:r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강체진동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저감 및 </a:t>
                      </a:r>
                      <a:endParaRPr lang="en-US" altLang="ko-KR" sz="1000" u="none" strike="noStrike" baseline="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컴팩트 </a:t>
                      </a:r>
                      <a:r>
                        <a:rPr lang="ko-KR" altLang="en-US" sz="10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배관설계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저소음 </a:t>
                      </a:r>
                      <a:r>
                        <a:rPr 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EEV 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41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공명 현상을 이용한 저주파 흡음 기술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42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비전 기반 상황 인지 기술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43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</a:t>
                      </a:r>
                      <a:r>
                        <a:rPr lang="ko-KR" altLang="en-US" sz="1000" u="none" strike="noStrike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엔진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786962" y="1131659"/>
          <a:ext cx="2928580" cy="21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080"/>
                <a:gridCol w="645087"/>
                <a:gridCol w="197541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No.</a:t>
                      </a:r>
                      <a:endParaRPr 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기술명</a:t>
                      </a:r>
                      <a:endParaRPr lang="ko-KR" altLang="en-US" sz="10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Cloud/ App </a:t>
                      </a:r>
                      <a:endParaRPr lang="en-US" sz="1000" u="none" strike="noStrike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디지털 트윈 적용 </a:t>
                      </a:r>
                      <a:r>
                        <a:rPr lang="en-US" altLang="ko-KR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HVAC </a:t>
                      </a:r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시스템 제어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건물 내 장거리 무선 전송 기술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</a:t>
                      </a:r>
                      <a:endParaRPr lang="en-US" altLang="ko-KR" sz="1000" u="none" strike="noStrike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HW 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대용량 칠러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Harmornic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Free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최대 효율 운전점 추정 알고리즘 </a:t>
                      </a:r>
                      <a:r>
                        <a:rPr lang="en-US" altLang="ko-KR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(ALS)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</a:t>
                      </a:r>
                      <a:endParaRPr lang="en-US" altLang="ko-KR" sz="1000" u="none" strike="noStrike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(4)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전압 방식 </a:t>
                      </a:r>
                      <a:r>
                        <a:rPr lang="en-US" altLang="ko-KR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 </a:t>
                      </a:r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직렬 </a:t>
                      </a:r>
                      <a:r>
                        <a:rPr lang="en-US" altLang="ko-KR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Arc </a:t>
                      </a:r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검출 기술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세대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3-less</a:t>
                      </a:r>
                      <a:r>
                        <a:rPr lang="en-US" altLang="ko-KR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인버터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ESS </a:t>
                      </a:r>
                      <a:r>
                        <a:rPr lang="ko-KR" altLang="en-US" sz="1000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에너지변환 효율 극대화 기술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ESS </a:t>
                      </a:r>
                      <a:r>
                        <a:rPr lang="ko-KR" altLang="en-US" sz="10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장수명 고신뢰성 기술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1678" y="739750"/>
            <a:ext cx="5995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ctr">
              <a:buFont typeface="Wingdings" panose="05000000000000000000" pitchFamily="2" charset="2"/>
              <a:buChar char="§"/>
            </a:pP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기구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(40)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2603598" cy="387798"/>
          </a:xfrm>
          <a:prstGeom prst="rect">
            <a:avLst/>
          </a:prstGeom>
          <a:noFill/>
          <a:extLst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latinLnBrk="0">
              <a:lnSpc>
                <a:spcPct val="120000"/>
              </a:lnSpc>
              <a:buNone/>
              <a:tabLst>
                <a:tab pos="3767138" algn="l"/>
              </a:tabLst>
              <a:defRPr sz="16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  <a:r>
              <a:rPr lang="en-US" altLang="ko-KR" dirty="0" smtClean="0"/>
              <a:t>. </a:t>
            </a:r>
            <a:r>
              <a:rPr lang="ko-KR" altLang="en-US" dirty="0" err="1"/>
              <a:t>초격차</a:t>
            </a:r>
            <a:r>
              <a:rPr lang="ko-KR" altLang="en-US" dirty="0"/>
              <a:t> 기술 후보 리스트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95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10837" y="145510"/>
            <a:ext cx="1284326" cy="253916"/>
          </a:xfrm>
          <a:prstGeom prst="rect">
            <a:avLst/>
          </a:prstGeom>
          <a:ln>
            <a:solidFill>
              <a:srgbClr val="FFFFFF">
                <a:lumMod val="75000"/>
              </a:srgbClr>
            </a:solidFill>
          </a:ln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  <a:endParaRPr kumimoji="0" lang="ko-KR" altLang="en-US" sz="1050" kern="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3778" y="105979"/>
            <a:ext cx="4160127" cy="3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178" tIns="50087" rIns="100178" bIns="50087">
            <a:spAutoFit/>
          </a:bodyPr>
          <a:lstStyle/>
          <a:p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[</a:t>
            </a:r>
            <a:r>
              <a:rPr lang="ko-KR" altLang="en-US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회의록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] </a:t>
            </a: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’23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ko-KR" altLang="en-US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기술위원회</a:t>
            </a:r>
            <a:r>
              <a:rPr lang="en-US" altLang="ko-KR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</a:t>
            </a:r>
            <a:r>
              <a:rPr lang="en-US" altLang="ko-KR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활성화 방안</a:t>
            </a:r>
            <a:endParaRPr lang="ko-KR" altLang="en-US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74166"/>
              </p:ext>
            </p:extLst>
          </p:nvPr>
        </p:nvGraphicFramePr>
        <p:xfrm>
          <a:off x="256530" y="1764427"/>
          <a:ext cx="9448998" cy="4320478"/>
        </p:xfrm>
        <a:graphic>
          <a:graphicData uri="http://schemas.openxmlformats.org/drawingml/2006/table">
            <a:tbl>
              <a:tblPr/>
              <a:tblGrid>
                <a:gridCol w="6772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63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9421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주요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Comments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및 지시사항</a:t>
                      </a:r>
                      <a:endParaRPr lang="ko-KR" altLang="en-US" sz="1200" b="1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유형</a:t>
                      </a:r>
                      <a:endParaRPr lang="ko-KR" altLang="en-US" sz="1200" b="1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Follow-up</a:t>
                      </a:r>
                      <a:endParaRPr lang="en-US" altLang="ko-KR" sz="1200" b="1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담당자</a:t>
                      </a:r>
                      <a:endParaRPr lang="ko-KR" altLang="en-US" sz="1200" b="1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8418">
                <a:tc>
                  <a:txBody>
                    <a:bodyPr/>
                    <a:lstStyle/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활동 방향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 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각 분과 별 비전을 정의하고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member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들이 자율적이고 소속감을 가지고 주도적인 활동이 이루어지도록 하자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 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기술위원회 정량적인 결과가 사업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초 격차 기술과 연계되도록 하자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 - member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구성을 정예화하고 적극적인 활동으로 성공 사례를 만들자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108000" marR="108000" marT="36000" marB="90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Comment</a:t>
                      </a: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8418">
                <a:tc>
                  <a:txBody>
                    <a:bodyPr/>
                    <a:lstStyle/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 재 구조화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 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최신기술 동향과 사업환경에 맞게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Flex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하게 정기적으로 재조정하여 운영 필요함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분과는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R&amp;D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역량평가 분류를 참조해서 네이밍 할 것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 분과구성은 유지하고 최소한의 조정은 필요함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  </a:t>
                      </a:r>
                    </a:p>
                  </a:txBody>
                  <a:tcPr marL="108000" marR="108000" marT="36000" marB="90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Comment</a:t>
                      </a: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14162914"/>
                  </a:ext>
                </a:extLst>
              </a:tr>
              <a:tr h="635803">
                <a:tc>
                  <a:txBody>
                    <a:bodyPr/>
                    <a:lstStyle/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학회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전시회 참석 활성화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참관 보고서는 간략히 하고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(one sheet),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전체 정리해서 공유하는 문화를 정착되면 좋겠음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108000" marR="108000" marT="36000" marB="90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Comment</a:t>
                      </a: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8418">
                <a:tc>
                  <a:txBody>
                    <a:bodyPr/>
                    <a:lstStyle/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기타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교수님들은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open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되어있다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일단 가보자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..!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기술위원회가 선구자적인 역할을 하자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..!</a:t>
                      </a:r>
                    </a:p>
                    <a:p>
                      <a:pPr marL="0" marR="0" indent="0" algn="l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 -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세상 흘러가는 것에 맞춰 무엇을 해야 하는지에 대한 고민도 필요하다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(IRA, Electrification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08000" marR="108000" marT="36000" marB="90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Comment</a:t>
                      </a: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en-US" altLang="ko-KR" sz="1200" b="0" i="0" u="none" strike="noStrike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108000" marT="36000" marB="9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 Box 1787">
            <a:extLst>
              <a:ext uri="{FF2B5EF4-FFF2-40B4-BE49-F238E27FC236}">
                <a16:creationId xmlns="" xmlns:a16="http://schemas.microsoft.com/office/drawing/2014/main" id="{21E1911B-18D4-4D3C-9E2E-4D631C32B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75" y="675918"/>
            <a:ext cx="4227119" cy="79316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t" anchorCtr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돋움" pitchFamily="50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1. </a:t>
            </a: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일시 </a:t>
            </a: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’23</a:t>
            </a: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월 </a:t>
            </a:r>
            <a:r>
              <a:rPr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</a:t>
            </a:r>
            <a:r>
              <a:rPr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일</a:t>
            </a:r>
            <a:r>
              <a:rPr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목</a:t>
            </a:r>
            <a:r>
              <a:rPr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 11:00 </a:t>
            </a: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~ </a:t>
            </a:r>
            <a:r>
              <a:rPr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12:00</a:t>
            </a:r>
            <a:endParaRPr lang="en-US" altLang="ko-KR" sz="14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장소 </a:t>
            </a: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A3</a:t>
            </a:r>
            <a:r>
              <a:rPr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동 </a:t>
            </a:r>
            <a:r>
              <a:rPr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r>
              <a:rPr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층 </a:t>
            </a:r>
            <a:r>
              <a:rPr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NPI </a:t>
            </a:r>
            <a:r>
              <a:rPr kumimoji="0"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룸 </a:t>
            </a:r>
            <a:r>
              <a:rPr kumimoji="0"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/>
            </a:r>
            <a:br>
              <a:rPr kumimoji="0"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</a:br>
            <a:r>
              <a:rPr kumimoji="0"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3</a:t>
            </a:r>
            <a:r>
              <a:rPr kumimoji="0"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. </a:t>
            </a:r>
            <a:r>
              <a:rPr kumimoji="0"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참석자 </a:t>
            </a:r>
            <a:r>
              <a:rPr kumimoji="0"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: </a:t>
            </a:r>
            <a:r>
              <a:rPr kumimoji="0"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제어연구담당</a:t>
            </a:r>
            <a:r>
              <a:rPr kumimoji="0"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kumimoji="0"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제어팀장</a:t>
            </a:r>
            <a:r>
              <a:rPr kumimoji="0" lang="en-US" altLang="ko-KR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, </a:t>
            </a:r>
            <a:r>
              <a:rPr kumimoji="0" lang="ko-KR" altLang="en-US" sz="1400" b="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기술위원회 제어 분과장</a:t>
            </a:r>
            <a:endParaRPr kumimoji="0" lang="en-US" altLang="ko-KR" sz="1400" b="0" dirty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04928" y="2924944"/>
            <a:ext cx="1038746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ko-KR" altLang="en-US" sz="40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 첨</a:t>
            </a:r>
            <a:endParaRPr lang="en-US" altLang="ko-KR" sz="4000" b="1" kern="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3137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’22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기술위원회 활동 실적</a:t>
            </a:r>
            <a:endParaRPr lang="ko-KR" altLang="en-US" sz="18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4765" y="4144654"/>
            <a:ext cx="23679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1) R&amp;D 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연구내용을 논문형태로 작성한 사내 논문</a:t>
            </a:r>
            <a:endParaRPr lang="en-US" altLang="ko-KR" sz="900" b="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2) 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학회 발표된 논문</a:t>
            </a:r>
            <a:endParaRPr lang="en-US" altLang="ko-KR" sz="900" b="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3) 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네트워크 </a:t>
            </a:r>
            <a:r>
              <a:rPr lang="ko-KR" altLang="en-US" sz="900" b="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맵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인원</a:t>
            </a:r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(107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명</a:t>
            </a:r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외 추가 발굴 인원</a:t>
            </a:r>
            <a:endParaRPr lang="en-US" altLang="ko-KR" sz="900" b="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349815" y="665848"/>
            <a:ext cx="2978379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’22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년 기술위원회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제어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정량적인 활동 실적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18575"/>
              </p:ext>
            </p:extLst>
          </p:nvPr>
        </p:nvGraphicFramePr>
        <p:xfrm>
          <a:off x="194765" y="2764135"/>
          <a:ext cx="7462690" cy="136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069"/>
                <a:gridCol w="647974"/>
                <a:gridCol w="827739"/>
                <a:gridCol w="401471"/>
                <a:gridCol w="401471"/>
                <a:gridCol w="401471"/>
                <a:gridCol w="401471"/>
                <a:gridCol w="462033"/>
                <a:gridCol w="462033"/>
                <a:gridCol w="401471"/>
                <a:gridCol w="401471"/>
                <a:gridCol w="531913"/>
                <a:gridCol w="401471"/>
                <a:gridCol w="401471"/>
                <a:gridCol w="401471"/>
                <a:gridCol w="476690"/>
              </a:tblGrid>
              <a:tr h="1836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초격차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후보 발굴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</a:t>
                      </a:r>
                      <a:endParaRPr lang="en-US" altLang="ko-KR" sz="900" b="0" u="none" strike="noStrike" baseline="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세미나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기술논문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참관보고서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네트워크 </a:t>
                      </a:r>
                      <a:r>
                        <a:rPr lang="ko-KR" altLang="en-US" sz="900" b="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추가발굴</a:t>
                      </a:r>
                      <a:r>
                        <a:rPr lang="en-US" altLang="ko-KR" sz="900" b="0" u="none" strike="noStrike" baseline="3000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3)</a:t>
                      </a:r>
                      <a:endParaRPr lang="ko-KR" altLang="en-US" sz="900" b="0" i="0" u="none" strike="noStrike" baseline="30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36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사내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사외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사내</a:t>
                      </a:r>
                      <a:r>
                        <a:rPr lang="en-US" altLang="ko-KR" sz="900" b="0" u="none" strike="noStrike" baseline="300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  <a:endParaRPr lang="ko-KR" altLang="en-US" sz="9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학회</a:t>
                      </a:r>
                      <a:r>
                        <a:rPr lang="en-US" altLang="ko-KR" sz="900" b="0" u="none" strike="noStrike" baseline="300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2)</a:t>
                      </a:r>
                      <a:endParaRPr lang="ko-KR" altLang="en-US" sz="9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학회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전시회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대학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기관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기구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전체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219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02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3.8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3.2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1.7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0.3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3.6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전체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29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1.7</a:t>
                      </a: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9.2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6.5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7.3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2.7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2.7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0.2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4.8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0.2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3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274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200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평균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9.4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11.7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0.7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3.5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1876" y="1018425"/>
            <a:ext cx="4607030" cy="6278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 전반적인 활동 실적 부족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평균 미달 항목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초격차기술 후보발굴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정보보고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세미나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참관보고서 등</a:t>
            </a:r>
            <a:endParaRPr lang="en-US" altLang="ko-KR" sz="12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평균 초과 항목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기술논문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네트워크 추가 발굴</a:t>
            </a:r>
            <a:endParaRPr lang="en-US" altLang="ko-KR" sz="1200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Text Box 4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40026" y="2518063"/>
            <a:ext cx="16257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기구 </a:t>
            </a:r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11</a:t>
            </a:r>
            <a:r>
              <a:rPr lang="ko-KR" altLang="en-US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 분과</a:t>
            </a:r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 </a:t>
            </a:r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6</a:t>
            </a:r>
            <a:r>
              <a:rPr lang="ko-KR" altLang="en-US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 분과</a:t>
            </a:r>
            <a:endParaRPr lang="en-US" altLang="ko-KR" sz="900" b="0" dirty="0" smtClean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92073" y="4142749"/>
            <a:ext cx="117371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’22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10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월 기준 </a:t>
            </a:r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누적</a:t>
            </a:r>
            <a:r>
              <a:rPr lang="en-US" altLang="ko-KR" sz="9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473"/>
              </p:ext>
            </p:extLst>
          </p:nvPr>
        </p:nvGraphicFramePr>
        <p:xfrm>
          <a:off x="194765" y="5037072"/>
          <a:ext cx="6918475" cy="1124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065"/>
                <a:gridCol w="1377054"/>
                <a:gridCol w="426632"/>
                <a:gridCol w="425115"/>
                <a:gridCol w="425115"/>
                <a:gridCol w="529075"/>
                <a:gridCol w="425115"/>
                <a:gridCol w="425115"/>
                <a:gridCol w="425115"/>
                <a:gridCol w="425115"/>
                <a:gridCol w="425115"/>
                <a:gridCol w="514271"/>
                <a:gridCol w="512573"/>
              </a:tblGrid>
              <a:tr h="1836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누적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endParaRPr lang="en-US" altLang="ko-KR" sz="900" u="none" strike="noStrike" baseline="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Cloud/ App SW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9%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88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81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65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65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77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SW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미실시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77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미실시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미실시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HW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미실시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89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72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61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0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회로설계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미실시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85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92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2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68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78798" y="2546935"/>
            <a:ext cx="1580561" cy="1692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G스마트체 Regular" pitchFamily="50" charset="-127"/>
              </a:rPr>
              <a:t>기술위원회 </a:t>
            </a: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G스마트체 Regular" pitchFamily="50" charset="-127"/>
              </a:rPr>
              <a:t>’22</a:t>
            </a:r>
            <a:r>
              <a: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G스마트체 Regular" pitchFamily="50" charset="-127"/>
              </a:rPr>
              <a:t>년 활동 실적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78798" y="4834239"/>
            <a:ext cx="1410643" cy="1692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G스마트체 Regular" pitchFamily="50" charset="-127"/>
              </a:rPr>
              <a:t>기술위원회 </a:t>
            </a: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G스마트체 Regular" pitchFamily="50" charset="-127"/>
              </a:rPr>
              <a:t>’22</a:t>
            </a:r>
            <a:r>
              <a: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G스마트체 Regular" pitchFamily="50" charset="-127"/>
              </a:rPr>
              <a:t>년 출석률</a:t>
            </a:r>
          </a:p>
        </p:txBody>
      </p:sp>
      <p:sp>
        <p:nvSpPr>
          <p:cNvPr id="25" name="Text Box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80153" y="6176379"/>
            <a:ext cx="6206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참석 독려</a:t>
            </a:r>
            <a:endParaRPr lang="en-US" altLang="ko-KR" sz="900" b="0" dirty="0" smtClean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385325" y="6197475"/>
            <a:ext cx="0" cy="18864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11875" y="6291795"/>
            <a:ext cx="360040" cy="0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9200" y="33147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70391"/>
              </p:ext>
            </p:extLst>
          </p:nvPr>
        </p:nvGraphicFramePr>
        <p:xfrm>
          <a:off x="7977336" y="2816698"/>
          <a:ext cx="1770395" cy="306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"/>
                <a:gridCol w="809163"/>
                <a:gridCol w="336600"/>
                <a:gridCol w="336600"/>
              </a:tblGrid>
              <a:tr h="1218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45678" marR="4567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45678" marR="456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</a:t>
                      </a:r>
                      <a:endParaRPr lang="en-US" altLang="ko-KR" sz="900" b="0" u="none" strike="noStrike" baseline="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45678" marR="456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1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공통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45678" marR="456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45678" marR="456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329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기구</a:t>
                      </a:r>
                      <a:endParaRPr 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IEQ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21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공조시스템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구조설계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센서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9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소음진동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시뮬레이션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17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신뢰성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에너지</a:t>
                      </a:r>
                      <a:endParaRPr lang="ko-KR" alt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19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열전달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컴프</a:t>
                      </a:r>
                      <a:r>
                        <a:rPr lang="en-US" altLang="ko-KR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모터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팬</a:t>
                      </a:r>
                      <a:r>
                        <a:rPr lang="en-US" altLang="ko-KR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유로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Cloud/ App SW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24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SW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en-US" sz="900" b="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HW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32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endParaRPr 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17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2832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baseline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회로설계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26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283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  <a:r>
                        <a:rPr lang="en-US" altLang="ko-KR" sz="900" b="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r>
                        <a:rPr lang="en-US" altLang="ko-KR" sz="900" b="0" u="none" strike="noStrike" baseline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250" rtl="0" eaLnBrk="1" fontAlgn="ctr" latinLnBrk="1" hangingPunct="1"/>
                      <a:r>
                        <a:rPr lang="en-US" altLang="ko-KR" sz="9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170</a:t>
                      </a:r>
                    </a:p>
                  </a:txBody>
                  <a:tcPr marL="9525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250" rtl="0" eaLnBrk="1" fontAlgn="ctr" latinLnBrk="1" hangingPunct="1"/>
                      <a:r>
                        <a:rPr lang="en-US" altLang="ko-KR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151</a:t>
                      </a:r>
                    </a:p>
                  </a:txBody>
                  <a:tcPr marL="9525" marR="72000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7977336" y="2585175"/>
            <a:ext cx="1327286" cy="1692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ea typeface="LG스마트체 Regular" pitchFamily="50" charset="-127"/>
              </a:rPr>
              <a:t>기술위원회 </a:t>
            </a:r>
            <a:r>
              <a:rPr lang="ko-KR" altLang="en-US" sz="1100" b="1" kern="0" dirty="0" err="1" smtClean="0">
                <a:solidFill>
                  <a:srgbClr val="000000"/>
                </a:solidFill>
                <a:ea typeface="LG스마트체 Regular" pitchFamily="50" charset="-127"/>
              </a:rPr>
              <a:t>분과별</a:t>
            </a:r>
            <a:r>
              <a:rPr lang="ko-KR" altLang="en-US" sz="1100" b="1" kern="0" dirty="0" smtClean="0">
                <a:solidFill>
                  <a:srgbClr val="000000"/>
                </a:solidFill>
                <a:ea typeface="LG스마트체 Regular" pitchFamily="50" charset="-127"/>
              </a:rPr>
              <a:t> 인원</a:t>
            </a:r>
            <a:endParaRPr kumimoji="1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LG스마트체 Regular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1876" y="1715805"/>
            <a:ext cx="3481722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171450" lvl="0" indent="-171450" latinLnBrk="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/>
            </a:pPr>
            <a:r>
              <a:rPr lang="ko-KR" altLang="en-US" sz="1200" kern="0" dirty="0" smtClean="0">
                <a:solidFill>
                  <a:srgbClr val="000000"/>
                </a:solidFill>
                <a:latin typeface="LG스마트체 Regular"/>
                <a:ea typeface="LG스마트체 Regular"/>
              </a:rPr>
              <a:t>특정 활동 집중 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사내 활동 중심 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세미나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기술 논문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)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/>
                <a:ea typeface="LG스마트체 Regular"/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61876" y="2051704"/>
            <a:ext cx="174406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20000"/>
              </a:spcBef>
              <a:buSzPct val="90000"/>
              <a:buFont typeface="Wingdings" pitchFamily="2" charset="2"/>
              <a:buChar char="§"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 참여율 저조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: 54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% ~ 88%</a:t>
            </a:r>
            <a:endParaRPr lang="ko-KR" altLang="en-US" sz="1200" kern="0" dirty="0">
              <a:solidFill>
                <a:srgbClr val="000000"/>
              </a:solidFill>
              <a:latin typeface="LG스마트체 Regular"/>
              <a:ea typeface="LG스마트체 Regular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62528"/>
              </p:ext>
            </p:extLst>
          </p:nvPr>
        </p:nvGraphicFramePr>
        <p:xfrm>
          <a:off x="5303733" y="995837"/>
          <a:ext cx="1982475" cy="1007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163"/>
                <a:gridCol w="586656"/>
                <a:gridCol w="586656"/>
              </a:tblGrid>
              <a:tr h="103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분류</a:t>
                      </a:r>
                      <a:endParaRPr lang="ko-KR" altLang="en-US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45678" marR="45678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</a:t>
                      </a:r>
                      <a:endParaRPr lang="en-US" altLang="ko-KR" sz="900" b="0" i="0" u="none" strike="noStrike" baseline="0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분과평균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45678" marR="45678" marT="0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</a:t>
                      </a:r>
                      <a:endParaRPr lang="en-US" altLang="ko-KR" sz="900" b="0" i="0" u="none" strike="noStrike" baseline="0" dirty="0" smtClean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분과평균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45678" marR="45678" marT="0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3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정보보고</a:t>
                      </a:r>
                      <a:endParaRPr lang="en-US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9.2</a:t>
                      </a:r>
                      <a:endParaRPr lang="en-US" altLang="ko-KR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세미나</a:t>
                      </a:r>
                      <a:endParaRPr lang="ko-KR" altLang="en-US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7.3</a:t>
                      </a:r>
                      <a:endParaRPr lang="en-US" altLang="ko-KR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11.7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기술논문</a:t>
                      </a:r>
                      <a:endParaRPr lang="ko-KR" altLang="en-US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2.7</a:t>
                      </a:r>
                      <a:endParaRPr lang="en-US" altLang="ko-KR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참관보고서</a:t>
                      </a:r>
                      <a:endParaRPr lang="ko-KR" altLang="en-US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baseline="0" dirty="0" smtClean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0.2</a:t>
                      </a:r>
                      <a:endParaRPr lang="ko-KR" altLang="en-US" sz="900" b="0" baseline="0" dirty="0">
                        <a:solidFill>
                          <a:srgbClr val="0066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baseline="0" dirty="0" smtClean="0">
                          <a:solidFill>
                            <a:srgbClr val="0066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2.3</a:t>
                      </a:r>
                      <a:endParaRPr lang="ko-KR" altLang="en-US" sz="900" b="0" baseline="0" dirty="0">
                        <a:solidFill>
                          <a:srgbClr val="0066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3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네트워크 발굴</a:t>
                      </a:r>
                      <a:endParaRPr lang="ko-KR" altLang="en-US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lang="en-US" altLang="ko-KR" sz="900" b="0" i="0" u="none" strike="noStrike" baseline="0" dirty="0"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baseline="0" dirty="0" smtClean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36000" marR="72000" marT="9525" marB="0" anchor="ctr">
                    <a:lnL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실행 단추: 시작 1">
            <a:hlinkClick r:id="rId8" action="ppaction://hlinksldjump" highlightClick="1"/>
          </p:cNvPr>
          <p:cNvSpPr/>
          <p:nvPr/>
        </p:nvSpPr>
        <p:spPr>
          <a:xfrm>
            <a:off x="9548183" y="128880"/>
            <a:ext cx="216024" cy="26639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546579" y="692696"/>
            <a:ext cx="1348126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분과 별 주요 활동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3700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’22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년 분과 별 주요 활동 및 반성점</a:t>
            </a:r>
            <a:endParaRPr lang="ko-KR" altLang="en-US" sz="18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39045"/>
              </p:ext>
            </p:extLst>
          </p:nvPr>
        </p:nvGraphicFramePr>
        <p:xfrm>
          <a:off x="560512" y="1052735"/>
          <a:ext cx="8621485" cy="532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600"/>
                <a:gridCol w="2296088"/>
                <a:gridCol w="2680263"/>
                <a:gridCol w="2764534"/>
              </a:tblGrid>
              <a:tr h="4214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 기술  활동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잘한 점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반성점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72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Cloud/ App SW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Python/Rust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등의 신규 프로그래밍 언어 학습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국내외 신규 네트워크 발굴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사내 기술논문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사내 전문가 육성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배출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(DX Lv2, AI Specialist) 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해외 교수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토론토대 이승재교수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해외 연구소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(OKNL,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임필재박사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 교류가 있었고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세미나를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진행한 적이 있었다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계획적인 활동이 부족했다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전시회 참석이 부족했다</a:t>
                      </a:r>
                      <a:r>
                        <a:rPr lang="en-US" altLang="ko-KR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석식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/Off-Line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모임이 활성화 되었으면 좋겠다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팀내 유사업무 하는 분들이 더 많이 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참여할 수 있으면 좋겠다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월초에 모이는 게 좋을 것 같다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기초 배경 지식 설명 및 관련 논문 리뷰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데이터 분석 기법 관련 기초 내용 설명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사외 전문가 초청하여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빅데이터 설명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현업에 사용 될 수 있는 데이터 분석 기법 공유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문화 전파에 맞춰 정보 제공 및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BP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사례 공유 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 세미나 발표 인원 소수</a:t>
                      </a:r>
                      <a:endParaRPr lang="en-US" altLang="ko-KR" sz="1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발표자 외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분과원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수동적 참여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각 조직에서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 이상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코어맨이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참석하여 전 조직 기술 전파 되도록 해야 함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8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SW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통신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/SW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최신 기술 공유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실외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기술 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 내용 학회 참관 보고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통신 학회 참관 및 대외 공유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사외 네트워크 확대활동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개발자 역량 강화 계획 수립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산학 연계된 것은 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건 뿐임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평균 참석률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70%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미만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인원수 많음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관심도 저조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역량 강화 계획의 실행도 저조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29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HW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병렬 인버터 제어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concept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세미나</a:t>
                      </a:r>
                    </a:p>
                    <a:p>
                      <a:pPr marL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배터리 내부 구조 및 동작 원리 파악</a:t>
                      </a:r>
                    </a:p>
                    <a:p>
                      <a:pPr marL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DC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가전 확대 및 대응 방안 논의</a:t>
                      </a:r>
                    </a:p>
                  </a:txBody>
                  <a:tcPr marL="9525" marR="72009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타 제품군 개발 내용 및 적용 기술 공유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 </a:t>
                      </a:r>
                    </a:p>
                    <a:p>
                      <a:pPr fontAlgn="ctr"/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외부 업체 세미나를 통한 시장 동향 파악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72009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HW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관련 내용 운영에 대한 한계점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관심도 저하에 따른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출석률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저조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72009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8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인버터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/ESS SW TRM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논의 및 작성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인버터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/ESS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간 신기술 교류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현업 이슈 공유 활동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소분과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논문탐색 및 세미나활동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기술을 짚어보고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미래모습 그려보는 것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다른 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멤버가 하는 일 공유되고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알 수 있는 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세미나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 이상하도록 유도하여 소속감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참석에 대한 배려부족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현업과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Align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되면 더 적극적인 참여 가능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현업 이슈를 해결할 수 있는 선행검토 필요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baseline="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회로설계</a:t>
                      </a:r>
                      <a:endParaRPr lang="ko-KR" alt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Embedded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및 공정 기술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부품에 대한 설계 기준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가이드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소분과 중심의 세미나 활성화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분과세미나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소분과 세미나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소분과 별 정보교류 미흡</a:t>
                      </a:r>
                      <a:endParaRPr lang="en-US" altLang="ko-KR" sz="1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분야가 달라서 관심도 저조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실행 단추: 시작 5">
            <a:hlinkClick r:id="rId3" action="ppaction://hlinksldjump" highlightClick="1"/>
          </p:cNvPr>
          <p:cNvSpPr/>
          <p:nvPr/>
        </p:nvSpPr>
        <p:spPr>
          <a:xfrm>
            <a:off x="9548183" y="128880"/>
            <a:ext cx="216024" cy="26639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질문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</a:t>
            </a:r>
            <a:endParaRPr lang="ko-KR" altLang="en-US" sz="18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8246" y="3055516"/>
            <a:ext cx="479598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Member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로 활동 중이십니까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 </a:t>
            </a: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네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 ), </a:t>
            </a: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아니오 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 )</a:t>
            </a: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620688"/>
            <a:ext cx="6541855" cy="2185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안내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에어솔루션연구소 제어연구담당 구성원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VOE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청취를 위해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Survey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를 실시하고자 합니다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.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활동에 관한 설문이며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구성원들의 의견을 수렴하여 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활동 및 개선 사항을 수립하고자 합니다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업무에 바쁘시더라도 잠시 시간을 내시어 본인의 생각을 자유롭게 작성 부탁 드립니다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.</a:t>
            </a:r>
            <a:endParaRPr lang="en-US" altLang="ko-KR" sz="1000" kern="0" dirty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Survey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결과를 바탕으로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’23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년 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활동을 개선하고 제어연구담당 연구원들의 역량을 강화하도록 하겠습니다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Dissatisfied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Very Poor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Poor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Normal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Good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Very Good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Perfect</a:t>
            </a: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8246" y="3569033"/>
            <a:ext cx="479598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2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. ’22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년 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활동에 대해 만족하십니까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</a:t>
            </a: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선택 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1 ~ 7</a:t>
            </a: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8246" y="4082550"/>
            <a:ext cx="479598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3.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 Member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로 활동하는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주요 목적은 무엇입니까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 </a:t>
            </a: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전문기술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역량 강화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최신기술 동향 파악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개발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Issue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공유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대내외 네트워크 형성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기타</a:t>
            </a: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245" y="4596067"/>
            <a:ext cx="47959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4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.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활동으로 개인역량이 강화에 도움이 되었습니까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?</a:t>
            </a:r>
          </a:p>
          <a:p>
            <a:pPr latinLnBrk="0">
              <a:spcBef>
                <a:spcPct val="20000"/>
              </a:spcBef>
              <a:buSzPct val="90000"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선택 </a:t>
            </a:r>
            <a:r>
              <a:rPr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1 ~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7</a:t>
            </a: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8245" y="5109584"/>
            <a:ext cx="47959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5.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학회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전시회 참관에 대해 만족하십니까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선택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1 ~ 7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5" y="6136620"/>
            <a:ext cx="47959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7.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에 바라시는 점이 있으시면 자유롭게 작성해 주시기 바랍니다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빈칸에 작성</a:t>
            </a: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8245" y="5623101"/>
            <a:ext cx="47959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6.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학회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전시회 참관의 어려운 점은 무엇입니까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보고서 작성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회</a:t>
            </a:r>
            <a:r>
              <a:rPr lang="ko-KR" altLang="en-US" sz="1000" kern="0" dirty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의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주요업무처리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기타 </a:t>
            </a:r>
            <a:endParaRPr lang="ko-KR" altLang="en-US" sz="1000" kern="0" dirty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89076" y="3055516"/>
            <a:ext cx="415296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기술위원회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제어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Member</a:t>
            </a:r>
            <a:r>
              <a:rPr lang="ko-KR" altLang="en-US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로 등록하여 참여하고 싶은 생각이 있습니까</a:t>
            </a:r>
            <a:r>
              <a:rPr lang="en-US" altLang="ko-KR" sz="10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    </a:t>
            </a: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네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 ), </a:t>
            </a: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아니오 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 )</a:t>
            </a: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2" name="실행 단추: 시작 11">
            <a:hlinkClick r:id="rId3" action="ppaction://hlinksldjump" highlightClick="1"/>
          </p:cNvPr>
          <p:cNvSpPr/>
          <p:nvPr/>
        </p:nvSpPr>
        <p:spPr>
          <a:xfrm>
            <a:off x="9548183" y="128880"/>
            <a:ext cx="216024" cy="26639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99717"/>
              </p:ext>
            </p:extLst>
          </p:nvPr>
        </p:nvGraphicFramePr>
        <p:xfrm>
          <a:off x="674555" y="1729652"/>
          <a:ext cx="3264623" cy="773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099"/>
                <a:gridCol w="693737"/>
                <a:gridCol w="791406"/>
                <a:gridCol w="643025"/>
                <a:gridCol w="545356"/>
              </a:tblGrid>
              <a:tr h="20518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응답 수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응답 비중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응답률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멤버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44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36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 멤버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19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127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총인원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54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19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278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질문</a:t>
            </a:r>
            <a:r>
              <a:rPr lang="ko-KR" alt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</a:t>
            </a:r>
            <a:endParaRPr lang="ko-KR" altLang="en-US" sz="18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391004" y="609685"/>
            <a:ext cx="3193843" cy="221279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응답률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566" y="930939"/>
            <a:ext cx="2027799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총 응답률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19% (54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명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/278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명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2146" y="1191151"/>
            <a:ext cx="2249014" cy="4062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멤버 응답률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36% (44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명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/151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명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비 멤버 응답률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8% (10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명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/127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명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)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12563" y="2694259"/>
            <a:ext cx="94416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Dissatisfied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Very Poor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Poor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Normal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Good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Very Good</a:t>
            </a:r>
            <a:b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Perfect</a:t>
            </a: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41" y="3037485"/>
            <a:ext cx="3316961" cy="54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040061" y="2887895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8311" y="3598443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7.4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00609" y="3598443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3.7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01548" y="3598443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9.3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81349" y="3598443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14.9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6318" y="3598443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14.9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48160" y="3598443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25.9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0939" y="3598443"/>
            <a:ext cx="12824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3155" y="3598443"/>
            <a:ext cx="338234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비율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(%)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7063" y="2887895"/>
            <a:ext cx="182742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점수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12582" y="2887895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21492" y="2887895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05458" y="2887895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84492" y="3747844"/>
            <a:ext cx="4523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64.8%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2127764" y="3768940"/>
            <a:ext cx="0" cy="18864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154314" y="3863260"/>
            <a:ext cx="360040" cy="0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40632" y="3768940"/>
            <a:ext cx="0" cy="18864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241472" y="3863260"/>
            <a:ext cx="360040" cy="0"/>
          </a:xfrm>
          <a:prstGeom prst="straightConnector1">
            <a:avLst/>
          </a:prstGeom>
          <a:ln>
            <a:solidFill>
              <a:srgbClr val="0066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7502" y="3747844"/>
            <a:ext cx="4523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20.4%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44782" y="889189"/>
            <a:ext cx="15199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제어연구담당 인원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278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391004" y="2596900"/>
            <a:ext cx="3193843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기술위원회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제어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만족도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10556" y="4299704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8311" y="5010252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11.1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47536" y="5010252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7.4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06993" y="5010252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9.26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14699" y="5010252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noProof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7.4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16113" y="5010252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3.7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95760" y="5010252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37.0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01414" y="5010252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24.1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155" y="5010252"/>
            <a:ext cx="338234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비율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(%)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7063" y="4299704"/>
            <a:ext cx="182742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점수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212582" y="4299704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237" y="4299704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54213" y="4299704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4017" y="5159653"/>
            <a:ext cx="4523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64.8%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2137289" y="5180749"/>
            <a:ext cx="0" cy="18864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163839" y="5275069"/>
            <a:ext cx="360040" cy="0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888282" y="5180749"/>
            <a:ext cx="0" cy="18864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489122" y="5275069"/>
            <a:ext cx="360040" cy="0"/>
          </a:xfrm>
          <a:prstGeom prst="straightConnector1">
            <a:avLst/>
          </a:prstGeom>
          <a:ln>
            <a:solidFill>
              <a:srgbClr val="0066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75152" y="5159653"/>
            <a:ext cx="4523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27.8%</a:t>
            </a:r>
          </a:p>
        </p:txBody>
      </p: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391004" y="4031298"/>
            <a:ext cx="3193843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개인역량 강화 만족도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80" y="4440030"/>
            <a:ext cx="3322294" cy="5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1135020" y="5723831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04808" y="6434379"/>
            <a:ext cx="12824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78015" y="6434379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5.6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59180" y="6434379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3.7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75384" y="6434379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noProof="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24.1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85088" y="6434379"/>
            <a:ext cx="14908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9.3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55504" y="6434379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22.2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93793" y="6434379"/>
            <a:ext cx="21320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22.2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93154" y="6434379"/>
            <a:ext cx="338234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비율</a:t>
            </a: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(%)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27062" y="5723831"/>
            <a:ext cx="182742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점수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212581" y="5723831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04900" y="5723831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86228" y="5723831"/>
            <a:ext cx="64120" cy="1231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lvl="0" latinLnBrk="0">
              <a:spcBef>
                <a:spcPct val="20000"/>
              </a:spcBef>
              <a:buSzPct val="90000"/>
              <a:defRPr/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kumimoji="1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4" name="Text Box 4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35004" y="6583780"/>
            <a:ext cx="4523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53.7%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2478276" y="6604876"/>
            <a:ext cx="0" cy="18864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2504826" y="6699196"/>
            <a:ext cx="360040" cy="0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693758" y="6604876"/>
            <a:ext cx="0" cy="18864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1294598" y="6699196"/>
            <a:ext cx="360040" cy="0"/>
          </a:xfrm>
          <a:prstGeom prst="straightConnector1">
            <a:avLst/>
          </a:prstGeom>
          <a:ln>
            <a:solidFill>
              <a:srgbClr val="0066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4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0628" y="6583780"/>
            <a:ext cx="4523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 smtClea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22.3%</a:t>
            </a:r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391003" y="5407806"/>
            <a:ext cx="3193843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학회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/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전시회 참관 만족도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9" y="5857759"/>
            <a:ext cx="3317814" cy="5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5616932" y="609685"/>
            <a:ext cx="3193843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기술위원회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제어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활동 주요 목적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67639"/>
              </p:ext>
            </p:extLst>
          </p:nvPr>
        </p:nvGraphicFramePr>
        <p:xfrm>
          <a:off x="5770999" y="990446"/>
          <a:ext cx="1828900" cy="1153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000"/>
                <a:gridCol w="668900"/>
              </a:tblGrid>
              <a:tr h="20518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응답 비중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전문기술 역량강화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48.2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최신기술 동향 파악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35.1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Issue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공유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내외 네트워크 형성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7.4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기타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9.3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5616932" y="2322579"/>
            <a:ext cx="3193843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학회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/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전시회 참관 어려운 점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24823"/>
              </p:ext>
            </p:extLst>
          </p:nvPr>
        </p:nvGraphicFramePr>
        <p:xfrm>
          <a:off x="5770999" y="2652734"/>
          <a:ext cx="1828900" cy="963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000"/>
                <a:gridCol w="668900"/>
              </a:tblGrid>
              <a:tr h="20518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응답 비중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보고서 작성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33.3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회의참석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1.85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주요업무 처리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51.85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기타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Text Box 41"/>
          <p:cNvSpPr txBox="1">
            <a:spLocks noChangeArrowheads="1"/>
          </p:cNvSpPr>
          <p:nvPr/>
        </p:nvSpPr>
        <p:spPr bwMode="auto">
          <a:xfrm>
            <a:off x="5616932" y="4199368"/>
            <a:ext cx="3193843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기술위원회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제어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 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멤버로 참여 여부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3633"/>
              </p:ext>
            </p:extLst>
          </p:nvPr>
        </p:nvGraphicFramePr>
        <p:xfrm>
          <a:off x="5770999" y="4567565"/>
          <a:ext cx="1828900" cy="584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000"/>
                <a:gridCol w="668900"/>
              </a:tblGrid>
              <a:tr h="205182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응답 비중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(%)</a:t>
                      </a:r>
                      <a:endParaRPr lang="ko-KR" alt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네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74.1</a:t>
                      </a: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5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아니오</a:t>
                      </a:r>
                      <a:endParaRPr lang="en-US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25.9</a:t>
                      </a:r>
                    </a:p>
                  </a:txBody>
                  <a:tcPr marL="9525" marR="72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5825120" y="3684230"/>
            <a:ext cx="3422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학회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전시회 참가를 놀러 가는 것처럼 간주하고 눈치를 줌</a:t>
            </a:r>
            <a:endParaRPr lang="en-US" altLang="ko-KR" sz="1000" dirty="0" smtClean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기회가 없음</a:t>
            </a:r>
            <a:endParaRPr lang="ko-KR" altLang="en-US" sz="1000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Text Box 41"/>
          <p:cNvSpPr txBox="1">
            <a:spLocks noChangeArrowheads="1"/>
          </p:cNvSpPr>
          <p:nvPr/>
        </p:nvSpPr>
        <p:spPr bwMode="auto">
          <a:xfrm>
            <a:off x="5616932" y="5414392"/>
            <a:ext cx="3193843" cy="240066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기술위원회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제어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 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바라는 점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762761" y="5747010"/>
            <a:ext cx="4089261" cy="6278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정량적인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Benefit :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활동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&amp;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비 활동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참석률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높음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&amp;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낮음</a:t>
            </a:r>
            <a:endParaRPr lang="en-US" altLang="ko-KR" sz="1200" kern="0" dirty="0" smtClean="0">
              <a:solidFill>
                <a:srgbClr val="000000"/>
              </a:solidFill>
              <a:latin typeface="Arial" panose="020B0604020202020204" pitchFamily="34" charset="0"/>
              <a:ea typeface="LG스마트체 Regular" pitchFamily="50" charset="-127"/>
              <a:cs typeface="Arial" panose="020B0604020202020204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역량강화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기본적인 내용도 논의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분과 통합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전력변환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,HW+SW)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활동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: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자발적 참여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LG스마트체 Regular" pitchFamily="50" charset="-127"/>
                <a:cs typeface="Arial" panose="020B0604020202020204" pitchFamily="34" charset="0"/>
              </a:rPr>
              <a:t>전문가 초빙</a:t>
            </a:r>
          </a:p>
        </p:txBody>
      </p:sp>
      <p:sp>
        <p:nvSpPr>
          <p:cNvPr id="111" name="실행 단추: 시작 110">
            <a:hlinkClick r:id="rId12" action="ppaction://hlinksldjump" highlightClick="1"/>
          </p:cNvPr>
          <p:cNvSpPr/>
          <p:nvPr/>
        </p:nvSpPr>
        <p:spPr>
          <a:xfrm>
            <a:off x="9548183" y="128880"/>
            <a:ext cx="216024" cy="26639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5168"/>
              </p:ext>
            </p:extLst>
          </p:nvPr>
        </p:nvGraphicFramePr>
        <p:xfrm>
          <a:off x="197421" y="675507"/>
          <a:ext cx="9546400" cy="5893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775"/>
                <a:gridCol w="1752237"/>
                <a:gridCol w="7164388"/>
              </a:tblGrid>
              <a:tr h="1911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baseline="0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기술  활동</a:t>
                      </a:r>
                      <a:endParaRPr lang="ko-KR" altLang="en-US" sz="1000" b="1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4747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지원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정량적인 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Benefit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기술위원회는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매번 분과위원장이 준비해야 합니다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분과를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담당하고 있으면 이 부분이 업무적으로 굉장히 큰 부담으로 다가 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만약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이런 부분을 구성원들에게 요청하면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구성원들이 부담을 느껴 참여가 어려운 상황입니다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즉 명확한 기술위원회 활동 기준과 명시적인 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benefit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 있어야 구성원들이 동참할 것 같습니다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기술위원회를 너무 세분화 하지 말고 큰 카테고리로 묶어 주요 활동멤버들이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부담 없이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진행할 수 있게 하면 좋을 것 같습니다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활동을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하는 사람과 하지 않는 사람에 대하여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차별화되는 베네핏이 필요하다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267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기술위원회 출석 율이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높은 사람은 강제 학회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세미나 참석 하도록 했으면 좋겠습니다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(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팀에 통보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왜냐하면 참석 시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일과에서 빠진다는 것 때문에 눈치로 참여가 힘들기 때문입니다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기술위원회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참여하는 인원에게 더 많은 혜택을 주셨으면 좋겠습니다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활동을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장려할 수 있는 실제적인 장려 방안이 있으면 좋을 것 같습니다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ex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실제 현업에서 기술위원회에 이슈사항 혹은 신기술 의뢰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문의하고 결과가 선행개발 혹은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산학 등에 연계될 수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있도록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함</a:t>
                      </a:r>
                      <a:endParaRPr lang="ko-KR" altLang="en-US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실제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활동한 인원에 대한 인센티브 제시 필요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670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학회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전시회 참가 가이드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학회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참여에 대해서는 방법들을 모르는 분들이 많습니다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보통 학회는 관련 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Paper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제출하여 발표하면서 참여를 하게 되는데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업무를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하면서 그러기는 쉽지 않고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최신 기술 동향 파악을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위해 그냥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참여하여야 하는 상황이 텐데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그러면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학회 참가 방법에 대한 대략적인 가이드라도 있어야 알아서 참여하는 활동을 할 수 있을 것으로 생각 됩니다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(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지원 방법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결재 처리 등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위원회에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대한 지원이 좀더 있었으면 좋겠습니다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487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활동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자발적 참여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기술위원회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취지는 좋으나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너무 많은 것을 요구하는 것이 아닌가 생각합니다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각자가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진짜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관심 있는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분야의 기술들에 들어 가입하고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동기부여가 있어서 자발적인 참여로 발전해야 하는데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어쩔 수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없이 들어온 사람들이 과연 어떤 활동을 할지 눈에 선하게 되네요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특정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 인원들이 동일한 업무를 한다고 대거 참여하는데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어찌 보면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 회의로 보여질 수 있네요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완전한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자율성 및 확실한 동기부여를 통해 자발적인 참여가 될 수 있는 방법을 찾아야 하지 않을까 싶네요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단순히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보고용 기술위원회라면 가뜩이나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많은 부서에서는 더욱 참여율이 더딜 것으로 생각됩니다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홍보 부족 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폐쇄적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기술위원회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활동이 너무 폐쇄적이라는 생각이 듭니다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모르는 사람은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계속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모른 채로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지내고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아는 사람만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아는 느낌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전력전자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외에 통신 인공지능 등의 기술위원회도 있는지 잘 모르겠습니다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전문가 초빙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전문가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초빙 기술 세미나 위주로 운영하였으면 좋겠습니다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역량강화</a:t>
                      </a:r>
                      <a:endParaRPr lang="en-US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기본적인 내용도 논의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미래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기술도 중요하지만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기본적인 내용들도 논의 될 수 있는 자리를 마련하였으면 좋겠습니다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기본적인 내용도 논의</a:t>
                      </a:r>
                      <a:endParaRPr lang="en-US" altLang="ko-KR" sz="1000" b="0" i="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실제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개인역량에 도움이 되는 활동이 필요하다고 생각합니다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실무역량 강화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실무와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역량 발전에 도움이 되는 활동이 되면 좋겠습니다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267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전문가 부족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 경험 없이 매니저만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한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사람 등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업데이트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되지 않은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기술지식을 가지고 있는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사람 등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높은 수준의 전문가를 찾기 어렵다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참가할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 있는 업무 유연성이 필요하다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인력과 시간이 없음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267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분과 별 분야 통합화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전력변환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구성이기는 하나 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HW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구분이 모호함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전력변환기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자체가 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HW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제어이므로 통합 운영해야 기술 역량 향상이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도움이 됨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65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108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구체적인 계획</a:t>
                      </a:r>
                      <a:endParaRPr lang="en-US" altLang="ko-KR" sz="1000" b="0" i="0" u="none" strike="noStrike" dirty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목적을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분명히 하고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역량 향상 및 지식 습득을 할 수 있는 구체적인 계획이 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필요할 것 같습니다</a:t>
                      </a:r>
                      <a:r>
                        <a:rPr lang="en-US" altLang="ko-KR" sz="1000" b="0" i="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2339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질문서 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바라는 점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8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실행 단추: 시작 3">
            <a:hlinkClick r:id="rId3" action="ppaction://hlinksldjump" highlightClick="1"/>
          </p:cNvPr>
          <p:cNvSpPr/>
          <p:nvPr/>
        </p:nvSpPr>
        <p:spPr>
          <a:xfrm>
            <a:off x="9548183" y="128880"/>
            <a:ext cx="216024" cy="26639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38" y="58892"/>
            <a:ext cx="3752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기술위원회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제어</a:t>
            </a:r>
            <a:r>
              <a:rPr lang="en-US" altLang="ko-KR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기술분과 전문화</a:t>
            </a:r>
            <a:endParaRPr lang="ko-KR" altLang="en-US" sz="1800" b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07135" y="1233972"/>
            <a:ext cx="1550104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‘22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년 기술분과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제어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9743" y="651935"/>
            <a:ext cx="4685265" cy="4739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기술분과를 제품군별</a:t>
            </a:r>
            <a:r>
              <a:rPr lang="en-US" altLang="ko-KR" sz="1400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기능별로 재구조화하여 전문화 하고자 함</a:t>
            </a:r>
            <a:r>
              <a:rPr lang="en-US" altLang="ko-KR" sz="1400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1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</a:t>
            </a:r>
            <a:r>
              <a:rPr lang="ko-KR" altLang="en-US" sz="14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r>
              <a:rPr kumimoji="1" lang="ko-KR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과별 지원팀장을 선정하여 적극적인 활동을 독려하고자 함</a:t>
            </a:r>
            <a:r>
              <a:rPr kumimoji="1" lang="en-US" altLang="ko-K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kumimoji="1" lang="ko-KR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2422305" y="3310736"/>
            <a:ext cx="3257892" cy="27215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69178" y="659255"/>
            <a:ext cx="2415320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lang="en-US" altLang="ko-KR" sz="1200" kern="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r>
              <a:rPr lang="ko-KR" altLang="en-US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분과 </a:t>
            </a:r>
            <a:r>
              <a:rPr lang="en-US" altLang="ko-KR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19</a:t>
            </a:r>
            <a:r>
              <a:rPr lang="ko-KR" altLang="en-US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소분과 </a:t>
            </a:r>
            <a:r>
              <a:rPr lang="en-US" altLang="ko-KR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kern="0" dirty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분과 </a:t>
            </a:r>
            <a:r>
              <a:rPr lang="en-US" altLang="ko-KR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21</a:t>
            </a:r>
            <a:r>
              <a:rPr lang="ko-KR" altLang="en-US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소분과</a:t>
            </a:r>
            <a:r>
              <a:rPr lang="en-US" altLang="ko-KR" sz="1200" kern="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endParaRPr kumimoji="1" lang="ko-KR" altLang="en-US" sz="1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4794126" y="1233972"/>
            <a:ext cx="1550104" cy="240066"/>
          </a:xfrm>
          <a:prstGeom prst="rect">
            <a:avLst/>
          </a:prstGeom>
          <a:extLst/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71450" indent="-171450" latinLnBrk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1400" b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  <a:cs typeface="Arial" charset="0"/>
              </a:defRPr>
            </a:lvl1pPr>
          </a:lstStyle>
          <a:p>
            <a:pPr marL="171450" marR="0" lvl="0" indent="-17145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 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‘23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년 기술분과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(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제어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LG스마트체 Regular" pitchFamily="50" charset="-127"/>
                <a:cs typeface="Arial" charset="0"/>
              </a:rPr>
              <a:t>)</a:t>
            </a:r>
            <a:endParaRPr kumimoji="1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34" charset="0"/>
              <a:ea typeface="LG스마트체 Regular" pitchFamily="50" charset="-127"/>
              <a:cs typeface="Arial" charset="0"/>
            </a:endParaRPr>
          </a:p>
        </p:txBody>
      </p:sp>
      <p:sp>
        <p:nvSpPr>
          <p:cNvPr id="10" name="실행 단추: 시작 9">
            <a:hlinkClick r:id="rId3" action="ppaction://hlinksldjump" highlightClick="1"/>
          </p:cNvPr>
          <p:cNvSpPr/>
          <p:nvPr/>
        </p:nvSpPr>
        <p:spPr>
          <a:xfrm>
            <a:off x="9548183" y="128880"/>
            <a:ext cx="216024" cy="26639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5229" y="1656657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신임</a:t>
            </a:r>
            <a:endParaRPr lang="ko-KR" altLang="en-US" sz="10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85769"/>
              </p:ext>
            </p:extLst>
          </p:nvPr>
        </p:nvGraphicFramePr>
        <p:xfrm>
          <a:off x="399840" y="1548770"/>
          <a:ext cx="3077095" cy="4343352"/>
        </p:xfrm>
        <a:graphic>
          <a:graphicData uri="http://schemas.openxmlformats.org/drawingml/2006/table">
            <a:tbl>
              <a:tblPr/>
              <a:tblGrid>
                <a:gridCol w="1171202"/>
                <a:gridCol w="1327977"/>
                <a:gridCol w="577916"/>
              </a:tblGrid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분과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소분과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분과장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전력변환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HW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엄동기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RF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인버터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컨버터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(50kW↑)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이광수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인버터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컨버터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(50kW↓)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임찬규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PCS 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가정용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상업용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)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장수진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전력변환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SW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김응호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에어컨 전력변환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SW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황순환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ESS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전력변환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SW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정해광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회로설계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최호식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Micom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기반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윤용호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Embedded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기반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송대헌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EMC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대응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이원재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제어부품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김현석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System SW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이학래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아키텍트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시스템설계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)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이충희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통신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조환석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제품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SW (MCU Based)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임태형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SW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검증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SDET)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진의정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Cloud / App SW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김영혁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Application SW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신준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OS (BSP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포함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)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김성준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클라우드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Security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민승재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DX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한동우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AI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김홍현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빅데이터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정주연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05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UX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허정은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</a:t>
                      </a:r>
                    </a:p>
                  </a:txBody>
                  <a:tcPr marL="6378" marR="6378" marT="6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71489"/>
              </p:ext>
            </p:extLst>
          </p:nvPr>
        </p:nvGraphicFramePr>
        <p:xfrm>
          <a:off x="4828034" y="1535729"/>
          <a:ext cx="4748205" cy="5076480"/>
        </p:xfrm>
        <a:graphic>
          <a:graphicData uri="http://schemas.openxmlformats.org/drawingml/2006/table">
            <a:tbl>
              <a:tblPr/>
              <a:tblGrid>
                <a:gridCol w="1702434"/>
                <a:gridCol w="1605596"/>
                <a:gridCol w="510221"/>
                <a:gridCol w="451483"/>
                <a:gridCol w="478471"/>
              </a:tblGrid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분과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소분과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분과장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소분과장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지원팀장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Power Electronics HW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이광수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황선호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인버터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컨버터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(50kW↑)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김동현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인버터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컨버터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(50kW↓)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임찬규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Power Electronics SW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김응호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김성학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Motor Control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선호동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Converter Control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황순환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Energy Control Solution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엄동기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RF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안창웅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ESS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전력변환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SW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정해광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ESS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전력변환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HW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장수진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에너지 관리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PMS, HEP)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김동욱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Analog/Digital Circuit Design 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최호식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최진탁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Micom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기반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윤용호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Embedded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기반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송대헌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제어부품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/EMC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대응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이원재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Network/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통신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이학래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통신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이권형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센서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Solution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박경락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System Control (Cycle,Application)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조환석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변지현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실외기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Cycle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이상태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실내기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Application (MCU Based)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임태형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SW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검증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SDET)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진의정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Applicaiton SW (OS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기반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)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김영혁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RF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김영혁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RF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제어기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Application SW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신준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실내기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Application SW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황병구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클라우드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Security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민승재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DX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한동우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한동우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AI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김홍현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빅데이터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정주연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C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2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UX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허정은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S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　</a:t>
                      </a:r>
                    </a:p>
                  </a:txBody>
                  <a:tcPr marL="5873" marR="5873" marT="58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4445199" y="2670820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endParaRPr lang="ko-KR" altLang="en-US" sz="10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45199" y="4017348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endParaRPr lang="ko-KR" altLang="en-US" sz="10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09943" y="4532216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신임</a:t>
            </a:r>
            <a:endParaRPr lang="ko-KR" altLang="en-US" sz="10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60362" y="3175879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endParaRPr lang="ko-KR" altLang="en-US" sz="10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0362" y="4347513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endParaRPr lang="ko-KR" altLang="en-US" sz="1000" b="1" dirty="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8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kacjpynE62ILawUDqtD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kacjpynE62ILawUDqtD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XCPxQI30uCPirzU.9Lng"/>
</p:tagLst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latin typeface="LG스마트체2.0 Regular" panose="020B0600000101010101" pitchFamily="50" charset="-127"/>
            <a:ea typeface="LG스마트체2.0 Regular" panose="020B0600000101010101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스마트체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b="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8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A4113F42-6EB1-4DC2-864A-4F7EAA5DEC84}" vid="{C8ACAB63-7E7D-4E0B-A7F0-235FF2691F88}"/>
    </a:ext>
  </a:extLst>
</a:theme>
</file>

<file path=ppt/theme/theme3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스마트체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b="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8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lank" id="{A4113F42-6EB1-4DC2-864A-4F7EAA5DEC84}" vid="{C8ACAB63-7E7D-4E0B-A7F0-235FF2691F88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51769</TotalTime>
  <Words>3595</Words>
  <Application>Microsoft Office PowerPoint</Application>
  <PresentationFormat>A4 용지(210x297mm)</PresentationFormat>
  <Paragraphs>1388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1_기본 디자인</vt:lpstr>
      <vt:lpstr>기본 디자인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이시영</dc:creator>
  <cp:lastModifiedBy>hoseek.choi</cp:lastModifiedBy>
  <cp:revision>1789</cp:revision>
  <cp:lastPrinted>2018-07-19T08:44:51Z</cp:lastPrinted>
  <dcterms:created xsi:type="dcterms:W3CDTF">2008-11-26T05:44:28Z</dcterms:created>
  <dcterms:modified xsi:type="dcterms:W3CDTF">2023-04-11T02:10:59Z</dcterms:modified>
</cp:coreProperties>
</file>