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9.xml" ContentType="application/vnd.openxmlformats-officedocument.theme+xml"/>
  <Override PartName="/ppt/slideLayouts/slideLayout155.xml" ContentType="application/vnd.openxmlformats-officedocument.presentationml.slideLayout+xml"/>
  <Override PartName="/ppt/theme/theme1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1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2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34" r:id="rId2"/>
    <p:sldMasterId id="2147483764" r:id="rId3"/>
    <p:sldMasterId id="2147483773" r:id="rId4"/>
    <p:sldMasterId id="2147483807" r:id="rId5"/>
    <p:sldMasterId id="2147483946" r:id="rId6"/>
    <p:sldMasterId id="2147483979" r:id="rId7"/>
    <p:sldMasterId id="2147483986" r:id="rId8"/>
    <p:sldMasterId id="2147483998" r:id="rId9"/>
    <p:sldMasterId id="2147484025" r:id="rId10"/>
    <p:sldMasterId id="2147484027" r:id="rId11"/>
    <p:sldMasterId id="2147484044" r:id="rId12"/>
    <p:sldMasterId id="2147484054" r:id="rId13"/>
  </p:sldMasterIdLst>
  <p:notesMasterIdLst>
    <p:notesMasterId r:id="rId28"/>
  </p:notesMasterIdLst>
  <p:sldIdLst>
    <p:sldId id="385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73" r:id="rId26"/>
    <p:sldId id="37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4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71495-188A-4693-A63D-71949B4C2353}" type="datetimeFigureOut">
              <a:rPr lang="ko-KR" altLang="en-US" smtClean="0"/>
              <a:pPr/>
              <a:t>2023-05-21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E9691-DB85-4D78-B539-621E6F4969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1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5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1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8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AD35-AA8A-4BE9-B2D0-2CE483CEA11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2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AD35-AA8A-4BE9-B2D0-2CE483CEA11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0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1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1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4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5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4213"/>
            <a:ext cx="4945063" cy="342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AE751-6C34-4989-8D5D-BB547E2761F5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4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30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998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2791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2601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266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7" y="60324"/>
            <a:ext cx="8915400" cy="511157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l">
              <a:defRPr sz="2000" b="1">
                <a:latin typeface="Arial" panose="020B0604020202020204" pitchFamily="34" charset="0"/>
                <a:ea typeface="돋움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3095625" y="6492875"/>
            <a:ext cx="23114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5" tIns="45703" rIns="91405" bIns="4570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  <a:sym typeface="Wingdings" pitchFamily="2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BAAF5-0598-44DC-9EAB-A3DC56BE2C9A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/>
              <a:t> /14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8064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2779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63045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727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0716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2596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2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681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5535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1432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009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441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041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2" y="49213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6935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16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2008"/>
            <a:ext cx="4640965" cy="476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5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520952" y="6576347"/>
            <a:ext cx="2228850" cy="365125"/>
          </a:xfrm>
          <a:prstGeom prst="rect">
            <a:avLst/>
          </a:prstGeom>
        </p:spPr>
        <p:txBody>
          <a:bodyPr/>
          <a:lstStyle/>
          <a:p>
            <a:pPr latinLnBrk="0">
              <a:buFont typeface="Wingdings" pitchFamily="2" charset="2"/>
              <a:buNone/>
              <a:defRPr/>
            </a:pPr>
            <a:fld id="{E435A8A2-BF2B-413C-A87E-09005E7D5939}" type="slidenum">
              <a:rPr lang="ko-KR" altLang="en-US" kern="0" smtClean="0">
                <a:solidFill>
                  <a:prstClr val="black">
                    <a:tint val="75000"/>
                  </a:prstClr>
                </a:solidFill>
              </a:rPr>
              <a:pPr latinLnBrk="0">
                <a:buFont typeface="Wingdings" pitchFamily="2" charset="2"/>
                <a:buNone/>
                <a:defRPr/>
              </a:pPr>
              <a:t>‹#›</a:t>
            </a:fld>
            <a:r>
              <a:rPr lang="ko-KR" altLang="en-US" sz="1000" kern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sz="1000" kern="0" smtClean="0">
                <a:solidFill>
                  <a:prstClr val="black">
                    <a:tint val="75000"/>
                  </a:prstClr>
                </a:solidFill>
              </a:rPr>
              <a:t>/ x</a:t>
            </a:r>
            <a:endParaRPr lang="ko-KR" altLang="en-US" sz="1000" kern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410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520952" y="6576347"/>
            <a:ext cx="2228850" cy="365125"/>
          </a:xfrm>
          <a:prstGeom prst="rect">
            <a:avLst/>
          </a:prstGeom>
        </p:spPr>
        <p:txBody>
          <a:bodyPr/>
          <a:lstStyle/>
          <a:p>
            <a:pPr latinLnBrk="0">
              <a:buFont typeface="Wingdings" pitchFamily="2" charset="2"/>
              <a:buNone/>
              <a:defRPr/>
            </a:pPr>
            <a:fld id="{E435A8A2-BF2B-413C-A87E-09005E7D5939}" type="slidenum">
              <a:rPr lang="ko-KR" altLang="en-US" kern="0" smtClean="0">
                <a:solidFill>
                  <a:prstClr val="black">
                    <a:tint val="75000"/>
                  </a:prstClr>
                </a:solidFill>
              </a:rPr>
              <a:pPr latinLnBrk="0">
                <a:buFont typeface="Wingdings" pitchFamily="2" charset="2"/>
                <a:buNone/>
                <a:defRPr/>
              </a:pPr>
              <a:t>‹#›</a:t>
            </a:fld>
            <a:r>
              <a:rPr lang="ko-KR" altLang="en-US" sz="1000" kern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sz="1000" kern="0" smtClean="0">
                <a:solidFill>
                  <a:prstClr val="black">
                    <a:tint val="75000"/>
                  </a:prstClr>
                </a:solidFill>
              </a:rPr>
              <a:t>/ x</a:t>
            </a:r>
            <a:endParaRPr lang="ko-KR" altLang="en-US" sz="1000" kern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3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8557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67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275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33134"/>
      </p:ext>
    </p:extLst>
  </p:cSld>
  <p:clrMapOvr>
    <a:masterClrMapping/>
  </p:clrMapOvr>
  <p:transition advClick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1147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17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9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43F3B8-0B7F-4FE1-A3EB-5662A8EE9613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2023-05-21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5906D0-4E07-4E8B-9CE0-72674911AAC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0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6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739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6833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B558C8F3-4D43-495F-A064-D60D04B896DE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 smtClean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57832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4652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1281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6577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3226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20648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1858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9865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1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8427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0996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7" y="60324"/>
            <a:ext cx="8915400" cy="511157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l">
              <a:defRPr sz="2000" b="1">
                <a:latin typeface="Arial" panose="020B0604020202020204" pitchFamily="34" charset="0"/>
                <a:ea typeface="돋움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3095625" y="6492875"/>
            <a:ext cx="23114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5" tIns="45703" rIns="91405" bIns="4570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  <a:sym typeface="Wingdings" pitchFamily="2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BAAF5-0598-44DC-9EAB-A3DC56BE2C9A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/>
              <a:t> /14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418681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47359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8336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906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5457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397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53386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1722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8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7" y="60324"/>
            <a:ext cx="8915400" cy="511157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l">
              <a:defRPr sz="2000" b="1">
                <a:latin typeface="Arial" panose="020B0604020202020204" pitchFamily="34" charset="0"/>
                <a:ea typeface="돋움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3095625" y="6492875"/>
            <a:ext cx="23114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5" tIns="45703" rIns="91405" bIns="4570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  <a:sym typeface="Wingdings" pitchFamily="2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BAAF5-0598-44DC-9EAB-A3DC56BE2C9A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dirty="0"/>
              <a:t> /14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1108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9684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3795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3073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2" y="49213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2127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0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15044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70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83" y="49216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52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541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38737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B077F-FDD4-478A-AEB9-F89C5412E12B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2023-05-21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3C1D8B-DDB3-460B-8F04-5DA7D64AE075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49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6" y="49217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04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520952" y="6576347"/>
            <a:ext cx="2228850" cy="365125"/>
          </a:xfrm>
          <a:prstGeom prst="rect">
            <a:avLst/>
          </a:prstGeom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435A8A2-BF2B-413C-A87E-09005E7D5939}" type="slidenum">
              <a:rPr kumimoji="1" lang="ko-KR" altLang="en-US" sz="1200" kern="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 latinLnBrk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r>
              <a:rPr kumimoji="1" lang="ko-KR" altLang="en-US" sz="1000" kern="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t> </a:t>
            </a:r>
            <a:r>
              <a:rPr kumimoji="1" lang="en-US" altLang="ko-KR" sz="1000" kern="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t>/ x</a:t>
            </a:r>
            <a:endParaRPr kumimoji="1" lang="ko-KR" altLang="en-US" sz="1000" kern="0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58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9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01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0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1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1224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3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반드시일등합시다_일반서체_LG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15888"/>
            <a:ext cx="2320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백색바탕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5805488"/>
            <a:ext cx="11366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6708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825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7158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8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83" y="49216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3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0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29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856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B077F-FDD4-478A-AEB9-F89C5412E12B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2023-05-21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3C1D8B-DDB3-460B-8F04-5DA7D64AE075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9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4388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5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6" y="49217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28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76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8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1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2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44624"/>
            <a:ext cx="5745088" cy="4046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2F96CF-7FF9-41BF-BB35-A464A67C7A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8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4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2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4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5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92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783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04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588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7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2" y="49213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5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5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2008"/>
            <a:ext cx="4640965" cy="476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4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B558C8F3-4D43-495F-A064-D60D04B896DE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 smtClean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41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316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3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B558C8F3-4D43-495F-A064-D60D04B896DE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 smtClean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715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894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542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783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38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25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7247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33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210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620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732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7" y="60324"/>
            <a:ext cx="8915400" cy="511157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l">
              <a:defRPr sz="2000" b="1">
                <a:latin typeface="Arial" panose="020B0604020202020204" pitchFamily="34" charset="0"/>
                <a:ea typeface="돋움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3095625" y="6492875"/>
            <a:ext cx="23114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5" tIns="45703" rIns="91405" bIns="4570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  <a:sym typeface="Wingdings" pitchFamily="2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BAAF5-0598-44DC-9EAB-A3DC56BE2C9A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dirty="0"/>
              <a:t> /14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889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18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269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26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767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6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4062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53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265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2891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9575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266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2761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2" y="49213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4965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2008"/>
            <a:ext cx="4640965" cy="476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2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670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64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90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B558C8F3-4D43-495F-A064-D60D04B896DE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 smtClean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180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7932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665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0440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718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026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20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2037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256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923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5019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7847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7" y="60324"/>
            <a:ext cx="8915400" cy="511157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l">
              <a:defRPr sz="2000" b="1">
                <a:latin typeface="Arial" panose="020B0604020202020204" pitchFamily="34" charset="0"/>
                <a:ea typeface="돋움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3095625" y="6492875"/>
            <a:ext cx="23114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5" tIns="45703" rIns="91405" bIns="4570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  <a:sym typeface="Wingdings" pitchFamily="2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BAAF5-0598-44DC-9EAB-A3DC56BE2C9A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dirty="0"/>
              <a:t> /14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994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2650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474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5827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461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4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88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836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584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026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764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154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3248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2" y="49213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0158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2008"/>
            <a:ext cx="4640965" cy="476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49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4213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7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B558C8F3-4D43-495F-A064-D60D04B896DE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 smtClean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4425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0048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080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712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4024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9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335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2774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128D1BB-B3EA-425F-A9AC-7ACD3A979502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32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75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image" Target="../media/image2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12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26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5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24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23" Type="http://schemas.openxmlformats.org/officeDocument/2006/relationships/slideLayout" Target="../slideLayouts/slideLayout15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Relationship Id="rId22" Type="http://schemas.openxmlformats.org/officeDocument/2006/relationships/slideLayout" Target="../slideLayouts/slideLayout150.xml"/><Relationship Id="rId27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30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0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61112" y="130175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5476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17" tIns="45709" rIns="91417" bIns="45709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400" b="1" dirty="0">
              <a:solidFill>
                <a:srgbClr val="5F5F5F"/>
              </a:solidFill>
              <a:latin typeface="Trebuchet MS" pitchFamily="34" charset="0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5817120" y="169869"/>
            <a:ext cx="1512210" cy="2508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22153" tIns="61075" rIns="122153" bIns="61075"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09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17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2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35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 kern="0" dirty="0" smtClean="0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 Internal Use Only</a:t>
            </a:r>
            <a:endParaRPr lang="ko-KR" altLang="en-US" sz="1000" kern="0" dirty="0" smtClean="0">
              <a:solidFill>
                <a:srgbClr val="FFFFFF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7763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61112" y="130175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1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251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04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0" y="526824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3" name="Text Box 168"/>
          <p:cNvSpPr txBox="1">
            <a:spLocks noChangeArrowheads="1"/>
          </p:cNvSpPr>
          <p:nvPr/>
        </p:nvSpPr>
        <p:spPr bwMode="auto">
          <a:xfrm>
            <a:off x="3880500" y="117765"/>
            <a:ext cx="2145000" cy="28814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lIns="72000" tIns="36000" rIns="72000" bIns="36000" anchor="ctr" anchorCtr="1">
            <a:noAutofit/>
          </a:bodyPr>
          <a:lstStyle/>
          <a:p>
            <a:pPr>
              <a:defRPr/>
            </a:pPr>
            <a:r>
              <a:rPr kumimoji="1" lang="en-US" altLang="ko-KR" sz="1400" dirty="0">
                <a:solidFill>
                  <a:srgbClr val="C0C0C0"/>
                </a:solidFill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0797538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6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337287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14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3" r:id="rId3"/>
    <p:sldLayoutId id="2147483984" r:id="rId4"/>
    <p:sldLayoutId id="214748398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337287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1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1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9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  <p:sldLayoutId id="2147484020" r:id="rId22"/>
    <p:sldLayoutId id="2147484021" r:id="rId23"/>
    <p:sldLayoutId id="2147484022" r:id="rId24"/>
    <p:sldLayoutId id="2147484023" r:id="rId25"/>
    <p:sldLayoutId id="2147484024" r:id="rId2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176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6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microsoft.com/office/2007/relationships/hdphoto" Target="../media/hdphoto1.wdp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0868"/>
              </p:ext>
            </p:extLst>
          </p:nvPr>
        </p:nvGraphicFramePr>
        <p:xfrm>
          <a:off x="5293535" y="906162"/>
          <a:ext cx="3809275" cy="552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29"/>
                <a:gridCol w="2644346"/>
              </a:tblGrid>
              <a:tr h="156518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4.3</a:t>
                      </a:r>
                      <a:r>
                        <a:rPr lang="ko-KR" altLang="en-US" sz="15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인치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 Display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Bare PCB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EAX70034901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7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Size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135mm x 135mm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서클형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6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4.3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LCD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Wi-Fi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음성안내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음성인식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리눅스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RGB LED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HEATER 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128MB Flash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memory (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이미지용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128MB Flash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memory (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블랙박스용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5209" y="177102"/>
            <a:ext cx="2603757" cy="37142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4247" y="3215507"/>
            <a:ext cx="2785683" cy="371424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99" y="1054958"/>
            <a:ext cx="1006690" cy="13422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08670" y="3336101"/>
            <a:ext cx="22736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&lt;</a:t>
            </a:r>
            <a:r>
              <a:rPr lang="ko-KR" altLang="en-US" sz="1300" b="1" smtClean="0"/>
              <a:t>현물 사진 앞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08670" y="6511678"/>
            <a:ext cx="22736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&lt;</a:t>
            </a:r>
            <a:r>
              <a:rPr lang="ko-KR" altLang="en-US" sz="1300" b="1" smtClean="0"/>
              <a:t>현물 사진 뒤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  <p:sp>
        <p:nvSpPr>
          <p:cNvPr id="51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2778317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6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3720882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_Debug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4022780"/>
            <a:ext cx="1042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Debug </a:t>
            </a:r>
            <a:r>
              <a:rPr lang="ko-KR" altLang="en-US" smtClean="0"/>
              <a:t>커넥터</a:t>
            </a:r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smtClean="0"/>
              <a:t>디버깅용 커넥터용 </a:t>
            </a:r>
            <a:r>
              <a:rPr lang="en-US" altLang="ko-KR" dirty="0" smtClean="0"/>
              <a:t>LUPA chip</a:t>
            </a:r>
            <a:r>
              <a:rPr lang="ko-KR" altLang="en-US"/>
              <a:t> </a:t>
            </a:r>
            <a:r>
              <a:rPr lang="ko-KR" altLang="en-US" smtClean="0"/>
              <a:t>신호 </a:t>
            </a:r>
            <a:r>
              <a:rPr lang="en-US" altLang="ko-KR" dirty="0" smtClean="0"/>
              <a:t>read</a:t>
            </a:r>
            <a:r>
              <a:rPr lang="ko-KR" altLang="en-US" smtClean="0"/>
              <a:t>만 가능 </a:t>
            </a:r>
            <a:r>
              <a:rPr lang="en-US" altLang="ko-KR" dirty="0" smtClean="0"/>
              <a:t>(</a:t>
            </a:r>
            <a:r>
              <a:rPr lang="ko-KR" altLang="en-US" smtClean="0"/>
              <a:t>저가용 </a:t>
            </a:r>
            <a:r>
              <a:rPr lang="en-US" altLang="ko-KR" dirty="0" smtClean="0"/>
              <a:t>OS</a:t>
            </a:r>
            <a:r>
              <a:rPr lang="ko-KR" altLang="en-US" smtClean="0"/>
              <a:t>로 </a:t>
            </a:r>
            <a:r>
              <a:rPr lang="en-US" altLang="ko-KR" dirty="0" smtClean="0"/>
              <a:t>write </a:t>
            </a:r>
            <a:r>
              <a:rPr lang="ko-KR" altLang="en-US" smtClean="0"/>
              <a:t>기능 지원</a:t>
            </a:r>
            <a:r>
              <a:rPr lang="en-US" altLang="ko-KR" dirty="0"/>
              <a:t>X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3" y="1390263"/>
            <a:ext cx="6950448" cy="20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4815734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_Main connector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4253439"/>
            <a:ext cx="1042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smtClean="0"/>
              <a:t>연결용 커넥터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LUPA Chip Program Write </a:t>
            </a:r>
            <a:r>
              <a:rPr lang="ko-KR" altLang="en-US" smtClean="0"/>
              <a:t>커넥터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고속 </a:t>
            </a:r>
            <a:r>
              <a:rPr lang="en-US" altLang="ko-KR" dirty="0" smtClean="0"/>
              <a:t>Uart </a:t>
            </a:r>
            <a:r>
              <a:rPr lang="ko-KR" altLang="en-US" smtClean="0"/>
              <a:t>개발 진행 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5" y="701375"/>
            <a:ext cx="7060729" cy="345873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188489" y="1894703"/>
            <a:ext cx="1009587" cy="642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333103" y="2561968"/>
            <a:ext cx="444843" cy="1960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49795" y="988541"/>
            <a:ext cx="832021" cy="749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23005" y="988541"/>
            <a:ext cx="1120346" cy="57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4540" y="857736"/>
            <a:ext cx="1779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리모컨 리시버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69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3449975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_LCD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9" y="882478"/>
            <a:ext cx="2349843" cy="5548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960" y="1152295"/>
            <a:ext cx="2027422" cy="5008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454" y="6430718"/>
            <a:ext cx="14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4.3</a:t>
            </a:r>
            <a:r>
              <a:rPr lang="ko-KR" altLang="en-US" smtClean="0"/>
              <a:t>인치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66760" y="6430718"/>
            <a:ext cx="14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</a:t>
            </a:r>
            <a:r>
              <a:rPr lang="ko-KR" altLang="en-US" smtClean="0"/>
              <a:t>인치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56" y="3174657"/>
            <a:ext cx="3202587" cy="14708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082" y="4819406"/>
            <a:ext cx="3684239" cy="17959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15762" y="4234249"/>
            <a:ext cx="832022" cy="411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47784" y="4645538"/>
            <a:ext cx="3114816" cy="89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62600" y="4915356"/>
            <a:ext cx="1400432" cy="1726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47036" y="2926530"/>
            <a:ext cx="1400432" cy="1726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61488" y="4304985"/>
            <a:ext cx="832022" cy="411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605408" y="3910097"/>
            <a:ext cx="841628" cy="602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3510" y="1576141"/>
            <a:ext cx="5280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LCD Driver</a:t>
            </a:r>
            <a:endParaRPr lang="en-US" altLang="ko-KR" sz="1500" dirty="0"/>
          </a:p>
          <a:p>
            <a:r>
              <a:rPr lang="en-US" altLang="ko-KR" sz="1500" dirty="0" smtClean="0"/>
              <a:t>1) </a:t>
            </a:r>
            <a:r>
              <a:rPr lang="ko-KR" altLang="en-US" sz="1500" smtClean="0"/>
              <a:t>기존 </a:t>
            </a:r>
            <a:r>
              <a:rPr lang="en-US" altLang="ko-KR" sz="1500" dirty="0" smtClean="0"/>
              <a:t>4.3 LCD </a:t>
            </a:r>
            <a:r>
              <a:rPr lang="ko-KR" altLang="en-US" sz="1500" smtClean="0"/>
              <a:t>로 구현</a:t>
            </a:r>
            <a:endParaRPr lang="en-US" altLang="ko-KR" sz="1500" dirty="0" smtClean="0"/>
          </a:p>
          <a:p>
            <a:r>
              <a:rPr lang="en-US" altLang="ko-KR" sz="1500" dirty="0" smtClean="0"/>
              <a:t>2) 2.4</a:t>
            </a:r>
            <a:r>
              <a:rPr lang="ko-KR" altLang="en-US" sz="1500" smtClean="0"/>
              <a:t>인치 </a:t>
            </a:r>
            <a:r>
              <a:rPr lang="en-US" altLang="ko-KR" sz="1500" dirty="0" smtClean="0"/>
              <a:t>LCD</a:t>
            </a:r>
            <a:r>
              <a:rPr lang="ko-KR" altLang="en-US" sz="1500" smtClean="0"/>
              <a:t>는 </a:t>
            </a:r>
            <a:r>
              <a:rPr lang="en-US" altLang="ko-KR" sz="1500" dirty="0" smtClean="0"/>
              <a:t>LUPA chip </a:t>
            </a:r>
            <a:r>
              <a:rPr lang="ko-KR" altLang="en-US" sz="1500" smtClean="0"/>
              <a:t>호환과 </a:t>
            </a:r>
            <a:r>
              <a:rPr lang="en-US" altLang="ko-KR" sz="1500" dirty="0" smtClean="0"/>
              <a:t>SW </a:t>
            </a:r>
            <a:r>
              <a:rPr lang="ko-KR" altLang="en-US" sz="1500" smtClean="0"/>
              <a:t>문제로 검토 및 분석이 더 필요함</a:t>
            </a:r>
            <a:endParaRPr lang="en-US" altLang="ko-KR" sz="1500" dirty="0" smtClean="0"/>
          </a:p>
          <a:p>
            <a:r>
              <a:rPr lang="ko-KR" altLang="en-US" sz="1500" dirty="0" smtClean="0"/>
              <a:t>→ </a:t>
            </a:r>
            <a:r>
              <a:rPr lang="en-US" altLang="ko-KR" sz="1500" dirty="0" smtClean="0"/>
              <a:t>4.3 : RGB</a:t>
            </a:r>
            <a:r>
              <a:rPr lang="ko-KR" altLang="en-US" sz="1500" smtClean="0"/>
              <a:t>가 각 </a:t>
            </a:r>
            <a:r>
              <a:rPr lang="en-US" altLang="ko-KR" sz="1500" dirty="0" smtClean="0"/>
              <a:t>8</a:t>
            </a:r>
            <a:r>
              <a:rPr lang="ko-KR" altLang="en-US" sz="1500" smtClean="0"/>
              <a:t>개씩 구성</a:t>
            </a:r>
            <a:r>
              <a:rPr lang="en-US" altLang="ko-KR" sz="1500" dirty="0" smtClean="0"/>
              <a:t>, 2.4 : RGB</a:t>
            </a:r>
            <a:r>
              <a:rPr lang="ko-KR" altLang="en-US" sz="1500" smtClean="0"/>
              <a:t>가 각 </a:t>
            </a:r>
            <a:r>
              <a:rPr lang="en-US" altLang="ko-KR" sz="1500" dirty="0" smtClean="0"/>
              <a:t>6</a:t>
            </a:r>
            <a:r>
              <a:rPr lang="ko-KR" altLang="en-US" sz="1500" smtClean="0"/>
              <a:t>개씩 구성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382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아래쪽 화살표 282"/>
          <p:cNvSpPr/>
          <p:nvPr/>
        </p:nvSpPr>
        <p:spPr>
          <a:xfrm>
            <a:off x="3477353" y="3727611"/>
            <a:ext cx="231911" cy="1036633"/>
          </a:xfrm>
          <a:prstGeom prst="downArrow">
            <a:avLst/>
          </a:prstGeom>
          <a:solidFill>
            <a:schemeClr val="bg1"/>
          </a:solidFill>
          <a:ln w="254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41335" y="115765"/>
            <a:ext cx="3496717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defPPr>
              <a:defRPr lang="ko-KR"/>
            </a:defPPr>
            <a:lvl1pPr marR="0" lvl="0" indent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App. </a:t>
            </a:r>
            <a:r>
              <a:rPr lang="ko-KR" altLang="en-US" dirty="0"/>
              <a:t>볼륨존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/UX</a:t>
            </a:r>
            <a:r>
              <a:rPr lang="ko-KR" altLang="en-US" dirty="0" smtClean="0"/>
              <a:t> </a:t>
            </a:r>
            <a:r>
              <a:rPr lang="ko-KR" altLang="en-US" dirty="0"/>
              <a:t>개선 방안 검토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4751264" y="6589965"/>
            <a:ext cx="397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 </a:t>
            </a:r>
            <a:r>
              <a:rPr lang="en-US" altLang="ko-KR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en-US" altLang="ko-KR" sz="105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endParaRPr lang="ko-KR" altLang="en-US" sz="10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103728" y="4995232"/>
            <a:ext cx="252000" cy="755713"/>
            <a:chOff x="4338466" y="5508204"/>
            <a:chExt cx="297198" cy="98413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4455573" y="5537729"/>
              <a:ext cx="180091" cy="954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4491618" y="5685023"/>
              <a:ext cx="108000" cy="1172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91618" y="5913623"/>
              <a:ext cx="108000" cy="1172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338466" y="5508204"/>
              <a:ext cx="180001" cy="1800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10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67214" y="1937202"/>
            <a:ext cx="360001" cy="4435209"/>
            <a:chOff x="175035" y="3338803"/>
            <a:chExt cx="422965" cy="3303819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75035" y="4493678"/>
              <a:ext cx="422964" cy="112314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Mid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75035" y="5699035"/>
              <a:ext cx="422964" cy="94358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Low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75036" y="3338803"/>
              <a:ext cx="422964" cy="1072666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Aft>
                  <a:spcPct val="0"/>
                </a:spcAft>
              </a:pPr>
              <a:r>
                <a:rPr kumimoji="1"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High</a:t>
              </a:r>
            </a:p>
          </p:txBody>
        </p:sp>
      </p:grpSp>
      <p:cxnSp>
        <p:nvCxnSpPr>
          <p:cNvPr id="114" name="직선 연결선 113"/>
          <p:cNvCxnSpPr/>
          <p:nvPr/>
        </p:nvCxnSpPr>
        <p:spPr>
          <a:xfrm>
            <a:off x="610510" y="1583487"/>
            <a:ext cx="12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스탠드+벽걸이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1" r="23570"/>
          <a:stretch/>
        </p:blipFill>
        <p:spPr bwMode="auto">
          <a:xfrm>
            <a:off x="656743" y="1896636"/>
            <a:ext cx="569864" cy="8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스탠드+벽걸이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9" r="27666"/>
          <a:stretch/>
        </p:blipFill>
        <p:spPr bwMode="auto">
          <a:xfrm>
            <a:off x="699606" y="3442702"/>
            <a:ext cx="455564" cy="7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818598" y="1992423"/>
            <a:ext cx="57099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갤러리 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18598" y="3475988"/>
            <a:ext cx="545342" cy="245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갤러리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18598" y="2662065"/>
            <a:ext cx="748923" cy="245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갤러리 슬림 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27" name="Picture 8" descr="스탠드+벽걸이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4" r="27895"/>
          <a:stretch/>
        </p:blipFill>
        <p:spPr bwMode="auto">
          <a:xfrm>
            <a:off x="694843" y="2620936"/>
            <a:ext cx="493885" cy="8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0" descr="스탠드, 벽걸이 정면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13405"/>
          <a:stretch/>
        </p:blipFill>
        <p:spPr bwMode="auto">
          <a:xfrm>
            <a:off x="690123" y="5055453"/>
            <a:ext cx="692261" cy="77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스탠드, 벽걸이 정면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r="22928"/>
          <a:stretch/>
        </p:blipFill>
        <p:spPr bwMode="auto">
          <a:xfrm>
            <a:off x="683240" y="4189461"/>
            <a:ext cx="644021" cy="9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18598" y="4088974"/>
            <a:ext cx="518091" cy="245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클래식 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8598" y="5070451"/>
            <a:ext cx="495649" cy="24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Q9000 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32" name="Picture 14" descr="제품 오른쪽 45도"/>
          <p:cNvPicPr preferRelativeResize="0">
            <a:picLocks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4843" y="5829387"/>
            <a:ext cx="180000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16"/>
          <p:cNvSpPr>
            <a:spLocks noChangeArrowheads="1"/>
          </p:cNvSpPr>
          <p:nvPr/>
        </p:nvSpPr>
        <p:spPr bwMode="auto">
          <a:xfrm>
            <a:off x="172798" y="3192965"/>
            <a:ext cx="44403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300</a:t>
            </a:r>
            <a:r>
              <a:rPr lang="ko-KR" altLang="en-US" sz="900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만원 ↑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4" name="Rectangle 116"/>
          <p:cNvSpPr>
            <a:spLocks noChangeArrowheads="1"/>
          </p:cNvSpPr>
          <p:nvPr/>
        </p:nvSpPr>
        <p:spPr bwMode="auto">
          <a:xfrm>
            <a:off x="166478" y="4856833"/>
            <a:ext cx="44403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250</a:t>
            </a:r>
            <a:r>
              <a:rPr lang="ko-KR" altLang="en-US" sz="900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만원 ↑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1595856" y="1971684"/>
            <a:ext cx="144000" cy="29466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무</a:t>
            </a:r>
            <a:endParaRPr kumimoji="1" lang="en-US" altLang="ko-KR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풍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610510" y="1633132"/>
            <a:ext cx="1260000" cy="227354"/>
            <a:chOff x="610510" y="1648440"/>
            <a:chExt cx="1260000" cy="227354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610510" y="187579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098645" y="1648440"/>
              <a:ext cx="28373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’23</a:t>
              </a:r>
              <a:r>
                <a:rPr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년</a:t>
              </a:r>
              <a:endParaRPr lang="ko-KR" altLang="en-US" sz="1100" baseline="30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818598" y="5771497"/>
            <a:ext cx="620683" cy="245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ct val="12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무풍 슬림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2084207" y="1633132"/>
            <a:ext cx="1260000" cy="227354"/>
            <a:chOff x="610510" y="1648440"/>
            <a:chExt cx="1260000" cy="227354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610510" y="187579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098645" y="1648440"/>
              <a:ext cx="28373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’23</a:t>
              </a:r>
              <a:r>
                <a:rPr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년</a:t>
              </a:r>
              <a:endParaRPr lang="ko-KR" altLang="en-US" sz="1100" baseline="30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481872" y="1633132"/>
            <a:ext cx="1260000" cy="227354"/>
            <a:chOff x="610510" y="1648440"/>
            <a:chExt cx="1260000" cy="227354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610510" y="187579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098644" y="1648440"/>
              <a:ext cx="2837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’24</a:t>
              </a:r>
              <a:r>
                <a:rPr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년</a:t>
              </a:r>
              <a:endParaRPr lang="ko-KR" altLang="en-US" sz="1100" baseline="30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167" name="그림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1628" y="1954687"/>
            <a:ext cx="188922" cy="82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300678" y="1891938"/>
            <a:ext cx="466794" cy="262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defTabSz="957792">
              <a:lnSpc>
                <a:spcPct val="120000"/>
              </a:lnSpc>
              <a:defRPr sz="10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1000" b="1" dirty="0"/>
              <a:t> </a:t>
            </a:r>
            <a:r>
              <a:rPr lang="ko-KR" altLang="en-US" sz="1000" b="1" dirty="0" smtClean="0"/>
              <a:t>타워</a:t>
            </a:r>
            <a:r>
              <a:rPr lang="en-US" altLang="ko-KR" sz="1000" b="1" dirty="0" smtClean="0"/>
              <a:t>I</a:t>
            </a:r>
            <a:endParaRPr lang="en-US" altLang="ko-KR" sz="1000" b="1" dirty="0"/>
          </a:p>
        </p:txBody>
      </p:sp>
      <p:pic>
        <p:nvPicPr>
          <p:cNvPr id="181" name="Picture 30" descr="에어컨 LG 휘센 에어컨 All New 위너 (FQ17HCWWC2.AKOR) 메인이미지 0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r="7126"/>
          <a:stretch/>
        </p:blipFill>
        <p:spPr bwMode="auto">
          <a:xfrm>
            <a:off x="2101628" y="5680416"/>
            <a:ext cx="530764" cy="69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그룹 181"/>
          <p:cNvGrpSpPr/>
          <p:nvPr/>
        </p:nvGrpSpPr>
        <p:grpSpPr>
          <a:xfrm>
            <a:off x="2101628" y="2997114"/>
            <a:ext cx="180000" cy="792000"/>
            <a:chOff x="1862985" y="1847848"/>
            <a:chExt cx="921382" cy="4273648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xmlns="" id="{9963C64F-D7E6-4BC1-8FBC-1AED35BDF4D1}"/>
                </a:ext>
              </a:extLst>
            </p:cNvPr>
            <p:cNvSpPr/>
            <p:nvPr/>
          </p:nvSpPr>
          <p:spPr>
            <a:xfrm>
              <a:off x="1999764" y="2004331"/>
              <a:ext cx="601402" cy="627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7961BD67-44EC-47AF-A56A-5FF309FECE5C}"/>
                </a:ext>
              </a:extLst>
            </p:cNvPr>
            <p:cNvGrpSpPr/>
            <p:nvPr/>
          </p:nvGrpSpPr>
          <p:grpSpPr>
            <a:xfrm>
              <a:off x="1862985" y="1847848"/>
              <a:ext cx="921382" cy="4273648"/>
              <a:chOff x="9040883" y="687960"/>
              <a:chExt cx="1168819" cy="5421334"/>
            </a:xfrm>
          </p:grpSpPr>
          <p:pic>
            <p:nvPicPr>
              <p:cNvPr id="196" name="Picture 10" descr="에어컨 LG 휘센 타워에어컨 (스페셜) (FQ18SCNWG1.AKOR) 메인이미지 0">
                <a:extLst>
                  <a:ext uri="{FF2B5EF4-FFF2-40B4-BE49-F238E27FC236}">
                    <a16:creationId xmlns:a16="http://schemas.microsoft.com/office/drawing/2014/main" xmlns="" id="{D3D11348-101C-41A7-81EC-5A4E0BE7E8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99" t="4399" r="39919" b="5704"/>
              <a:stretch/>
            </p:blipFill>
            <p:spPr bwMode="auto">
              <a:xfrm>
                <a:off x="9040883" y="687960"/>
                <a:ext cx="1168819" cy="5421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xmlns="" id="{9963C64F-D7E6-4BC1-8FBC-1AED35BDF4D1}"/>
                  </a:ext>
                </a:extLst>
              </p:cNvPr>
              <p:cNvSpPr/>
              <p:nvPr/>
            </p:nvSpPr>
            <p:spPr>
              <a:xfrm>
                <a:off x="9206959" y="861443"/>
                <a:ext cx="844290" cy="821901"/>
              </a:xfrm>
              <a:prstGeom prst="ellipse">
                <a:avLst/>
              </a:prstGeom>
              <a:solidFill>
                <a:srgbClr val="EDEE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707" r="8158" b="3297"/>
            <a:stretch/>
          </p:blipFill>
          <p:spPr>
            <a:xfrm>
              <a:off x="2002237" y="1881078"/>
              <a:ext cx="685800" cy="4100622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xmlns="" id="{9963C64F-D7E6-4BC1-8FBC-1AED35BDF4D1}"/>
                </a:ext>
              </a:extLst>
            </p:cNvPr>
            <p:cNvSpPr/>
            <p:nvPr/>
          </p:nvSpPr>
          <p:spPr>
            <a:xfrm>
              <a:off x="2046202" y="2012799"/>
              <a:ext cx="576002" cy="5759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19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2" y="2132469"/>
            <a:ext cx="432000" cy="18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28" y="4254353"/>
            <a:ext cx="16955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2300678" y="2727015"/>
            <a:ext cx="495649" cy="262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defTabSz="957792">
              <a:lnSpc>
                <a:spcPct val="120000"/>
              </a:lnSpc>
              <a:defRPr sz="10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1000" b="1" dirty="0"/>
              <a:t> </a:t>
            </a:r>
            <a:r>
              <a:rPr lang="ko-KR" altLang="en-US" sz="1000" b="1" dirty="0" smtClean="0"/>
              <a:t>타워</a:t>
            </a:r>
            <a:r>
              <a:rPr lang="en-US" altLang="ko-KR" sz="1000" b="1" dirty="0" smtClean="0"/>
              <a:t>II</a:t>
            </a:r>
            <a:endParaRPr lang="en-US" altLang="ko-KR" sz="10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100654" y="4034922"/>
            <a:ext cx="620683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ts val="1000"/>
              </a:lnSpc>
            </a:pPr>
            <a:r>
              <a:rPr lang="ko-KR" altLang="en-US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듀얼 </a:t>
            </a:r>
            <a:r>
              <a:rPr lang="en-US" altLang="ko-KR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V, H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24453" y="5472545"/>
            <a:ext cx="595035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ts val="1000"/>
              </a:lnSpc>
            </a:pPr>
            <a:r>
              <a:rPr lang="ko-KR" altLang="en-US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위너 </a:t>
            </a:r>
            <a:r>
              <a:rPr lang="en-US" altLang="ko-KR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V, H</a:t>
            </a:r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31" y="3005644"/>
            <a:ext cx="463932" cy="18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24" y="4297376"/>
            <a:ext cx="463932" cy="18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3651" y="1946157"/>
            <a:ext cx="188922" cy="82800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3702701" y="1883408"/>
            <a:ext cx="466794" cy="262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defTabSz="957792">
              <a:lnSpc>
                <a:spcPct val="120000"/>
              </a:lnSpc>
              <a:defRPr sz="10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1000" b="1" dirty="0"/>
              <a:t> </a:t>
            </a:r>
            <a:r>
              <a:rPr lang="ko-KR" altLang="en-US" sz="1000" b="1" dirty="0" smtClean="0"/>
              <a:t>타워</a:t>
            </a:r>
            <a:r>
              <a:rPr lang="en-US" altLang="ko-KR" sz="1000" b="1" dirty="0" smtClean="0"/>
              <a:t>I</a:t>
            </a:r>
            <a:endParaRPr lang="en-US" altLang="ko-KR" sz="1000" b="1" dirty="0"/>
          </a:p>
        </p:txBody>
      </p:sp>
      <p:pic>
        <p:nvPicPr>
          <p:cNvPr id="211" name="Picture 30" descr="에어컨 LG 휘센 에어컨 All New 위너 (FQ17HCWWC2.AKOR) 메인이미지 0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r="62267"/>
          <a:stretch/>
        </p:blipFill>
        <p:spPr bwMode="auto">
          <a:xfrm>
            <a:off x="3503651" y="5701727"/>
            <a:ext cx="149187" cy="69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7" y="2123939"/>
            <a:ext cx="432000" cy="18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3702701" y="2727015"/>
            <a:ext cx="495649" cy="262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defTabSz="957792">
              <a:lnSpc>
                <a:spcPct val="120000"/>
              </a:lnSpc>
              <a:defRPr sz="10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1000" b="1" dirty="0"/>
              <a:t> </a:t>
            </a:r>
            <a:r>
              <a:rPr lang="ko-KR" altLang="en-US" sz="1000" b="1" dirty="0" smtClean="0"/>
              <a:t>타워</a:t>
            </a:r>
            <a:r>
              <a:rPr lang="en-US" altLang="ko-KR" sz="1000" b="1" dirty="0" smtClean="0"/>
              <a:t>II</a:t>
            </a:r>
            <a:endParaRPr lang="en-US" altLang="ko-KR" sz="10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3426476" y="5472545"/>
            <a:ext cx="595035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ts val="1000"/>
              </a:lnSpc>
            </a:pPr>
            <a:r>
              <a:rPr lang="ko-KR" altLang="en-US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위너 </a:t>
            </a:r>
            <a:r>
              <a:rPr lang="en-US" altLang="ko-KR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V, H</a:t>
            </a:r>
          </a:p>
        </p:txBody>
      </p:sp>
      <p:pic>
        <p:nvPicPr>
          <p:cNvPr id="217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55" y="3004204"/>
            <a:ext cx="463932" cy="18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직사각형 217"/>
          <p:cNvSpPr/>
          <p:nvPr/>
        </p:nvSpPr>
        <p:spPr>
          <a:xfrm>
            <a:off x="3371160" y="5055874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4101253" y="4040611"/>
            <a:ext cx="252000" cy="792000"/>
            <a:chOff x="4337812" y="4425444"/>
            <a:chExt cx="297852" cy="973628"/>
          </a:xfrm>
        </p:grpSpPr>
        <p:sp>
          <p:nvSpPr>
            <p:cNvPr id="220" name="모서리가 둥근 직사각형 219"/>
            <p:cNvSpPr/>
            <p:nvPr/>
          </p:nvSpPr>
          <p:spPr>
            <a:xfrm>
              <a:off x="4455573" y="4499072"/>
              <a:ext cx="180091" cy="90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4491618" y="464685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491618" y="479925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91618" y="495165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337812" y="4425444"/>
              <a:ext cx="180000" cy="1800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10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47" name="직사각형 246"/>
          <p:cNvSpPr/>
          <p:nvPr/>
        </p:nvSpPr>
        <p:spPr>
          <a:xfrm>
            <a:off x="3592371" y="5055874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55" name="그룹 254"/>
          <p:cNvGrpSpPr/>
          <p:nvPr/>
        </p:nvGrpSpPr>
        <p:grpSpPr>
          <a:xfrm>
            <a:off x="3503651" y="2994934"/>
            <a:ext cx="180000" cy="792000"/>
            <a:chOff x="1862985" y="1847848"/>
            <a:chExt cx="921382" cy="4273648"/>
          </a:xfrm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xmlns="" id="{9963C64F-D7E6-4BC1-8FBC-1AED35BDF4D1}"/>
                </a:ext>
              </a:extLst>
            </p:cNvPr>
            <p:cNvSpPr/>
            <p:nvPr/>
          </p:nvSpPr>
          <p:spPr>
            <a:xfrm>
              <a:off x="1999764" y="2004331"/>
              <a:ext cx="601402" cy="627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xmlns="" id="{7961BD67-44EC-47AF-A56A-5FF309FECE5C}"/>
                </a:ext>
              </a:extLst>
            </p:cNvPr>
            <p:cNvGrpSpPr/>
            <p:nvPr/>
          </p:nvGrpSpPr>
          <p:grpSpPr>
            <a:xfrm>
              <a:off x="1862985" y="1847848"/>
              <a:ext cx="921382" cy="4273648"/>
              <a:chOff x="9040883" y="687960"/>
              <a:chExt cx="1168819" cy="5421334"/>
            </a:xfrm>
          </p:grpSpPr>
          <p:pic>
            <p:nvPicPr>
              <p:cNvPr id="260" name="Picture 10" descr="에어컨 LG 휘센 타워에어컨 (스페셜) (FQ18SCNWG1.AKOR) 메인이미지 0">
                <a:extLst>
                  <a:ext uri="{FF2B5EF4-FFF2-40B4-BE49-F238E27FC236}">
                    <a16:creationId xmlns:a16="http://schemas.microsoft.com/office/drawing/2014/main" xmlns="" id="{D3D11348-101C-41A7-81EC-5A4E0BE7E8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99" t="4399" r="39919" b="5704"/>
              <a:stretch/>
            </p:blipFill>
            <p:spPr bwMode="auto">
              <a:xfrm>
                <a:off x="9040883" y="687960"/>
                <a:ext cx="1168819" cy="5421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xmlns="" id="{9963C64F-D7E6-4BC1-8FBC-1AED35BDF4D1}"/>
                  </a:ext>
                </a:extLst>
              </p:cNvPr>
              <p:cNvSpPr/>
              <p:nvPr/>
            </p:nvSpPr>
            <p:spPr>
              <a:xfrm>
                <a:off x="9206959" y="861443"/>
                <a:ext cx="844290" cy="821901"/>
              </a:xfrm>
              <a:prstGeom prst="ellipse">
                <a:avLst/>
              </a:prstGeom>
              <a:solidFill>
                <a:srgbClr val="EDEE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pic>
          <p:nvPicPr>
            <p:cNvPr id="258" name="그림 257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707" r="8158" b="3297"/>
            <a:stretch/>
          </p:blipFill>
          <p:spPr>
            <a:xfrm>
              <a:off x="2002237" y="1881078"/>
              <a:ext cx="685800" cy="4100622"/>
            </a:xfrm>
            <a:prstGeom prst="rect">
              <a:avLst/>
            </a:prstGeom>
          </p:spPr>
        </p:pic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xmlns="" id="{9963C64F-D7E6-4BC1-8FBC-1AED35BDF4D1}"/>
                </a:ext>
              </a:extLst>
            </p:cNvPr>
            <p:cNvSpPr/>
            <p:nvPr/>
          </p:nvSpPr>
          <p:spPr>
            <a:xfrm>
              <a:off x="2046202" y="2012799"/>
              <a:ext cx="576002" cy="5759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262" name="Picture 30" descr="에어컨 LG 휘센 에어컨 All New 위너 (FQ17HCWWC2.AKOR) 메인이미지 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r="62267"/>
          <a:stretch/>
        </p:blipFill>
        <p:spPr bwMode="auto">
          <a:xfrm>
            <a:off x="4223015" y="5765153"/>
            <a:ext cx="144861" cy="6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3926011" y="6389470"/>
            <a:ext cx="66556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792">
              <a:lnSpc>
                <a:spcPts val="1000"/>
              </a:lnSpc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온라인 대응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1604158" y="5640232"/>
            <a:ext cx="132127" cy="796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무</a:t>
            </a:r>
            <a:endParaRPr kumimoji="1" lang="en-US" altLang="ko-KR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풍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92767" y="1306488"/>
            <a:ext cx="29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SS</a:t>
            </a:r>
            <a:endParaRPr lang="ko-KR" altLang="en-US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72" name="그룹 271"/>
          <p:cNvGrpSpPr/>
          <p:nvPr/>
        </p:nvGrpSpPr>
        <p:grpSpPr>
          <a:xfrm>
            <a:off x="2084207" y="1306488"/>
            <a:ext cx="2664000" cy="276999"/>
            <a:chOff x="2312808" y="1306488"/>
            <a:chExt cx="2880000" cy="276999"/>
          </a:xfrm>
        </p:grpSpPr>
        <p:sp>
          <p:nvSpPr>
            <p:cNvPr id="273" name="TextBox 272"/>
            <p:cNvSpPr txBox="1"/>
            <p:nvPr/>
          </p:nvSpPr>
          <p:spPr>
            <a:xfrm>
              <a:off x="3569905" y="1306488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</a:t>
              </a:r>
              <a:endParaRPr lang="ko-KR" altLang="en-US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>
            <a:xfrm>
              <a:off x="2312808" y="1583487"/>
              <a:ext cx="28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모서리가 둥근 직사각형 274"/>
          <p:cNvSpPr/>
          <p:nvPr/>
        </p:nvSpPr>
        <p:spPr bwMode="auto">
          <a:xfrm>
            <a:off x="2942396" y="1979883"/>
            <a:ext cx="180000" cy="129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vert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한쪽바람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 bwMode="auto">
          <a:xfrm>
            <a:off x="2947310" y="3919122"/>
            <a:ext cx="157075" cy="997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vert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듀얼기류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7" name="모서리가 둥근 직사각형 276"/>
          <p:cNvSpPr/>
          <p:nvPr/>
        </p:nvSpPr>
        <p:spPr bwMode="auto">
          <a:xfrm>
            <a:off x="2955369" y="3331464"/>
            <a:ext cx="144000" cy="544426"/>
          </a:xfrm>
          <a:prstGeom prst="roundRect">
            <a:avLst/>
          </a:prstGeom>
          <a:solidFill>
            <a:schemeClr val="bg1"/>
          </a:solidFill>
          <a:ln w="2540">
            <a:solidFill>
              <a:schemeClr val="tx1"/>
            </a:solidFill>
            <a:prstDash val="sys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베인</a:t>
            </a:r>
            <a:r>
              <a: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8" name="모서리가 둥근 직사각형 277"/>
          <p:cNvSpPr/>
          <p:nvPr/>
        </p:nvSpPr>
        <p:spPr bwMode="auto">
          <a:xfrm>
            <a:off x="2940031" y="5047750"/>
            <a:ext cx="131641" cy="1389334"/>
          </a:xfrm>
          <a:prstGeom prst="roundRect">
            <a:avLst/>
          </a:prstGeom>
          <a:solidFill>
            <a:schemeClr val="bg1"/>
          </a:solidFill>
          <a:ln w="2540">
            <a:solidFill>
              <a:schemeClr val="tx1"/>
            </a:solidFill>
            <a:prstDash val="sys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베인</a:t>
            </a:r>
            <a:r>
              <a: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9" name="모서리가 둥근 직사각형 278"/>
          <p:cNvSpPr/>
          <p:nvPr/>
        </p:nvSpPr>
        <p:spPr bwMode="auto">
          <a:xfrm>
            <a:off x="4443249" y="1946157"/>
            <a:ext cx="142218" cy="298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vert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쾌속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쾌적 맞춤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4636356" y="1954687"/>
            <a:ext cx="142218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vert="vert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5779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레이더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기류</a:t>
            </a:r>
            <a:endParaRPr kumimoji="1"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1" name="모서리가 둥근 직사각형 280"/>
          <p:cNvSpPr/>
          <p:nvPr/>
        </p:nvSpPr>
        <p:spPr bwMode="auto">
          <a:xfrm>
            <a:off x="4428539" y="5047749"/>
            <a:ext cx="156928" cy="1341721"/>
          </a:xfrm>
          <a:prstGeom prst="roundRect">
            <a:avLst/>
          </a:prstGeom>
          <a:solidFill>
            <a:schemeClr val="bg1"/>
          </a:solidFill>
          <a:ln w="2540">
            <a:solidFill>
              <a:schemeClr val="tx1"/>
            </a:solidFill>
            <a:prstDash val="sys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베인</a:t>
            </a:r>
            <a:r>
              <a: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3243857" y="5258795"/>
            <a:ext cx="668773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ko-KR" altLang="en-US" sz="100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전면 개선</a:t>
            </a:r>
            <a:endParaRPr lang="en-US" altLang="ko-KR" sz="1000" dirty="0" smtClea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938138" y="4242658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05212" y="1279052"/>
            <a:ext cx="4752000" cy="304429"/>
            <a:chOff x="5005212" y="1279052"/>
            <a:chExt cx="5256000" cy="304429"/>
          </a:xfrm>
        </p:grpSpPr>
        <p:cxnSp>
          <p:nvCxnSpPr>
            <p:cNvPr id="285" name="직선 연결선 284"/>
            <p:cNvCxnSpPr/>
            <p:nvPr/>
          </p:nvCxnSpPr>
          <p:spPr>
            <a:xfrm>
              <a:off x="5005212" y="1583481"/>
              <a:ext cx="52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 Box 41"/>
            <p:cNvSpPr txBox="1">
              <a:spLocks noChangeArrowheads="1"/>
            </p:cNvSpPr>
            <p:nvPr/>
          </p:nvSpPr>
          <p:spPr bwMode="auto">
            <a:xfrm>
              <a:off x="6717613" y="1279052"/>
              <a:ext cx="1831198" cy="27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defPPr>
                <a:defRPr lang="ko-KR"/>
              </a:defPPr>
              <a:lvl1pPr marR="0" lvl="0" indent="0" algn="ctr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13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 smtClean="0"/>
                <a:t>위너 </a:t>
              </a:r>
              <a:r>
                <a:rPr lang="ko-KR" altLang="en-US" dirty="0"/>
                <a:t>디자인 개선 방안 검토</a:t>
              </a:r>
            </a:p>
          </p:txBody>
        </p:sp>
      </p:grpSp>
      <p:sp>
        <p:nvSpPr>
          <p:cNvPr id="287" name="직사각형 286"/>
          <p:cNvSpPr/>
          <p:nvPr/>
        </p:nvSpPr>
        <p:spPr>
          <a:xfrm>
            <a:off x="5013336" y="1667945"/>
            <a:ext cx="4743876" cy="455994"/>
          </a:xfrm>
          <a:prstGeom prst="rect">
            <a:avLst/>
          </a:prstGeom>
          <a:solidFill>
            <a:srgbClr val="595959"/>
          </a:solidFill>
          <a:ln w="3175"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경쟁 전 제품군 무풍</a:t>
            </a:r>
            <a:r>
              <a:rPr lang="en-US" altLang="ko-KR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/ </a:t>
            </a:r>
            <a:r>
              <a:rPr lang="ko-KR" altLang="en-US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마이크로홀 디자인 </a:t>
            </a:r>
            <a:r>
              <a:rPr lang="en-US" altLang="ko-KR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Identity </a:t>
            </a:r>
            <a:r>
              <a:rPr lang="ko-KR" altLang="en-US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확대</a:t>
            </a:r>
            <a:endParaRPr lang="en-US" altLang="ko-KR" sz="1200" b="1" kern="0" dirty="0" smtClean="0">
              <a:solidFill>
                <a:prstClr val="white"/>
              </a:solidFill>
              <a:latin typeface="Arial Narrow"/>
              <a:ea typeface="LG스마트체 Regular"/>
            </a:endParaRPr>
          </a:p>
          <a:p>
            <a:pPr algn="ctr" latinLnBrk="0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휘센 </a:t>
            </a:r>
            <a:r>
              <a:rPr lang="en-US" altLang="ko-KR" sz="1200" b="1" kern="0" dirty="0">
                <a:solidFill>
                  <a:prstClr val="white"/>
                </a:solidFill>
                <a:latin typeface="Arial Narrow"/>
                <a:ea typeface="LG스마트체 Regular"/>
              </a:rPr>
              <a:t>Product Identity </a:t>
            </a:r>
            <a:r>
              <a:rPr lang="ko-KR" altLang="en-US" sz="1200" b="1" kern="0" dirty="0">
                <a:solidFill>
                  <a:prstClr val="white"/>
                </a:solidFill>
                <a:latin typeface="Arial Narrow"/>
                <a:ea typeface="LG스마트체 Regular"/>
              </a:rPr>
              <a:t>및 디자인 일관성 </a:t>
            </a:r>
            <a:r>
              <a:rPr lang="ko-KR" altLang="en-US" sz="1200" b="1" kern="0" dirty="0" smtClean="0">
                <a:solidFill>
                  <a:prstClr val="white"/>
                </a:solidFill>
                <a:latin typeface="Arial Narrow"/>
                <a:ea typeface="LG스마트체 Regular"/>
              </a:rPr>
              <a:t>강화 검토 필요</a:t>
            </a:r>
            <a:endParaRPr lang="ko-KR" altLang="en-US" sz="1200" b="1" kern="0" dirty="0">
              <a:solidFill>
                <a:prstClr val="white"/>
              </a:solidFill>
              <a:latin typeface="Arial Narrow"/>
              <a:ea typeface="LG스마트체 Regular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0226"/>
              </p:ext>
            </p:extLst>
          </p:nvPr>
        </p:nvGraphicFramePr>
        <p:xfrm>
          <a:off x="5005213" y="3487299"/>
          <a:ext cx="4747576" cy="28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38"/>
                <a:gridCol w="829020"/>
                <a:gridCol w="830927"/>
                <a:gridCol w="880232"/>
                <a:gridCol w="880232"/>
                <a:gridCol w="830927"/>
              </a:tblGrid>
              <a:tr h="1477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I/II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위너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Base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위너 전면 개선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디자인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4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디자인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직선 형상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콘투어 형상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직선형상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직선 형상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측면토출구조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전면 토출구조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측면 토출구조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측면토출구조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간접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직접기류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전면 기류 토출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간접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직접기류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셀프청정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셀프청정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셀프청정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셀프청정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그레이드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차별화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 판넬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공압출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하판 분리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사출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하판 분리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사출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4.3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인치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LCD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서클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라이팅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LED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디스플레이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변경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2.4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인치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LCD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심플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억↓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15.8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0" name="Text Box 41"/>
          <p:cNvSpPr txBox="1">
            <a:spLocks noChangeArrowheads="1"/>
          </p:cNvSpPr>
          <p:nvPr/>
        </p:nvSpPr>
        <p:spPr bwMode="auto">
          <a:xfrm>
            <a:off x="141023" y="578688"/>
            <a:ext cx="8575031" cy="47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defPPr>
              <a:defRPr lang="ko-KR"/>
            </a:defPPr>
            <a:lvl1pPr marR="0" lvl="0" indent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3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위너 전면 개선 통해 타워와 </a:t>
            </a:r>
            <a:r>
              <a:rPr lang="en-US" altLang="ko-KR" dirty="0"/>
              <a:t>Identity </a:t>
            </a:r>
            <a:r>
              <a:rPr lang="ko-KR" altLang="en-US" dirty="0"/>
              <a:t>맞추는 안 검토하였으나</a:t>
            </a:r>
            <a:r>
              <a:rPr lang="en-US" altLang="ko-KR" dirty="0"/>
              <a:t>, </a:t>
            </a:r>
            <a:r>
              <a:rPr lang="ko-KR" altLang="en-US" dirty="0"/>
              <a:t>디자인 변경 범위 </a:t>
            </a:r>
            <a:r>
              <a:rPr lang="en-US" altLang="ko-KR" dirty="0"/>
              <a:t>(</a:t>
            </a:r>
            <a:r>
              <a:rPr lang="ko-KR" altLang="en-US" dirty="0"/>
              <a:t>형상</a:t>
            </a:r>
            <a:r>
              <a:rPr lang="en-US" altLang="ko-KR" dirty="0"/>
              <a:t>/</a:t>
            </a:r>
            <a:r>
              <a:rPr lang="ko-KR" altLang="en-US" dirty="0"/>
              <a:t>토출구</a:t>
            </a:r>
            <a:r>
              <a:rPr lang="en-US" altLang="ko-KR" dirty="0"/>
              <a:t>) </a:t>
            </a:r>
            <a:r>
              <a:rPr lang="ko-KR" altLang="en-US" dirty="0"/>
              <a:t>확대 시 신규 투자와 유사한 </a:t>
            </a:r>
            <a:r>
              <a:rPr lang="en-US" altLang="ko-KR" dirty="0"/>
              <a:t>15.8</a:t>
            </a:r>
            <a:r>
              <a:rPr lang="ko-KR" altLang="en-US" dirty="0"/>
              <a:t>억 </a:t>
            </a:r>
            <a:r>
              <a:rPr lang="ko-KR" altLang="en-US" dirty="0" smtClean="0"/>
              <a:t>소요</a:t>
            </a:r>
            <a:endParaRPr lang="en-US" altLang="ko-KR" dirty="0" smtClean="0"/>
          </a:p>
          <a:p>
            <a:r>
              <a:rPr lang="ko-KR" altLang="en-US" dirty="0" smtClean="0"/>
              <a:t>무풍 대비 자사 디자인 경쟁력  쾌속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쾌적 맞춤 기류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듀얼 베인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강화한 신규 플랫폼 필요 </a:t>
            </a:r>
            <a:endParaRPr lang="ko-KR" altLang="en-US" dirty="0"/>
          </a:p>
        </p:txBody>
      </p:sp>
      <p:sp>
        <p:nvSpPr>
          <p:cNvPr id="304" name="직사각형 303"/>
          <p:cNvSpPr/>
          <p:nvPr/>
        </p:nvSpPr>
        <p:spPr>
          <a:xfrm>
            <a:off x="7432893" y="3683851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8363141" y="3683851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9240257" y="3683851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307" name="표 3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7368"/>
              </p:ext>
            </p:extLst>
          </p:nvPr>
        </p:nvGraphicFramePr>
        <p:xfrm>
          <a:off x="5013336" y="2243008"/>
          <a:ext cx="4739454" cy="111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18"/>
                <a:gridCol w="1579818"/>
                <a:gridCol w="1579818"/>
              </a:tblGrid>
              <a:tr h="25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위너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Facelift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위너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Modify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디자인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0674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전면 토출구 형상 유지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디스플레이 변경 제약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디자인 개선 효과 미미 </a:t>
                      </a:r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형상 개선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프론트 투자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토출구 구조 개선 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셀프 청정 제약</a:t>
                      </a:r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디자인 개선 효과 ↑</a:t>
                      </a:r>
                      <a:endParaRPr lang="en-US" altLang="ko-KR" sz="100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고효율 대응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등급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dirty="0" smtClean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디자인 차별화 방안 </a:t>
                      </a:r>
                      <a:endParaRPr lang="en-US" altLang="ko-KR" sz="1000" dirty="0" smtClean="0">
                        <a:solidFill>
                          <a:srgbClr val="0066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※ </a:t>
                      </a:r>
                      <a:r>
                        <a:rPr lang="ko-KR" altLang="en-US" sz="1000" dirty="0" smtClean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인터렉션 차별화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307"/>
          <p:cNvSpPr/>
          <p:nvPr/>
        </p:nvSpPr>
        <p:spPr>
          <a:xfrm>
            <a:off x="5169979" y="2270396"/>
            <a:ext cx="180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6802960" y="2262323"/>
            <a:ext cx="180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8380074" y="2270396"/>
            <a:ext cx="180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81771" y="6377859"/>
            <a:ext cx="1176605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외관 형상 변경시</a:t>
            </a:r>
            <a:endParaRPr lang="en-US" altLang="ko-KR" sz="800" dirty="0" smtClean="0">
              <a:solidFill>
                <a:srgbClr val="008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후면 흡입구 제외한</a:t>
            </a:r>
            <a:endParaRPr lang="en-US" altLang="ko-KR" sz="800" dirty="0" smtClean="0">
              <a:solidFill>
                <a:srgbClr val="008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신규 아이템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(11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종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 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개발 필요</a:t>
            </a:r>
            <a:endParaRPr lang="en-US" altLang="ko-KR" sz="800" dirty="0" smtClean="0">
              <a:solidFill>
                <a:srgbClr val="008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41335" y="115765"/>
            <a:ext cx="3180926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defPPr>
              <a:defRPr lang="ko-KR"/>
            </a:defPPr>
            <a:lvl1pPr marR="0" lvl="0" indent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App. </a:t>
            </a:r>
            <a:r>
              <a:rPr lang="ko-KR" altLang="en-US" dirty="0" smtClean="0"/>
              <a:t>넥스트 위너 뉴 플랫폼 방향성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065318" y="1291375"/>
            <a:ext cx="4693307" cy="297160"/>
            <a:chOff x="7085763" y="859569"/>
            <a:chExt cx="4243095" cy="297160"/>
          </a:xfrm>
        </p:grpSpPr>
        <p:cxnSp>
          <p:nvCxnSpPr>
            <p:cNvPr id="83" name="직선 연결선 82"/>
            <p:cNvCxnSpPr/>
            <p:nvPr/>
          </p:nvCxnSpPr>
          <p:spPr bwMode="auto">
            <a:xfrm>
              <a:off x="7085763" y="1156729"/>
              <a:ext cx="4243095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8351381" y="859569"/>
              <a:ext cx="171185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rPr>
                <a:t>고객 경험</a:t>
              </a:r>
              <a:endParaRPr lang="ko-KR" altLang="en-US" sz="1400" b="1" dirty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067752" y="1752308"/>
            <a:ext cx="720000" cy="184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wrap="none" rtlCol="0" anchor="ctr" anchorCtr="0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50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Pain Point</a:t>
            </a:r>
            <a:endParaRPr lang="ko-KR" altLang="en-US" sz="105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31768" y="1745097"/>
            <a:ext cx="223298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① </a:t>
            </a:r>
            <a:r>
              <a:rPr kumimoji="0"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prstClr val="black"/>
                </a:solidFill>
                <a:ea typeface="LG스마트체 Regular" panose="020B0600000101010101" pitchFamily="50" charset="-127"/>
              </a:rPr>
              <a:t>동작 전후 차이 및 토출구 형상 불만족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318" y="3562247"/>
            <a:ext cx="720000" cy="184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wrap="none" rtlCol="0" anchor="ctr" anchorCtr="0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5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가치</a:t>
            </a:r>
            <a:endParaRPr lang="ko-KR" altLang="en-US" sz="105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90598" y="3577189"/>
            <a:ext cx="238046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1~3</a:t>
            </a:r>
            <a:r>
              <a:rPr kumimoji="0"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인 소형 가구 인테리어 </a:t>
            </a:r>
            <a:r>
              <a:rPr kumimoji="0"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Fit </a:t>
            </a:r>
            <a:r>
              <a:rPr kumimoji="0"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미니멀 에어컨</a:t>
            </a:r>
            <a:endParaRPr kumimoji="0" lang="ko-KR" altLang="en-US" sz="1100" b="1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65319" y="3803177"/>
            <a:ext cx="720000" cy="184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wrap="none" rtlCol="0" anchor="ctr" anchorCtr="0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5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경험</a:t>
            </a:r>
            <a:endParaRPr lang="ko-KR" altLang="en-US" sz="105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6ABBD172-61F8-541E-A332-951E5C18B242}"/>
              </a:ext>
            </a:extLst>
          </p:cNvPr>
          <p:cNvSpPr/>
          <p:nvPr/>
        </p:nvSpPr>
        <p:spPr>
          <a:xfrm>
            <a:off x="5931768" y="1980530"/>
            <a:ext cx="3208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“</a:t>
            </a:r>
            <a:r>
              <a:rPr kumimoji="0" lang="ko-KR" altLang="en-US" sz="1000" b="0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바람 나오는 부분이 열면 까맣게  변하잖아요</a:t>
            </a:r>
            <a:r>
              <a:rPr kumimoji="0" lang="en-US" altLang="ko-KR" sz="1000" b="0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.”</a:t>
            </a:r>
          </a:p>
          <a:p>
            <a:pPr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“곤충 같다고 할까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? 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유선형이어서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 연상이 되네요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G스마트체 Regular"/>
                <a:ea typeface="LG스마트체 Regular"/>
              </a:rPr>
              <a:t>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LG스마트체 Regular"/>
              <a:ea typeface="LG스마트체 Regular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9122142" y="1807536"/>
            <a:ext cx="658448" cy="704092"/>
            <a:chOff x="1150546" y="2285844"/>
            <a:chExt cx="818344" cy="75714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5419C60B-FFD1-8F05-F0CC-B9A07F480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3000" contrast="5000"/>
                      </a14:imgEffect>
                    </a14:imgLayer>
                  </a14:imgProps>
                </a:ext>
              </a:extLst>
            </a:blip>
            <a:srcRect l="6631" r="5072"/>
            <a:stretch/>
          </p:blipFill>
          <p:spPr>
            <a:xfrm>
              <a:off x="1150546" y="2285844"/>
              <a:ext cx="423579" cy="75600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55FC9E52-B0B1-B754-35D6-3F3E13B42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4344" y="2286987"/>
              <a:ext cx="394546" cy="756000"/>
            </a:xfrm>
            <a:prstGeom prst="rect">
              <a:avLst/>
            </a:prstGeom>
          </p:spPr>
        </p:pic>
      </p:grpSp>
      <p:pic>
        <p:nvPicPr>
          <p:cNvPr id="96" name="Picture 2" descr="LG전자 휘센 FQ17VBDWC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t="13866" r="63883" b="60675"/>
          <a:stretch/>
        </p:blipFill>
        <p:spPr bwMode="auto">
          <a:xfrm>
            <a:off x="8636403" y="1772762"/>
            <a:ext cx="451307" cy="73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6194602" y="2662151"/>
            <a:ext cx="3528000" cy="195181"/>
            <a:chOff x="1272126" y="1394188"/>
            <a:chExt cx="10640472" cy="316800"/>
          </a:xfrm>
        </p:grpSpPr>
        <p:sp>
          <p:nvSpPr>
            <p:cNvPr id="98" name="오각형 97"/>
            <p:cNvSpPr/>
            <p:nvPr/>
          </p:nvSpPr>
          <p:spPr>
            <a:xfrm>
              <a:off x="8256767" y="1394188"/>
              <a:ext cx="3655831" cy="316724"/>
            </a:xfrm>
            <a:prstGeom prst="homePlat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쾌적 구간 유지</a:t>
              </a:r>
              <a:endPara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9" name="오각형 98"/>
            <p:cNvSpPr/>
            <p:nvPr/>
          </p:nvSpPr>
          <p:spPr>
            <a:xfrm>
              <a:off x="4628790" y="1394188"/>
              <a:ext cx="3859905" cy="31672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쾌적 구간 진입</a:t>
              </a:r>
              <a:endPara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0" name="오각형 99"/>
            <p:cNvSpPr/>
            <p:nvPr/>
          </p:nvSpPr>
          <p:spPr>
            <a:xfrm>
              <a:off x="1272126" y="1394188"/>
              <a:ext cx="3625155" cy="316800"/>
            </a:xfrm>
            <a:prstGeom prst="homePlat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쾌속 냉방 구간</a:t>
              </a:r>
              <a:endPara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216137" y="2901459"/>
            <a:ext cx="89768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fontAlgn="ctr">
              <a:defRPr kumimoji="1" sz="9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pPr algn="ctr"/>
            <a:r>
              <a:rPr lang="ko-KR" altLang="en-US" dirty="0"/>
              <a:t>직접기류</a:t>
            </a:r>
            <a:r>
              <a:rPr lang="en-US" altLang="ko-KR" dirty="0"/>
              <a:t>/ </a:t>
            </a:r>
            <a:r>
              <a:rPr lang="ko-KR" altLang="en-US" dirty="0"/>
              <a:t>강풍 이용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54319" y="2903097"/>
            <a:ext cx="84638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fontAlgn="ctr">
              <a:defRPr kumimoji="1" sz="9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pPr algn="ctr"/>
            <a:r>
              <a:rPr lang="ko-KR" altLang="en-US" dirty="0"/>
              <a:t>직접기류에 불쾌감</a:t>
            </a:r>
            <a:endParaRPr lang="en-US" altLang="ko-KR" dirty="0"/>
          </a:p>
          <a:p>
            <a:pPr algn="ctr"/>
            <a:r>
              <a:rPr lang="ko-KR" altLang="en-US" dirty="0"/>
              <a:t>간접 기류로 전환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40061" y="2886749"/>
            <a:ext cx="1102866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fontAlgn="ctr">
              <a:defRPr kumimoji="1" sz="9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pPr algn="ctr"/>
            <a:r>
              <a:rPr lang="ko-KR" altLang="en-US" dirty="0"/>
              <a:t>온도가 충분히 낮은 상태</a:t>
            </a:r>
            <a:endParaRPr lang="en-US" altLang="ko-KR" dirty="0"/>
          </a:p>
          <a:p>
            <a:pPr algn="ctr"/>
            <a:r>
              <a:rPr lang="ko-KR" altLang="en-US" dirty="0"/>
              <a:t>켜두면 춥고 끄면 더워져</a:t>
            </a:r>
            <a:endParaRPr lang="en-US" altLang="ko-KR" dirty="0"/>
          </a:p>
          <a:p>
            <a:pPr algn="ctr"/>
            <a:r>
              <a:rPr lang="en-US" altLang="ko-KR" dirty="0"/>
              <a:t>On/Off </a:t>
            </a:r>
            <a:r>
              <a:rPr lang="ko-KR" altLang="en-US" dirty="0"/>
              <a:t>반복</a:t>
            </a:r>
            <a:endParaRPr lang="en-US" altLang="ko-KR" dirty="0"/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5951618" y="2445838"/>
            <a:ext cx="2415726" cy="169277"/>
          </a:xfrm>
          <a:prstGeom prst="rect">
            <a:avLst/>
          </a:prstGeom>
          <a:solidFill>
            <a:schemeClr val="bg1"/>
          </a:solidFill>
          <a:extLst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② </a:t>
            </a:r>
            <a:r>
              <a:rPr lang="ko-KR" altLang="en-US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온도가 </a:t>
            </a:r>
            <a:r>
              <a: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시원해진 이후로는 직접 바람 불쾌</a:t>
            </a:r>
          </a:p>
        </p:txBody>
      </p:sp>
      <p:sp>
        <p:nvSpPr>
          <p:cNvPr id="114" name="직사각형 7"/>
          <p:cNvSpPr>
            <a:spLocks noChangeArrowheads="1"/>
          </p:cNvSpPr>
          <p:nvPr/>
        </p:nvSpPr>
        <p:spPr bwMode="auto">
          <a:xfrm>
            <a:off x="5967254" y="3225580"/>
            <a:ext cx="1829027" cy="169277"/>
          </a:xfrm>
          <a:prstGeom prst="rect">
            <a:avLst/>
          </a:prstGeom>
          <a:solidFill>
            <a:schemeClr val="bg1"/>
          </a:solidFill>
          <a:extLst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③</a:t>
            </a:r>
            <a:r>
              <a:rPr lang="en-US" altLang="ko-KR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 세균</a:t>
            </a:r>
            <a:r>
              <a:rPr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냄새 발생 우려 높음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160255" y="1291376"/>
            <a:ext cx="4473022" cy="297160"/>
            <a:chOff x="272478" y="859569"/>
            <a:chExt cx="4464498" cy="297160"/>
          </a:xfrm>
        </p:grpSpPr>
        <p:sp>
          <p:nvSpPr>
            <p:cNvPr id="121" name="Text Box 41"/>
            <p:cNvSpPr txBox="1">
              <a:spLocks noChangeArrowheads="1"/>
            </p:cNvSpPr>
            <p:nvPr/>
          </p:nvSpPr>
          <p:spPr bwMode="auto">
            <a:xfrm>
              <a:off x="1559383" y="859569"/>
              <a:ext cx="18906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eaLnBrk="1" hangingPunct="1">
                <a:buFont typeface="Wingdings" pitchFamily="2" charset="2"/>
                <a:buNone/>
                <a:defRPr kumimoji="0" sz="16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buChar char="–"/>
                <a:defRPr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buChar char="•"/>
                <a:defRPr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buChar char="–"/>
                <a:defRPr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1400" dirty="0" smtClean="0"/>
                <a:t>컨셉 방향</a:t>
              </a:r>
              <a:endParaRPr lang="ko-KR" altLang="en-US" sz="1400" dirty="0"/>
            </a:p>
          </p:txBody>
        </p:sp>
        <p:cxnSp>
          <p:nvCxnSpPr>
            <p:cNvPr id="122" name="직선 연결선 121"/>
            <p:cNvCxnSpPr/>
            <p:nvPr/>
          </p:nvCxnSpPr>
          <p:spPr bwMode="auto">
            <a:xfrm>
              <a:off x="272478" y="1156729"/>
              <a:ext cx="4464498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TextBox 123"/>
          <p:cNvSpPr txBox="1"/>
          <p:nvPr/>
        </p:nvSpPr>
        <p:spPr>
          <a:xfrm>
            <a:off x="933890" y="1662666"/>
            <a:ext cx="3126497" cy="22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1485900" algn="l"/>
              </a:tabLst>
              <a:defRPr sz="1200" b="1">
                <a:solidFill>
                  <a:srgbClr val="A50034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buNone/>
            </a:pPr>
            <a:r>
              <a:rPr lang="en-US" altLang="ko-KR" sz="1400" dirty="0"/>
              <a:t>“</a:t>
            </a:r>
            <a:r>
              <a:rPr lang="ko-KR" altLang="en-US" sz="1400" dirty="0"/>
              <a:t>인테리어 </a:t>
            </a:r>
            <a:r>
              <a:rPr lang="en-US" altLang="ko-KR" sz="1400" dirty="0"/>
              <a:t>Fit </a:t>
            </a:r>
            <a:r>
              <a:rPr lang="ko-KR" altLang="en-US" sz="1400" dirty="0"/>
              <a:t>디자인 </a:t>
            </a:r>
            <a:r>
              <a:rPr lang="en-US" altLang="ko-KR" sz="1400" dirty="0"/>
              <a:t>&amp; </a:t>
            </a:r>
            <a:r>
              <a:rPr lang="ko-KR" altLang="en-US" sz="1400" dirty="0"/>
              <a:t>위생적인 </a:t>
            </a:r>
            <a:r>
              <a:rPr lang="en-US" altLang="ko-KR" sz="1400" dirty="0"/>
              <a:t>UP </a:t>
            </a:r>
            <a:r>
              <a:rPr lang="ko-KR" altLang="en-US" sz="1400" dirty="0"/>
              <a:t>솔루션</a:t>
            </a:r>
            <a:r>
              <a:rPr lang="en-US" altLang="ko-KR" sz="1400" dirty="0"/>
              <a:t>”</a:t>
            </a:r>
            <a:r>
              <a:rPr lang="ko-KR" altLang="en-US" sz="1400" dirty="0"/>
              <a:t> 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521" y="2691593"/>
            <a:ext cx="2104225" cy="1171892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8"/>
          <a:srcRect l="15207" t="12793" r="8831"/>
          <a:stretch/>
        </p:blipFill>
        <p:spPr>
          <a:xfrm>
            <a:off x="3652663" y="1997226"/>
            <a:ext cx="432048" cy="504000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9"/>
          <a:srcRect l="4847" r="9569"/>
          <a:stretch/>
        </p:blipFill>
        <p:spPr>
          <a:xfrm>
            <a:off x="4144019" y="2000839"/>
            <a:ext cx="432048" cy="49953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511483" y="1954891"/>
            <a:ext cx="2737929" cy="73096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인테리어 </a:t>
            </a:r>
            <a:r>
              <a:rPr lang="en-US" altLang="ko-KR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Fit </a:t>
            </a: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미니멀 디자인</a:t>
            </a:r>
            <a:endParaRPr lang="en-US" altLang="ko-KR" sz="1200" b="1" dirty="0" smtClean="0">
              <a:solidFill>
                <a:prstClr val="black"/>
              </a:solidFill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- 20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평형대 공간과 어울리는 심플한 조형미</a:t>
            </a:r>
            <a:endParaRPr lang="en-US" altLang="ko-KR" sz="1100" dirty="0" smtClean="0">
              <a:solidFill>
                <a:prstClr val="black"/>
              </a:solidFill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그레이드별 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Interaction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차별화 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(LCD 2.4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인치 검토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음성 피드백 강화</a:t>
            </a:r>
            <a:endParaRPr lang="ko-KR" altLang="en-US" sz="1100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1483" y="2813810"/>
            <a:ext cx="1637692" cy="36676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쾌속 </a:t>
            </a:r>
            <a:r>
              <a:rPr lang="en-US" altLang="ko-KR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/ </a:t>
            </a: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쾌적 맞춤 </a:t>
            </a:r>
            <a:r>
              <a:rPr lang="en-US" altLang="ko-KR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DUAL </a:t>
            </a: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바람</a:t>
            </a:r>
            <a:endParaRPr lang="en-US" altLang="ko-KR" sz="1200" b="1" dirty="0" smtClean="0">
              <a:solidFill>
                <a:prstClr val="black"/>
              </a:solidFill>
              <a:ea typeface="LG스마트체 Regular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듀얼 베인 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/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오픈 그릴 타입</a:t>
            </a:r>
            <a:endParaRPr lang="ko-KR" altLang="en-US" sz="1100" b="1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11483" y="3378238"/>
            <a:ext cx="1951881" cy="36676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셀프 청정 구조 및 위생 </a:t>
            </a:r>
            <a:r>
              <a:rPr lang="en-US" altLang="ko-KR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USP </a:t>
            </a:r>
            <a:r>
              <a:rPr lang="ko-KR" altLang="en-US" sz="12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강화</a:t>
            </a:r>
            <a:endParaRPr lang="en-US" altLang="ko-KR" sz="1200" b="1" dirty="0" smtClean="0">
              <a:solidFill>
                <a:prstClr val="black"/>
              </a:solidFill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클린케이스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, AI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건조</a:t>
            </a:r>
            <a:r>
              <a:rPr lang="en-US" altLang="ko-KR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+, </a:t>
            </a:r>
            <a:r>
              <a:rPr lang="ko-KR" altLang="en-US" sz="11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팬 살균</a:t>
            </a:r>
            <a:endParaRPr lang="ko-KR" altLang="en-US" sz="1100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170971" y="4185502"/>
            <a:ext cx="4608669" cy="246358"/>
            <a:chOff x="272478" y="910371"/>
            <a:chExt cx="4464498" cy="246358"/>
          </a:xfrm>
        </p:grpSpPr>
        <p:sp>
          <p:nvSpPr>
            <p:cNvPr id="147" name="Text Box 41"/>
            <p:cNvSpPr txBox="1">
              <a:spLocks noChangeArrowheads="1"/>
            </p:cNvSpPr>
            <p:nvPr/>
          </p:nvSpPr>
          <p:spPr bwMode="auto">
            <a:xfrm>
              <a:off x="1559383" y="910371"/>
              <a:ext cx="18906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eaLnBrk="1" hangingPunct="1">
                <a:buFont typeface="Wingdings" pitchFamily="2" charset="2"/>
                <a:buNone/>
                <a:defRPr kumimoji="0" sz="16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buChar char="–"/>
                <a:defRPr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buChar char="•"/>
                <a:defRPr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buChar char="–"/>
                <a:defRPr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1400" dirty="0" smtClean="0"/>
                <a:t>모듈러 설계</a:t>
              </a:r>
              <a:endParaRPr lang="ko-KR" altLang="en-US" sz="1400" dirty="0"/>
            </a:p>
          </p:txBody>
        </p:sp>
        <p:cxnSp>
          <p:nvCxnSpPr>
            <p:cNvPr id="148" name="직선 연결선 147"/>
            <p:cNvCxnSpPr/>
            <p:nvPr/>
          </p:nvCxnSpPr>
          <p:spPr bwMode="auto">
            <a:xfrm>
              <a:off x="272478" y="1156729"/>
              <a:ext cx="4464498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9" name="그룹 148"/>
          <p:cNvGrpSpPr/>
          <p:nvPr/>
        </p:nvGrpSpPr>
        <p:grpSpPr>
          <a:xfrm>
            <a:off x="5149956" y="4203640"/>
            <a:ext cx="4608669" cy="237891"/>
            <a:chOff x="272478" y="918838"/>
            <a:chExt cx="4464498" cy="237891"/>
          </a:xfrm>
        </p:grpSpPr>
        <p:sp>
          <p:nvSpPr>
            <p:cNvPr id="152" name="Text Box 41"/>
            <p:cNvSpPr txBox="1">
              <a:spLocks noChangeArrowheads="1"/>
            </p:cNvSpPr>
            <p:nvPr/>
          </p:nvSpPr>
          <p:spPr bwMode="auto">
            <a:xfrm>
              <a:off x="1559383" y="918838"/>
              <a:ext cx="18906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eaLnBrk="1" hangingPunct="1">
                <a:buFont typeface="Wingdings" pitchFamily="2" charset="2"/>
                <a:buNone/>
                <a:defRPr kumimoji="0" sz="16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buChar char="–"/>
                <a:defRPr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buChar char="•"/>
                <a:defRPr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buChar char="–"/>
                <a:defRPr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1400" dirty="0" smtClean="0"/>
                <a:t>개발 일정</a:t>
              </a:r>
              <a:endParaRPr lang="ko-KR" altLang="en-US" sz="1400" dirty="0"/>
            </a:p>
          </p:txBody>
        </p:sp>
        <p:cxnSp>
          <p:nvCxnSpPr>
            <p:cNvPr id="153" name="직선 연결선 152"/>
            <p:cNvCxnSpPr/>
            <p:nvPr/>
          </p:nvCxnSpPr>
          <p:spPr bwMode="auto">
            <a:xfrm>
              <a:off x="272478" y="1156729"/>
              <a:ext cx="4464498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7" name="그룹 156"/>
          <p:cNvGrpSpPr/>
          <p:nvPr/>
        </p:nvGrpSpPr>
        <p:grpSpPr>
          <a:xfrm>
            <a:off x="5001727" y="4654025"/>
            <a:ext cx="4820487" cy="1392025"/>
            <a:chOff x="7085763" y="4761937"/>
            <a:chExt cx="4190764" cy="1392025"/>
          </a:xfrm>
        </p:grpSpPr>
        <p:sp>
          <p:nvSpPr>
            <p:cNvPr id="158" name="오각형 157"/>
            <p:cNvSpPr/>
            <p:nvPr/>
          </p:nvSpPr>
          <p:spPr>
            <a:xfrm>
              <a:off x="7172528" y="4909263"/>
              <a:ext cx="1008112" cy="278183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CP</a:t>
              </a:r>
              <a:endPara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9" name="갈매기형 수장 158"/>
            <p:cNvSpPr/>
            <p:nvPr/>
          </p:nvSpPr>
          <p:spPr>
            <a:xfrm>
              <a:off x="8092055" y="4909263"/>
              <a:ext cx="2245453" cy="278183"/>
            </a:xfrm>
            <a:prstGeom prst="chevron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DV</a:t>
              </a:r>
              <a:endPara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0" name="갈매기형 수장 159"/>
            <p:cNvSpPr/>
            <p:nvPr/>
          </p:nvSpPr>
          <p:spPr>
            <a:xfrm>
              <a:off x="10254160" y="4909263"/>
              <a:ext cx="1003937" cy="278183"/>
            </a:xfrm>
            <a:prstGeom prst="chevron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PV~PMP</a:t>
              </a:r>
              <a:endParaRPr lang="ko-KR" altLang="en-US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11063" y="4761937"/>
              <a:ext cx="26757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None/>
              </a:pPr>
              <a:r>
                <a:rPr kumimoji="0"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’23.8</a:t>
              </a:r>
              <a:r>
                <a:rPr kumimoji="0"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</a:t>
              </a:r>
              <a:endParaRPr kumimoji="0"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0007336" y="4761937"/>
              <a:ext cx="26757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None/>
              </a:pPr>
              <a:r>
                <a:rPr kumimoji="0"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’24.2</a:t>
              </a:r>
              <a:r>
                <a:rPr kumimoji="0"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</a:t>
              </a:r>
              <a:endParaRPr kumimoji="0"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921465" y="4761937"/>
              <a:ext cx="26757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None/>
              </a:pPr>
              <a:r>
                <a:rPr kumimoji="0"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’24.4</a:t>
              </a:r>
              <a:r>
                <a:rPr kumimoji="0"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</a:t>
              </a:r>
              <a:endParaRPr kumimoji="0"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7172528" y="5187445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085763" y="5624517"/>
              <a:ext cx="1758761" cy="5103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0" bIns="0" rtlCol="0">
              <a:spAutoFit/>
            </a:bodyPr>
            <a:lstStyle>
              <a:defPPr>
                <a:defRPr lang="ko-KR"/>
              </a:defPPr>
              <a:lvl1pPr marL="88900" indent="-88900">
                <a:spcAft>
                  <a:spcPts val="100"/>
                </a:spcAft>
                <a:buFont typeface="Arial" panose="020B0604020202020204" pitchFamily="34" charset="0"/>
                <a:buChar char="•"/>
                <a:defRPr sz="1050">
                  <a:latin typeface="Arial Narrow" panose="020B0606020202030204" pitchFamily="34" charset="0"/>
                  <a:ea typeface="LG스마트체2.0 Regular" panose="020B0600000101010101" pitchFamily="50" charset="-127"/>
                </a:defRPr>
              </a:lvl1pPr>
            </a:lstStyle>
            <a:p>
              <a:pPr fontAlgn="auto">
                <a:spcBef>
                  <a:spcPts val="0"/>
                </a:spcBef>
              </a:pP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TDR </a:t>
              </a: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킥오프 보고 </a:t>
              </a: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(3/6)</a:t>
              </a:r>
            </a:p>
            <a:p>
              <a:pPr fontAlgn="auto">
                <a:spcBef>
                  <a:spcPts val="0"/>
                </a:spcBef>
              </a:pPr>
              <a:r>
                <a:rPr kumimoji="0"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디스플레이 </a:t>
              </a:r>
              <a:r>
                <a:rPr kumimoji="0"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UX </a:t>
              </a:r>
              <a:r>
                <a:rPr kumimoji="0"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조사  </a:t>
              </a:r>
              <a:r>
                <a:rPr kumimoji="0"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(~4</a:t>
              </a:r>
              <a:r>
                <a:rPr kumimoji="0"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월말</a:t>
              </a:r>
              <a:r>
                <a:rPr kumimoji="0"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)</a:t>
              </a:r>
            </a:p>
            <a:p>
              <a:pPr fontAlgn="auto">
                <a:spcBef>
                  <a:spcPts val="0"/>
                </a:spcBef>
              </a:pP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최종 렌더링 </a:t>
              </a: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/ </a:t>
              </a: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디자인 품평 </a:t>
              </a: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(~5</a:t>
              </a: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월중</a:t>
              </a: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)</a:t>
              </a:r>
              <a:endParaRPr kumimoji="0" lang="en-US" altLang="ko-KR" dirty="0" smtClean="0">
                <a:solidFill>
                  <a:prstClr val="black"/>
                </a:solidFill>
                <a:ea typeface="LG스마트체 Regular" panose="020B0600000101010101" pitchFamily="50" charset="-127"/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8039850" y="5192873"/>
              <a:ext cx="3218246" cy="3545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>
              <a:off x="7172527" y="5560645"/>
              <a:ext cx="23040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9476527" y="5560645"/>
              <a:ext cx="18000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9492842" y="5643566"/>
              <a:ext cx="1402000" cy="5103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0" bIns="0" rtlCol="0">
              <a:spAutoFit/>
            </a:bodyPr>
            <a:lstStyle>
              <a:defPPr>
                <a:defRPr lang="ko-KR"/>
              </a:defPPr>
              <a:lvl1pPr marL="88900" indent="-88900">
                <a:spcAft>
                  <a:spcPts val="100"/>
                </a:spcAft>
                <a:buFont typeface="Arial" panose="020B0604020202020204" pitchFamily="34" charset="0"/>
                <a:buChar char="•"/>
                <a:defRPr sz="1050">
                  <a:latin typeface="Arial Narrow" panose="020B0606020202030204" pitchFamily="34" charset="0"/>
                  <a:ea typeface="LG스마트체2.0 Regular" panose="020B0600000101010101" pitchFamily="50" charset="-127"/>
                </a:defRPr>
              </a:lvl1pPr>
            </a:lstStyle>
            <a:p>
              <a:pPr fontAlgn="auto">
                <a:spcBef>
                  <a:spcPts val="0"/>
                </a:spcBef>
              </a:pP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선행연구 이관</a:t>
              </a:r>
              <a:endParaRPr lang="en-US" altLang="ko-KR" dirty="0" smtClean="0">
                <a:solidFill>
                  <a:prstClr val="black"/>
                </a:solidFill>
                <a:ea typeface="LG스마트체 Regular" panose="020B0600000101010101" pitchFamily="50" charset="-127"/>
              </a:endParaRPr>
            </a:p>
            <a:p>
              <a:pPr fontAlgn="auto">
                <a:spcBef>
                  <a:spcPts val="0"/>
                </a:spcBef>
              </a:pPr>
              <a:r>
                <a:rPr lang="en-US" altLang="ko-KR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SW </a:t>
              </a: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요구조건 확정</a:t>
              </a:r>
              <a:endParaRPr lang="en-US" altLang="ko-KR" dirty="0" smtClean="0">
                <a:solidFill>
                  <a:prstClr val="black"/>
                </a:solidFill>
                <a:ea typeface="LG스마트체 Regular" panose="020B0600000101010101" pitchFamily="50" charset="-127"/>
              </a:endParaRPr>
            </a:p>
            <a:p>
              <a:pPr fontAlgn="auto">
                <a:spcBef>
                  <a:spcPts val="0"/>
                </a:spcBef>
              </a:pPr>
              <a:r>
                <a:rPr lang="ko-KR" altLang="en-US" dirty="0" smtClean="0">
                  <a:solidFill>
                    <a:prstClr val="black"/>
                  </a:solidFill>
                  <a:ea typeface="LG스마트체 Regular" panose="020B0600000101010101" pitchFamily="50" charset="-127"/>
                </a:rPr>
                <a:t>그레이드별 전개 계획 수립</a:t>
              </a:r>
              <a:endParaRPr lang="en-US" altLang="ko-KR" dirty="0">
                <a:solidFill>
                  <a:prstClr val="black"/>
                </a:solidFill>
                <a:ea typeface="LG스마트체 Regular" panose="020B0600000101010101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989511" y="5399704"/>
              <a:ext cx="314953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None/>
              </a:pPr>
              <a:r>
                <a:rPr kumimoji="0"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CP </a:t>
              </a:r>
              <a:r>
                <a:rPr kumimoji="0"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단계</a:t>
              </a:r>
              <a:endParaRPr kumimoji="0"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0098298" y="5399704"/>
              <a:ext cx="3478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00"/>
                </a:spcAft>
                <a:buFont typeface="Arial" panose="020B0604020202020204" pitchFamily="34" charset="0"/>
                <a:buNone/>
              </a:pPr>
              <a:r>
                <a:rPr kumimoji="0"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 2</a:t>
              </a:r>
              <a:endParaRPr kumimoji="0"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987743" y="3822159"/>
            <a:ext cx="3040897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공간과 어우러지는 미니멀 폼팩터와 쾌적 기류</a:t>
            </a:r>
            <a:r>
              <a:rPr kumimoji="0"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,</a:t>
            </a:r>
            <a:r>
              <a:rPr kumimoji="0"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위생 </a:t>
            </a:r>
            <a:r>
              <a:rPr kumimoji="0"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UP </a:t>
            </a:r>
            <a:r>
              <a:rPr kumimoji="0"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endParaRPr kumimoji="0" lang="ko-KR" altLang="en-US" sz="1100" b="1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70971" y="4561926"/>
            <a:ext cx="720000" cy="184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wrap="none" rtlCol="0" anchor="ctr" anchorCtr="0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5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고정부</a:t>
            </a:r>
            <a:endParaRPr lang="ko-KR" altLang="en-US" sz="105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70971" y="4880978"/>
            <a:ext cx="720000" cy="184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wrap="none" rtlCol="0" anchor="ctr" anchorCtr="0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5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변동부</a:t>
            </a:r>
            <a:endParaRPr lang="ko-KR" altLang="en-US" sz="105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1646726" y="5412718"/>
            <a:ext cx="180091" cy="86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1173581" y="5396743"/>
            <a:ext cx="180091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1209626" y="554452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1209626" y="569692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1209626" y="584932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1682771" y="556001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1682771" y="578861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529619" y="5339090"/>
            <a:ext cx="180000" cy="18000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N</a:t>
            </a:r>
            <a:endParaRPr lang="ko-KR" altLang="en-US" sz="1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1055820" y="5323115"/>
            <a:ext cx="180000" cy="18000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N</a:t>
            </a:r>
            <a:endParaRPr lang="ko-KR" altLang="en-US" sz="1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71153" y="4570042"/>
            <a:ext cx="251511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타워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I 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팬 모듈 및 베이스 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/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캐비닛 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/ 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하판 공용화 </a:t>
            </a:r>
            <a:endParaRPr lang="ko-KR" altLang="en-US" sz="1100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88086" y="4883309"/>
            <a:ext cx="315471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88900" indent="-88900">
              <a:spcAft>
                <a:spcPts val="100"/>
              </a:spcAft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열교환기 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종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유로 모듈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(3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팬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/2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팬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)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ea typeface="LG스마트체 Regular" panose="020B0600000101010101" pitchFamily="50" charset="-127"/>
              </a:rPr>
              <a:t>,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측면 토출부 </a:t>
            </a:r>
            <a:r>
              <a:rPr lang="en-US" altLang="ko-KR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전면 판넬</a:t>
            </a:r>
            <a:endParaRPr lang="ko-KR" altLang="en-US" sz="1100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751264" y="6589965"/>
            <a:ext cx="397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 </a:t>
            </a:r>
            <a:r>
              <a:rPr lang="en-US" altLang="ko-KR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en-US" altLang="ko-KR" sz="105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endParaRPr lang="ko-KR" altLang="en-US" sz="10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1246" y="1954891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1246" y="2808189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245" y="3379821"/>
            <a:ext cx="193905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141023" y="578688"/>
            <a:ext cx="9352488" cy="47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defPPr>
              <a:defRPr lang="ko-KR"/>
            </a:defPPr>
            <a:lvl1pPr marR="0" lvl="0" indent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3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넥스트 위너 뉴플랫폼은 ① 에너지 효율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등급 고효율 대응하면서 동등 손익 확보 가능하고 ② 디자인과 기류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면에서 고객에게 쾌적함을 제공</a:t>
            </a:r>
            <a:endParaRPr lang="en-US" altLang="ko-KR" dirty="0" smtClean="0"/>
          </a:p>
          <a:p>
            <a:r>
              <a:rPr lang="ko-KR" altLang="en-US" dirty="0" smtClean="0"/>
              <a:t>③ 모듈러 설계 통해 타워</a:t>
            </a:r>
            <a:r>
              <a:rPr lang="en-US" altLang="ko-KR" dirty="0" smtClean="0"/>
              <a:t>I/II</a:t>
            </a:r>
            <a:r>
              <a:rPr lang="ko-KR" altLang="en-US" dirty="0" smtClean="0"/>
              <a:t>와 부품 공용화하여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효율 개선하겠음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3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4277445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_LUPA CHIP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79" y="1062681"/>
            <a:ext cx="4777946" cy="3822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87" y="5173362"/>
            <a:ext cx="817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 LUPA Chip (sic</a:t>
            </a:r>
            <a:r>
              <a:rPr lang="ko-KR" altLang="en-US" smtClean="0"/>
              <a:t>센터 개발 칩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OS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100Pin </a:t>
            </a:r>
            <a:r>
              <a:rPr lang="ko-KR" altLang="en-US" smtClean="0"/>
              <a:t>사용</a:t>
            </a:r>
            <a:r>
              <a:rPr lang="en-US" altLang="ko-KR" dirty="0" smtClean="0"/>
              <a:t>(</a:t>
            </a:r>
            <a:r>
              <a:rPr lang="ko-KR" altLang="en-US" smtClean="0"/>
              <a:t>현재 </a:t>
            </a:r>
            <a:r>
              <a:rPr lang="en-US" altLang="ko-KR" dirty="0" smtClean="0"/>
              <a:t>analog port </a:t>
            </a:r>
            <a:r>
              <a:rPr lang="ko-KR" altLang="en-US" smtClean="0"/>
              <a:t>몇 개를 제외하고 모두 사용 중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LCD Graphic IC </a:t>
            </a:r>
            <a:r>
              <a:rPr lang="ko-KR" altLang="en-US" smtClean="0"/>
              <a:t>기능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3.3V </a:t>
            </a:r>
            <a:r>
              <a:rPr lang="ko-KR" altLang="en-US" smtClean="0"/>
              <a:t>신호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1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5256752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_RGB LED, HEATER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188" y="4283675"/>
            <a:ext cx="31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RGB LED </a:t>
            </a:r>
          </a:p>
          <a:p>
            <a:r>
              <a:rPr lang="en-US" altLang="ko-KR" dirty="0" smtClean="0"/>
              <a:t>- </a:t>
            </a:r>
            <a:r>
              <a:rPr lang="ko-KR" altLang="en-US" smtClean="0"/>
              <a:t>기존</a:t>
            </a:r>
            <a:r>
              <a:rPr lang="en-US" altLang="ko-KR" dirty="0"/>
              <a:t> </a:t>
            </a:r>
            <a:r>
              <a:rPr lang="en-US" altLang="ko-KR" dirty="0" smtClean="0"/>
              <a:t>RGB LED</a:t>
            </a:r>
            <a:r>
              <a:rPr lang="ko-KR" altLang="en-US" smtClean="0"/>
              <a:t>와 동일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5" y="1169645"/>
            <a:ext cx="4560624" cy="3006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42" y="1345546"/>
            <a:ext cx="4475978" cy="2655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4542" y="4283675"/>
            <a:ext cx="519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HEATER ON/OFF</a:t>
            </a:r>
          </a:p>
          <a:p>
            <a:r>
              <a:rPr lang="en-US" altLang="ko-KR" dirty="0" smtClean="0"/>
              <a:t>- </a:t>
            </a:r>
            <a:r>
              <a:rPr lang="ko-KR" altLang="en-US" smtClean="0"/>
              <a:t>타워</a:t>
            </a:r>
            <a:r>
              <a:rPr lang="en-US" altLang="ko-KR" dirty="0" smtClean="0"/>
              <a:t>1 OS </a:t>
            </a:r>
            <a:r>
              <a:rPr lang="ko-KR" altLang="en-US" smtClean="0"/>
              <a:t>적용으로 기존 </a:t>
            </a:r>
            <a:r>
              <a:rPr lang="en-US" altLang="ko-KR" dirty="0" smtClean="0"/>
              <a:t>HEARTER </a:t>
            </a:r>
            <a:r>
              <a:rPr lang="ko-KR" altLang="en-US" smtClean="0"/>
              <a:t>회로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53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44" y="4505074"/>
            <a:ext cx="3495361" cy="1949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06" y="1267434"/>
            <a:ext cx="5008227" cy="2969868"/>
          </a:xfrm>
          <a:prstGeom prst="rect">
            <a:avLst/>
          </a:prstGeom>
        </p:spPr>
      </p:pic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3818666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음성안내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89343"/>
            <a:ext cx="817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음성안내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LUPA </a:t>
            </a:r>
            <a:r>
              <a:rPr lang="ko-KR" altLang="en-US" smtClean="0"/>
              <a:t>칩에서 해당 상황 </a:t>
            </a:r>
            <a:r>
              <a:rPr lang="en-US" altLang="ko-KR" dirty="0" smtClean="0"/>
              <a:t>VOICE</a:t>
            </a:r>
            <a:r>
              <a:rPr lang="ko-KR" altLang="en-US" smtClean="0"/>
              <a:t>를 </a:t>
            </a:r>
            <a:r>
              <a:rPr lang="en-US" altLang="ko-KR" dirty="0" smtClean="0"/>
              <a:t>AUDIO AMP</a:t>
            </a:r>
            <a:r>
              <a:rPr lang="ko-KR" altLang="en-US" smtClean="0"/>
              <a:t>로 신호 전달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AUDIO AMP</a:t>
            </a:r>
            <a:r>
              <a:rPr lang="ko-KR" altLang="en-US" smtClean="0"/>
              <a:t>에서 음성 신호로 변환 후 </a:t>
            </a:r>
            <a:r>
              <a:rPr lang="en-US" altLang="ko-KR" dirty="0" smtClean="0"/>
              <a:t>SPEAKER</a:t>
            </a:r>
            <a:r>
              <a:rPr lang="ko-KR" altLang="en-US" smtClean="0"/>
              <a:t>로 전송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음성안내 모듈에서 </a:t>
            </a:r>
            <a:r>
              <a:rPr lang="en-US" altLang="ko-KR" dirty="0" smtClean="0"/>
              <a:t>SPEAKER</a:t>
            </a:r>
            <a:r>
              <a:rPr lang="ko-KR" altLang="en-US" smtClean="0"/>
              <a:t>만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음성안내 모듈로 개발 시작되었으나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음성인식 모듈 사용으로 현재 호환되도록 개발 진행 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7" y="771528"/>
            <a:ext cx="3511893" cy="234521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202725" y="1944133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725" y="2329896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02725" y="2599891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 rot="11184421">
            <a:off x="3681253" y="2371098"/>
            <a:ext cx="538935" cy="2682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6896" y="2044402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91406" y="2571627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76476" y="2044401"/>
            <a:ext cx="1199248" cy="200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258050" y="2772166"/>
            <a:ext cx="1199248" cy="40644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01400" y="5157312"/>
            <a:ext cx="1199248" cy="40644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 rot="18598574">
            <a:off x="7947907" y="4095112"/>
            <a:ext cx="538935" cy="268296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5" y="817349"/>
            <a:ext cx="3967531" cy="2212482"/>
          </a:xfrm>
          <a:prstGeom prst="rect">
            <a:avLst/>
          </a:prstGeom>
        </p:spPr>
      </p:pic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3818666" cy="41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음성안내</a:t>
            </a:r>
            <a:endParaRPr lang="en-US" altLang="ko-KR" sz="2000" b="1" dirty="0" smtClean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42129" y="981961"/>
            <a:ext cx="523709" cy="149762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0395" y="3854275"/>
            <a:ext cx="9745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음성안내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음성안내 모듈이 </a:t>
            </a:r>
            <a:r>
              <a:rPr lang="en-US" altLang="ko-KR" dirty="0" smtClean="0"/>
              <a:t>Main</a:t>
            </a:r>
            <a:r>
              <a:rPr lang="ko-KR" altLang="en-US" smtClean="0"/>
              <a:t>에 연결될 때보다 하네스 길이가 길어지므로 </a:t>
            </a:r>
            <a:endParaRPr lang="en-US" altLang="ko-KR" dirty="0" smtClean="0"/>
          </a:p>
          <a:p>
            <a:r>
              <a:rPr lang="en-US" altLang="ko-KR" dirty="0" smtClean="0"/>
              <a:t>noise</a:t>
            </a:r>
            <a:r>
              <a:rPr lang="ko-KR" altLang="en-US" smtClean="0"/>
              <a:t> 영향으로 인한 품질 이슈 확인이 필요하다고 </a:t>
            </a:r>
            <a:r>
              <a:rPr lang="ko-KR" altLang="en-US" dirty="0" smtClean="0"/>
              <a:t>판단됨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15200" y="817349"/>
            <a:ext cx="889686" cy="3036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49978" y="981961"/>
            <a:ext cx="420129" cy="393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5" idx="2"/>
          </p:cNvCxnSpPr>
          <p:nvPr/>
        </p:nvCxnSpPr>
        <p:spPr>
          <a:xfrm flipV="1">
            <a:off x="3665838" y="1178840"/>
            <a:ext cx="3884140" cy="19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5227" y="1475600"/>
            <a:ext cx="2924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해당 커넥터 위치</a:t>
            </a:r>
            <a:r>
              <a:rPr lang="en-US" altLang="ko-KR" sz="1100" dirty="0" smtClean="0"/>
              <a:t>(Display)</a:t>
            </a:r>
            <a:endParaRPr lang="ko-KR" altLang="en-US" sz="1100"/>
          </a:p>
        </p:txBody>
      </p:sp>
      <p:cxnSp>
        <p:nvCxnSpPr>
          <p:cNvPr id="23" name="직선 화살표 연결선 22"/>
          <p:cNvCxnSpPr>
            <a:stCxn id="15" idx="6"/>
          </p:cNvCxnSpPr>
          <p:nvPr/>
        </p:nvCxnSpPr>
        <p:spPr>
          <a:xfrm>
            <a:off x="7970107" y="1178840"/>
            <a:ext cx="0" cy="221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8236" y="3425594"/>
            <a:ext cx="350108" cy="11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40160" y="3393989"/>
            <a:ext cx="2924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음성안내 위치</a:t>
            </a:r>
            <a:endParaRPr lang="ko-KR" altLang="en-US" sz="110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183395" y="3524794"/>
            <a:ext cx="44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38984" y="2158314"/>
            <a:ext cx="1285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하네스 연결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10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3818666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음성인식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4577403"/>
            <a:ext cx="974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음성인식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WIFI</a:t>
            </a:r>
            <a:r>
              <a:rPr lang="ko-KR" altLang="en-US" smtClean="0"/>
              <a:t>와 호환되는 모듈로 </a:t>
            </a:r>
            <a:r>
              <a:rPr lang="en-US" altLang="ko-KR" dirty="0" smtClean="0"/>
              <a:t>WIFI </a:t>
            </a:r>
            <a:r>
              <a:rPr lang="ko-KR" altLang="en-US" smtClean="0"/>
              <a:t>커넥터에 연결해 사용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고속 </a:t>
            </a:r>
            <a:r>
              <a:rPr lang="en-US" altLang="ko-KR" dirty="0" smtClean="0"/>
              <a:t>UART</a:t>
            </a:r>
            <a:r>
              <a:rPr lang="ko-KR" altLang="en-US" smtClean="0"/>
              <a:t>에 대해 개발 진행 중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기존 </a:t>
            </a:r>
            <a:r>
              <a:rPr lang="en-US" altLang="ko-KR" sz="1200" dirty="0" smtClean="0"/>
              <a:t>9,600bps </a:t>
            </a:r>
            <a:r>
              <a:rPr lang="ko-KR" altLang="en-US" sz="1200" smtClean="0"/>
              <a:t>→ </a:t>
            </a:r>
            <a:r>
              <a:rPr lang="en-US" altLang="ko-KR" sz="1200" dirty="0" smtClean="0"/>
              <a:t>1.4Mbps </a:t>
            </a:r>
            <a:r>
              <a:rPr lang="ko-KR" altLang="en-US" sz="1200" smtClean="0"/>
              <a:t>까지 확인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더 높은 속도 현재 개발 진행 중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음성음식 모듈이 </a:t>
            </a:r>
            <a:r>
              <a:rPr lang="en-US" altLang="ko-KR" dirty="0" smtClean="0"/>
              <a:t>Main</a:t>
            </a:r>
            <a:r>
              <a:rPr lang="ko-KR" altLang="en-US" smtClean="0"/>
              <a:t>에 연결될 때보다 하네스 길이가 길어지므로 </a:t>
            </a:r>
            <a:endParaRPr lang="en-US" altLang="ko-KR" dirty="0" smtClean="0"/>
          </a:p>
          <a:p>
            <a:r>
              <a:rPr lang="en-US" altLang="ko-KR" dirty="0" smtClean="0"/>
              <a:t>noise</a:t>
            </a:r>
            <a:r>
              <a:rPr lang="ko-KR" altLang="en-US" smtClean="0"/>
              <a:t> 영향으로 인한 품질 이슈 확인이 필요하다고 </a:t>
            </a:r>
            <a:r>
              <a:rPr lang="ko-KR" altLang="en-US" dirty="0" smtClean="0"/>
              <a:t>판단됨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7" y="914400"/>
            <a:ext cx="3266942" cy="359169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16130" y="1146862"/>
            <a:ext cx="889686" cy="3036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50908" y="1311474"/>
            <a:ext cx="420129" cy="393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9" idx="6"/>
          </p:cNvCxnSpPr>
          <p:nvPr/>
        </p:nvCxnSpPr>
        <p:spPr>
          <a:xfrm>
            <a:off x="7171037" y="1508353"/>
            <a:ext cx="0" cy="221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29166" y="3755107"/>
            <a:ext cx="350108" cy="11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41090" y="3723502"/>
            <a:ext cx="2924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음성인식 위치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384325" y="3854307"/>
            <a:ext cx="44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9914" y="2487827"/>
            <a:ext cx="1285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하네스 연결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978548" y="1613259"/>
            <a:ext cx="5784716" cy="13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86157" y="2435181"/>
            <a:ext cx="2924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해당 커넥터 위치</a:t>
            </a:r>
            <a:r>
              <a:rPr lang="en-US" altLang="ko-KR" sz="1100" dirty="0" smtClean="0"/>
              <a:t>(Display)</a:t>
            </a:r>
            <a:endParaRPr lang="ko-KR" altLang="en-US" sz="1100"/>
          </a:p>
        </p:txBody>
      </p:sp>
      <p:sp>
        <p:nvSpPr>
          <p:cNvPr id="34" name="타원 33"/>
          <p:cNvSpPr/>
          <p:nvPr/>
        </p:nvSpPr>
        <p:spPr>
          <a:xfrm>
            <a:off x="471315" y="2643373"/>
            <a:ext cx="507233" cy="149762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4658640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_Flash memory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4577403"/>
            <a:ext cx="10429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Flash Memory</a:t>
            </a:r>
          </a:p>
          <a:p>
            <a:r>
              <a:rPr lang="en-US" altLang="ko-KR" dirty="0" smtClean="0"/>
              <a:t>1) 128MB NOR Flash memory </a:t>
            </a:r>
            <a:r>
              <a:rPr lang="ko-KR" altLang="en-US" smtClean="0"/>
              <a:t>사용 </a:t>
            </a:r>
            <a:r>
              <a:rPr lang="en-US" altLang="ko-KR" dirty="0" smtClean="0"/>
              <a:t>(SIC</a:t>
            </a:r>
            <a:r>
              <a:rPr lang="ko-KR" altLang="en-US" smtClean="0"/>
              <a:t>센터 개발칩</a:t>
            </a:r>
            <a:r>
              <a:rPr lang="en-US" altLang="ko-KR" dirty="0" smtClean="0"/>
              <a:t>, </a:t>
            </a:r>
            <a:r>
              <a:rPr lang="ko-KR" altLang="en-US" smtClean="0"/>
              <a:t>기존 </a:t>
            </a:r>
            <a:r>
              <a:rPr lang="en-US" altLang="ko-KR" dirty="0" smtClean="0"/>
              <a:t>NOR Flash </a:t>
            </a:r>
            <a:r>
              <a:rPr lang="ko-KR" altLang="en-US" smtClean="0"/>
              <a:t>사용으로 </a:t>
            </a:r>
            <a:r>
              <a:rPr lang="en-US" altLang="ko-KR" dirty="0" smtClean="0"/>
              <a:t>NOR</a:t>
            </a:r>
            <a:r>
              <a:rPr lang="ko-KR" altLang="en-US" smtClean="0"/>
              <a:t>로 개발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LUPA Chip WatchDog </a:t>
            </a:r>
            <a:r>
              <a:rPr lang="ko-KR" altLang="en-US" smtClean="0"/>
              <a:t>기능으로 </a:t>
            </a:r>
            <a:r>
              <a:rPr lang="en-US" altLang="ko-KR" dirty="0" smtClean="0"/>
              <a:t>chip </a:t>
            </a:r>
            <a:r>
              <a:rPr lang="ko-KR" altLang="en-US" smtClean="0"/>
              <a:t>초기화를 진행할 때 </a:t>
            </a:r>
            <a:r>
              <a:rPr lang="en-US" altLang="ko-KR" dirty="0" smtClean="0"/>
              <a:t>NOR Flash</a:t>
            </a:r>
            <a:r>
              <a:rPr lang="ko-KR" altLang="en-US" smtClean="0"/>
              <a:t>도 초기화가 필요해 </a:t>
            </a:r>
            <a:endParaRPr lang="en-US" altLang="ko-KR" dirty="0" smtClean="0"/>
          </a:p>
          <a:p>
            <a:r>
              <a:rPr lang="en-US" altLang="ko-KR" dirty="0" smtClean="0"/>
              <a:t>Reset </a:t>
            </a:r>
            <a:r>
              <a:rPr lang="ko-KR" altLang="en-US" smtClean="0"/>
              <a:t>회로 추가 </a:t>
            </a:r>
            <a:r>
              <a:rPr lang="en-US" altLang="ko-KR" dirty="0" smtClean="0"/>
              <a:t>(</a:t>
            </a:r>
            <a:r>
              <a:rPr lang="ko-KR" altLang="en-US" smtClean="0"/>
              <a:t>프로그램 </a:t>
            </a:r>
            <a:r>
              <a:rPr lang="en-US" altLang="ko-KR" dirty="0" smtClean="0"/>
              <a:t>loop </a:t>
            </a:r>
            <a:r>
              <a:rPr lang="ko-KR" altLang="en-US" smtClean="0"/>
              <a:t>문제시 </a:t>
            </a:r>
            <a:r>
              <a:rPr lang="en-US" altLang="ko-KR" dirty="0" smtClean="0"/>
              <a:t>chip</a:t>
            </a:r>
            <a:r>
              <a:rPr lang="ko-KR" altLang="en-US" smtClean="0"/>
              <a:t>만 자체 초기화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2) </a:t>
            </a:r>
            <a:r>
              <a:rPr lang="en-US" altLang="ko-KR" dirty="0"/>
              <a:t>128MB </a:t>
            </a:r>
            <a:r>
              <a:rPr lang="en-US" altLang="ko-KR" dirty="0" smtClean="0"/>
              <a:t>NAND </a:t>
            </a:r>
            <a:r>
              <a:rPr lang="en-US" altLang="ko-KR" dirty="0"/>
              <a:t>Flash </a:t>
            </a:r>
            <a:r>
              <a:rPr lang="en-US" altLang="ko-KR" dirty="0" smtClean="0"/>
              <a:t>memory </a:t>
            </a:r>
            <a:r>
              <a:rPr lang="ko-KR" altLang="en-US" smtClean="0"/>
              <a:t>단가 </a:t>
            </a:r>
            <a:r>
              <a:rPr lang="en-US" altLang="ko-KR" dirty="0" smtClean="0"/>
              <a:t>VI</a:t>
            </a:r>
            <a:r>
              <a:rPr lang="ko-KR" altLang="en-US" smtClean="0"/>
              <a:t>로 개발 진행 중</a:t>
            </a:r>
            <a:endParaRPr lang="en-US" altLang="ko-KR" dirty="0" smtClean="0"/>
          </a:p>
          <a:p>
            <a:r>
              <a:rPr lang="en-US" altLang="ko-KR" dirty="0" smtClean="0"/>
              <a:t>- NAND Flash</a:t>
            </a:r>
            <a:r>
              <a:rPr lang="ko-KR" altLang="en-US" smtClean="0"/>
              <a:t>의 경우</a:t>
            </a:r>
            <a:r>
              <a:rPr lang="en-US" altLang="ko-KR" dirty="0" smtClean="0"/>
              <a:t>, Reset</a:t>
            </a:r>
            <a:r>
              <a:rPr lang="ko-KR" altLang="en-US" smtClean="0"/>
              <a:t>이 필요없는 칩으로 </a:t>
            </a:r>
            <a:r>
              <a:rPr lang="en-US" altLang="ko-KR" dirty="0" smtClean="0"/>
              <a:t>reset </a:t>
            </a:r>
            <a:r>
              <a:rPr lang="ko-KR" altLang="en-US" smtClean="0"/>
              <a:t>회로 없음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1" y="573814"/>
            <a:ext cx="4905882" cy="4003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146" y="1123435"/>
            <a:ext cx="2855481" cy="17268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255741" y="1911178"/>
            <a:ext cx="856735" cy="7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42270" y="807307"/>
            <a:ext cx="1713471" cy="22077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4871838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</a:t>
            </a:r>
            <a:r>
              <a:rPr lang="en-US" altLang="ko-KR" sz="2000" b="1" dirty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 Flash 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memory2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3737144"/>
            <a:ext cx="1042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Blackbox</a:t>
            </a:r>
            <a:r>
              <a:rPr lang="ko-KR" altLang="en-US" smtClean="0"/>
              <a:t>용 </a:t>
            </a:r>
            <a:r>
              <a:rPr lang="en-US" altLang="ko-KR" dirty="0" smtClean="0"/>
              <a:t>Flash Memory</a:t>
            </a:r>
          </a:p>
          <a:p>
            <a:r>
              <a:rPr lang="en-US" altLang="ko-KR" dirty="0" smtClean="0"/>
              <a:t>1) 128MB(1Gbit) NAND </a:t>
            </a:r>
            <a:r>
              <a:rPr lang="en-US" altLang="ko-KR" dirty="0"/>
              <a:t>Flash </a:t>
            </a:r>
            <a:r>
              <a:rPr lang="en-US" altLang="ko-KR" dirty="0" smtClean="0"/>
              <a:t>memory </a:t>
            </a:r>
            <a:r>
              <a:rPr lang="ko-KR" altLang="en-US" smtClean="0"/>
              <a:t>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Blackbox</a:t>
            </a:r>
            <a:r>
              <a:rPr lang="ko-KR" altLang="en-US" smtClean="0"/>
              <a:t>용으로 제품 상태 저장용 </a:t>
            </a:r>
            <a:r>
              <a:rPr lang="en-US" altLang="ko-KR" dirty="0" smtClean="0"/>
              <a:t>flash memory </a:t>
            </a:r>
            <a:r>
              <a:rPr lang="ko-KR" altLang="en-US" smtClean="0"/>
              <a:t>적용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18" y="1224219"/>
            <a:ext cx="4076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90395" y="73326"/>
            <a:ext cx="4099384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`24 OS </a:t>
            </a:r>
            <a:r>
              <a:rPr lang="ko-KR" altLang="en-US" sz="2000" b="1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플랫폼 진행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itchFamily="34" charset="0"/>
                <a:ea typeface="LG스마트체 Regular" pitchFamily="50" charset="-127"/>
              </a:rPr>
              <a:t>_LVD, LDO</a:t>
            </a:r>
            <a:endParaRPr lang="ko-KR" altLang="en-US" sz="2000" b="1" dirty="0">
              <a:solidFill>
                <a:srgbClr val="000000"/>
              </a:solidFill>
              <a:latin typeface="Arial" pitchFamily="34" charset="0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95" y="4198809"/>
            <a:ext cx="10429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LVD (Low_level Volatge Detector)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LUPA Chip</a:t>
            </a:r>
            <a:r>
              <a:rPr lang="ko-KR" altLang="en-US" smtClean="0"/>
              <a:t>에서 </a:t>
            </a:r>
            <a:r>
              <a:rPr lang="en-US" altLang="ko-KR" dirty="0" smtClean="0"/>
              <a:t>voltage Detector</a:t>
            </a:r>
            <a:r>
              <a:rPr lang="ko-KR" altLang="en-US" smtClean="0"/>
              <a:t>로 사용 </a:t>
            </a:r>
            <a:r>
              <a:rPr lang="en-US" altLang="ko-KR" dirty="0" smtClean="0"/>
              <a:t>(3.3V </a:t>
            </a:r>
            <a:r>
              <a:rPr lang="ko-KR" altLang="en-US" smtClean="0"/>
              <a:t>공급에서</a:t>
            </a:r>
            <a:r>
              <a:rPr lang="en-US" altLang="ko-KR" dirty="0" smtClean="0"/>
              <a:t> LOW level</a:t>
            </a:r>
            <a:r>
              <a:rPr lang="ko-KR" altLang="en-US" smtClean="0"/>
              <a:t>로 감지시 </a:t>
            </a:r>
            <a:r>
              <a:rPr lang="en-US" altLang="ko-KR" dirty="0" smtClean="0"/>
              <a:t>RESET)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r>
              <a:rPr lang="en-US" altLang="ko-KR" dirty="0" smtClean="0"/>
              <a:t>LDO</a:t>
            </a:r>
          </a:p>
          <a:p>
            <a:r>
              <a:rPr lang="en-US" altLang="ko-KR" dirty="0" smtClean="0"/>
              <a:t>5V </a:t>
            </a:r>
            <a:r>
              <a:rPr lang="ko-KR" altLang="en-US" smtClean="0"/>
              <a:t>→ </a:t>
            </a:r>
            <a:r>
              <a:rPr lang="en-US" altLang="ko-KR" dirty="0" smtClean="0"/>
              <a:t>3.3V </a:t>
            </a:r>
            <a:r>
              <a:rPr lang="en-US" altLang="ko-KR" sz="1200" dirty="0" smtClean="0"/>
              <a:t>(LUPA chip, Flash Memory </a:t>
            </a:r>
            <a:r>
              <a:rPr lang="ko-KR" altLang="en-US" sz="1200" smtClean="0"/>
              <a:t>전원 공급</a:t>
            </a:r>
            <a:r>
              <a:rPr lang="en-US" altLang="ko-KR" sz="1200" dirty="0" smtClean="0"/>
              <a:t>, Audio amp chip(VDD 5V)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SD_MODE</a:t>
            </a:r>
            <a:r>
              <a:rPr lang="ko-KR" altLang="en-US" sz="1200"/>
              <a:t>에</a:t>
            </a:r>
            <a:r>
              <a:rPr lang="ko-KR" altLang="en-US" sz="1200" smtClean="0"/>
              <a:t> 사용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7" y="613196"/>
            <a:ext cx="5105400" cy="3476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22" y="1010808"/>
            <a:ext cx="4473585" cy="33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lIns="36000" tIns="36000" rIns="36000" bIns="36000" rtlCol="0" anchor="ctr"/>
      <a:lstStyle>
        <a:defPPr algn="ctr">
          <a:defRPr sz="1100" cap="all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10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122153" tIns="61075" rIns="122153" bIns="6107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Trebuchet M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122153" tIns="61075" rIns="122153" bIns="6107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Trebuchet MS" pitchFamily="34" charset="0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2014_AE 서식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스마트체">
      <a:majorFont>
        <a:latin typeface="LG스마트체 Regular"/>
        <a:ea typeface="LG스마트체 Regular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19100</TotalTime>
  <Words>1220</Words>
  <Application>Microsoft Office PowerPoint</Application>
  <PresentationFormat>A4 용지(210x297mm)</PresentationFormat>
  <Paragraphs>286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14</vt:i4>
      </vt:variant>
    </vt:vector>
  </HeadingPairs>
  <TitlesOfParts>
    <vt:vector size="37" baseType="lpstr">
      <vt:lpstr>LG스마트체 Regular</vt:lpstr>
      <vt:lpstr>LG스마트체2.0 Regular</vt:lpstr>
      <vt:lpstr>굴림</vt:lpstr>
      <vt:lpstr>돋움</vt:lpstr>
      <vt:lpstr>맑은 고딕</vt:lpstr>
      <vt:lpstr>Arial</vt:lpstr>
      <vt:lpstr>Arial Narrow</vt:lpstr>
      <vt:lpstr>Times New Roman</vt:lpstr>
      <vt:lpstr>Trebuchet MS</vt:lpstr>
      <vt:lpstr>Wingdings</vt:lpstr>
      <vt:lpstr>6_기본 디자인</vt:lpstr>
      <vt:lpstr>7_기본 디자인</vt:lpstr>
      <vt:lpstr>1_기본 디자인</vt:lpstr>
      <vt:lpstr>8_기본 디자인</vt:lpstr>
      <vt:lpstr>2_2014_AE 서식</vt:lpstr>
      <vt:lpstr>9_기본 디자인</vt:lpstr>
      <vt:lpstr>3_기본 디자인</vt:lpstr>
      <vt:lpstr>5_기본 디자인</vt:lpstr>
      <vt:lpstr>11_기본 디자인</vt:lpstr>
      <vt:lpstr>12_기본 디자인</vt:lpstr>
      <vt:lpstr>13_기본 디자인</vt:lpstr>
      <vt:lpstr>2_디자인 사용자 지정</vt:lpstr>
      <vt:lpstr>15_기본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정지형/책임/RAC상품기획팀(jihyung.chung@lge.com)</dc:creator>
  <cp:lastModifiedBy>김재서/연구원/RAC제어개발팀(jaeseo.kim@lge.com)</cp:lastModifiedBy>
  <cp:revision>296</cp:revision>
  <dcterms:created xsi:type="dcterms:W3CDTF">2019-06-04T08:43:45Z</dcterms:created>
  <dcterms:modified xsi:type="dcterms:W3CDTF">2023-05-21T02:11:37Z</dcterms:modified>
</cp:coreProperties>
</file>