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8" r:id="rId4"/>
    <p:sldId id="260" r:id="rId5"/>
    <p:sldId id="271" r:id="rId6"/>
    <p:sldId id="272" r:id="rId7"/>
    <p:sldId id="273" r:id="rId8"/>
    <p:sldId id="261" r:id="rId9"/>
    <p:sldId id="265" r:id="rId10"/>
    <p:sldId id="266" r:id="rId11"/>
    <p:sldId id="268" r:id="rId12"/>
    <p:sldId id="274" r:id="rId13"/>
    <p:sldId id="275" r:id="rId14"/>
    <p:sldId id="279" r:id="rId15"/>
    <p:sldId id="277" r:id="rId16"/>
    <p:sldId id="276" r:id="rId17"/>
    <p:sldId id="263" r:id="rId18"/>
    <p:sldId id="264" r:id="rId19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99FF"/>
    <a:srgbClr val="CC99FF"/>
    <a:srgbClr val="CC66FF"/>
    <a:srgbClr val="CC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940" autoAdjust="0"/>
  </p:normalViewPr>
  <p:slideViewPr>
    <p:cSldViewPr snapToGrid="0" snapToObjects="1">
      <p:cViewPr varScale="1">
        <p:scale>
          <a:sx n="62" d="100"/>
          <a:sy n="62" d="100"/>
        </p:scale>
        <p:origin x="1338" y="18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 APP이 사용하는 virtual address 영역에 대해서 1st page table에서 2nd page table을 참조하도록 설정함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- 2nd page table을 설정하고, 초기 상태 (모든 페이지가 ram에 없음)에 page fault가 발생하도록 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page를 할당하는 함수 Allocate_Page()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를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구현함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할당 가능한 공간이 있는 경우 할당 후 cache flush, 없는 경우 기존의 페이지를 방출하고 할당함.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해당하는 2nd page table entry에 할당한 주소와 attribute을 작성함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페이지가 RW인 경우 hdd에 write back함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page fault는 P-abort, D-abort로 처리되는데, abort 원인이 b0001111 (translation fault, page)인 경우 D-abort, P-abort 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핸들러가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Allocate_Page()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를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호출하도록 함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686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593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핵심 기술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앱 구성 최적화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화면 </a:t>
            </a:r>
            <a:r>
              <a:rPr lang="en-US" altLang="ko-KR"/>
              <a:t>-</a:t>
            </a:r>
            <a:r>
              <a:rPr lang="ko-KR" altLang="en-US"/>
              <a:t> 분할 사용 </a:t>
            </a:r>
            <a:r>
              <a:rPr lang="en-US" altLang="ko-KR"/>
              <a:t>: </a:t>
            </a:r>
          </a:p>
          <a:p>
            <a:r>
              <a:rPr lang="en-US" altLang="ko-KR"/>
              <a:t>- </a:t>
            </a:r>
            <a:r>
              <a:rPr lang="ko-KR" altLang="en-US"/>
              <a:t>목표 </a:t>
            </a:r>
            <a:r>
              <a:rPr lang="en-US" altLang="ko-KR"/>
              <a:t>: </a:t>
            </a:r>
            <a:r>
              <a:rPr lang="ko-KR" altLang="en-US"/>
              <a:t>하나의 화면에 두개의 </a:t>
            </a:r>
            <a:r>
              <a:rPr lang="en-US" altLang="ko-KR"/>
              <a:t>APP</a:t>
            </a:r>
            <a:r>
              <a:rPr lang="ko-KR" altLang="en-US"/>
              <a:t>을 모두 보여주고자 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액션 </a:t>
            </a:r>
            <a:r>
              <a:rPr lang="en-US" altLang="ko-KR"/>
              <a:t>: </a:t>
            </a:r>
            <a:r>
              <a:rPr lang="ko-KR" altLang="en-US"/>
              <a:t>상단은 </a:t>
            </a:r>
            <a:r>
              <a:rPr lang="en-US" altLang="ko-KR"/>
              <a:t>APP2</a:t>
            </a:r>
            <a:r>
              <a:rPr lang="ko-KR" altLang="en-US"/>
              <a:t> 출력용으로 사용하고</a:t>
            </a:r>
            <a:r>
              <a:rPr lang="en-US" altLang="ko-KR"/>
              <a:t>, </a:t>
            </a:r>
            <a:r>
              <a:rPr lang="ko-KR" altLang="en-US"/>
              <a:t>하단은 </a:t>
            </a:r>
            <a:r>
              <a:rPr lang="en-US" altLang="ko-KR"/>
              <a:t>APP1 </a:t>
            </a:r>
            <a:r>
              <a:rPr lang="ko-KR" altLang="en-US"/>
              <a:t>차량 시뮬레이션 시 차량의 움직임을 시각적으로 보여줌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용량 </a:t>
            </a:r>
            <a:r>
              <a:rPr lang="en-US" altLang="ko-KR"/>
              <a:t>- 6:2</a:t>
            </a:r>
            <a:r>
              <a:rPr lang="ko-KR" altLang="en-US"/>
              <a:t>로 분할 할당 </a:t>
            </a:r>
            <a:r>
              <a:rPr lang="en-US" altLang="ko-KR"/>
              <a:t>: 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목표 </a:t>
            </a:r>
            <a:r>
              <a:rPr lang="en-US" altLang="ko-KR"/>
              <a:t>: </a:t>
            </a:r>
            <a:r>
              <a:rPr lang="ko-KR" altLang="en-US"/>
              <a:t>앱 별로 필요한 용량에 맞게 용량 할당해주고자 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액션 </a:t>
            </a:r>
            <a:r>
              <a:rPr lang="en-US" altLang="ko-KR"/>
              <a:t>: APP1 </a:t>
            </a:r>
            <a:r>
              <a:rPr lang="ko-KR" altLang="en-US"/>
              <a:t>차량 시뮬레이션을 위해 이미지가 다량 적재되어야 하므로 </a:t>
            </a:r>
            <a:r>
              <a:rPr lang="en-US" altLang="ko-KR"/>
              <a:t>APP1</a:t>
            </a:r>
            <a:r>
              <a:rPr lang="ko-KR" altLang="en-US"/>
              <a:t>에 </a:t>
            </a:r>
            <a:r>
              <a:rPr lang="en-US" altLang="ko-KR"/>
              <a:t>6MB, APP2</a:t>
            </a:r>
            <a:r>
              <a:rPr lang="ko-KR" altLang="en-US"/>
              <a:t>에 </a:t>
            </a:r>
            <a:r>
              <a:rPr lang="en-US" altLang="ko-KR"/>
              <a:t>2MB</a:t>
            </a:r>
            <a:r>
              <a:rPr lang="ko-KR" altLang="en-US"/>
              <a:t>를 할당함</a:t>
            </a:r>
            <a:r>
              <a:rPr lang="en-US" altLang="ko-KR"/>
              <a:t> - </a:t>
            </a:r>
            <a:r>
              <a:rPr lang="ko-KR" altLang="en-US"/>
              <a:t>이를 위해 </a:t>
            </a:r>
            <a:r>
              <a:rPr lang="en-US" altLang="ko-KR"/>
              <a:t>1st</a:t>
            </a:r>
            <a:r>
              <a:rPr lang="ko-KR" altLang="en-US"/>
              <a:t> </a:t>
            </a:r>
            <a:r>
              <a:rPr lang="en-US" altLang="ko-KR"/>
              <a:t>T/T,</a:t>
            </a:r>
            <a:r>
              <a:rPr lang="ko-KR" altLang="en-US"/>
              <a:t> </a:t>
            </a:r>
            <a:r>
              <a:rPr lang="en-US" altLang="ko-KR"/>
              <a:t>2nd T/T</a:t>
            </a:r>
            <a:r>
              <a:rPr lang="ko-KR" altLang="en-US"/>
              <a:t> 변경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DD handling - </a:t>
            </a:r>
            <a:r>
              <a:rPr lang="ko-KR" altLang="en-US"/>
              <a:t>인터럽트 신호에 대한 알림 등록 </a:t>
            </a:r>
            <a:r>
              <a:rPr lang="en-US" altLang="ko-KR"/>
              <a:t>: </a:t>
            </a:r>
          </a:p>
          <a:p>
            <a:r>
              <a:rPr lang="en-US" altLang="ko-KR"/>
              <a:t>- </a:t>
            </a:r>
            <a:r>
              <a:rPr lang="ko-KR" altLang="en-US"/>
              <a:t>목표 </a:t>
            </a:r>
            <a:r>
              <a:rPr lang="en-US" altLang="ko-KR"/>
              <a:t>: Key3, Key4</a:t>
            </a:r>
            <a:r>
              <a:rPr lang="ko-KR" altLang="en-US"/>
              <a:t>를 통해 변경되는 속도를 </a:t>
            </a:r>
            <a:r>
              <a:rPr lang="en-US" altLang="ko-KR"/>
              <a:t>APP0, APP1 </a:t>
            </a:r>
            <a:r>
              <a:rPr lang="ko-KR" altLang="en-US"/>
              <a:t>모두에 전달하고자 함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액션 </a:t>
            </a:r>
            <a:r>
              <a:rPr lang="en-US" altLang="ko-KR"/>
              <a:t>: OS</a:t>
            </a:r>
            <a:r>
              <a:rPr lang="ko-KR" altLang="en-US"/>
              <a:t>에 </a:t>
            </a:r>
            <a:r>
              <a:rPr lang="en-US" altLang="ko-KR"/>
              <a:t>Key interrupt</a:t>
            </a:r>
            <a:r>
              <a:rPr lang="ko-KR" altLang="en-US"/>
              <a:t>가 발생했을 때 조절할 전역변수를 두고 해당 값을 </a:t>
            </a:r>
            <a:r>
              <a:rPr lang="en-US" altLang="ko-KR"/>
              <a:t>APP0, APP1</a:t>
            </a:r>
            <a:r>
              <a:rPr lang="ko-KR" altLang="en-US"/>
              <a:t>에서 접근하여 기존 커널의 </a:t>
            </a:r>
            <a:r>
              <a:rPr lang="en-US" altLang="ko-KR"/>
              <a:t>watchdog </a:t>
            </a:r>
            <a:r>
              <a:rPr lang="ko-KR" altLang="en-US"/>
              <a:t>역할을 수행함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APP1 : </a:t>
            </a:r>
          </a:p>
          <a:p>
            <a:r>
              <a:rPr lang="en-US" altLang="ko-KR"/>
              <a:t>- </a:t>
            </a:r>
            <a:r>
              <a:rPr lang="ko-KR" altLang="en-US"/>
              <a:t>역할 </a:t>
            </a:r>
            <a:r>
              <a:rPr lang="en-US" altLang="ko-KR"/>
              <a:t>: </a:t>
            </a:r>
            <a:r>
              <a:rPr lang="ko-KR" altLang="en-US"/>
              <a:t>차량 시뮬레이션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기능 </a:t>
            </a:r>
            <a:r>
              <a:rPr lang="en-US" altLang="ko-KR"/>
              <a:t>: </a:t>
            </a:r>
            <a:r>
              <a:rPr lang="ko-KR" altLang="en-US"/>
              <a:t>차량의 움직임을 시각적으로 보여줌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화면 </a:t>
            </a:r>
            <a:r>
              <a:rPr lang="en-US" altLang="ko-KR"/>
              <a:t>: </a:t>
            </a:r>
            <a:r>
              <a:rPr lang="ko-KR" altLang="en-US"/>
              <a:t>하단 사용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최적화 </a:t>
            </a:r>
            <a:r>
              <a:rPr lang="en-US" altLang="ko-KR"/>
              <a:t>: </a:t>
            </a:r>
            <a:r>
              <a:rPr lang="ko-KR" altLang="en-US"/>
              <a:t>화면의</a:t>
            </a:r>
            <a:r>
              <a:rPr lang="en-US" altLang="ko-KR"/>
              <a:t> </a:t>
            </a:r>
            <a:r>
              <a:rPr lang="ko-KR" altLang="en-US"/>
              <a:t>하단만을 사용하여 이미지 크기를 최소화해 용량 감소</a:t>
            </a:r>
            <a:r>
              <a:rPr lang="en-US" altLang="ko-KR"/>
              <a:t>, </a:t>
            </a:r>
            <a:r>
              <a:rPr lang="ko-KR" altLang="en-US"/>
              <a:t>차량의 움직임을 보일 수 있는 최소한의 프레임 사용</a:t>
            </a:r>
            <a:r>
              <a:rPr lang="en-US" altLang="ko-KR"/>
              <a:t>(</a:t>
            </a:r>
            <a:r>
              <a:rPr lang="ko-KR" altLang="en-US"/>
              <a:t>낮과 밤 각각 </a:t>
            </a:r>
            <a:r>
              <a:rPr lang="en-US" altLang="ko-KR"/>
              <a:t>4</a:t>
            </a:r>
            <a:r>
              <a:rPr lang="ko-KR" altLang="en-US"/>
              <a:t>장</a:t>
            </a:r>
            <a:r>
              <a:rPr lang="en-US" altLang="ko-KR"/>
              <a:t>)</a:t>
            </a:r>
          </a:p>
          <a:p>
            <a:r>
              <a:rPr lang="en-US" altLang="ko-KR"/>
              <a:t>- </a:t>
            </a:r>
            <a:r>
              <a:rPr lang="ko-KR" altLang="en-US"/>
              <a:t>효과 </a:t>
            </a:r>
            <a:r>
              <a:rPr lang="en-US" altLang="ko-KR"/>
              <a:t>: APP2</a:t>
            </a:r>
            <a:r>
              <a:rPr lang="ko-KR" altLang="en-US"/>
              <a:t>의 기능을 확인할 수 있는 차량 시뮬레이션 제공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APP2 : </a:t>
            </a:r>
          </a:p>
          <a:p>
            <a:r>
              <a:rPr lang="en-US" altLang="ko-KR"/>
              <a:t>- </a:t>
            </a:r>
            <a:r>
              <a:rPr lang="ko-KR" altLang="en-US"/>
              <a:t>역할 </a:t>
            </a:r>
            <a:r>
              <a:rPr lang="en-US" altLang="ko-KR"/>
              <a:t>: </a:t>
            </a:r>
            <a:r>
              <a:rPr lang="ko-KR" altLang="en-US"/>
              <a:t>차량 엑셀 및 브레이크 이상 작동 알림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기능 </a:t>
            </a:r>
            <a:r>
              <a:rPr lang="en-US" altLang="ko-KR"/>
              <a:t>: </a:t>
            </a:r>
            <a:r>
              <a:rPr lang="ko-KR" altLang="en-US"/>
              <a:t>차량의 속도와 함께 엑셀 및 브레이크 중 무엇이 작동중인지 알림</a:t>
            </a:r>
            <a:r>
              <a:rPr lang="en-US" altLang="ko-KR"/>
              <a:t>, </a:t>
            </a:r>
            <a:r>
              <a:rPr lang="ko-KR" altLang="en-US"/>
              <a:t>급발진 상황이나 운전자가 엑셀을 브레이크로 오인하고 작동 시 상황 안내 및 해결책 제안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화면 </a:t>
            </a:r>
            <a:r>
              <a:rPr lang="en-US" altLang="ko-KR"/>
              <a:t>: </a:t>
            </a:r>
            <a:r>
              <a:rPr lang="ko-KR" altLang="en-US"/>
              <a:t>상단 사용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최적화 </a:t>
            </a:r>
            <a:r>
              <a:rPr lang="en-US" altLang="ko-KR"/>
              <a:t>: </a:t>
            </a:r>
            <a:r>
              <a:rPr lang="ko-KR" altLang="en-US"/>
              <a:t>화면의 상단만을 사용 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효과 </a:t>
            </a:r>
            <a:r>
              <a:rPr lang="en-US" altLang="ko-KR"/>
              <a:t>: </a:t>
            </a:r>
            <a:r>
              <a:rPr lang="ko-KR" altLang="en-US"/>
              <a:t>사용자에게 현재 상황을 알리고 당황스러운 상황에 대한 해결방안을 제시하여 사고를 미연에 방지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26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핵심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앱</a:t>
            </a:r>
            <a:r>
              <a:rPr lang="ko-KR" altLang="en-US" dirty="0"/>
              <a:t> 구성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 </a:t>
            </a:r>
            <a:r>
              <a:rPr lang="en-US" altLang="ko-KR" dirty="0"/>
              <a:t>-</a:t>
            </a:r>
            <a:r>
              <a:rPr lang="ko-KR" altLang="en-US"/>
              <a:t> 분할 사용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</a:t>
            </a:r>
            <a:r>
              <a:rPr lang="ko-KR" altLang="en-US"/>
              <a:t>하나의 화면에 두개의 </a:t>
            </a:r>
            <a:r>
              <a:rPr lang="en-US" altLang="ko-KR" dirty="0"/>
              <a:t>APP</a:t>
            </a:r>
            <a:r>
              <a:rPr lang="ko-KR" altLang="en-US"/>
              <a:t>을 모두 보여주고자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</a:t>
            </a:r>
            <a:r>
              <a:rPr lang="ko-KR" altLang="en-US"/>
              <a:t>상단은 </a:t>
            </a:r>
            <a:r>
              <a:rPr lang="en-US" altLang="ko-KR" dirty="0"/>
              <a:t>APP2</a:t>
            </a:r>
            <a:r>
              <a:rPr lang="ko-KR" altLang="en-US"/>
              <a:t> 출력용으로 사용하고</a:t>
            </a:r>
            <a:r>
              <a:rPr lang="en-US" altLang="ko-KR" dirty="0"/>
              <a:t>, </a:t>
            </a:r>
            <a:r>
              <a:rPr lang="ko-KR" altLang="en-US"/>
              <a:t>하단은 </a:t>
            </a:r>
            <a:r>
              <a:rPr lang="en-US" altLang="ko-KR" dirty="0"/>
              <a:t>APP1 </a:t>
            </a:r>
            <a:r>
              <a:rPr lang="ko-KR" altLang="en-US"/>
              <a:t>차량 시뮬레이션 시 차량의 움직임을 시각적으로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용량 </a:t>
            </a:r>
            <a:r>
              <a:rPr lang="en-US" altLang="ko-KR" dirty="0"/>
              <a:t>- 6:2</a:t>
            </a:r>
            <a:r>
              <a:rPr lang="ko-KR" altLang="en-US"/>
              <a:t>로 분할 할당 </a:t>
            </a:r>
            <a:r>
              <a:rPr lang="en-US" altLang="ko-KR" dirty="0"/>
              <a:t>: </a:t>
            </a:r>
            <a:r>
              <a:rPr lang="ko-KR" altLang="en-US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</a:t>
            </a:r>
            <a:r>
              <a:rPr lang="ko-KR" altLang="en-US"/>
              <a:t>앱 별로 필요한 용량에 맞게 용량 할당해주고자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APP1 </a:t>
            </a:r>
            <a:r>
              <a:rPr lang="ko-KR" altLang="en-US"/>
              <a:t>차량 시뮬레이션을 위해 이미지가 다량 적재되어야 하므로 </a:t>
            </a:r>
            <a:r>
              <a:rPr lang="en-US" altLang="ko-KR" dirty="0"/>
              <a:t>APP1</a:t>
            </a:r>
            <a:r>
              <a:rPr lang="ko-KR" altLang="en-US"/>
              <a:t>에 </a:t>
            </a:r>
            <a:r>
              <a:rPr lang="en-US" altLang="ko-KR" dirty="0"/>
              <a:t>6MB, APP2</a:t>
            </a:r>
            <a:r>
              <a:rPr lang="ko-KR" altLang="en-US"/>
              <a:t>에 </a:t>
            </a:r>
            <a:r>
              <a:rPr lang="en-US" altLang="ko-KR" dirty="0"/>
              <a:t>2MB</a:t>
            </a:r>
            <a:r>
              <a:rPr lang="ko-KR" altLang="en-US"/>
              <a:t>를 할당함</a:t>
            </a:r>
            <a:r>
              <a:rPr lang="en-US" altLang="ko-KR" dirty="0"/>
              <a:t> - </a:t>
            </a:r>
            <a:r>
              <a:rPr lang="ko-KR" altLang="en-US"/>
              <a:t>이를 위해 </a:t>
            </a:r>
            <a:r>
              <a:rPr lang="en-US" altLang="ko-KR" dirty="0"/>
              <a:t>1st</a:t>
            </a:r>
            <a:r>
              <a:rPr lang="ko-KR" altLang="en-US"/>
              <a:t> </a:t>
            </a:r>
            <a:r>
              <a:rPr lang="en-US" altLang="ko-KR" dirty="0"/>
              <a:t>T/T,</a:t>
            </a:r>
            <a:r>
              <a:rPr lang="ko-KR" altLang="en-US"/>
              <a:t> </a:t>
            </a:r>
            <a:r>
              <a:rPr lang="en-US" altLang="ko-KR" dirty="0"/>
              <a:t>2nd T/T</a:t>
            </a:r>
            <a:r>
              <a:rPr lang="ko-KR" altLang="en-US"/>
              <a:t>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DD handling - </a:t>
            </a:r>
            <a:r>
              <a:rPr lang="ko-KR" altLang="en-US"/>
              <a:t>인터럽트 신호에 대한 알림 등록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Key3, Key4</a:t>
            </a:r>
            <a:r>
              <a:rPr lang="ko-KR" altLang="en-US"/>
              <a:t>를 통해 변경되는 속도를 </a:t>
            </a:r>
            <a:r>
              <a:rPr lang="en-US" altLang="ko-KR" dirty="0"/>
              <a:t>APP0, APP1 </a:t>
            </a:r>
            <a:r>
              <a:rPr lang="ko-KR" altLang="en-US"/>
              <a:t>모두에 전달하고자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OS</a:t>
            </a:r>
            <a:r>
              <a:rPr lang="ko-KR" altLang="en-US"/>
              <a:t>에 </a:t>
            </a:r>
            <a:r>
              <a:rPr lang="en-US" altLang="ko-KR" dirty="0"/>
              <a:t>Key interrupt</a:t>
            </a:r>
            <a:r>
              <a:rPr lang="ko-KR" altLang="en-US"/>
              <a:t>가 발생했을 때 조절할 전역변수를 두고 해당 값을 </a:t>
            </a:r>
            <a:r>
              <a:rPr lang="en-US" altLang="ko-KR" dirty="0"/>
              <a:t>APP0, APP1</a:t>
            </a:r>
            <a:r>
              <a:rPr lang="ko-KR" altLang="en-US"/>
              <a:t>에서 접근하여 기존 커널의 </a:t>
            </a:r>
            <a:r>
              <a:rPr lang="en-US" altLang="ko-KR" dirty="0"/>
              <a:t>watchdog </a:t>
            </a:r>
            <a:r>
              <a:rPr lang="ko-KR" altLang="en-US"/>
              <a:t>역할을 수행함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APP1 : </a:t>
            </a:r>
          </a:p>
          <a:p>
            <a:r>
              <a:rPr lang="en-US" altLang="ko-KR" dirty="0"/>
              <a:t>- </a:t>
            </a:r>
            <a:r>
              <a:rPr lang="ko-KR" altLang="en-US"/>
              <a:t>역할 </a:t>
            </a:r>
            <a:r>
              <a:rPr lang="en-US" altLang="ko-KR" dirty="0"/>
              <a:t>: </a:t>
            </a:r>
            <a:r>
              <a:rPr lang="ko-KR" altLang="en-US"/>
              <a:t>차량 시뮬레이션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기능 </a:t>
            </a:r>
            <a:r>
              <a:rPr lang="en-US" altLang="ko-KR" dirty="0"/>
              <a:t>: </a:t>
            </a:r>
            <a:r>
              <a:rPr lang="ko-KR" altLang="en-US"/>
              <a:t>차량의 움직임을 시각적으로 보여줌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화면 </a:t>
            </a:r>
            <a:r>
              <a:rPr lang="en-US" altLang="ko-KR" dirty="0"/>
              <a:t>: </a:t>
            </a:r>
            <a:r>
              <a:rPr lang="ko-KR" altLang="en-US"/>
              <a:t>하단 사용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최적화 </a:t>
            </a:r>
            <a:r>
              <a:rPr lang="en-US" altLang="ko-KR" dirty="0"/>
              <a:t>: </a:t>
            </a:r>
            <a:r>
              <a:rPr lang="ko-KR" altLang="en-US"/>
              <a:t>화면의</a:t>
            </a:r>
            <a:r>
              <a:rPr lang="en-US" altLang="ko-KR" dirty="0"/>
              <a:t> </a:t>
            </a:r>
            <a:r>
              <a:rPr lang="ko-KR" altLang="en-US"/>
              <a:t>하단만을 사용하여 이미지 크기를 최소화해 용량 감소</a:t>
            </a:r>
            <a:r>
              <a:rPr lang="en-US" altLang="ko-KR" dirty="0"/>
              <a:t>, </a:t>
            </a:r>
            <a:r>
              <a:rPr lang="ko-KR" altLang="en-US"/>
              <a:t>차량의 움직임을 보일 수 있는 최소한의 프레임 사용</a:t>
            </a:r>
            <a:r>
              <a:rPr lang="en-US" altLang="ko-KR" dirty="0"/>
              <a:t>(</a:t>
            </a:r>
            <a:r>
              <a:rPr lang="ko-KR" altLang="en-US"/>
              <a:t>낮과 밤 각각 </a:t>
            </a:r>
            <a:r>
              <a:rPr lang="en-US" altLang="ko-KR" dirty="0"/>
              <a:t>4</a:t>
            </a:r>
            <a:r>
              <a:rPr lang="ko-KR" altLang="en-US"/>
              <a:t>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/>
              <a:t>효과 </a:t>
            </a:r>
            <a:r>
              <a:rPr lang="en-US" altLang="ko-KR" dirty="0"/>
              <a:t>: APP2</a:t>
            </a:r>
            <a:r>
              <a:rPr lang="ko-KR" altLang="en-US"/>
              <a:t>의 기능을 확인할 수 있는 차량 시뮬레이션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APP2 : </a:t>
            </a:r>
          </a:p>
          <a:p>
            <a:r>
              <a:rPr lang="en-US" altLang="ko-KR" dirty="0"/>
              <a:t>- </a:t>
            </a:r>
            <a:r>
              <a:rPr lang="ko-KR" altLang="en-US"/>
              <a:t>역할 </a:t>
            </a:r>
            <a:r>
              <a:rPr lang="en-US" altLang="ko-KR" dirty="0"/>
              <a:t>: </a:t>
            </a:r>
            <a:r>
              <a:rPr lang="ko-KR" altLang="en-US"/>
              <a:t>차량 엑셀 및 브레이크 이상 작동 알림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기능 </a:t>
            </a:r>
            <a:r>
              <a:rPr lang="en-US" altLang="ko-KR" dirty="0"/>
              <a:t>: </a:t>
            </a:r>
            <a:r>
              <a:rPr lang="ko-KR" altLang="en-US"/>
              <a:t>차량의 속도와 함께 엑셀 및 브레이크 중 무엇이 작동중인지 알림</a:t>
            </a:r>
            <a:r>
              <a:rPr lang="en-US" altLang="ko-KR" dirty="0"/>
              <a:t>, </a:t>
            </a:r>
            <a:r>
              <a:rPr lang="ko-KR" altLang="en-US"/>
              <a:t>급발진 상황이나 운전자가 엑셀을 브레이크로 오인하고 작동 시 상황 안내 및 해결책 제안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화면 </a:t>
            </a:r>
            <a:r>
              <a:rPr lang="en-US" altLang="ko-KR" dirty="0"/>
              <a:t>: </a:t>
            </a:r>
            <a:r>
              <a:rPr lang="ko-KR" altLang="en-US"/>
              <a:t>상단 사용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최적화 </a:t>
            </a:r>
            <a:r>
              <a:rPr lang="en-US" altLang="ko-KR" dirty="0"/>
              <a:t>: </a:t>
            </a:r>
            <a:r>
              <a:rPr lang="ko-KR" altLang="en-US"/>
              <a:t>화면의 상단만을 사용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효과 </a:t>
            </a:r>
            <a:r>
              <a:rPr lang="en-US" altLang="ko-KR" dirty="0"/>
              <a:t>: </a:t>
            </a:r>
            <a:r>
              <a:rPr lang="ko-KR" altLang="en-US"/>
              <a:t>사용자에게 현재 상황을 알리고 당황스러운 상황에 대한 해결방안을 제시하여 사고를 미연에 방지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668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핵심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앱</a:t>
            </a:r>
            <a:r>
              <a:rPr lang="ko-KR" altLang="en-US" dirty="0"/>
              <a:t> 구성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 </a:t>
            </a:r>
            <a:r>
              <a:rPr lang="en-US" altLang="ko-KR" dirty="0"/>
              <a:t>-</a:t>
            </a:r>
            <a:r>
              <a:rPr lang="ko-KR" altLang="en-US"/>
              <a:t> 분할 사용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</a:t>
            </a:r>
            <a:r>
              <a:rPr lang="ko-KR" altLang="en-US"/>
              <a:t>하나의 화면에 두개의 </a:t>
            </a:r>
            <a:r>
              <a:rPr lang="en-US" altLang="ko-KR" dirty="0"/>
              <a:t>APP</a:t>
            </a:r>
            <a:r>
              <a:rPr lang="ko-KR" altLang="en-US"/>
              <a:t>을 모두 보여주고자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</a:t>
            </a:r>
            <a:r>
              <a:rPr lang="ko-KR" altLang="en-US"/>
              <a:t>상단은 </a:t>
            </a:r>
            <a:r>
              <a:rPr lang="en-US" altLang="ko-KR" dirty="0"/>
              <a:t>APP2</a:t>
            </a:r>
            <a:r>
              <a:rPr lang="ko-KR" altLang="en-US"/>
              <a:t> 출력용으로 사용하고</a:t>
            </a:r>
            <a:r>
              <a:rPr lang="en-US" altLang="ko-KR" dirty="0"/>
              <a:t>, </a:t>
            </a:r>
            <a:r>
              <a:rPr lang="ko-KR" altLang="en-US"/>
              <a:t>하단은 </a:t>
            </a:r>
            <a:r>
              <a:rPr lang="en-US" altLang="ko-KR" dirty="0"/>
              <a:t>APP1 </a:t>
            </a:r>
            <a:r>
              <a:rPr lang="ko-KR" altLang="en-US"/>
              <a:t>차량 시뮬레이션 시 차량의 움직임을 시각적으로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용량 </a:t>
            </a:r>
            <a:r>
              <a:rPr lang="en-US" altLang="ko-KR" dirty="0"/>
              <a:t>- 6:2</a:t>
            </a:r>
            <a:r>
              <a:rPr lang="ko-KR" altLang="en-US"/>
              <a:t>로 분할 할당 </a:t>
            </a:r>
            <a:r>
              <a:rPr lang="en-US" altLang="ko-KR" dirty="0"/>
              <a:t>: </a:t>
            </a:r>
            <a:r>
              <a:rPr lang="ko-KR" altLang="en-US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</a:t>
            </a:r>
            <a:r>
              <a:rPr lang="ko-KR" altLang="en-US"/>
              <a:t>앱 별로 필요한 용량에 맞게 용량 할당해주고자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APP1 </a:t>
            </a:r>
            <a:r>
              <a:rPr lang="ko-KR" altLang="en-US"/>
              <a:t>차량 시뮬레이션을 위해 이미지가 다량 적재되어야 하므로 </a:t>
            </a:r>
            <a:r>
              <a:rPr lang="en-US" altLang="ko-KR" dirty="0"/>
              <a:t>APP1</a:t>
            </a:r>
            <a:r>
              <a:rPr lang="ko-KR" altLang="en-US"/>
              <a:t>에 </a:t>
            </a:r>
            <a:r>
              <a:rPr lang="en-US" altLang="ko-KR" dirty="0"/>
              <a:t>6MB, APP2</a:t>
            </a:r>
            <a:r>
              <a:rPr lang="ko-KR" altLang="en-US"/>
              <a:t>에 </a:t>
            </a:r>
            <a:r>
              <a:rPr lang="en-US" altLang="ko-KR" dirty="0"/>
              <a:t>2MB</a:t>
            </a:r>
            <a:r>
              <a:rPr lang="ko-KR" altLang="en-US"/>
              <a:t>를 할당함</a:t>
            </a:r>
            <a:r>
              <a:rPr lang="en-US" altLang="ko-KR" dirty="0"/>
              <a:t> - </a:t>
            </a:r>
            <a:r>
              <a:rPr lang="ko-KR" altLang="en-US"/>
              <a:t>이를 위해 </a:t>
            </a:r>
            <a:r>
              <a:rPr lang="en-US" altLang="ko-KR" dirty="0"/>
              <a:t>1st</a:t>
            </a:r>
            <a:r>
              <a:rPr lang="ko-KR" altLang="en-US"/>
              <a:t> </a:t>
            </a:r>
            <a:r>
              <a:rPr lang="en-US" altLang="ko-KR" dirty="0"/>
              <a:t>T/T,</a:t>
            </a:r>
            <a:r>
              <a:rPr lang="ko-KR" altLang="en-US"/>
              <a:t> </a:t>
            </a:r>
            <a:r>
              <a:rPr lang="en-US" altLang="ko-KR" dirty="0"/>
              <a:t>2nd T/T</a:t>
            </a:r>
            <a:r>
              <a:rPr lang="ko-KR" altLang="en-US"/>
              <a:t>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DD handling - </a:t>
            </a:r>
            <a:r>
              <a:rPr lang="ko-KR" altLang="en-US"/>
              <a:t>인터럽트 신호에 대한 알림 등록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 </a:t>
            </a:r>
            <a:r>
              <a:rPr lang="ko-KR" altLang="en-US"/>
              <a:t>목표 </a:t>
            </a:r>
            <a:r>
              <a:rPr lang="en-US" altLang="ko-KR" dirty="0"/>
              <a:t>: Key3, Key4</a:t>
            </a:r>
            <a:r>
              <a:rPr lang="ko-KR" altLang="en-US"/>
              <a:t>를 통해 변경되는 속도를 </a:t>
            </a:r>
            <a:r>
              <a:rPr lang="en-US" altLang="ko-KR" dirty="0"/>
              <a:t>APP0, APP1 </a:t>
            </a:r>
            <a:r>
              <a:rPr lang="ko-KR" altLang="en-US"/>
              <a:t>모두에 전달하고자 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액션 </a:t>
            </a:r>
            <a:r>
              <a:rPr lang="en-US" altLang="ko-KR" dirty="0"/>
              <a:t>: OS</a:t>
            </a:r>
            <a:r>
              <a:rPr lang="ko-KR" altLang="en-US"/>
              <a:t>에 </a:t>
            </a:r>
            <a:r>
              <a:rPr lang="en-US" altLang="ko-KR" dirty="0"/>
              <a:t>Key interrupt</a:t>
            </a:r>
            <a:r>
              <a:rPr lang="ko-KR" altLang="en-US"/>
              <a:t>가 발생했을 때 조절할 전역변수를 두고 해당 값을 </a:t>
            </a:r>
            <a:r>
              <a:rPr lang="en-US" altLang="ko-KR" dirty="0"/>
              <a:t>APP0, APP1</a:t>
            </a:r>
            <a:r>
              <a:rPr lang="ko-KR" altLang="en-US"/>
              <a:t>에서 접근하여 기존 커널의 </a:t>
            </a:r>
            <a:r>
              <a:rPr lang="en-US" altLang="ko-KR" dirty="0"/>
              <a:t>watchdog </a:t>
            </a:r>
            <a:r>
              <a:rPr lang="ko-KR" altLang="en-US"/>
              <a:t>역할을 수행함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APP1 : </a:t>
            </a:r>
          </a:p>
          <a:p>
            <a:r>
              <a:rPr lang="en-US" altLang="ko-KR" dirty="0"/>
              <a:t>- </a:t>
            </a:r>
            <a:r>
              <a:rPr lang="ko-KR" altLang="en-US"/>
              <a:t>역할 </a:t>
            </a:r>
            <a:r>
              <a:rPr lang="en-US" altLang="ko-KR" dirty="0"/>
              <a:t>: </a:t>
            </a:r>
            <a:r>
              <a:rPr lang="ko-KR" altLang="en-US"/>
              <a:t>차량 시뮬레이션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기능 </a:t>
            </a:r>
            <a:r>
              <a:rPr lang="en-US" altLang="ko-KR" dirty="0"/>
              <a:t>: </a:t>
            </a:r>
            <a:r>
              <a:rPr lang="ko-KR" altLang="en-US"/>
              <a:t>차량의 움직임을 시각적으로 보여줌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화면 </a:t>
            </a:r>
            <a:r>
              <a:rPr lang="en-US" altLang="ko-KR" dirty="0"/>
              <a:t>: </a:t>
            </a:r>
            <a:r>
              <a:rPr lang="ko-KR" altLang="en-US"/>
              <a:t>하단 사용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최적화 </a:t>
            </a:r>
            <a:r>
              <a:rPr lang="en-US" altLang="ko-KR" dirty="0"/>
              <a:t>: </a:t>
            </a:r>
            <a:r>
              <a:rPr lang="ko-KR" altLang="en-US"/>
              <a:t>화면의</a:t>
            </a:r>
            <a:r>
              <a:rPr lang="en-US" altLang="ko-KR" dirty="0"/>
              <a:t> </a:t>
            </a:r>
            <a:r>
              <a:rPr lang="ko-KR" altLang="en-US"/>
              <a:t>하단만을 사용하여 이미지 크기를 최소화해 용량 감소</a:t>
            </a:r>
            <a:r>
              <a:rPr lang="en-US" altLang="ko-KR" dirty="0"/>
              <a:t>, </a:t>
            </a:r>
            <a:r>
              <a:rPr lang="ko-KR" altLang="en-US"/>
              <a:t>차량의 움직임을 보일 수 있는 최소한의 프레임 사용</a:t>
            </a:r>
            <a:r>
              <a:rPr lang="en-US" altLang="ko-KR" dirty="0"/>
              <a:t>(</a:t>
            </a:r>
            <a:r>
              <a:rPr lang="ko-KR" altLang="en-US"/>
              <a:t>낮과 밤 각각 </a:t>
            </a:r>
            <a:r>
              <a:rPr lang="en-US" altLang="ko-KR" dirty="0"/>
              <a:t>4</a:t>
            </a:r>
            <a:r>
              <a:rPr lang="ko-KR" altLang="en-US"/>
              <a:t>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/>
              <a:t>효과 </a:t>
            </a:r>
            <a:r>
              <a:rPr lang="en-US" altLang="ko-KR" dirty="0"/>
              <a:t>: APP2</a:t>
            </a:r>
            <a:r>
              <a:rPr lang="ko-KR" altLang="en-US"/>
              <a:t>의 기능을 확인할 수 있는 차량 시뮬레이션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APP2 : </a:t>
            </a:r>
          </a:p>
          <a:p>
            <a:r>
              <a:rPr lang="en-US" altLang="ko-KR" dirty="0"/>
              <a:t>- </a:t>
            </a:r>
            <a:r>
              <a:rPr lang="ko-KR" altLang="en-US"/>
              <a:t>역할 </a:t>
            </a:r>
            <a:r>
              <a:rPr lang="en-US" altLang="ko-KR" dirty="0"/>
              <a:t>: </a:t>
            </a:r>
            <a:r>
              <a:rPr lang="ko-KR" altLang="en-US"/>
              <a:t>차량 엑셀 및 브레이크 이상 작동 알림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기능 </a:t>
            </a:r>
            <a:r>
              <a:rPr lang="en-US" altLang="ko-KR" dirty="0"/>
              <a:t>: </a:t>
            </a:r>
            <a:r>
              <a:rPr lang="ko-KR" altLang="en-US"/>
              <a:t>차량의 속도와 함께 엑셀 및 브레이크 중 무엇이 작동중인지 알림</a:t>
            </a:r>
            <a:r>
              <a:rPr lang="en-US" altLang="ko-KR" dirty="0"/>
              <a:t>, </a:t>
            </a:r>
            <a:r>
              <a:rPr lang="ko-KR" altLang="en-US"/>
              <a:t>급발진 상황이나 운전자가 엑셀을 브레이크로 오인하고 작동 시 상황 안내 및 해결책 제안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화면 </a:t>
            </a:r>
            <a:r>
              <a:rPr lang="en-US" altLang="ko-KR" dirty="0"/>
              <a:t>: </a:t>
            </a:r>
            <a:r>
              <a:rPr lang="ko-KR" altLang="en-US"/>
              <a:t>상단 사용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최적화 </a:t>
            </a:r>
            <a:r>
              <a:rPr lang="en-US" altLang="ko-KR" dirty="0"/>
              <a:t>: </a:t>
            </a:r>
            <a:r>
              <a:rPr lang="ko-KR" altLang="en-US"/>
              <a:t>화면의 상단만을 사용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효과 </a:t>
            </a:r>
            <a:r>
              <a:rPr lang="en-US" altLang="ko-KR" dirty="0"/>
              <a:t>: </a:t>
            </a:r>
            <a:r>
              <a:rPr lang="ko-KR" altLang="en-US"/>
              <a:t>사용자에게 현재 상황을 알리고 당황스러운 상황에 대한 해결방안을 제시하여 사고를 미연에 방지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05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044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결과물에 대한 성능측정 또는 목표달성 여부 등 평가</a:t>
            </a:r>
          </a:p>
          <a:p>
            <a:r>
              <a:rPr lang="ko-KR" altLang="en-US" dirty="0" smtClean="0"/>
              <a:t>성능이 낮을 경우 원인 분석 및 개선책 검토 기록</a:t>
            </a:r>
          </a:p>
          <a:p>
            <a:r>
              <a:rPr lang="ko-KR" altLang="en-US" dirty="0" smtClean="0"/>
              <a:t>성능이 만족했을 경우 향후 활용 가능한 기대효과 기록</a:t>
            </a:r>
          </a:p>
          <a:p>
            <a:r>
              <a:rPr lang="ko-KR" altLang="en-US" dirty="0" smtClean="0"/>
              <a:t>가급적 </a:t>
            </a:r>
            <a:r>
              <a:rPr lang="en-US" altLang="ko-KR" dirty="0" smtClean="0"/>
              <a:t>1 </a:t>
            </a:r>
            <a:r>
              <a:rPr lang="ko-KR" altLang="en-US" smtClean="0"/>
              <a:t>페이지로 정리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40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개발 결과물의 추후 개선점</a:t>
            </a:r>
            <a:r>
              <a:rPr lang="en-US" altLang="ko-KR" dirty="0" smtClean="0"/>
              <a:t>, </a:t>
            </a:r>
            <a:r>
              <a:rPr lang="ko-KR" altLang="en-US" smtClean="0"/>
              <a:t>후속 개발 주제 등에 대한 내용</a:t>
            </a:r>
          </a:p>
          <a:p>
            <a:r>
              <a:rPr lang="ko-KR" altLang="en-US" dirty="0" smtClean="0"/>
              <a:t>가급적 </a:t>
            </a:r>
            <a:r>
              <a:rPr lang="en-US" altLang="ko-KR" dirty="0" smtClean="0"/>
              <a:t>1</a:t>
            </a:r>
            <a:r>
              <a:rPr lang="ko-KR" altLang="en-US" smtClean="0"/>
              <a:t>페이지로 요약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10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4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간략하게 </a:t>
            </a:r>
            <a:r>
              <a:rPr lang="en-US" altLang="ko-KR" dirty="0" smtClean="0"/>
              <a:t>1</a:t>
            </a:r>
            <a:r>
              <a:rPr lang="ko-KR" altLang="en-US" smtClean="0"/>
              <a:t>페이지에 프로젝트의 주제</a:t>
            </a:r>
            <a:r>
              <a:rPr lang="en-US" altLang="ko-KR" dirty="0" smtClean="0"/>
              <a:t>, </a:t>
            </a:r>
            <a:r>
              <a:rPr lang="ko-KR" altLang="en-US" smtClean="0"/>
              <a:t>목표</a:t>
            </a:r>
            <a:r>
              <a:rPr lang="en-US" altLang="ko-KR" dirty="0" smtClean="0"/>
              <a:t>, </a:t>
            </a:r>
            <a:r>
              <a:rPr lang="ko-KR" altLang="en-US" smtClean="0"/>
              <a:t>결과를 요약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급발진</a:t>
            </a:r>
            <a:r>
              <a:rPr lang="en-US" altLang="ko-KR" dirty="0" smtClean="0"/>
              <a:t>, </a:t>
            </a:r>
            <a:r>
              <a:rPr lang="ko-KR" altLang="en-US" smtClean="0"/>
              <a:t>오작동 방지 시스템</a:t>
            </a:r>
            <a:endParaRPr lang="en-US" altLang="ko-KR" dirty="0" smtClean="0"/>
          </a:p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os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smtClean="0"/>
              <a:t>커널</a:t>
            </a:r>
            <a:r>
              <a:rPr lang="en-US" altLang="ko-KR" dirty="0" smtClean="0"/>
              <a:t>, </a:t>
            </a:r>
            <a:r>
              <a:rPr lang="ko-KR" altLang="en-US" smtClean="0"/>
              <a:t>시스템 콜</a:t>
            </a:r>
            <a:r>
              <a:rPr lang="en-US" altLang="ko-KR" dirty="0" smtClean="0"/>
              <a:t>, demand paging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81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처음 기획한 개발 목표</a:t>
            </a:r>
          </a:p>
          <a:p>
            <a:r>
              <a:rPr lang="ko-KR" altLang="en-US" dirty="0" smtClean="0"/>
              <a:t>실제 개발 결과 소개</a:t>
            </a:r>
          </a:p>
          <a:p>
            <a:r>
              <a:rPr lang="ko-KR" altLang="en-US" dirty="0" smtClean="0"/>
              <a:t>가급적 결과 내용을 상세히 기술</a:t>
            </a:r>
          </a:p>
          <a:p>
            <a:r>
              <a:rPr lang="ko-KR" altLang="en-US" dirty="0" smtClean="0"/>
              <a:t>페이지 수 무관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84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개발 목표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 dirty="0"/>
          </a:p>
          <a:p>
            <a:r>
              <a:rPr lang="en-US" altLang="ko-KR" dirty="0"/>
              <a:t>- APP1 : </a:t>
            </a:r>
            <a:r>
              <a:rPr lang="ko-KR" altLang="en-US"/>
              <a:t>자동차 주행 및 속도 제어 </a:t>
            </a:r>
            <a:r>
              <a:rPr lang="en-US" altLang="ko-KR" dirty="0"/>
              <a:t>( </a:t>
            </a:r>
            <a:r>
              <a:rPr lang="ko-KR" altLang="en-US"/>
              <a:t>운전자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APP2 : </a:t>
            </a:r>
            <a:r>
              <a:rPr lang="ko-KR" altLang="en-US"/>
              <a:t>급발진 상황 및 오작동 상황 발생 시 알림 제공</a:t>
            </a:r>
          </a:p>
        </p:txBody>
      </p:sp>
    </p:spTree>
    <p:extLst>
      <p:ext uri="{BB962C8B-B14F-4D97-AF65-F5344CB8AC3E}">
        <p14:creationId xmlns:p14="http://schemas.microsoft.com/office/powerpoint/2010/main" val="286370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개발 목표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/>
          </a:p>
          <a:p>
            <a:r>
              <a:rPr lang="en-US" altLang="ko-KR"/>
              <a:t>- APP1 : </a:t>
            </a:r>
            <a:r>
              <a:rPr lang="ko-KR" altLang="en-US"/>
              <a:t>자동차 주행 및 속도 제어 </a:t>
            </a:r>
            <a:r>
              <a:rPr lang="en-US" altLang="ko-KR"/>
              <a:t>( </a:t>
            </a:r>
            <a:r>
              <a:rPr lang="ko-KR" altLang="en-US"/>
              <a:t>운전자 </a:t>
            </a:r>
            <a:r>
              <a:rPr lang="en-US" altLang="ko-KR"/>
              <a:t>)</a:t>
            </a:r>
          </a:p>
          <a:p>
            <a:r>
              <a:rPr lang="en-US" altLang="ko-KR"/>
              <a:t>- APP2 : </a:t>
            </a:r>
            <a:r>
              <a:rPr lang="ko-KR" altLang="en-US"/>
              <a:t>급발진 상황 및 오작동 상황 발생 시 알림 제공</a:t>
            </a:r>
          </a:p>
        </p:txBody>
      </p:sp>
    </p:spTree>
    <p:extLst>
      <p:ext uri="{BB962C8B-B14F-4D97-AF65-F5344CB8AC3E}">
        <p14:creationId xmlns:p14="http://schemas.microsoft.com/office/powerpoint/2010/main" val="348867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개발 목표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/>
              <a:t>급발진 상황을 판별하고 운전자에게 알림을 전달하는 기능</a:t>
            </a:r>
            <a:endParaRPr lang="en-US" altLang="ko-KR" dirty="0"/>
          </a:p>
          <a:p>
            <a:r>
              <a:rPr lang="en-US" altLang="ko-KR" dirty="0"/>
              <a:t>- APP1 : </a:t>
            </a:r>
            <a:r>
              <a:rPr lang="ko-KR" altLang="en-US"/>
              <a:t>자동차 주행 및 속도 제어 </a:t>
            </a:r>
            <a:r>
              <a:rPr lang="en-US" altLang="ko-KR" dirty="0"/>
              <a:t>( </a:t>
            </a:r>
            <a:r>
              <a:rPr lang="ko-KR" altLang="en-US"/>
              <a:t>운전자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APP2 : </a:t>
            </a:r>
            <a:r>
              <a:rPr lang="ko-KR" altLang="en-US"/>
              <a:t>급발진 상황 및 오작동 상황 발생 시 알림 제공</a:t>
            </a:r>
          </a:p>
        </p:txBody>
      </p:sp>
    </p:spTree>
    <p:extLst>
      <p:ext uri="{BB962C8B-B14F-4D97-AF65-F5344CB8AC3E}">
        <p14:creationId xmlns:p14="http://schemas.microsoft.com/office/powerpoint/2010/main" val="329887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20ms 마다 Timer IRQ 발생</a:t>
            </a:r>
            <a:endParaRPr lang="en-US" altLang="ko-KR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IRQ 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핸들러가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어셈블리 함수 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Switch_APP()</a:t>
            </a:r>
            <a:r>
              <a:rPr lang="en-US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호출</a:t>
            </a:r>
            <a:endParaRPr lang="ko-KR" altLang="ko-KR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APP0 &lt;-&gt; APP1으로 context switching</a:t>
            </a:r>
            <a:endParaRPr lang="en-US" altLang="ko-KR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ko-KR" altLang="ko-KR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- Switch_APP()은 context switching 시 R0-R16, SPSR (Saved process status register) </a:t>
            </a:r>
            <a:endParaRPr lang="en-US" altLang="ko-KR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레지스터 백업</a:t>
            </a:r>
            <a:r>
              <a:rPr lang="en-US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ko-KR" altLang="en-US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및</a:t>
            </a:r>
            <a:r>
              <a:rPr lang="ko-KR" altLang="ko-KR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복원</a:t>
            </a:r>
            <a:endParaRPr lang="ko-KR" altLang="ko-KR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- APP_register_set[2][17] 전역변수를 선언해 2개 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앱에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대해 17개 레지스터의 데이터를 저장함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APP0, APP1에 대해 각각 virtual address &lt;-&gt; physical address를 변환하는 page table을 생성하고 context switching 시 PTBR (Page tabel base register)을 변경함</a:t>
            </a:r>
            <a:endParaRPr lang="ko-KR" altLang="ko-KR" dirty="0" smtClean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994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- </a:t>
            </a:r>
            <a:r>
              <a:rPr lang="ko-KR" altLang="ko-K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앱이</a:t>
            </a:r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함수 호출 시 svc (Supervisor call)을 보내는 어셈블리 함수를 작성함</a:t>
            </a:r>
            <a:endParaRPr lang="ko-KR" altLang="ko-KR" dirty="0" smtClean="0"/>
          </a:p>
          <a:p>
            <a:r>
              <a:rPr lang="ko-KR" altLang="ko-KR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- OS에서 svc 번호를 coprocessor register에서 읽어와 처리하도록 구현함</a:t>
            </a:r>
            <a:endParaRPr lang="ko-KR" altLang="ko-KR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738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LVMS: 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Vehicle Monitoring System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Multiprocessing_OS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 err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젬미니팀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김명균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박여현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김동현</a:t>
            </a:r>
            <a:r>
              <a:rPr lang="en-US" altLang="ko-KR" sz="28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김민제</a:t>
            </a:r>
            <a:endParaRPr lang="ko-KR" altLang="en-US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Demand Paging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6420" y="1983783"/>
            <a:ext cx="1518834" cy="7020732"/>
            <a:chOff x="706420" y="1983783"/>
            <a:chExt cx="1518834" cy="702073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420" y="1983783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465837" y="2507003"/>
              <a:ext cx="10558" cy="2585912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465837" y="5092915"/>
              <a:ext cx="10558" cy="3741119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6228506" y="4450643"/>
            <a:ext cx="2730819" cy="3013235"/>
            <a:chOff x="8820729" y="2787430"/>
            <a:chExt cx="2730819" cy="301323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196138" y="2793868"/>
              <a:ext cx="1980000" cy="3006797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20729" y="2787430"/>
              <a:ext cx="273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Alloc_Page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186138" y="3400185"/>
              <a:ext cx="0" cy="195411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/>
          <p:cNvCxnSpPr>
            <a:endCxn id="18" idx="2"/>
          </p:cNvCxnSpPr>
          <p:nvPr/>
        </p:nvCxnSpPr>
        <p:spPr>
          <a:xfrm flipV="1">
            <a:off x="1476395" y="3004063"/>
            <a:ext cx="2717113" cy="205701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4266859" y="6007600"/>
            <a:ext cx="3292010" cy="96502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282357" y="5120603"/>
            <a:ext cx="3261005" cy="78771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855254" y="2467289"/>
            <a:ext cx="2676508" cy="4696248"/>
            <a:chOff x="5351718" y="2200172"/>
            <a:chExt cx="2676508" cy="347678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703376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51718" y="2210206"/>
              <a:ext cx="2676508" cy="38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HandlerP</a:t>
              </a:r>
              <a:r>
                <a:rPr lang="en-US" altLang="ko-KR" sz="2800" b="1" dirty="0" smtClean="0">
                  <a:solidFill>
                    <a:schemeClr val="bg2">
                      <a:lumMod val="25000"/>
                    </a:schemeClr>
                  </a:solidFill>
                </a:rPr>
                <a:t>(D)</a:t>
              </a:r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abt</a:t>
              </a:r>
              <a:endParaRPr lang="en-US" altLang="ko-KR" sz="2800" b="1" dirty="0" smtClean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9" name="직선 연결선 18"/>
            <p:cNvCxnSpPr>
              <a:stCxn id="18" idx="2"/>
            </p:cNvCxnSpPr>
            <p:nvPr/>
          </p:nvCxnSpPr>
          <p:spPr>
            <a:xfrm>
              <a:off x="6689972" y="2597563"/>
              <a:ext cx="6526" cy="293361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531762" y="5313814"/>
            <a:ext cx="7621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분기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5797" y="4032461"/>
            <a:ext cx="11989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Page Fault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1482110" y="5104378"/>
            <a:ext cx="2698716" cy="187982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5797" y="5877317"/>
            <a:ext cx="16959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으로 복귀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14720" y="3423032"/>
            <a:ext cx="741048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1.C5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에서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SD, S, Status[3:0]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비트 읽어오기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2.Fault reason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이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b000111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인 경우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Alloc_Page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로 분기</a:t>
            </a:r>
            <a:endParaRPr lang="ko-KR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05875" y="4328932"/>
            <a:ext cx="8374737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Alloc_Page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ko-KR" sz="19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9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9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is_Dabort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ko-KR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Running_app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 따라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PTBR, HDD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주소 설정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PTBR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 (Page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able Entry)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주소 계산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값과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주소 계산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할당할 </a:t>
            </a:r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페이지 선택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RAM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empty page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가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있는 경우 빈 페이지 할당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RAM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 page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가 없는 경우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로 쫒아낼 페이지 결정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*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is_Dabort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가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인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경우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HDD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ko-KR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데이터를 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</a:p>
          <a:p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PA, attribute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작성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HDD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에서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RAM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4KB page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할당한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PA, HDD address, 2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차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PTE 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포인터 저장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해당 </a:t>
            </a:r>
            <a:r>
              <a:rPr lang="ko-KR" alt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페이지의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 bit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를 변경</a:t>
            </a:r>
            <a:endParaRPr lang="en-US" altLang="ko-KR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9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I-Cache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와 </a:t>
            </a:r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MainTlb</a:t>
            </a:r>
            <a:r>
              <a:rPr lang="ko-KR" altLang="en-US" sz="1900" smtClean="0"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invalidate</a:t>
            </a:r>
          </a:p>
          <a:p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ko-KR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200034" y="3776975"/>
            <a:ext cx="214686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24919" y="6023098"/>
            <a:ext cx="128095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9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Demand Paging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5418"/>
              </p:ext>
            </p:extLst>
          </p:nvPr>
        </p:nvGraphicFramePr>
        <p:xfrm>
          <a:off x="2853928" y="2533899"/>
          <a:ext cx="11848306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69264"/>
                <a:gridCol w="2570058"/>
                <a:gridCol w="2369661"/>
                <a:gridCol w="3033553"/>
                <a:gridCol w="1705770"/>
              </a:tblGrid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Page Index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RAM address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HDD address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r>
                        <a:rPr lang="en-US" altLang="ko-KR" sz="2400" b="0" baseline="3000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nd</a:t>
                      </a:r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PTE pointer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Empty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0x44B01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0x44131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0x4400800C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~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numPTE</a:t>
                      </a:r>
                      <a:endParaRPr lang="ko-KR" altLang="en-US" sz="2400" b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0x44B09</a:t>
                      </a:r>
                      <a:endParaRPr lang="ko-KR" altLang="en-US" sz="2400" b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0x4430A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0x44009008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24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아래쪽 화살표 54"/>
          <p:cNvSpPr/>
          <p:nvPr/>
        </p:nvSpPr>
        <p:spPr>
          <a:xfrm rot="16200000" flipH="1">
            <a:off x="2275963" y="4780973"/>
            <a:ext cx="290654" cy="5774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44862" y="4462717"/>
            <a:ext cx="294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Page_replace</a:t>
            </a:r>
            <a:endParaRPr lang="ko-KR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53928" y="6008377"/>
            <a:ext cx="700544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PT_empty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초기화</a:t>
            </a:r>
            <a:endParaRPr lang="en-US" altLang="ko-K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PT_empty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0xffffffff&lt;&lt;(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numPTE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Choose entry</a:t>
            </a:r>
          </a:p>
          <a:p>
            <a:r>
              <a:rPr lang="en-US" altLang="ko-K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Page_replace</a:t>
            </a:r>
            <a:r>
              <a:rPr lang="en-US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Page_replace</a:t>
            </a:r>
            <a:r>
              <a:rPr lang="pt-BR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)%</a:t>
            </a:r>
            <a:r>
              <a:rPr lang="pt-BR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numPTE;</a:t>
            </a:r>
          </a:p>
          <a:p>
            <a:r>
              <a:rPr lang="pt-BR" altLang="ko-K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pt-BR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page_num;</a:t>
            </a:r>
            <a:endParaRPr lang="ko-KR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APP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구성 최적화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491652D-8A95-E0C6-2980-5777CA440E20}"/>
              </a:ext>
            </a:extLst>
          </p:cNvPr>
          <p:cNvSpPr txBox="1"/>
          <p:nvPr/>
        </p:nvSpPr>
        <p:spPr>
          <a:xfrm>
            <a:off x="694532" y="1942949"/>
            <a:ext cx="37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화면</a:t>
            </a:r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하단 분할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78781DF-9097-114B-57BD-B9E1ABE8563C}"/>
              </a:ext>
            </a:extLst>
          </p:cNvPr>
          <p:cNvSpPr txBox="1"/>
          <p:nvPr/>
        </p:nvSpPr>
        <p:spPr>
          <a:xfrm>
            <a:off x="694531" y="4546464"/>
            <a:ext cx="37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용량</a:t>
            </a:r>
            <a:r>
              <a:rPr lang="ko-KR" altLang="en-US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 8: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분할 할당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91DB990-84B1-B6E5-A44C-83C0392AE119}"/>
              </a:ext>
            </a:extLst>
          </p:cNvPr>
          <p:cNvSpPr txBox="1"/>
          <p:nvPr/>
        </p:nvSpPr>
        <p:spPr>
          <a:xfrm>
            <a:off x="694530" y="7149979"/>
            <a:ext cx="776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Device</a:t>
            </a:r>
            <a:r>
              <a:rPr lang="ko-KR" altLang="en-US" sz="24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4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Driver Handing </a:t>
            </a:r>
            <a:r>
              <a:rPr lang="en-US" altLang="ko-KR" sz="24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인터럽트 신호에 대한 알림 등록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FAD2333-B152-2130-A8EE-A8D509CD5FA4}"/>
              </a:ext>
            </a:extLst>
          </p:cNvPr>
          <p:cNvSpPr/>
          <p:nvPr/>
        </p:nvSpPr>
        <p:spPr>
          <a:xfrm>
            <a:off x="13119194" y="2693922"/>
            <a:ext cx="3550598" cy="2094705"/>
          </a:xfrm>
          <a:prstGeom prst="rect">
            <a:avLst/>
          </a:prstGeom>
          <a:solidFill>
            <a:srgbClr val="290A59"/>
          </a:solidFill>
          <a:ln w="76200">
            <a:solidFill>
              <a:srgbClr val="FFC000">
                <a:alpha val="8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678" y="5633143"/>
            <a:ext cx="3369629" cy="3369629"/>
          </a:xfrm>
          <a:prstGeom prst="rect">
            <a:avLst/>
          </a:prstGeom>
          <a:ln w="76200">
            <a:solidFill>
              <a:srgbClr val="92D050">
                <a:alpha val="83137"/>
              </a:srgbClr>
            </a:solidFill>
          </a:ln>
        </p:spPr>
      </p:pic>
      <p:sp>
        <p:nvSpPr>
          <p:cNvPr id="18" name="더하기 기호 17">
            <a:extLst>
              <a:ext uri="{FF2B5EF4-FFF2-40B4-BE49-F238E27FC236}">
                <a16:creationId xmlns="" xmlns:a16="http://schemas.microsoft.com/office/drawing/2014/main" id="{518117C6-A2B9-79C9-C527-0E2C7F64BA2F}"/>
              </a:ext>
            </a:extLst>
          </p:cNvPr>
          <p:cNvSpPr/>
          <p:nvPr/>
        </p:nvSpPr>
        <p:spPr>
          <a:xfrm>
            <a:off x="14417341" y="4711772"/>
            <a:ext cx="954301" cy="98344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05927"/>
              </p:ext>
            </p:extLst>
          </p:nvPr>
        </p:nvGraphicFramePr>
        <p:xfrm>
          <a:off x="806126" y="2492846"/>
          <a:ext cx="11577235" cy="15906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90"/>
                <a:gridCol w="9795845"/>
              </a:tblGrid>
              <a:tr h="560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하나의 화면에 두 개의 </a:t>
                      </a:r>
                      <a:r>
                        <a:rPr lang="en-US" altLang="ko-KR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을 모두 보여줌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액션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상단은 </a:t>
                      </a:r>
                      <a:r>
                        <a:rPr lang="en-US" altLang="ko-KR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APP1 </a:t>
                      </a:r>
                      <a:r>
                        <a:rPr lang="ko-KR" altLang="en-US" sz="2000" b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정보 출력용으로 사용함</a:t>
                      </a:r>
                      <a:endParaRPr lang="en-US" altLang="ko-KR" sz="2000" b="0" dirty="0" smtClean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하단은 </a:t>
                      </a:r>
                      <a:r>
                        <a:rPr lang="en-US" altLang="ko-KR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 </a:t>
                      </a:r>
                      <a:r>
                        <a:rPr lang="ko-KR" altLang="en-US" sz="2000" b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 시뮬레이션 시 차량의 움직임을 시각적으로 보여줌</a:t>
                      </a:r>
                      <a:endParaRPr lang="en-US" altLang="ko-KR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74459"/>
              </p:ext>
            </p:extLst>
          </p:nvPr>
        </p:nvGraphicFramePr>
        <p:xfrm>
          <a:off x="790844" y="5079648"/>
          <a:ext cx="11592517" cy="15906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3741"/>
                <a:gridCol w="9808776"/>
              </a:tblGrid>
              <a:tr h="560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앱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별로 필요한 만큼 용량을 할당함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액션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 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차량 시뮬레이션을 위해 이미지가 다량 적재되어야 함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APP1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8MB, APP1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4MB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할당하고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, 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이를 위해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1st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T/T,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2nd T/T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변경함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85150"/>
              </p:ext>
            </p:extLst>
          </p:nvPr>
        </p:nvGraphicFramePr>
        <p:xfrm>
          <a:off x="790843" y="7664981"/>
          <a:ext cx="11592517" cy="15906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3741"/>
                <a:gridCol w="9808776"/>
              </a:tblGrid>
              <a:tr h="560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목표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Key3, Key4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를 통해 변경되는 속도를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APP0, APP1 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모두에 전달하고자 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액션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OS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Key interrupt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가 발생했을 때 조절할 전역변수를 두고 해당 값을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APP0, APP1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에서 접근하여 기존 커널의 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watchdog </a:t>
                      </a: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역할을 수행함 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 별 기능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491652D-8A95-E0C6-2980-5777CA440E20}"/>
              </a:ext>
            </a:extLst>
          </p:cNvPr>
          <p:cNvSpPr txBox="1"/>
          <p:nvPr/>
        </p:nvSpPr>
        <p:spPr>
          <a:xfrm>
            <a:off x="712846" y="2063306"/>
            <a:ext cx="37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APP0.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시뮬레이션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53DE1DB-96DA-F55F-40F4-E023F2749E01}"/>
              </a:ext>
            </a:extLst>
          </p:cNvPr>
          <p:cNvSpPr txBox="1"/>
          <p:nvPr/>
        </p:nvSpPr>
        <p:spPr>
          <a:xfrm>
            <a:off x="712845" y="5680524"/>
            <a:ext cx="741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APP1. </a:t>
            </a:r>
            <a:r>
              <a:rPr lang="ko-KR" altLang="en-US" sz="2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오작동 및 엑셀과 브레이크 이상 작동 알림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64686"/>
              </p:ext>
            </p:extLst>
          </p:nvPr>
        </p:nvGraphicFramePr>
        <p:xfrm>
          <a:off x="892885" y="2609447"/>
          <a:ext cx="11577235" cy="25961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90"/>
                <a:gridCol w="9795845"/>
              </a:tblGrid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차량의 움직임을 시각적으로 보여줌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최적화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화면의</a:t>
                      </a: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2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하단만을 사용하여 이미지 크기를 최소화해 용량 감소함</a:t>
                      </a:r>
                      <a:endParaRPr lang="en-US" altLang="ko-KR" sz="2000" dirty="0" smtClean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차량의 움직임을 보일 수 있는 최소한의 프레임 사용 </a:t>
                      </a: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2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낮과 밤 각각 </a:t>
                      </a: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r>
                        <a:rPr lang="ko-KR" altLang="en-US" sz="2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장</a:t>
                      </a: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효과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APP1</a:t>
                      </a:r>
                      <a:r>
                        <a:rPr lang="ko-KR" altLang="en-US" sz="2000" smtClean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기능을 확인할 수 있는 차량 시뮬레이션 제공</a:t>
                      </a:r>
                      <a:endParaRPr lang="en-US" altLang="ko-KR" sz="2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69362"/>
              </p:ext>
            </p:extLst>
          </p:nvPr>
        </p:nvGraphicFramePr>
        <p:xfrm>
          <a:off x="892885" y="6188683"/>
          <a:ext cx="11577235" cy="25961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1390"/>
                <a:gridCol w="9795845"/>
              </a:tblGrid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기능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차량의 속도와 함께 엑셀 및 브레이크 중 무엇이 작동 중인지 알림</a:t>
                      </a:r>
                      <a:endParaRPr lang="en-US" altLang="ko-KR" sz="2000" b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급발진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상황이나 운전자가 엑셀을 브레이크로 오인하고 작동 시 상황 안내 및 해결책 제안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최적화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화면의 상단만을 사용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6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효과</a:t>
                      </a:r>
                      <a:endParaRPr lang="ko-KR" altLang="en-US" sz="2000" b="0" dirty="0"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사용자에게 현재 상황을 알리고 당황스러운 상황에 대한 해결방안을 제시하여 사고를 미연에 방지함</a:t>
                      </a:r>
                      <a:endParaRPr lang="en-US" altLang="ko-KR" sz="2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FAD2333-B152-2130-A8EE-A8D509CD5FA4}"/>
              </a:ext>
            </a:extLst>
          </p:cNvPr>
          <p:cNvSpPr/>
          <p:nvPr/>
        </p:nvSpPr>
        <p:spPr>
          <a:xfrm>
            <a:off x="13119194" y="2693922"/>
            <a:ext cx="3550598" cy="2094705"/>
          </a:xfrm>
          <a:prstGeom prst="rect">
            <a:avLst/>
          </a:prstGeom>
          <a:solidFill>
            <a:srgbClr val="290A59"/>
          </a:solidFill>
          <a:ln w="76200">
            <a:solidFill>
              <a:srgbClr val="FFC000">
                <a:alpha val="8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678" y="5633143"/>
            <a:ext cx="3369629" cy="3369629"/>
          </a:xfrm>
          <a:prstGeom prst="rect">
            <a:avLst/>
          </a:prstGeom>
          <a:ln w="76200">
            <a:solidFill>
              <a:srgbClr val="92D050">
                <a:alpha val="83137"/>
              </a:srgbClr>
            </a:solidFill>
          </a:ln>
        </p:spPr>
      </p:pic>
      <p:sp>
        <p:nvSpPr>
          <p:cNvPr id="21" name="더하기 기호 17">
            <a:extLst>
              <a:ext uri="{FF2B5EF4-FFF2-40B4-BE49-F238E27FC236}">
                <a16:creationId xmlns="" xmlns:a16="http://schemas.microsoft.com/office/drawing/2014/main" id="{518117C6-A2B9-79C9-C527-0E2C7F64BA2F}"/>
              </a:ext>
            </a:extLst>
          </p:cNvPr>
          <p:cNvSpPr/>
          <p:nvPr/>
        </p:nvSpPr>
        <p:spPr>
          <a:xfrm>
            <a:off x="14417341" y="4711772"/>
            <a:ext cx="954301" cy="98344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동작 시나리오 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06420" y="1983783"/>
            <a:ext cx="1518834" cy="7315200"/>
            <a:chOff x="706420" y="1983783"/>
            <a:chExt cx="1518834" cy="702073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20" y="1983783"/>
              <a:ext cx="1518834" cy="50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APP0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465837" y="2507003"/>
              <a:ext cx="27267" cy="6327032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574584" y="2285604"/>
            <a:ext cx="2214785" cy="7147956"/>
            <a:chOff x="5484980" y="2200172"/>
            <a:chExt cx="2214785" cy="347678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5602960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4980" y="2233780"/>
              <a:ext cx="2214785" cy="213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2">
                      <a:lumMod val="25000"/>
                    </a:schemeClr>
                  </a:solidFill>
                </a:rPr>
                <a:t>OS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6577499" y="2529082"/>
              <a:ext cx="34928" cy="2973895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697487" y="3113486"/>
            <a:ext cx="23724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Get_Speed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5138700" y="1983783"/>
            <a:ext cx="1518834" cy="7315200"/>
            <a:chOff x="706420" y="1983783"/>
            <a:chExt cx="1518834" cy="7020732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6420" y="1983783"/>
              <a:ext cx="1518834" cy="50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APP1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465837" y="2507003"/>
              <a:ext cx="0" cy="6327032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오른쪽으로 구부러진 화살표 3"/>
          <p:cNvSpPr/>
          <p:nvPr/>
        </p:nvSpPr>
        <p:spPr>
          <a:xfrm flipH="1" flipV="1">
            <a:off x="1465837" y="2548653"/>
            <a:ext cx="1260000" cy="780141"/>
          </a:xfrm>
          <a:prstGeom prst="curvedRightArrow">
            <a:avLst/>
          </a:prstGeom>
          <a:solidFill>
            <a:srgbClr val="FFD96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47010" y="4060936"/>
            <a:ext cx="623282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for(;;)</a:t>
            </a:r>
          </a:p>
          <a:p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{</a:t>
            </a: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en-US" altLang="ko-KR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car_speed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통한 전진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후진 판단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 변환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(100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자리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&lt;-&gt; 10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자리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LCD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((</a:t>
            </a:r>
            <a:r>
              <a:rPr lang="en-US" altLang="ko-KR" sz="2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car_speed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!= </a:t>
            </a:r>
            <a:r>
              <a:rPr lang="en-US" altLang="ko-KR" sz="2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car_speed_prv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&amp;&amp; </a:t>
            </a:r>
          </a:p>
          <a:p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(</a:t>
            </a:r>
            <a:r>
              <a:rPr lang="en-US" altLang="ko-KR" sz="2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car_speed_prv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== 100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))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차량 이미지 처리 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en-US" altLang="ko-KR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car_speed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따른 이미지 전환 지연 처리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</a:t>
            </a:r>
            <a:endParaRPr lang="en-US" altLang="ko-KR" sz="2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8067" y="2292104"/>
            <a:ext cx="23724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if(</a:t>
            </a:r>
            <a:r>
              <a:rPr lang="en-US" altLang="ko-KR" b="1" dirty="0" err="1"/>
              <a:t>car_speed</a:t>
            </a:r>
            <a:r>
              <a:rPr lang="en-US" altLang="ko-KR" b="1" dirty="0"/>
              <a:t> != 8000)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왼쪽/오른쪽 화살표 43"/>
          <p:cNvSpPr/>
          <p:nvPr/>
        </p:nvSpPr>
        <p:spPr>
          <a:xfrm>
            <a:off x="1524514" y="3549842"/>
            <a:ext cx="7142589" cy="241706"/>
          </a:xfrm>
          <a:prstGeom prst="leftRightArrow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/오른쪽 화살표 44"/>
          <p:cNvSpPr/>
          <p:nvPr/>
        </p:nvSpPr>
        <p:spPr>
          <a:xfrm>
            <a:off x="8747043" y="4297529"/>
            <a:ext cx="7142589" cy="241706"/>
          </a:xfrm>
          <a:prstGeom prst="leftRightArrow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1132119" y="3097200"/>
            <a:ext cx="237243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Get_Speed</a:t>
            </a:r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Check_Break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Check_Accel</a:t>
            </a:r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accent6">
                    <a:lumMod val="50000"/>
                  </a:schemeClr>
                </a:solidFill>
              </a:rPr>
              <a:t>Check_SuddenAccel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53341" y="4901805"/>
            <a:ext cx="6232823" cy="40626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for(;;)</a:t>
            </a:r>
          </a:p>
          <a:p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{</a:t>
            </a: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Timer Interrupt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통한 급발진 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동작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체크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* </a:t>
            </a:r>
            <a:r>
              <a:rPr lang="en-US" altLang="ko-KR" sz="2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Macro_Write_Block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(rTCFG1,0xf,4,4);</a:t>
            </a:r>
          </a:p>
          <a:p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2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Macro_Write_Block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(rTCON,0xf,0xa,8);</a:t>
            </a:r>
          </a:p>
          <a:p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en-US" altLang="ko-KR" sz="2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Macro_Write_Block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(rTCON,0xf,0x9,8);</a:t>
            </a:r>
          </a:p>
          <a:p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2. Key Interrupt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통한 </a:t>
            </a:r>
            <a:r>
              <a:rPr lang="en-US" altLang="ko-KR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Break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동작 체크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3.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오동작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발진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x,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단순 </a:t>
            </a:r>
            <a:r>
              <a:rPr lang="en-US" altLang="ko-KR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동작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2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체크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확인된 동작에 따른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LCD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*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알림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급발진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오동작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2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Break, </a:t>
            </a:r>
          </a:p>
          <a:p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정상주행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후진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*  </a:t>
            </a:r>
            <a:r>
              <a:rPr lang="ko-KR" altLang="en-US" sz="2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복귀 처리</a:t>
            </a:r>
            <a:endParaRPr lang="en-US" altLang="ko-KR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</a:t>
            </a:r>
            <a:endParaRPr lang="en-US" altLang="ko-KR" sz="2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3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프로세싱 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24780" y="1978617"/>
            <a:ext cx="7200000" cy="2520000"/>
          </a:xfrm>
          <a:prstGeom prst="roundRect">
            <a:avLst>
              <a:gd name="adj" fmla="val 12362"/>
            </a:avLst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03609" y="2025915"/>
            <a:ext cx="4818366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APP0: LG24 – </a:t>
            </a:r>
            <a:r>
              <a:rPr lang="ko-KR" altLang="en-US" sz="2800" b="1" smtClean="0">
                <a:solidFill>
                  <a:schemeClr val="accent1">
                    <a:lumMod val="50000"/>
                  </a:schemeClr>
                </a:solidFill>
              </a:rPr>
              <a:t>차량 시뮬레이션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066514" y="1978617"/>
            <a:ext cx="7200000" cy="2520000"/>
          </a:xfrm>
          <a:prstGeom prst="roundRect">
            <a:avLst>
              <a:gd name="adj" fmla="val 9287"/>
            </a:avLst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08854" y="2025915"/>
            <a:ext cx="7128378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APP1: LVMS – </a:t>
            </a:r>
            <a:r>
              <a:rPr lang="ko-KR" altLang="en-US" sz="2800" b="1" smtClean="0">
                <a:solidFill>
                  <a:schemeClr val="accent1">
                    <a:lumMod val="50000"/>
                  </a:schemeClr>
                </a:solidFill>
              </a:rPr>
              <a:t>급발진 및 오인 알림 시스템</a:t>
            </a: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49666" y="7230364"/>
            <a:ext cx="3148294" cy="2031329"/>
          </a:xfrm>
          <a:prstGeom prst="roundRect">
            <a:avLst>
              <a:gd name="adj" fmla="val 10890"/>
            </a:avLst>
          </a:prstGeom>
          <a:noFill/>
          <a:ln w="76200">
            <a:solidFill>
              <a:srgbClr val="92D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9666" y="7230363"/>
            <a:ext cx="2889191" cy="138499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Key4: Accelerator</a:t>
            </a:r>
          </a:p>
          <a:p>
            <a:pPr algn="ctr"/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2800" b="1" dirty="0" err="1" smtClean="0">
                <a:solidFill>
                  <a:srgbClr val="002060"/>
                </a:solidFill>
              </a:rPr>
              <a:t>증속</a:t>
            </a:r>
            <a:endParaRPr lang="en-US" altLang="ko-KR" sz="2800" b="1" dirty="0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4780" y="4848826"/>
            <a:ext cx="14841734" cy="2031329"/>
          </a:xfrm>
          <a:prstGeom prst="roundRect">
            <a:avLst>
              <a:gd name="adj" fmla="val 10890"/>
            </a:avLst>
          </a:prstGeom>
          <a:noFill/>
          <a:ln w="76200">
            <a:solidFill>
              <a:srgbClr val="00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24780" y="4848826"/>
            <a:ext cx="906158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</a:rPr>
              <a:t>OS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24781" y="7230364"/>
            <a:ext cx="2707028" cy="2031329"/>
          </a:xfrm>
          <a:prstGeom prst="roundRect">
            <a:avLst>
              <a:gd name="adj" fmla="val 10890"/>
            </a:avLst>
          </a:prstGeom>
          <a:noFill/>
          <a:ln w="76200">
            <a:solidFill>
              <a:srgbClr val="92D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4781" y="7230364"/>
            <a:ext cx="2314567" cy="138499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Key3 : Break</a:t>
            </a:r>
          </a:p>
          <a:p>
            <a:pPr algn="ctr"/>
            <a:endParaRPr lang="en-US" altLang="ko-KR" sz="28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rgbClr val="002060"/>
                </a:solidFill>
              </a:rPr>
              <a:t>      감속</a:t>
            </a:r>
            <a:endParaRPr lang="en-US" altLang="ko-KR" sz="2800" b="1" dirty="0" smtClean="0">
              <a:solidFill>
                <a:srgbClr val="00206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857641" y="7230364"/>
            <a:ext cx="8408872" cy="2031329"/>
          </a:xfrm>
          <a:prstGeom prst="roundRect">
            <a:avLst>
              <a:gd name="adj" fmla="val 10890"/>
            </a:avLst>
          </a:prstGeom>
          <a:noFill/>
          <a:ln w="76200">
            <a:solidFill>
              <a:srgbClr val="92D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7641" y="7230364"/>
            <a:ext cx="1568257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</a:rPr>
              <a:t>Display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7926" y="5601217"/>
            <a:ext cx="2366976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전역변수 </a:t>
            </a:r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speed</a:t>
            </a:r>
            <a:endParaRPr lang="ko-KR" altLang="en-US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36515" y="2713018"/>
            <a:ext cx="401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속도 출력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Break or Accelerator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및 오작동 상황 발생 시 안내 출력</a:t>
            </a:r>
            <a:endParaRPr lang="ko-KR" altLang="en-US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64430" y="2832884"/>
            <a:ext cx="4077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주행 이미지 출력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키 입력에 따른 차량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변경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이미지 출력 속도 변경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9485853" y="7349851"/>
            <a:ext cx="1269975" cy="1826180"/>
            <a:chOff x="10136778" y="7349851"/>
            <a:chExt cx="1269975" cy="1826180"/>
          </a:xfrm>
        </p:grpSpPr>
        <p:sp>
          <p:nvSpPr>
            <p:cNvPr id="34" name="직사각형 33"/>
            <p:cNvSpPr/>
            <p:nvPr/>
          </p:nvSpPr>
          <p:spPr>
            <a:xfrm>
              <a:off x="10136779" y="8032219"/>
              <a:ext cx="1269974" cy="114381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APP0</a:t>
              </a:r>
              <a:endParaRPr lang="ko-KR" altLang="en-US" sz="20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136778" y="7349851"/>
              <a:ext cx="1269975" cy="682368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APP1</a:t>
              </a:r>
              <a:endPara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878280" y="7823668"/>
            <a:ext cx="540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상단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424x600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영역에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데이터 출력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하단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600x600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영역에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이미지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0939" y="5601217"/>
            <a:ext cx="4262408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Handler</a:t>
            </a:r>
            <a:endParaRPr lang="ko-KR" altLang="en-US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651932" y="5601217"/>
            <a:ext cx="2029163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Display </a:t>
            </a:r>
            <a:r>
              <a:rPr lang="ko-KR" altLang="en-US" sz="2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</a:t>
            </a:r>
            <a:endParaRPr lang="ko-KR" altLang="en-US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2745969" y="6126292"/>
            <a:ext cx="0" cy="110407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7" idx="0"/>
          </p:cNvCxnSpPr>
          <p:nvPr/>
        </p:nvCxnSpPr>
        <p:spPr>
          <a:xfrm flipV="1">
            <a:off x="5894262" y="6126291"/>
            <a:ext cx="0" cy="110407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4369723" y="4088039"/>
            <a:ext cx="0" cy="149381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7825353" y="4166554"/>
            <a:ext cx="0" cy="143466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9675760" y="4166554"/>
            <a:ext cx="23134" cy="138765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2988487" y="4340900"/>
            <a:ext cx="0" cy="124095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3" idx="2"/>
          </p:cNvCxnSpPr>
          <p:nvPr/>
        </p:nvCxnSpPr>
        <p:spPr>
          <a:xfrm>
            <a:off x="12666514" y="6111995"/>
            <a:ext cx="0" cy="1118368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400081" y="4238453"/>
            <a:ext cx="3251851" cy="134340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172004" y="6103463"/>
            <a:ext cx="102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accent4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Input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en-US" altLang="ko-KR" sz="2000" dirty="0" smtClean="0">
                <a:solidFill>
                  <a:schemeClr val="accent6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Output</a:t>
            </a:r>
            <a:endParaRPr lang="ko-KR" altLang="en-US" sz="2000">
              <a:solidFill>
                <a:schemeClr val="accent6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59" y="2550625"/>
            <a:ext cx="1286755" cy="1286755"/>
          </a:xfrm>
          <a:prstGeom prst="rect">
            <a:avLst/>
          </a:prstGeom>
          <a:ln w="76200">
            <a:noFill/>
          </a:ln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50" y="2671663"/>
            <a:ext cx="1286755" cy="1286755"/>
          </a:xfrm>
          <a:prstGeom prst="rect">
            <a:avLst/>
          </a:prstGeom>
          <a:ln w="76200">
            <a:noFill/>
          </a:ln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33" y="2858470"/>
            <a:ext cx="1286755" cy="1286755"/>
          </a:xfrm>
          <a:prstGeom prst="rect">
            <a:avLst/>
          </a:prstGeom>
          <a:ln w="76200">
            <a:noFill/>
          </a:ln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271BC2EB-B4BA-DA83-AC43-B9519D9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25" y="2973055"/>
            <a:ext cx="1286755" cy="1286755"/>
          </a:xfrm>
          <a:prstGeom prst="rect">
            <a:avLst/>
          </a:prstGeom>
          <a:ln w="76200">
            <a:noFill/>
          </a:ln>
        </p:spPr>
      </p:pic>
      <p:sp>
        <p:nvSpPr>
          <p:cNvPr id="35" name="오른쪽 화살표 34"/>
          <p:cNvSpPr/>
          <p:nvPr/>
        </p:nvSpPr>
        <p:spPr>
          <a:xfrm rot="19901425">
            <a:off x="2678832" y="3177356"/>
            <a:ext cx="1819462" cy="4712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2X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4FAD2333-B152-2130-A8EE-A8D509CD5FA4}"/>
              </a:ext>
            </a:extLst>
          </p:cNvPr>
          <p:cNvSpPr/>
          <p:nvPr/>
        </p:nvSpPr>
        <p:spPr>
          <a:xfrm>
            <a:off x="9398112" y="2695383"/>
            <a:ext cx="2112282" cy="1246158"/>
          </a:xfrm>
          <a:prstGeom prst="rect">
            <a:avLst/>
          </a:prstGeom>
          <a:solidFill>
            <a:srgbClr val="290A59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5E09C9A-EFEF-1EA7-7D36-BE5B74A96E4E}"/>
              </a:ext>
            </a:extLst>
          </p:cNvPr>
          <p:cNvSpPr txBox="1"/>
          <p:nvPr/>
        </p:nvSpPr>
        <p:spPr>
          <a:xfrm>
            <a:off x="9424005" y="3242980"/>
            <a:ext cx="206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오작동 발생</a:t>
            </a:r>
            <a:r>
              <a:rPr lang="en-US" altLang="ko-KR" sz="14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브레이크를 밟아주세요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8FD2CCF-6B9C-3E5A-FB57-6CE3CBFC3DDC}"/>
              </a:ext>
            </a:extLst>
          </p:cNvPr>
          <p:cNvSpPr txBox="1"/>
          <p:nvPr/>
        </p:nvSpPr>
        <p:spPr>
          <a:xfrm>
            <a:off x="10435613" y="2713018"/>
            <a:ext cx="11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KM</a:t>
            </a:r>
            <a:r>
              <a:rPr lang="ko-KR" altLang="en-US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14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1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7389" y="2184667"/>
            <a:ext cx="1529415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endParaRPr lang="en-US" altLang="ko-KR" sz="32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Cortex-A MP Core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시스템에서 멀티 프로세싱 커널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콜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Demand paging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구현함</a:t>
            </a: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</a:t>
            </a:r>
            <a:r>
              <a:rPr lang="ko-KR" altLang="en-US" sz="28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프로세싱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APP1: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차량의 속도와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APP2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기능을 시각적으로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APP2: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급가속 상황에 대해 알림을 전달하여 운전자의 안전을 확보하고 사고를 미연에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방지함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</a:t>
            </a:r>
            <a:r>
              <a:rPr lang="ko-KR" altLang="en-US" sz="28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활용 가능한 </a:t>
            </a:r>
            <a:r>
              <a:rPr lang="ko-KR" altLang="en-US" sz="28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기대효과</a:t>
            </a:r>
            <a:endParaRPr lang="en-US" altLang="ko-KR" sz="28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 </a:t>
            </a:r>
            <a:r>
              <a:rPr lang="ko-KR" altLang="en-US" sz="28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사고 및 엑셀 브레이크 혼동 사고를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방지함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9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7334" y="2154265"/>
            <a:ext cx="12770604" cy="513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관리하는 멀티 프로세싱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메모리 사용량 및 분기 횟수 최적화를 통한 성능 개선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protection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취약점 분석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코어 활용하여 시스템 성능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개선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실제 클러스터에 적용되는 기능의 개발이 가능하다면 </a:t>
            </a:r>
            <a:r>
              <a:rPr lang="ko-KR" altLang="en-US" sz="28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엑셀</a:t>
            </a:r>
            <a:r>
              <a:rPr lang="en-US" altLang="ko-KR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</a:t>
            </a:r>
            <a:r>
              <a:rPr lang="ko-KR" altLang="en-US" sz="28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브레이크 혼동 문제를 해결할 수 있는 근본적인 해결책을 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제안</a:t>
            </a:r>
            <a:endParaRPr lang="ko-KR" altLang="en-US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89" y="1652774"/>
            <a:ext cx="9576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김명균</a:t>
            </a:r>
            <a:endParaRPr lang="en-US" altLang="ko-KR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이번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수행하면서 많은 것을 배울 수 있었습니다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짧은 시간안에 여러가지 기능을 구현하려면 결코 혼자서 진행할 수 없다는 것을 깨달았고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또한 개념이 부족하면 올바르게 설계되지 않아 코드를 불안정하게 짤 수 밖에 없다는 점을 깨달았습니다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어려웠던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점과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이를 극복한 사연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개발이라서 디버깅 툴을 사용할 수 없어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테스트를 생각해내고 적용하는 것이 어려웠던 것 같습니다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또한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디버깅이 힘들기 때문에 개념을 잘 확립하고 코딩해야되는 점 또한 힘들면서도 특별한 개발 과정이었던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팀원들과 하나하나 개념을 적립해나가면서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디버깅 방법을 생각해내고 프로그램을 돌아보는 과정이 큰 기억에 남을 것 같습니다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마무리했던 소회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기간도 길고 내용도 저에겐 쉽지 않았던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혼자서는 절대 극복하지 못할 양이었지만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팀원들에게 서로 궁금한 것은 물어보고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서로 역할을 나눠 주어진 과제들을 처리해나가면서 절대 개발은 혼자할 수 있는 것이 아니라는 것을 깨달았습니다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이번에 배운 기반 지식으로 현업에서도 팀과의 소통과 공부를 통해 회사 생활을 잘 헤쳐나가겠다고 다짐하는 계기가 되었습니다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049917"/>
            <a:ext cx="66952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김동현</a:t>
            </a:r>
            <a:endParaRPr lang="en-US" altLang="ko-KR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이론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수업을 통해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배우왔던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내용이 다소 미숙했었기에 해당 내용들을 되짚어 보면서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mmut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/t,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모드 변환 간 레지스터 값 처리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Demand Paging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기능들을 구현하는 과정이 힘들지만 많이 배워갈 수 있었습니다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점과 이를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극복한 사연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과정 중 오류를 분석하는 과정이 쉽지 않은 점이었고 해당 과정은 팀원과 이론을 되짚어 보는 과정을 통해 해결해 나갔습니다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마무리했던 소회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분들과 만나 프로젝트를 진행하면서 부족했던 부분들을 되돌아 볼 수 있었던 교육이었습니다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577952" y="1652774"/>
            <a:ext cx="79734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박여현</a:t>
            </a:r>
            <a:endParaRPr lang="en-US" altLang="ko-KR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학교에서는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계산 방식을 집중적으로 배웠던 것으로 기억합니다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이번 프로젝트에서 실제로 메모리 영역을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1st, 2nd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TransTable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할당하고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MMU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해당 영역에 접근할 수 있도록 설계하는 과정을 통해 메모리 실제 접근 방식을 확실하게 배운 것 같습니다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어려웠던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점과 이를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극복한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사연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OS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동작의 처음 부분에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L1, L2 cache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그리고 각 메모리 영역에 대한 캐시 정책을 설정해주는 과정이 포함되어 있었습니다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이부분이 메모리 일정 영역에 대한 전체 제어를 수행한다는 것을 잊고 프로젝트를 진행하였습니다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이슈로 인해 디맨드 페이징 프로젝트의 마지막에 캐시가 되지 않아 문제를 해결하고자 많은 시간을 투자하면서 프로젝트 완료에 어려움이 있었습니다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마무리했던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소회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 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커다란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시스템을 이해하고 원하는 기능을 추가하는 것은 언제나 어려운 것 같습니다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더 많은 경험을 통해 더 빠르고 정확한 개발을 수행할 수 있는 개발자로 성장하겠습니다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223798" y="6055495"/>
            <a:ext cx="103276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김민제</a:t>
            </a:r>
            <a:endParaRPr lang="en-US" altLang="ko-KR" b="1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프로젝트를 통해 느낀 점: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 간의 과정을 통해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임베디드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시스템에 대한 이해도를 많이 높일 수 있어서 유익한 시간이 되었습니다. Exception과 interrupt의 개념과 처리 루틴에 대해 공부를 해도 항상 헷갈렸는데, 이번 프로젝트를 통해 직접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핸들러를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구현해볼 수 있어서 좋았습니다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중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점과 이를 </a:t>
            </a:r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극복한 사연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이해했다고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판단한 이론적인 내용을 프로젝트에 적용할 때 이해도가 부족함을 깨닫는 경우가 많았습니다. 팀원들과 토의하며 공부한 내용을 여러 번 다시 보면서 부족한 지식을 채우고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조각내어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이해한 내용을 합쳐 기능을 구현해나갈 수 있었습니다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교육과 프로젝트를 마무리한 소회</a:t>
            </a:r>
            <a:r>
              <a:rPr lang="ko-KR" altLang="en-US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밀도있는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수업 내용과 계속되는 시험, 프로젝트로 많은 지식을 머리에 넣어야 해서 힘들었지만, 그만큼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임베디드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시스템에 대한 시야가 넓어졌습니다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열정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넘치고 성실한 팀원들 덕분에 저도 열심히 공부하고 프로젝트를 진행했던 것 같아 감사했습니다. </a:t>
            </a:r>
            <a:r>
              <a:rPr lang="ko-KR" altLang="en-US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임베디드에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무지한 상태에서부터 현재까지 지식을 쌓았던 경험을 현업에도 적용해 빠르게 성장하고 싶습니다.</a:t>
            </a: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883" y="2371240"/>
            <a:ext cx="1401046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LVMS: LG Vehicle Monitoring </a:t>
            </a: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두 개의 </a:t>
            </a:r>
            <a:r>
              <a:rPr lang="ko-KR" altLang="en-US" sz="28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앱으로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구현된 차량 </a:t>
            </a:r>
            <a:r>
              <a:rPr lang="ko-KR" altLang="en-US" sz="28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알림 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엑셀과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브레이크의 오인 </a:t>
            </a:r>
            <a:r>
              <a:rPr lang="ko-KR" altLang="en-US" sz="28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작동 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알림 시스템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 interrupt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이용한 차량 속도 제어 시스템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C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Feature</a:t>
            </a:r>
            <a:endParaRPr lang="en-US" altLang="ko-KR" sz="2800" dirty="0" smtClean="0">
              <a:solidFill>
                <a:srgbClr val="C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</a:t>
            </a: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및 엑셀을 브레이크로 오인 작동 상황 발생 시 브레이크를 작동하도록 유도함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보드에 탑재된 두 개의 스위치가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Break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Accelerator</a:t>
            </a:r>
            <a:r>
              <a:rPr lang="ko-KR" altLang="en-US" sz="28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역할을 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현재의 차량의 속도와 페달 작동 상태를 실시간으로 화면에 출력함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9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6874" y="2262638"/>
            <a:ext cx="1425844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</a:t>
            </a:r>
            <a:r>
              <a:rPr lang="ko-KR" altLang="ko-KR" sz="28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프로세싱</a:t>
            </a: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8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커널</a:t>
            </a: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일정 시간마다 번갈아서 실행되도록 하여 동시에 실행되는 것처럼 보이게 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</a:t>
            </a:r>
            <a:r>
              <a:rPr lang="ko-KR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콜 서비스</a:t>
            </a:r>
            <a:r>
              <a:rPr lang="en-US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APP </a:t>
            </a:r>
            <a:r>
              <a:rPr lang="ko-KR" altLang="ko-KR" sz="28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기존의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직접 디바이스 드라이버에 접근해 그래픽과 </a:t>
            </a:r>
            <a:r>
              <a:rPr lang="en-US" altLang="ko-KR" sz="24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uart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print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수행하였는데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모든 동작을 시스템콜을 통해 </a:t>
            </a:r>
            <a:r>
              <a:rPr lang="ko-KR" altLang="ko-KR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수행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하도록 구현함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Demand </a:t>
            </a:r>
            <a:r>
              <a:rPr lang="en-US" altLang="ko-KR" sz="28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Paging </a:t>
            </a:r>
            <a:r>
              <a:rPr lang="ko-KR" altLang="ko-KR" sz="28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기존에는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Text, RO data, RW data, BSS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모든 데이터를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RAM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로드하여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section (1MB)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</a:t>
            </a:r>
            <a:r>
              <a:rPr lang="ko-KR" altLang="ko-KR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관리함</a:t>
            </a:r>
            <a:endParaRPr lang="en-US" altLang="ko-KR" sz="2400" dirty="0" smtClean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이를 </a:t>
            </a:r>
            <a:r>
              <a:rPr lang="ko-KR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필요에 따라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page (4KB)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단위로 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RAM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로드하고 </a:t>
            </a:r>
            <a:r>
              <a:rPr lang="ko-KR" altLang="ko-KR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하도록 구현함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</a:t>
            </a:r>
            <a:r>
              <a:rPr lang="ko-KR" altLang="en-US" sz="2800" dirty="0" err="1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프로세싱</a:t>
            </a:r>
            <a:r>
              <a:rPr lang="ko-KR" altLang="en-US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 </a:t>
            </a:r>
            <a:r>
              <a:rPr lang="ko-KR" altLang="ko-KR" sz="28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설계</a:t>
            </a:r>
            <a:endParaRPr lang="en-US" altLang="ko-KR" sz="2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APP0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240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차량</a:t>
            </a:r>
            <a:endParaRPr lang="en-US" altLang="ko-KR" sz="24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APP1</a:t>
            </a:r>
            <a:r>
              <a:rPr lang="en-US" altLang="ko-KR" sz="24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ko-KR" sz="24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급발진 및 오작동 방지 시스템</a:t>
            </a:r>
            <a:endParaRPr lang="ko-KR" altLang="ko-KR" sz="2400">
              <a:effectLst/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EB52F87-C376-6A70-DBAC-DE08D56833BA}"/>
              </a:ext>
            </a:extLst>
          </p:cNvPr>
          <p:cNvSpPr/>
          <p:nvPr/>
        </p:nvSpPr>
        <p:spPr>
          <a:xfrm>
            <a:off x="6453554" y="1518164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8DD43F2-8C0C-AB26-2F5C-690952C6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4" y="3148625"/>
            <a:ext cx="4969305" cy="4969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70F9048-48CE-0230-198B-AD9A1E5208A4}"/>
              </a:ext>
            </a:extLst>
          </p:cNvPr>
          <p:cNvSpPr txBox="1"/>
          <p:nvPr/>
        </p:nvSpPr>
        <p:spPr>
          <a:xfrm>
            <a:off x="9204921" y="1561771"/>
            <a:ext cx="21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START !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1597D2-AE4C-D8E6-AD57-E0305D57DFDA}"/>
              </a:ext>
            </a:extLst>
          </p:cNvPr>
          <p:cNvSpPr/>
          <p:nvPr/>
        </p:nvSpPr>
        <p:spPr>
          <a:xfrm>
            <a:off x="510810" y="1526277"/>
            <a:ext cx="4949782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5DB1ADFA-F798-384F-2821-6AB0A55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9" y="3156738"/>
            <a:ext cx="4969305" cy="496930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D3F7117-72D1-C2FB-0D82-1E6D50DEC11B}"/>
              </a:ext>
            </a:extLst>
          </p:cNvPr>
          <p:cNvSpPr/>
          <p:nvPr/>
        </p:nvSpPr>
        <p:spPr>
          <a:xfrm>
            <a:off x="12396299" y="1518164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4BCF7F5D-970C-7B27-F32C-4799E551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298" y="3148625"/>
            <a:ext cx="4969305" cy="4969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DFCF23-A28F-B376-1079-4D537FC082DB}"/>
              </a:ext>
            </a:extLst>
          </p:cNvPr>
          <p:cNvSpPr txBox="1"/>
          <p:nvPr/>
        </p:nvSpPr>
        <p:spPr>
          <a:xfrm>
            <a:off x="14937625" y="1526277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EA6A9-F70A-255D-9F66-9FE2C7D32EED}"/>
              </a:ext>
            </a:extLst>
          </p:cNvPr>
          <p:cNvSpPr txBox="1"/>
          <p:nvPr/>
        </p:nvSpPr>
        <p:spPr>
          <a:xfrm>
            <a:off x="7145726" y="2339889"/>
            <a:ext cx="358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ACCELELERATOR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D7AE04A-8D2E-BFDF-206B-B043559B62E4}"/>
              </a:ext>
            </a:extLst>
          </p:cNvPr>
          <p:cNvSpPr/>
          <p:nvPr/>
        </p:nvSpPr>
        <p:spPr>
          <a:xfrm>
            <a:off x="6453554" y="828089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엑셀 </a:t>
            </a:r>
            <a:r>
              <a:rPr lang="en-US" altLang="ko-KR"/>
              <a:t>Key3, </a:t>
            </a:r>
            <a:r>
              <a:rPr lang="ko-KR" altLang="en-US"/>
              <a:t>브레이크 </a:t>
            </a:r>
            <a:r>
              <a:rPr lang="en-US" altLang="ko-KR"/>
              <a:t>Key4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A571611-5C24-6D1D-D980-1354DD559497}"/>
              </a:ext>
            </a:extLst>
          </p:cNvPr>
          <p:cNvSpPr/>
          <p:nvPr/>
        </p:nvSpPr>
        <p:spPr>
          <a:xfrm>
            <a:off x="510809" y="828089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정지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엑셀 </a:t>
            </a:r>
            <a:r>
              <a:rPr lang="en-US" altLang="ko-KR"/>
              <a:t>Key3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주행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BB94F6D-7C7D-C84F-8529-E35117E13674}"/>
              </a:ext>
            </a:extLst>
          </p:cNvPr>
          <p:cNvSpPr/>
          <p:nvPr/>
        </p:nvSpPr>
        <p:spPr>
          <a:xfrm>
            <a:off x="12396299" y="828089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D475AAA-2B2E-11C6-F7E7-C7E1D75DBB3B}"/>
              </a:ext>
            </a:extLst>
          </p:cNvPr>
          <p:cNvSpPr txBox="1"/>
          <p:nvPr/>
        </p:nvSpPr>
        <p:spPr>
          <a:xfrm>
            <a:off x="14937625" y="1526277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0AB93B8-4A9E-7BAC-7B83-2E47495CB19A}"/>
              </a:ext>
            </a:extLst>
          </p:cNvPr>
          <p:cNvSpPr txBox="1"/>
          <p:nvPr/>
        </p:nvSpPr>
        <p:spPr>
          <a:xfrm>
            <a:off x="13717713" y="2355167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BREAK!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="" xmlns:a16="http://schemas.microsoft.com/office/drawing/2014/main" id="{642E6B3C-CB3F-BEB1-A384-084F00CA142E}"/>
              </a:ext>
            </a:extLst>
          </p:cNvPr>
          <p:cNvSpPr/>
          <p:nvPr/>
        </p:nvSpPr>
        <p:spPr>
          <a:xfrm rot="18764709">
            <a:off x="9415635" y="6700426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="" xmlns:a16="http://schemas.microsoft.com/office/drawing/2014/main" id="{7E22588F-4725-2192-61CE-627C018B4628}"/>
              </a:ext>
            </a:extLst>
          </p:cNvPr>
          <p:cNvSpPr/>
          <p:nvPr/>
        </p:nvSpPr>
        <p:spPr>
          <a:xfrm rot="20161065">
            <a:off x="10401684" y="6189736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="" xmlns:a16="http://schemas.microsoft.com/office/drawing/2014/main" id="{297395CA-B8D6-B3F9-DE3E-AD763530B361}"/>
              </a:ext>
            </a:extLst>
          </p:cNvPr>
          <p:cNvSpPr/>
          <p:nvPr/>
        </p:nvSpPr>
        <p:spPr>
          <a:xfrm rot="18764709">
            <a:off x="15306010" y="6602238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="" xmlns:a16="http://schemas.microsoft.com/office/drawing/2014/main" id="{CD79A2FA-B1AD-EAA6-1DD1-D98C1A41E911}"/>
              </a:ext>
            </a:extLst>
          </p:cNvPr>
          <p:cNvSpPr/>
          <p:nvPr/>
        </p:nvSpPr>
        <p:spPr>
          <a:xfrm rot="20161065">
            <a:off x="16292059" y="6091548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B85AA5F-8210-DFEF-F340-78BB3A92D2F5}"/>
              </a:ext>
            </a:extLst>
          </p:cNvPr>
          <p:cNvSpPr txBox="1"/>
          <p:nvPr/>
        </p:nvSpPr>
        <p:spPr>
          <a:xfrm>
            <a:off x="510808" y="754126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5339535-312D-365F-2221-726D66062656}"/>
              </a:ext>
            </a:extLst>
          </p:cNvPr>
          <p:cNvSpPr txBox="1"/>
          <p:nvPr/>
        </p:nvSpPr>
        <p:spPr>
          <a:xfrm>
            <a:off x="6453553" y="754126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2F0DDCF-DF24-BACC-5283-CE65B26C579F}"/>
              </a:ext>
            </a:extLst>
          </p:cNvPr>
          <p:cNvSpPr txBox="1"/>
          <p:nvPr/>
        </p:nvSpPr>
        <p:spPr>
          <a:xfrm>
            <a:off x="12396297" y="7515290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9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EB52F87-C376-6A70-DBAC-DE08D56833BA}"/>
              </a:ext>
            </a:extLst>
          </p:cNvPr>
          <p:cNvSpPr/>
          <p:nvPr/>
        </p:nvSpPr>
        <p:spPr>
          <a:xfrm>
            <a:off x="6453554" y="1518164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8DD43F2-8C0C-AB26-2F5C-690952C6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4" y="3148625"/>
            <a:ext cx="4969305" cy="49693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70F9048-48CE-0230-198B-AD9A1E5208A4}"/>
              </a:ext>
            </a:extLst>
          </p:cNvPr>
          <p:cNvSpPr txBox="1"/>
          <p:nvPr/>
        </p:nvSpPr>
        <p:spPr>
          <a:xfrm>
            <a:off x="9204921" y="1561771"/>
            <a:ext cx="219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REVERSE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4987E1F6-F21D-4B8C-DCBF-675FD39BF643}"/>
              </a:ext>
            </a:extLst>
          </p:cNvPr>
          <p:cNvSpPr/>
          <p:nvPr/>
        </p:nvSpPr>
        <p:spPr>
          <a:xfrm>
            <a:off x="6453554" y="831526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정지 및 후진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엑셀 </a:t>
            </a:r>
            <a:r>
              <a:rPr lang="en-US" altLang="ko-KR"/>
              <a:t>Key3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1597D2-AE4C-D8E6-AD57-E0305D57DFDA}"/>
              </a:ext>
            </a:extLst>
          </p:cNvPr>
          <p:cNvSpPr/>
          <p:nvPr/>
        </p:nvSpPr>
        <p:spPr>
          <a:xfrm>
            <a:off x="510810" y="1526277"/>
            <a:ext cx="4949782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5DB1ADFA-F798-384F-2821-6AB0A55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9" y="3156738"/>
            <a:ext cx="4969305" cy="496930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58C3A9D-1438-14B9-9179-D0C0F383043E}"/>
              </a:ext>
            </a:extLst>
          </p:cNvPr>
          <p:cNvSpPr/>
          <p:nvPr/>
        </p:nvSpPr>
        <p:spPr>
          <a:xfrm>
            <a:off x="510809" y="831526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브레이크 </a:t>
            </a:r>
            <a:r>
              <a:rPr lang="en-US" altLang="ko-KR"/>
              <a:t>Key4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정지 및 후진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6CDDA3F-1AB1-9705-DB2A-9D0D787EA1F5}"/>
              </a:ext>
            </a:extLst>
          </p:cNvPr>
          <p:cNvSpPr/>
          <p:nvPr/>
        </p:nvSpPr>
        <p:spPr>
          <a:xfrm>
            <a:off x="12396299" y="828089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D3F7117-72D1-C2FB-0D82-1E6D50DEC11B}"/>
              </a:ext>
            </a:extLst>
          </p:cNvPr>
          <p:cNvSpPr/>
          <p:nvPr/>
        </p:nvSpPr>
        <p:spPr>
          <a:xfrm>
            <a:off x="12396299" y="1518164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4BCF7F5D-970C-7B27-F32C-4799E551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298" y="3148625"/>
            <a:ext cx="4969305" cy="4969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DFCF23-A28F-B376-1079-4D537FC082DB}"/>
              </a:ext>
            </a:extLst>
          </p:cNvPr>
          <p:cNvSpPr txBox="1"/>
          <p:nvPr/>
        </p:nvSpPr>
        <p:spPr>
          <a:xfrm>
            <a:off x="14937625" y="1526277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4079FD-F483-1DD5-121C-B2FCF6CBE507}"/>
              </a:ext>
            </a:extLst>
          </p:cNvPr>
          <p:cNvSpPr txBox="1"/>
          <p:nvPr/>
        </p:nvSpPr>
        <p:spPr>
          <a:xfrm>
            <a:off x="3305492" y="1594801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E6C817-4971-CCF1-85CD-192FCF630B64}"/>
              </a:ext>
            </a:extLst>
          </p:cNvPr>
          <p:cNvSpPr txBox="1"/>
          <p:nvPr/>
        </p:nvSpPr>
        <p:spPr>
          <a:xfrm>
            <a:off x="1773146" y="2355167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BREAK!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EA6A9-F70A-255D-9F66-9FE2C7D32EED}"/>
              </a:ext>
            </a:extLst>
          </p:cNvPr>
          <p:cNvSpPr txBox="1"/>
          <p:nvPr/>
        </p:nvSpPr>
        <p:spPr>
          <a:xfrm>
            <a:off x="7145726" y="2339889"/>
            <a:ext cx="358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ACCELELERATOR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="" xmlns:a16="http://schemas.microsoft.com/office/drawing/2014/main" id="{F563BC3B-6099-6918-BF81-D4B8DE49380B}"/>
              </a:ext>
            </a:extLst>
          </p:cNvPr>
          <p:cNvSpPr/>
          <p:nvPr/>
        </p:nvSpPr>
        <p:spPr>
          <a:xfrm rot="7949222">
            <a:off x="7385283" y="7491940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FB014D80-F3A3-98BB-7BE1-09C4B39FDD37}"/>
              </a:ext>
            </a:extLst>
          </p:cNvPr>
          <p:cNvSpPr/>
          <p:nvPr/>
        </p:nvSpPr>
        <p:spPr>
          <a:xfrm rot="18764709">
            <a:off x="15319352" y="653868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="" xmlns:a16="http://schemas.microsoft.com/office/drawing/2014/main" id="{71F8F5A9-6451-1F0F-FB22-7629235D0A3F}"/>
              </a:ext>
            </a:extLst>
          </p:cNvPr>
          <p:cNvSpPr/>
          <p:nvPr/>
        </p:nvSpPr>
        <p:spPr>
          <a:xfrm rot="20161065">
            <a:off x="16305401" y="602799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36C8759-DD6C-92DB-55AD-A3C4A811D06F}"/>
              </a:ext>
            </a:extLst>
          </p:cNvPr>
          <p:cNvSpPr txBox="1"/>
          <p:nvPr/>
        </p:nvSpPr>
        <p:spPr>
          <a:xfrm>
            <a:off x="510808" y="754126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6EB8B6-0AAC-4D18-EE2E-0FA1C9EBF118}"/>
              </a:ext>
            </a:extLst>
          </p:cNvPr>
          <p:cNvSpPr txBox="1"/>
          <p:nvPr/>
        </p:nvSpPr>
        <p:spPr>
          <a:xfrm>
            <a:off x="6453553" y="754126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647A2A3-CED9-3714-0972-2B45EEEEB9B1}"/>
              </a:ext>
            </a:extLst>
          </p:cNvPr>
          <p:cNvSpPr txBox="1"/>
          <p:nvPr/>
        </p:nvSpPr>
        <p:spPr>
          <a:xfrm>
            <a:off x="12396297" y="7515290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1877263-632B-FB5A-1457-F4FE9F987E18}"/>
              </a:ext>
            </a:extLst>
          </p:cNvPr>
          <p:cNvSpPr/>
          <p:nvPr/>
        </p:nvSpPr>
        <p:spPr>
          <a:xfrm>
            <a:off x="12396298" y="1460523"/>
            <a:ext cx="4969305" cy="3260921"/>
          </a:xfrm>
          <a:prstGeom prst="rect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A3A4252-7BE4-A38E-C9E2-CE38BCF9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299" y="3142103"/>
            <a:ext cx="4969305" cy="49693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EB52F87-C376-6A70-DBAC-DE08D56833BA}"/>
              </a:ext>
            </a:extLst>
          </p:cNvPr>
          <p:cNvSpPr/>
          <p:nvPr/>
        </p:nvSpPr>
        <p:spPr>
          <a:xfrm>
            <a:off x="6453554" y="1518164"/>
            <a:ext cx="4951720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8DD43F2-8C0C-AB26-2F5C-690952C6C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554" y="3148625"/>
            <a:ext cx="4969305" cy="49693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1597D2-AE4C-D8E6-AD57-E0305D57DFDA}"/>
              </a:ext>
            </a:extLst>
          </p:cNvPr>
          <p:cNvSpPr/>
          <p:nvPr/>
        </p:nvSpPr>
        <p:spPr>
          <a:xfrm>
            <a:off x="510810" y="1526277"/>
            <a:ext cx="4949782" cy="3260921"/>
          </a:xfrm>
          <a:prstGeom prst="rect">
            <a:avLst/>
          </a:prstGeom>
          <a:solidFill>
            <a:srgbClr val="290A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5DB1ADFA-F798-384F-2821-6AB0A55D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9" y="3156738"/>
            <a:ext cx="4969305" cy="4969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4079FD-F483-1DD5-121C-B2FCF6CBE507}"/>
              </a:ext>
            </a:extLst>
          </p:cNvPr>
          <p:cNvSpPr txBox="1"/>
          <p:nvPr/>
        </p:nvSpPr>
        <p:spPr>
          <a:xfrm>
            <a:off x="2866292" y="1594801"/>
            <a:ext cx="286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="" xmlns:a16="http://schemas.microsoft.com/office/drawing/2014/main" id="{A3B1CA37-40B5-C956-AFE8-AA8BA230E46E}"/>
              </a:ext>
            </a:extLst>
          </p:cNvPr>
          <p:cNvSpPr/>
          <p:nvPr/>
        </p:nvSpPr>
        <p:spPr>
          <a:xfrm rot="18764709">
            <a:off x="15383598" y="6365631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3751AB4-F82E-0641-40D2-ACA5F3F0C588}"/>
              </a:ext>
            </a:extLst>
          </p:cNvPr>
          <p:cNvSpPr/>
          <p:nvPr/>
        </p:nvSpPr>
        <p:spPr>
          <a:xfrm>
            <a:off x="6453554" y="831526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엑셀을 브레이크로 오인 작동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브레이크 </a:t>
            </a:r>
            <a:r>
              <a:rPr lang="en-US" altLang="ko-KR"/>
              <a:t>Key4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감속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1128DEA-EAE6-656C-A462-0DD4DC0B21D4}"/>
              </a:ext>
            </a:extLst>
          </p:cNvPr>
          <p:cNvSpPr/>
          <p:nvPr/>
        </p:nvSpPr>
        <p:spPr>
          <a:xfrm>
            <a:off x="510809" y="8315260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중 급발진 상황 발생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  <a:r>
              <a:rPr lang="ko-KR" altLang="en-US"/>
              <a:t>브레이크 </a:t>
            </a:r>
            <a:r>
              <a:rPr lang="en-US" altLang="ko-KR"/>
              <a:t>Key4 4</a:t>
            </a:r>
            <a:r>
              <a:rPr lang="ko-KR" altLang="en-US"/>
              <a:t>회 이상</a:t>
            </a:r>
            <a:r>
              <a:rPr lang="en-US" altLang="ko-KR"/>
              <a:t> </a:t>
            </a:r>
            <a:r>
              <a:rPr lang="ko-KR" altLang="en-US"/>
              <a:t>누름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r>
              <a:rPr lang="ko-KR" altLang="en-US"/>
              <a:t>정지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2E47208-64C7-B767-51DC-75928894F86D}"/>
              </a:ext>
            </a:extLst>
          </p:cNvPr>
          <p:cNvSpPr/>
          <p:nvPr/>
        </p:nvSpPr>
        <p:spPr>
          <a:xfrm>
            <a:off x="12396299" y="8280898"/>
            <a:ext cx="4969305" cy="15605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/>
              <a:t>차의 현재 상태 </a:t>
            </a:r>
            <a:r>
              <a:rPr lang="en-US" altLang="ko-KR"/>
              <a:t>: </a:t>
            </a:r>
            <a:r>
              <a:rPr lang="ko-KR" altLang="en-US"/>
              <a:t>주행 </a:t>
            </a:r>
            <a:r>
              <a:rPr lang="en-US" altLang="ko-KR"/>
              <a:t>+ </a:t>
            </a:r>
            <a:r>
              <a:rPr lang="ko-KR" altLang="en-US"/>
              <a:t>속도 변화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상태 변경 방법 </a:t>
            </a:r>
            <a:r>
              <a:rPr lang="en-US" altLang="ko-KR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차의 목표 상태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959CD32-DC7B-6183-56F6-F4B59ED0DC2C}"/>
              </a:ext>
            </a:extLst>
          </p:cNvPr>
          <p:cNvSpPr txBox="1"/>
          <p:nvPr/>
        </p:nvSpPr>
        <p:spPr>
          <a:xfrm>
            <a:off x="738554" y="2115988"/>
            <a:ext cx="4576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급발진</a:t>
            </a:r>
            <a:r>
              <a:rPr lang="ko-KR" altLang="en-US" sz="3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상황 발생 </a:t>
            </a:r>
            <a:r>
              <a:rPr lang="en-US" altLang="ko-KR" sz="3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algn="ctr"/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브레이크가 작동하지</a:t>
            </a:r>
            <a:endParaRPr lang="en-US" altLang="ko-KR" sz="3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않습니다</a:t>
            </a:r>
            <a:r>
              <a:rPr lang="en-US" altLang="ko-KR" sz="3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5E09C9A-EFEF-1EA7-7D36-BE5B74A96E4E}"/>
              </a:ext>
            </a:extLst>
          </p:cNvPr>
          <p:cNvSpPr txBox="1"/>
          <p:nvPr/>
        </p:nvSpPr>
        <p:spPr>
          <a:xfrm>
            <a:off x="6484449" y="2045300"/>
            <a:ext cx="4938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오작동 발생</a:t>
            </a:r>
            <a:r>
              <a:rPr lang="en-US" altLang="ko-KR" sz="3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!!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브레이크를 밟아주세요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8FD2CCF-6B9C-3E5A-FB57-6CE3CBFC3DDC}"/>
              </a:ext>
            </a:extLst>
          </p:cNvPr>
          <p:cNvSpPr txBox="1"/>
          <p:nvPr/>
        </p:nvSpPr>
        <p:spPr>
          <a:xfrm>
            <a:off x="8778081" y="1594801"/>
            <a:ext cx="286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DFCF23-A28F-B376-1079-4D537FC082DB}"/>
              </a:ext>
            </a:extLst>
          </p:cNvPr>
          <p:cNvSpPr txBox="1"/>
          <p:nvPr/>
        </p:nvSpPr>
        <p:spPr>
          <a:xfrm>
            <a:off x="14937625" y="1526277"/>
            <a:ext cx="242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 KM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="" xmlns:a16="http://schemas.microsoft.com/office/drawing/2014/main" id="{0303442F-DCE9-2116-2E5F-9288D1376CBC}"/>
              </a:ext>
            </a:extLst>
          </p:cNvPr>
          <p:cNvSpPr/>
          <p:nvPr/>
        </p:nvSpPr>
        <p:spPr>
          <a:xfrm rot="18764709">
            <a:off x="9359905" y="660366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="" xmlns:a16="http://schemas.microsoft.com/office/drawing/2014/main" id="{D87C641A-A732-DB6F-FFAC-C1B6EE9721B7}"/>
              </a:ext>
            </a:extLst>
          </p:cNvPr>
          <p:cNvSpPr/>
          <p:nvPr/>
        </p:nvSpPr>
        <p:spPr>
          <a:xfrm rot="20161065">
            <a:off x="10345954" y="609297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="" xmlns:a16="http://schemas.microsoft.com/office/drawing/2014/main" id="{CE61227F-9B83-DFB9-E295-C97431191176}"/>
              </a:ext>
            </a:extLst>
          </p:cNvPr>
          <p:cNvSpPr/>
          <p:nvPr/>
        </p:nvSpPr>
        <p:spPr>
          <a:xfrm rot="18764709">
            <a:off x="3377011" y="660366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="" xmlns:a16="http://schemas.microsoft.com/office/drawing/2014/main" id="{57067448-0DF4-229E-B8F1-175B84C74056}"/>
              </a:ext>
            </a:extLst>
          </p:cNvPr>
          <p:cNvSpPr/>
          <p:nvPr/>
        </p:nvSpPr>
        <p:spPr>
          <a:xfrm rot="20161065">
            <a:off x="4363060" y="6092973"/>
            <a:ext cx="720969" cy="439616"/>
          </a:xfrm>
          <a:prstGeom prst="rightArrow">
            <a:avLst/>
          </a:prstGeom>
          <a:solidFill>
            <a:srgbClr val="00CCCC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88D855A-51B1-F875-2055-006C7828A4C5}"/>
              </a:ext>
            </a:extLst>
          </p:cNvPr>
          <p:cNvSpPr txBox="1"/>
          <p:nvPr/>
        </p:nvSpPr>
        <p:spPr>
          <a:xfrm>
            <a:off x="510808" y="754126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93AA7D8-77B6-3D11-CE93-BED6238531AA}"/>
              </a:ext>
            </a:extLst>
          </p:cNvPr>
          <p:cNvSpPr txBox="1"/>
          <p:nvPr/>
        </p:nvSpPr>
        <p:spPr>
          <a:xfrm>
            <a:off x="6453553" y="7541268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D3D5EEC-69CA-659F-710C-028228B8A093}"/>
              </a:ext>
            </a:extLst>
          </p:cNvPr>
          <p:cNvSpPr txBox="1"/>
          <p:nvPr/>
        </p:nvSpPr>
        <p:spPr>
          <a:xfrm>
            <a:off x="12396297" y="7515290"/>
            <a:ext cx="6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</a:t>
            </a:r>
            <a:endParaRPr lang="ko-KR" altLang="en-US" sz="32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멀티 프로세싱 커널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706420" y="2169759"/>
            <a:ext cx="1518834" cy="7020732"/>
            <a:chOff x="706420" y="1983783"/>
            <a:chExt cx="1518834" cy="70207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6420" y="1983783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APP0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65837" y="2507003"/>
              <a:ext cx="1" cy="1139823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1465836" y="3646826"/>
              <a:ext cx="3" cy="5187208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2470656" y="2164593"/>
            <a:ext cx="1518834" cy="7020732"/>
            <a:chOff x="2858102" y="1978617"/>
            <a:chExt cx="1518834" cy="702073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987519" y="1978617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58102" y="1978617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APP1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>
              <a:off x="3609891" y="2501837"/>
              <a:ext cx="7627" cy="3855729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617518" y="6357566"/>
              <a:ext cx="2" cy="2471302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10512310" y="4411372"/>
            <a:ext cx="2113415" cy="2770579"/>
            <a:chOff x="11765601" y="3849754"/>
            <a:chExt cx="2113415" cy="3476786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1832308" y="3849754"/>
              <a:ext cx="1980000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765601" y="3854920"/>
              <a:ext cx="2113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2">
                      <a:lumMod val="25000"/>
                    </a:schemeClr>
                  </a:solidFill>
                </a:rPr>
                <a:t>Timer0_ISR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2822308" y="4456070"/>
              <a:ext cx="0" cy="2658661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6986637" y="2585631"/>
            <a:ext cx="2136570" cy="6217403"/>
            <a:chOff x="8727742" y="2690278"/>
            <a:chExt cx="2136570" cy="512086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8806027" y="2690278"/>
              <a:ext cx="1980000" cy="5120867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27742" y="2695445"/>
              <a:ext cx="213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Switch_APP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>
              <a:stCxn id="34" idx="2"/>
            </p:cNvCxnSpPr>
            <p:nvPr/>
          </p:nvCxnSpPr>
          <p:spPr>
            <a:xfrm>
              <a:off x="9796027" y="3218665"/>
              <a:ext cx="0" cy="4290849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36"/>
          <p:cNvCxnSpPr/>
          <p:nvPr/>
        </p:nvCxnSpPr>
        <p:spPr>
          <a:xfrm flipV="1">
            <a:off x="1455280" y="3270678"/>
            <a:ext cx="3882836" cy="61651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3268938" y="6517436"/>
            <a:ext cx="4785984" cy="187505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106132" y="4951903"/>
            <a:ext cx="3443617" cy="984708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8117709" y="6030059"/>
            <a:ext cx="3432041" cy="98310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4" idx="2"/>
          </p:cNvCxnSpPr>
          <p:nvPr/>
        </p:nvCxnSpPr>
        <p:spPr>
          <a:xfrm flipV="1">
            <a:off x="5416401" y="3227162"/>
            <a:ext cx="2638521" cy="135030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1933957" y="5376249"/>
            <a:ext cx="5133447" cy="12618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CoInvalidateMainTlb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CoSetTTBase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(MMU_PAGE_TABLE_BASE2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1&lt;&lt;6)|(1&lt;&lt;3)|(0&lt;&lt;1)|(0&lt;&lt;0));</a:t>
            </a:r>
          </a:p>
          <a:p>
            <a:r>
              <a:rPr lang="en-US" altLang="ko-KR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CoSetASID</a:t>
            </a:r>
            <a:r>
              <a:rPr lang="en-US" altLang="ko-K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altLang="ko-K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ko-KR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298621" y="7520713"/>
            <a:ext cx="6494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전역변수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running_app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을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로 변경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4.APP1_register_set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{r0-r14}^,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복원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77643" y="3423966"/>
            <a:ext cx="16145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IRQ 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인터럽트 발생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48634" y="7210065"/>
            <a:ext cx="16959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APP1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으로 복귀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270844" y="2585631"/>
            <a:ext cx="2214785" cy="3476786"/>
            <a:chOff x="5484980" y="2200172"/>
            <a:chExt cx="2214785" cy="347678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602960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4980" y="2233780"/>
              <a:ext cx="2214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HandlerIRQ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6592042" y="2834930"/>
              <a:ext cx="661" cy="1319838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6592372" y="4138048"/>
              <a:ext cx="0" cy="1348788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/>
          <p:cNvSpPr/>
          <p:nvPr/>
        </p:nvSpPr>
        <p:spPr>
          <a:xfrm>
            <a:off x="8298621" y="3386261"/>
            <a:ext cx="649408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none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전역변수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running_app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확인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2.APP0_register_set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{r0-r14}^,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백업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833257" y="5203533"/>
            <a:ext cx="19804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Timer ISR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로 분기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35320" y="3875778"/>
            <a:ext cx="2388141" cy="36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Timer IRQ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이면 분기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8086149" y="3740204"/>
            <a:ext cx="212472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8093785" y="7874656"/>
            <a:ext cx="204836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11622004" y="6007191"/>
            <a:ext cx="311953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System Call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6420" y="1983783"/>
            <a:ext cx="1518834" cy="7315200"/>
            <a:chOff x="706420" y="1983783"/>
            <a:chExt cx="1518834" cy="702073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5837" y="1983783"/>
              <a:ext cx="1260000" cy="702073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420" y="1983783"/>
              <a:ext cx="1518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</a:rPr>
                <a:t>APP</a:t>
              </a:r>
              <a:endParaRPr lang="ko-KR" altLang="en-US" sz="20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465837" y="2507003"/>
              <a:ext cx="10558" cy="2449866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465838" y="4988419"/>
              <a:ext cx="21999" cy="3845616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8583241" y="5081568"/>
            <a:ext cx="2136570" cy="2444708"/>
            <a:chOff x="8727742" y="2690279"/>
            <a:chExt cx="2136570" cy="2802203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806027" y="2690279"/>
              <a:ext cx="1980000" cy="2802203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27742" y="2695445"/>
              <a:ext cx="2136570" cy="599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2">
                      <a:lumMod val="25000"/>
                    </a:schemeClr>
                  </a:solidFill>
                </a:rPr>
                <a:t>SVC </a:t>
              </a:r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Func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9796027" y="3296595"/>
              <a:ext cx="0" cy="195411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/>
          <p:cNvCxnSpPr/>
          <p:nvPr/>
        </p:nvCxnSpPr>
        <p:spPr>
          <a:xfrm flipV="1">
            <a:off x="1476395" y="2922813"/>
            <a:ext cx="2409178" cy="217010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958430" y="6273193"/>
            <a:ext cx="5693096" cy="101341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958430" y="5683469"/>
            <a:ext cx="5693096" cy="46586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793054" y="2285604"/>
            <a:ext cx="2214785" cy="6516820"/>
            <a:chOff x="5484980" y="2200172"/>
            <a:chExt cx="2214785" cy="347678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602960" y="2200172"/>
              <a:ext cx="1978824" cy="3476786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4980" y="2233780"/>
              <a:ext cx="2214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 smtClean="0">
                  <a:solidFill>
                    <a:schemeClr val="bg2">
                      <a:lumMod val="25000"/>
                    </a:schemeClr>
                  </a:solidFill>
                </a:rPr>
                <a:t>HandlerSVC</a:t>
              </a:r>
              <a:endParaRPr lang="ko-KR" altLang="en-US" sz="20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577499" y="2529082"/>
              <a:ext cx="34928" cy="2973895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858395" y="5780002"/>
            <a:ext cx="20301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해당 함수로 분기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5254" y="3792133"/>
            <a:ext cx="1021142" cy="36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SVC call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04515" y="3196351"/>
            <a:ext cx="651529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1.SVC Id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추출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2.USR/SYS SP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를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사용하기 위해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 mode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로 변경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3.USR/SYS mode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백업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분기할 함수 주소 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SVC_Handler+SVC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Id)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계산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6434" y="7463207"/>
            <a:ext cx="266895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백업한 </a:t>
            </a:r>
            <a:r>
              <a:rPr lang="en-US" altLang="ko-K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복원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6.SVC mode</a:t>
            </a:r>
            <a:r>
              <a:rPr lang="ko-KR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로 변경</a:t>
            </a:r>
            <a:endParaRPr lang="en-US" altLang="ko-K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1497608" y="5104378"/>
            <a:ext cx="2387965" cy="334667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09347" y="6537915"/>
            <a:ext cx="169592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ko-KR" altLang="en-US" b="1" smtClean="0">
                <a:solidFill>
                  <a:schemeClr val="accent6">
                    <a:lumMod val="50000"/>
                  </a:schemeClr>
                </a:solidFill>
              </a:rPr>
              <a:t>으로 복귀</a:t>
            </a:r>
            <a:endParaRPr lang="ko-KR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931771" y="3196351"/>
            <a:ext cx="6007876" cy="62461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[] =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Delay,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Uart_Printf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Lcd_Put_Pixel_SVC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Lcd_Get_Pixel_Address_SVC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Lcd_Get_Pixel_SVC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Lcd_Clr_Screen_SVC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Lcd_Draw_Back_Color_SVC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Lcd_Get_Info_BMP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Lcd_Draw_BMP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Lcd_Select_Draw_Frame_Buffer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Lcd_Select_Display_Frame_Buffer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Lcd_Draw_Image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Lcd_Draw_Image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Lcd_Brightness_Control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Lcd_Draw_BMP_File_24bpp,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Lcd_Draw_STACK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Lcd_Printf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Lcd_Draw_Bar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ko-KR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Lcd_Draw_Line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ko-KR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920501" y="3919994"/>
            <a:ext cx="28401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3958430" y="7817150"/>
            <a:ext cx="328004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9651526" y="6319420"/>
            <a:ext cx="12802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3177</Words>
  <Application>Microsoft Office PowerPoint</Application>
  <PresentationFormat>사용자 지정</PresentationFormat>
  <Paragraphs>476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LG스마트체 Regular</vt:lpstr>
      <vt:lpstr>LG스마트체2.0 Regular</vt:lpstr>
      <vt:lpstr>맑은 고딕</vt:lpstr>
      <vt:lpstr>Arial</vt:lpstr>
      <vt:lpstr>Calibri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김동현/연구원/RAC제어개발팀(donghyeon.kim@lge.com)</cp:lastModifiedBy>
  <cp:revision>274</cp:revision>
  <dcterms:created xsi:type="dcterms:W3CDTF">2022-12-09T16:47:26Z</dcterms:created>
  <dcterms:modified xsi:type="dcterms:W3CDTF">2024-07-24T23:35:38Z</dcterms:modified>
</cp:coreProperties>
</file>