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78" r:id="rId4"/>
    <p:sldId id="260" r:id="rId5"/>
    <p:sldId id="271" r:id="rId6"/>
    <p:sldId id="279" r:id="rId7"/>
    <p:sldId id="272" r:id="rId8"/>
    <p:sldId id="273" r:id="rId9"/>
    <p:sldId id="261" r:id="rId10"/>
    <p:sldId id="265" r:id="rId11"/>
    <p:sldId id="266" r:id="rId12"/>
    <p:sldId id="280" r:id="rId13"/>
    <p:sldId id="274" r:id="rId14"/>
    <p:sldId id="275" r:id="rId15"/>
    <p:sldId id="281" r:id="rId16"/>
    <p:sldId id="277" r:id="rId17"/>
    <p:sldId id="276" r:id="rId18"/>
    <p:sldId id="263" r:id="rId19"/>
    <p:sldId id="264" r:id="rId20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0">
          <p15:clr>
            <a:srgbClr val="A4A3A4"/>
          </p15:clr>
        </p15:guide>
        <p15:guide id="2" pos="55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CC99FF"/>
    <a:srgbClr val="CC66FF"/>
    <a:srgbClr val="CC0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5940" autoAdjust="0"/>
  </p:normalViewPr>
  <p:slideViewPr>
    <p:cSldViewPr snapToGrid="0" snapToObjects="1">
      <p:cViewPr varScale="1">
        <p:scale>
          <a:sx n="49" d="100"/>
          <a:sy n="49" d="100"/>
        </p:scale>
        <p:origin x="1902" y="48"/>
      </p:cViewPr>
      <p:guideLst>
        <p:guide orient="horz" pos="3110"/>
        <p:guide pos="5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2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ko-K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- </a:t>
            </a:r>
            <a:r>
              <a:rPr lang="ko-KR" altLang="ko-KR" dirty="0" err="1">
                <a:solidFill>
                  <a:srgbClr val="000000"/>
                </a:solidFill>
                <a:latin typeface="Calibri" panose="020F0502020204030204" pitchFamily="34" charset="0"/>
              </a:rPr>
              <a:t>앱이</a:t>
            </a:r>
            <a:r>
              <a:rPr lang="ko-KR" altLang="ko-K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함수 호출 시 svc (Supervisor call)을 보내는 어셈블리 함수를 작성함</a:t>
            </a:r>
            <a:endParaRPr lang="ko-KR" altLang="ko-KR" dirty="0"/>
          </a:p>
          <a:p>
            <a:r>
              <a:rPr lang="ko-KR" altLang="ko-K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- OS에서 svc 번호를 coprocessor register에서 읽어와 처리하도록 구현함</a:t>
            </a:r>
            <a:endParaRPr lang="ko-KR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7380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ko-K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- APP이 사용하는 virtual address 영역에 대해서 1st page table에서 2nd page table을 참조하도록 설정함</a:t>
            </a:r>
            <a:endParaRPr lang="ko-KR" altLang="ko-KR" dirty="0"/>
          </a:p>
          <a:p>
            <a:r>
              <a:rPr lang="ko-KR" altLang="ko-K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- 2nd page table을 설정하고, 초기 상태 (모든 페이지가 ram에 없음)에 page fault가 발생하도록 함</a:t>
            </a:r>
            <a:endParaRPr lang="ko-KR" altLang="ko-KR" dirty="0"/>
          </a:p>
          <a:p>
            <a:r>
              <a:rPr lang="ko-KR" altLang="ko-K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- page를 할당하는 함수 Allocate_Page()</a:t>
            </a:r>
            <a:r>
              <a:rPr lang="ko-KR" altLang="ko-KR" dirty="0" err="1">
                <a:solidFill>
                  <a:srgbClr val="000000"/>
                </a:solidFill>
                <a:latin typeface="Calibri" panose="020F0502020204030204" pitchFamily="34" charset="0"/>
              </a:rPr>
              <a:t>를</a:t>
            </a:r>
            <a:r>
              <a:rPr lang="ko-KR" altLang="ko-K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구현함</a:t>
            </a:r>
            <a:endParaRPr lang="ko-KR" altLang="ko-KR" dirty="0"/>
          </a:p>
          <a:p>
            <a:r>
              <a:rPr lang="ko-KR" altLang="ko-K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- 할당 가능한 공간이 있는 경우 할당 후 cache flush, 없는 경우 기존의 페이지를 방출하고 할당함.</a:t>
            </a:r>
            <a:endParaRPr lang="ko-KR" altLang="ko-KR" dirty="0"/>
          </a:p>
          <a:p>
            <a:r>
              <a:rPr lang="ko-KR" altLang="ko-K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- 해당하는 2nd page table entry에 할당한 주소와 attribute을 작성함</a:t>
            </a:r>
            <a:endParaRPr lang="ko-KR" altLang="ko-KR" dirty="0"/>
          </a:p>
          <a:p>
            <a:r>
              <a:rPr lang="ko-KR" altLang="ko-K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- 페이지가 RW인 경우 hdd에 write back함</a:t>
            </a:r>
            <a:endParaRPr lang="ko-KR" altLang="ko-KR" dirty="0"/>
          </a:p>
          <a:p>
            <a:r>
              <a:rPr lang="ko-KR" altLang="ko-K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- page fault는 P-abort, D-abort로 처리되는데, abort 원인이 b0001111 (translation fault, page)인 경우 D-abort, P-abort </a:t>
            </a:r>
            <a:r>
              <a:rPr lang="ko-KR" altLang="ko-KR" dirty="0" err="1">
                <a:solidFill>
                  <a:srgbClr val="000000"/>
                </a:solidFill>
                <a:latin typeface="Calibri" panose="020F0502020204030204" pitchFamily="34" charset="0"/>
              </a:rPr>
              <a:t>핸들러가</a:t>
            </a:r>
            <a:r>
              <a:rPr lang="ko-KR" altLang="ko-K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Allocate_Page()</a:t>
            </a:r>
            <a:r>
              <a:rPr lang="ko-KR" altLang="ko-KR" dirty="0" err="1">
                <a:solidFill>
                  <a:srgbClr val="000000"/>
                </a:solidFill>
                <a:latin typeface="Calibri" panose="020F0502020204030204" pitchFamily="34" charset="0"/>
              </a:rPr>
              <a:t>를</a:t>
            </a:r>
            <a:r>
              <a:rPr lang="ko-KR" altLang="ko-K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호출하도록 함</a:t>
            </a:r>
            <a:endParaRPr lang="ko-KR" altLang="ko-KR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686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67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핵심 기술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앱 구성 최적화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화면 </a:t>
            </a:r>
            <a:r>
              <a:rPr lang="en-US" altLang="ko-KR"/>
              <a:t>-</a:t>
            </a:r>
            <a:r>
              <a:rPr lang="ko-KR" altLang="en-US"/>
              <a:t> 분할 사용 </a:t>
            </a:r>
            <a:r>
              <a:rPr lang="en-US" altLang="ko-KR"/>
              <a:t>: </a:t>
            </a:r>
          </a:p>
          <a:p>
            <a:r>
              <a:rPr lang="en-US" altLang="ko-KR"/>
              <a:t>- </a:t>
            </a:r>
            <a:r>
              <a:rPr lang="ko-KR" altLang="en-US"/>
              <a:t>목표 </a:t>
            </a:r>
            <a:r>
              <a:rPr lang="en-US" altLang="ko-KR"/>
              <a:t>: </a:t>
            </a:r>
            <a:r>
              <a:rPr lang="ko-KR" altLang="en-US"/>
              <a:t>하나의 화면에 두개의 </a:t>
            </a:r>
            <a:r>
              <a:rPr lang="en-US" altLang="ko-KR"/>
              <a:t>APP</a:t>
            </a:r>
            <a:r>
              <a:rPr lang="ko-KR" altLang="en-US"/>
              <a:t>을 모두 보여주고자 함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액션 </a:t>
            </a:r>
            <a:r>
              <a:rPr lang="en-US" altLang="ko-KR"/>
              <a:t>: </a:t>
            </a:r>
            <a:r>
              <a:rPr lang="ko-KR" altLang="en-US"/>
              <a:t>상단은 </a:t>
            </a:r>
            <a:r>
              <a:rPr lang="en-US" altLang="ko-KR"/>
              <a:t>APP2</a:t>
            </a:r>
            <a:r>
              <a:rPr lang="ko-KR" altLang="en-US"/>
              <a:t> 출력용으로 사용하고</a:t>
            </a:r>
            <a:r>
              <a:rPr lang="en-US" altLang="ko-KR"/>
              <a:t>, </a:t>
            </a:r>
            <a:r>
              <a:rPr lang="ko-KR" altLang="en-US"/>
              <a:t>하단은 </a:t>
            </a:r>
            <a:r>
              <a:rPr lang="en-US" altLang="ko-KR"/>
              <a:t>APP1 </a:t>
            </a:r>
            <a:r>
              <a:rPr lang="ko-KR" altLang="en-US"/>
              <a:t>차량 시뮬레이션 시 차량의 움직임을 시각적으로 보여줌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용량 </a:t>
            </a:r>
            <a:r>
              <a:rPr lang="en-US" altLang="ko-KR"/>
              <a:t>- 6:2</a:t>
            </a:r>
            <a:r>
              <a:rPr lang="ko-KR" altLang="en-US"/>
              <a:t>로 분할 할당 </a:t>
            </a:r>
            <a:r>
              <a:rPr lang="en-US" altLang="ko-KR"/>
              <a:t>: 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목표 </a:t>
            </a:r>
            <a:r>
              <a:rPr lang="en-US" altLang="ko-KR"/>
              <a:t>: </a:t>
            </a:r>
            <a:r>
              <a:rPr lang="ko-KR" altLang="en-US"/>
              <a:t>앱 별로 필요한 용량에 맞게 용량 할당해주고자 함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액션 </a:t>
            </a:r>
            <a:r>
              <a:rPr lang="en-US" altLang="ko-KR"/>
              <a:t>: APP1 </a:t>
            </a:r>
            <a:r>
              <a:rPr lang="ko-KR" altLang="en-US"/>
              <a:t>차량 시뮬레이션을 위해 이미지가 다량 적재되어야 하므로 </a:t>
            </a:r>
            <a:r>
              <a:rPr lang="en-US" altLang="ko-KR"/>
              <a:t>APP1</a:t>
            </a:r>
            <a:r>
              <a:rPr lang="ko-KR" altLang="en-US"/>
              <a:t>에 </a:t>
            </a:r>
            <a:r>
              <a:rPr lang="en-US" altLang="ko-KR"/>
              <a:t>6MB, APP2</a:t>
            </a:r>
            <a:r>
              <a:rPr lang="ko-KR" altLang="en-US"/>
              <a:t>에 </a:t>
            </a:r>
            <a:r>
              <a:rPr lang="en-US" altLang="ko-KR"/>
              <a:t>2MB</a:t>
            </a:r>
            <a:r>
              <a:rPr lang="ko-KR" altLang="en-US"/>
              <a:t>를 할당함</a:t>
            </a:r>
            <a:r>
              <a:rPr lang="en-US" altLang="ko-KR"/>
              <a:t> - </a:t>
            </a:r>
            <a:r>
              <a:rPr lang="ko-KR" altLang="en-US"/>
              <a:t>이를 위해 </a:t>
            </a:r>
            <a:r>
              <a:rPr lang="en-US" altLang="ko-KR"/>
              <a:t>1st</a:t>
            </a:r>
            <a:r>
              <a:rPr lang="ko-KR" altLang="en-US"/>
              <a:t> </a:t>
            </a:r>
            <a:r>
              <a:rPr lang="en-US" altLang="ko-KR"/>
              <a:t>T/T,</a:t>
            </a:r>
            <a:r>
              <a:rPr lang="ko-KR" altLang="en-US"/>
              <a:t> </a:t>
            </a:r>
            <a:r>
              <a:rPr lang="en-US" altLang="ko-KR"/>
              <a:t>2nd T/T</a:t>
            </a:r>
            <a:r>
              <a:rPr lang="ko-KR" altLang="en-US"/>
              <a:t> 변경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DD handling - </a:t>
            </a:r>
            <a:r>
              <a:rPr lang="ko-KR" altLang="en-US"/>
              <a:t>인터럽트 신호에 대한 알림 등록 </a:t>
            </a:r>
            <a:r>
              <a:rPr lang="en-US" altLang="ko-KR"/>
              <a:t>: </a:t>
            </a:r>
          </a:p>
          <a:p>
            <a:r>
              <a:rPr lang="en-US" altLang="ko-KR"/>
              <a:t>- </a:t>
            </a:r>
            <a:r>
              <a:rPr lang="ko-KR" altLang="en-US"/>
              <a:t>목표 </a:t>
            </a:r>
            <a:r>
              <a:rPr lang="en-US" altLang="ko-KR"/>
              <a:t>: Key3, Key4</a:t>
            </a:r>
            <a:r>
              <a:rPr lang="ko-KR" altLang="en-US"/>
              <a:t>를 통해 변경되는 속도를 </a:t>
            </a:r>
            <a:r>
              <a:rPr lang="en-US" altLang="ko-KR"/>
              <a:t>APP0, APP1 </a:t>
            </a:r>
            <a:r>
              <a:rPr lang="ko-KR" altLang="en-US"/>
              <a:t>모두에 전달하고자 함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액션 </a:t>
            </a:r>
            <a:r>
              <a:rPr lang="en-US" altLang="ko-KR"/>
              <a:t>: OS</a:t>
            </a:r>
            <a:r>
              <a:rPr lang="ko-KR" altLang="en-US"/>
              <a:t>에 </a:t>
            </a:r>
            <a:r>
              <a:rPr lang="en-US" altLang="ko-KR"/>
              <a:t>Key interrupt</a:t>
            </a:r>
            <a:r>
              <a:rPr lang="ko-KR" altLang="en-US"/>
              <a:t>가 발생했을 때 조절할 전역변수를 두고 해당 값을 </a:t>
            </a:r>
            <a:r>
              <a:rPr lang="en-US" altLang="ko-KR"/>
              <a:t>APP0, APP1</a:t>
            </a:r>
            <a:r>
              <a:rPr lang="ko-KR" altLang="en-US"/>
              <a:t>에서 접근하여 기존 커널의 </a:t>
            </a:r>
            <a:r>
              <a:rPr lang="en-US" altLang="ko-KR"/>
              <a:t>watchdog </a:t>
            </a:r>
            <a:r>
              <a:rPr lang="ko-KR" altLang="en-US"/>
              <a:t>역할을 수행함 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APP1 : </a:t>
            </a:r>
          </a:p>
          <a:p>
            <a:r>
              <a:rPr lang="en-US" altLang="ko-KR"/>
              <a:t>- </a:t>
            </a:r>
            <a:r>
              <a:rPr lang="ko-KR" altLang="en-US"/>
              <a:t>역할 </a:t>
            </a:r>
            <a:r>
              <a:rPr lang="en-US" altLang="ko-KR"/>
              <a:t>: </a:t>
            </a:r>
            <a:r>
              <a:rPr lang="ko-KR" altLang="en-US"/>
              <a:t>차량 시뮬레이션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기능 </a:t>
            </a:r>
            <a:r>
              <a:rPr lang="en-US" altLang="ko-KR"/>
              <a:t>: </a:t>
            </a:r>
            <a:r>
              <a:rPr lang="ko-KR" altLang="en-US"/>
              <a:t>차량의 움직임을 시각적으로 보여줌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화면 </a:t>
            </a:r>
            <a:r>
              <a:rPr lang="en-US" altLang="ko-KR"/>
              <a:t>: </a:t>
            </a:r>
            <a:r>
              <a:rPr lang="ko-KR" altLang="en-US"/>
              <a:t>하단 사용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최적화 </a:t>
            </a:r>
            <a:r>
              <a:rPr lang="en-US" altLang="ko-KR"/>
              <a:t>: </a:t>
            </a:r>
            <a:r>
              <a:rPr lang="ko-KR" altLang="en-US"/>
              <a:t>화면의</a:t>
            </a:r>
            <a:r>
              <a:rPr lang="en-US" altLang="ko-KR"/>
              <a:t> </a:t>
            </a:r>
            <a:r>
              <a:rPr lang="ko-KR" altLang="en-US"/>
              <a:t>하단만을 사용하여 이미지 크기를 최소화해 용량 감소</a:t>
            </a:r>
            <a:r>
              <a:rPr lang="en-US" altLang="ko-KR"/>
              <a:t>, </a:t>
            </a:r>
            <a:r>
              <a:rPr lang="ko-KR" altLang="en-US"/>
              <a:t>차량의 움직임을 보일 수 있는 최소한의 프레임 사용</a:t>
            </a:r>
            <a:r>
              <a:rPr lang="en-US" altLang="ko-KR"/>
              <a:t>(</a:t>
            </a:r>
            <a:r>
              <a:rPr lang="ko-KR" altLang="en-US"/>
              <a:t>낮과 밤 각각 </a:t>
            </a:r>
            <a:r>
              <a:rPr lang="en-US" altLang="ko-KR"/>
              <a:t>4</a:t>
            </a:r>
            <a:r>
              <a:rPr lang="ko-KR" altLang="en-US"/>
              <a:t>장</a:t>
            </a:r>
            <a:r>
              <a:rPr lang="en-US" altLang="ko-KR"/>
              <a:t>)</a:t>
            </a:r>
          </a:p>
          <a:p>
            <a:r>
              <a:rPr lang="en-US" altLang="ko-KR"/>
              <a:t>- </a:t>
            </a:r>
            <a:r>
              <a:rPr lang="ko-KR" altLang="en-US"/>
              <a:t>효과 </a:t>
            </a:r>
            <a:r>
              <a:rPr lang="en-US" altLang="ko-KR"/>
              <a:t>: APP2</a:t>
            </a:r>
            <a:r>
              <a:rPr lang="ko-KR" altLang="en-US"/>
              <a:t>의 기능을 확인할 수 있는 차량 시뮬레이션 제공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APP2 : </a:t>
            </a:r>
          </a:p>
          <a:p>
            <a:r>
              <a:rPr lang="en-US" altLang="ko-KR"/>
              <a:t>- </a:t>
            </a:r>
            <a:r>
              <a:rPr lang="ko-KR" altLang="en-US"/>
              <a:t>역할 </a:t>
            </a:r>
            <a:r>
              <a:rPr lang="en-US" altLang="ko-KR"/>
              <a:t>: </a:t>
            </a:r>
            <a:r>
              <a:rPr lang="ko-KR" altLang="en-US"/>
              <a:t>차량 엑셀 및 브레이크 이상 작동 알림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기능 </a:t>
            </a:r>
            <a:r>
              <a:rPr lang="en-US" altLang="ko-KR"/>
              <a:t>: </a:t>
            </a:r>
            <a:r>
              <a:rPr lang="ko-KR" altLang="en-US"/>
              <a:t>차량의 속도와 함께 엑셀 및 브레이크 중 무엇이 작동중인지 알림</a:t>
            </a:r>
            <a:r>
              <a:rPr lang="en-US" altLang="ko-KR"/>
              <a:t>, </a:t>
            </a:r>
            <a:r>
              <a:rPr lang="ko-KR" altLang="en-US"/>
              <a:t>급발진 상황이나 운전자가 엑셀을 브레이크로 오인하고 작동 시 상황 안내 및 해결책 제안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화면 </a:t>
            </a:r>
            <a:r>
              <a:rPr lang="en-US" altLang="ko-KR"/>
              <a:t>: </a:t>
            </a:r>
            <a:r>
              <a:rPr lang="ko-KR" altLang="en-US"/>
              <a:t>상단 사용 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최적화 </a:t>
            </a:r>
            <a:r>
              <a:rPr lang="en-US" altLang="ko-KR"/>
              <a:t>: </a:t>
            </a:r>
            <a:r>
              <a:rPr lang="ko-KR" altLang="en-US"/>
              <a:t>화면의 상단만을 사용 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효과 </a:t>
            </a:r>
            <a:r>
              <a:rPr lang="en-US" altLang="ko-KR"/>
              <a:t>: </a:t>
            </a:r>
            <a:r>
              <a:rPr lang="ko-KR" altLang="en-US"/>
              <a:t>사용자에게 현재 상황을 알리고 당황스러운 상황에 대한 해결방안을 제시하여 사고를 미연에 방지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26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핵심 기술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앱</a:t>
            </a:r>
            <a:r>
              <a:rPr lang="ko-KR" altLang="en-US" dirty="0"/>
              <a:t> 구성 최적화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 </a:t>
            </a:r>
            <a:r>
              <a:rPr lang="en-US" altLang="ko-KR" dirty="0"/>
              <a:t>-</a:t>
            </a:r>
            <a:r>
              <a:rPr lang="ko-KR" altLang="en-US"/>
              <a:t> 분할 사용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- </a:t>
            </a:r>
            <a:r>
              <a:rPr lang="ko-KR" altLang="en-US"/>
              <a:t>목표 </a:t>
            </a:r>
            <a:r>
              <a:rPr lang="en-US" altLang="ko-KR" dirty="0"/>
              <a:t>: </a:t>
            </a:r>
            <a:r>
              <a:rPr lang="ko-KR" altLang="en-US"/>
              <a:t>하나의 화면에 두개의 </a:t>
            </a:r>
            <a:r>
              <a:rPr lang="en-US" altLang="ko-KR" dirty="0"/>
              <a:t>APP</a:t>
            </a:r>
            <a:r>
              <a:rPr lang="ko-KR" altLang="en-US"/>
              <a:t>을 모두 보여주고자 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액션 </a:t>
            </a:r>
            <a:r>
              <a:rPr lang="en-US" altLang="ko-KR" dirty="0"/>
              <a:t>: </a:t>
            </a:r>
            <a:r>
              <a:rPr lang="ko-KR" altLang="en-US"/>
              <a:t>상단은 </a:t>
            </a:r>
            <a:r>
              <a:rPr lang="en-US" altLang="ko-KR" dirty="0"/>
              <a:t>APP2</a:t>
            </a:r>
            <a:r>
              <a:rPr lang="ko-KR" altLang="en-US"/>
              <a:t> 출력용으로 사용하고</a:t>
            </a:r>
            <a:r>
              <a:rPr lang="en-US" altLang="ko-KR" dirty="0"/>
              <a:t>, </a:t>
            </a:r>
            <a:r>
              <a:rPr lang="ko-KR" altLang="en-US"/>
              <a:t>하단은 </a:t>
            </a:r>
            <a:r>
              <a:rPr lang="en-US" altLang="ko-KR" dirty="0"/>
              <a:t>APP1 </a:t>
            </a:r>
            <a:r>
              <a:rPr lang="ko-KR" altLang="en-US"/>
              <a:t>차량 시뮬레이션 시 차량의 움직임을 시각적으로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용량 </a:t>
            </a:r>
            <a:r>
              <a:rPr lang="en-US" altLang="ko-KR" dirty="0"/>
              <a:t>- 6:2</a:t>
            </a:r>
            <a:r>
              <a:rPr lang="ko-KR" altLang="en-US"/>
              <a:t>로 분할 할당 </a:t>
            </a:r>
            <a:r>
              <a:rPr lang="en-US" altLang="ko-KR" dirty="0"/>
              <a:t>: </a:t>
            </a:r>
            <a:r>
              <a:rPr lang="ko-KR" altLang="en-US"/>
              <a:t>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목표 </a:t>
            </a:r>
            <a:r>
              <a:rPr lang="en-US" altLang="ko-KR" dirty="0"/>
              <a:t>: </a:t>
            </a:r>
            <a:r>
              <a:rPr lang="ko-KR" altLang="en-US"/>
              <a:t>앱 별로 필요한 용량에 맞게 용량 할당해주고자 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액션 </a:t>
            </a:r>
            <a:r>
              <a:rPr lang="en-US" altLang="ko-KR" dirty="0"/>
              <a:t>: APP1 </a:t>
            </a:r>
            <a:r>
              <a:rPr lang="ko-KR" altLang="en-US"/>
              <a:t>차량 시뮬레이션을 위해 이미지가 다량 적재되어야 하므로 </a:t>
            </a:r>
            <a:r>
              <a:rPr lang="en-US" altLang="ko-KR" dirty="0"/>
              <a:t>APP1</a:t>
            </a:r>
            <a:r>
              <a:rPr lang="ko-KR" altLang="en-US"/>
              <a:t>에 </a:t>
            </a:r>
            <a:r>
              <a:rPr lang="en-US" altLang="ko-KR" dirty="0"/>
              <a:t>6MB, APP2</a:t>
            </a:r>
            <a:r>
              <a:rPr lang="ko-KR" altLang="en-US"/>
              <a:t>에 </a:t>
            </a:r>
            <a:r>
              <a:rPr lang="en-US" altLang="ko-KR" dirty="0"/>
              <a:t>2MB</a:t>
            </a:r>
            <a:r>
              <a:rPr lang="ko-KR" altLang="en-US"/>
              <a:t>를 할당함</a:t>
            </a:r>
            <a:r>
              <a:rPr lang="en-US" altLang="ko-KR" dirty="0"/>
              <a:t> - </a:t>
            </a:r>
            <a:r>
              <a:rPr lang="ko-KR" altLang="en-US"/>
              <a:t>이를 위해 </a:t>
            </a:r>
            <a:r>
              <a:rPr lang="en-US" altLang="ko-KR" dirty="0"/>
              <a:t>1st</a:t>
            </a:r>
            <a:r>
              <a:rPr lang="ko-KR" altLang="en-US"/>
              <a:t> </a:t>
            </a:r>
            <a:r>
              <a:rPr lang="en-US" altLang="ko-KR" dirty="0"/>
              <a:t>T/T,</a:t>
            </a:r>
            <a:r>
              <a:rPr lang="ko-KR" altLang="en-US"/>
              <a:t> </a:t>
            </a:r>
            <a:r>
              <a:rPr lang="en-US" altLang="ko-KR" dirty="0"/>
              <a:t>2nd T/T</a:t>
            </a:r>
            <a:r>
              <a:rPr lang="ko-KR" altLang="en-US"/>
              <a:t>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DD handling - </a:t>
            </a:r>
            <a:r>
              <a:rPr lang="ko-KR" altLang="en-US"/>
              <a:t>인터럽트 신호에 대한 알림 등록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- </a:t>
            </a:r>
            <a:r>
              <a:rPr lang="ko-KR" altLang="en-US"/>
              <a:t>목표 </a:t>
            </a:r>
            <a:r>
              <a:rPr lang="en-US" altLang="ko-KR" dirty="0"/>
              <a:t>: Key3, Key4</a:t>
            </a:r>
            <a:r>
              <a:rPr lang="ko-KR" altLang="en-US"/>
              <a:t>를 통해 변경되는 속도를 </a:t>
            </a:r>
            <a:r>
              <a:rPr lang="en-US" altLang="ko-KR" dirty="0"/>
              <a:t>APP0, APP1 </a:t>
            </a:r>
            <a:r>
              <a:rPr lang="ko-KR" altLang="en-US"/>
              <a:t>모두에 전달하고자 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액션 </a:t>
            </a:r>
            <a:r>
              <a:rPr lang="en-US" altLang="ko-KR" dirty="0"/>
              <a:t>: OS</a:t>
            </a:r>
            <a:r>
              <a:rPr lang="ko-KR" altLang="en-US"/>
              <a:t>에 </a:t>
            </a:r>
            <a:r>
              <a:rPr lang="en-US" altLang="ko-KR" dirty="0"/>
              <a:t>Key interrupt</a:t>
            </a:r>
            <a:r>
              <a:rPr lang="ko-KR" altLang="en-US"/>
              <a:t>가 발생했을 때 조절할 전역변수를 두고 해당 값을 </a:t>
            </a:r>
            <a:r>
              <a:rPr lang="en-US" altLang="ko-KR" dirty="0"/>
              <a:t>APP0, APP1</a:t>
            </a:r>
            <a:r>
              <a:rPr lang="ko-KR" altLang="en-US"/>
              <a:t>에서 접근하여 기존 커널의 </a:t>
            </a:r>
            <a:r>
              <a:rPr lang="en-US" altLang="ko-KR" dirty="0"/>
              <a:t>watchdog </a:t>
            </a:r>
            <a:r>
              <a:rPr lang="ko-KR" altLang="en-US"/>
              <a:t>역할을 수행함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APP1 : </a:t>
            </a:r>
          </a:p>
          <a:p>
            <a:r>
              <a:rPr lang="en-US" altLang="ko-KR" dirty="0"/>
              <a:t>- </a:t>
            </a:r>
            <a:r>
              <a:rPr lang="ko-KR" altLang="en-US"/>
              <a:t>역할 </a:t>
            </a:r>
            <a:r>
              <a:rPr lang="en-US" altLang="ko-KR" dirty="0"/>
              <a:t>: </a:t>
            </a:r>
            <a:r>
              <a:rPr lang="ko-KR" altLang="en-US"/>
              <a:t>차량 시뮬레이션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기능 </a:t>
            </a:r>
            <a:r>
              <a:rPr lang="en-US" altLang="ko-KR" dirty="0"/>
              <a:t>: </a:t>
            </a:r>
            <a:r>
              <a:rPr lang="ko-KR" altLang="en-US"/>
              <a:t>차량의 움직임을 시각적으로 보여줌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화면 </a:t>
            </a:r>
            <a:r>
              <a:rPr lang="en-US" altLang="ko-KR" dirty="0"/>
              <a:t>: </a:t>
            </a:r>
            <a:r>
              <a:rPr lang="ko-KR" altLang="en-US"/>
              <a:t>하단 사용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최적화 </a:t>
            </a:r>
            <a:r>
              <a:rPr lang="en-US" altLang="ko-KR" dirty="0"/>
              <a:t>: </a:t>
            </a:r>
            <a:r>
              <a:rPr lang="ko-KR" altLang="en-US"/>
              <a:t>화면의</a:t>
            </a:r>
            <a:r>
              <a:rPr lang="en-US" altLang="ko-KR" dirty="0"/>
              <a:t> </a:t>
            </a:r>
            <a:r>
              <a:rPr lang="ko-KR" altLang="en-US"/>
              <a:t>하단만을 사용하여 이미지 크기를 최소화해 용량 감소</a:t>
            </a:r>
            <a:r>
              <a:rPr lang="en-US" altLang="ko-KR" dirty="0"/>
              <a:t>, </a:t>
            </a:r>
            <a:r>
              <a:rPr lang="ko-KR" altLang="en-US"/>
              <a:t>차량의 움직임을 보일 수 있는 최소한의 프레임 사용</a:t>
            </a:r>
            <a:r>
              <a:rPr lang="en-US" altLang="ko-KR" dirty="0"/>
              <a:t>(</a:t>
            </a:r>
            <a:r>
              <a:rPr lang="ko-KR" altLang="en-US"/>
              <a:t>낮과 밤 각각 </a:t>
            </a:r>
            <a:r>
              <a:rPr lang="en-US" altLang="ko-KR" dirty="0"/>
              <a:t>4</a:t>
            </a:r>
            <a:r>
              <a:rPr lang="ko-KR" altLang="en-US"/>
              <a:t>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/>
              <a:t>효과 </a:t>
            </a:r>
            <a:r>
              <a:rPr lang="en-US" altLang="ko-KR" dirty="0"/>
              <a:t>: APP2</a:t>
            </a:r>
            <a:r>
              <a:rPr lang="ko-KR" altLang="en-US"/>
              <a:t>의 기능을 확인할 수 있는 차량 시뮬레이션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APP2 : </a:t>
            </a:r>
          </a:p>
          <a:p>
            <a:r>
              <a:rPr lang="en-US" altLang="ko-KR" dirty="0"/>
              <a:t>- </a:t>
            </a:r>
            <a:r>
              <a:rPr lang="ko-KR" altLang="en-US"/>
              <a:t>역할 </a:t>
            </a:r>
            <a:r>
              <a:rPr lang="en-US" altLang="ko-KR" dirty="0"/>
              <a:t>: </a:t>
            </a:r>
            <a:r>
              <a:rPr lang="ko-KR" altLang="en-US"/>
              <a:t>차량 엑셀 및 브레이크 이상 작동 알림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기능 </a:t>
            </a:r>
            <a:r>
              <a:rPr lang="en-US" altLang="ko-KR" dirty="0"/>
              <a:t>: </a:t>
            </a:r>
            <a:r>
              <a:rPr lang="ko-KR" altLang="en-US"/>
              <a:t>차량의 속도와 함께 엑셀 및 브레이크 중 무엇이 작동중인지 알림</a:t>
            </a:r>
            <a:r>
              <a:rPr lang="en-US" altLang="ko-KR" dirty="0"/>
              <a:t>, </a:t>
            </a:r>
            <a:r>
              <a:rPr lang="ko-KR" altLang="en-US"/>
              <a:t>급발진 상황이나 운전자가 엑셀을 브레이크로 오인하고 작동 시 상황 안내 및 해결책 제안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화면 </a:t>
            </a:r>
            <a:r>
              <a:rPr lang="en-US" altLang="ko-KR" dirty="0"/>
              <a:t>: </a:t>
            </a:r>
            <a:r>
              <a:rPr lang="ko-KR" altLang="en-US"/>
              <a:t>상단 사용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최적화 </a:t>
            </a:r>
            <a:r>
              <a:rPr lang="en-US" altLang="ko-KR" dirty="0"/>
              <a:t>: </a:t>
            </a:r>
            <a:r>
              <a:rPr lang="ko-KR" altLang="en-US"/>
              <a:t>화면의 상단만을 사용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효과 </a:t>
            </a:r>
            <a:r>
              <a:rPr lang="en-US" altLang="ko-KR" dirty="0"/>
              <a:t>: </a:t>
            </a:r>
            <a:r>
              <a:rPr lang="ko-KR" altLang="en-US"/>
              <a:t>사용자에게 현재 상황을 알리고 당황스러운 상황에 대한 해결방안을 제시하여 사고를 미연에 방지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668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핵심 기술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앱</a:t>
            </a:r>
            <a:r>
              <a:rPr lang="ko-KR" altLang="en-US" dirty="0"/>
              <a:t> 구성 최적화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 </a:t>
            </a:r>
            <a:r>
              <a:rPr lang="en-US" altLang="ko-KR" dirty="0"/>
              <a:t>-</a:t>
            </a:r>
            <a:r>
              <a:rPr lang="ko-KR" altLang="en-US"/>
              <a:t> 분할 사용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- </a:t>
            </a:r>
            <a:r>
              <a:rPr lang="ko-KR" altLang="en-US"/>
              <a:t>목표 </a:t>
            </a:r>
            <a:r>
              <a:rPr lang="en-US" altLang="ko-KR" dirty="0"/>
              <a:t>: </a:t>
            </a:r>
            <a:r>
              <a:rPr lang="ko-KR" altLang="en-US"/>
              <a:t>하나의 화면에 두개의 </a:t>
            </a:r>
            <a:r>
              <a:rPr lang="en-US" altLang="ko-KR" dirty="0"/>
              <a:t>APP</a:t>
            </a:r>
            <a:r>
              <a:rPr lang="ko-KR" altLang="en-US"/>
              <a:t>을 모두 보여주고자 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액션 </a:t>
            </a:r>
            <a:r>
              <a:rPr lang="en-US" altLang="ko-KR" dirty="0"/>
              <a:t>: </a:t>
            </a:r>
            <a:r>
              <a:rPr lang="ko-KR" altLang="en-US"/>
              <a:t>상단은 </a:t>
            </a:r>
            <a:r>
              <a:rPr lang="en-US" altLang="ko-KR" dirty="0"/>
              <a:t>APP2</a:t>
            </a:r>
            <a:r>
              <a:rPr lang="ko-KR" altLang="en-US"/>
              <a:t> 출력용으로 사용하고</a:t>
            </a:r>
            <a:r>
              <a:rPr lang="en-US" altLang="ko-KR" dirty="0"/>
              <a:t>, </a:t>
            </a:r>
            <a:r>
              <a:rPr lang="ko-KR" altLang="en-US"/>
              <a:t>하단은 </a:t>
            </a:r>
            <a:r>
              <a:rPr lang="en-US" altLang="ko-KR" dirty="0"/>
              <a:t>APP1 </a:t>
            </a:r>
            <a:r>
              <a:rPr lang="ko-KR" altLang="en-US"/>
              <a:t>차량 시뮬레이션 시 차량의 움직임을 시각적으로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용량 </a:t>
            </a:r>
            <a:r>
              <a:rPr lang="en-US" altLang="ko-KR" dirty="0"/>
              <a:t>- 6:2</a:t>
            </a:r>
            <a:r>
              <a:rPr lang="ko-KR" altLang="en-US"/>
              <a:t>로 분할 할당 </a:t>
            </a:r>
            <a:r>
              <a:rPr lang="en-US" altLang="ko-KR" dirty="0"/>
              <a:t>: </a:t>
            </a:r>
            <a:r>
              <a:rPr lang="ko-KR" altLang="en-US"/>
              <a:t>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목표 </a:t>
            </a:r>
            <a:r>
              <a:rPr lang="en-US" altLang="ko-KR" dirty="0"/>
              <a:t>: </a:t>
            </a:r>
            <a:r>
              <a:rPr lang="ko-KR" altLang="en-US"/>
              <a:t>앱 별로 필요한 용량에 맞게 용량 할당해주고자 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액션 </a:t>
            </a:r>
            <a:r>
              <a:rPr lang="en-US" altLang="ko-KR" dirty="0"/>
              <a:t>: APP1 </a:t>
            </a:r>
            <a:r>
              <a:rPr lang="ko-KR" altLang="en-US"/>
              <a:t>차량 시뮬레이션을 위해 이미지가 다량 적재되어야 하므로 </a:t>
            </a:r>
            <a:r>
              <a:rPr lang="en-US" altLang="ko-KR" dirty="0"/>
              <a:t>APP1</a:t>
            </a:r>
            <a:r>
              <a:rPr lang="ko-KR" altLang="en-US"/>
              <a:t>에 </a:t>
            </a:r>
            <a:r>
              <a:rPr lang="en-US" altLang="ko-KR" dirty="0"/>
              <a:t>6MB, APP2</a:t>
            </a:r>
            <a:r>
              <a:rPr lang="ko-KR" altLang="en-US"/>
              <a:t>에 </a:t>
            </a:r>
            <a:r>
              <a:rPr lang="en-US" altLang="ko-KR" dirty="0"/>
              <a:t>2MB</a:t>
            </a:r>
            <a:r>
              <a:rPr lang="ko-KR" altLang="en-US"/>
              <a:t>를 할당함</a:t>
            </a:r>
            <a:r>
              <a:rPr lang="en-US" altLang="ko-KR" dirty="0"/>
              <a:t> - </a:t>
            </a:r>
            <a:r>
              <a:rPr lang="ko-KR" altLang="en-US"/>
              <a:t>이를 위해 </a:t>
            </a:r>
            <a:r>
              <a:rPr lang="en-US" altLang="ko-KR" dirty="0"/>
              <a:t>1st</a:t>
            </a:r>
            <a:r>
              <a:rPr lang="ko-KR" altLang="en-US"/>
              <a:t> </a:t>
            </a:r>
            <a:r>
              <a:rPr lang="en-US" altLang="ko-KR" dirty="0"/>
              <a:t>T/T,</a:t>
            </a:r>
            <a:r>
              <a:rPr lang="ko-KR" altLang="en-US"/>
              <a:t> </a:t>
            </a:r>
            <a:r>
              <a:rPr lang="en-US" altLang="ko-KR" dirty="0"/>
              <a:t>2nd T/T</a:t>
            </a:r>
            <a:r>
              <a:rPr lang="ko-KR" altLang="en-US"/>
              <a:t>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DD handling - </a:t>
            </a:r>
            <a:r>
              <a:rPr lang="ko-KR" altLang="en-US"/>
              <a:t>인터럽트 신호에 대한 알림 등록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- </a:t>
            </a:r>
            <a:r>
              <a:rPr lang="ko-KR" altLang="en-US"/>
              <a:t>목표 </a:t>
            </a:r>
            <a:r>
              <a:rPr lang="en-US" altLang="ko-KR" dirty="0"/>
              <a:t>: Key3, Key4</a:t>
            </a:r>
            <a:r>
              <a:rPr lang="ko-KR" altLang="en-US"/>
              <a:t>를 통해 변경되는 속도를 </a:t>
            </a:r>
            <a:r>
              <a:rPr lang="en-US" altLang="ko-KR" dirty="0"/>
              <a:t>APP0, APP1 </a:t>
            </a:r>
            <a:r>
              <a:rPr lang="ko-KR" altLang="en-US"/>
              <a:t>모두에 전달하고자 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액션 </a:t>
            </a:r>
            <a:r>
              <a:rPr lang="en-US" altLang="ko-KR" dirty="0"/>
              <a:t>: OS</a:t>
            </a:r>
            <a:r>
              <a:rPr lang="ko-KR" altLang="en-US"/>
              <a:t>에 </a:t>
            </a:r>
            <a:r>
              <a:rPr lang="en-US" altLang="ko-KR" dirty="0"/>
              <a:t>Key interrupt</a:t>
            </a:r>
            <a:r>
              <a:rPr lang="ko-KR" altLang="en-US"/>
              <a:t>가 발생했을 때 조절할 전역변수를 두고 해당 값을 </a:t>
            </a:r>
            <a:r>
              <a:rPr lang="en-US" altLang="ko-KR" dirty="0"/>
              <a:t>APP0, APP1</a:t>
            </a:r>
            <a:r>
              <a:rPr lang="ko-KR" altLang="en-US"/>
              <a:t>에서 접근하여 기존 커널의 </a:t>
            </a:r>
            <a:r>
              <a:rPr lang="en-US" altLang="ko-KR" dirty="0"/>
              <a:t>watchdog </a:t>
            </a:r>
            <a:r>
              <a:rPr lang="ko-KR" altLang="en-US"/>
              <a:t>역할을 수행함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APP1 : </a:t>
            </a:r>
          </a:p>
          <a:p>
            <a:r>
              <a:rPr lang="en-US" altLang="ko-KR" dirty="0"/>
              <a:t>- </a:t>
            </a:r>
            <a:r>
              <a:rPr lang="ko-KR" altLang="en-US"/>
              <a:t>역할 </a:t>
            </a:r>
            <a:r>
              <a:rPr lang="en-US" altLang="ko-KR" dirty="0"/>
              <a:t>: </a:t>
            </a:r>
            <a:r>
              <a:rPr lang="ko-KR" altLang="en-US"/>
              <a:t>차량 시뮬레이션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기능 </a:t>
            </a:r>
            <a:r>
              <a:rPr lang="en-US" altLang="ko-KR" dirty="0"/>
              <a:t>: </a:t>
            </a:r>
            <a:r>
              <a:rPr lang="ko-KR" altLang="en-US"/>
              <a:t>차량의 움직임을 시각적으로 보여줌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화면 </a:t>
            </a:r>
            <a:r>
              <a:rPr lang="en-US" altLang="ko-KR" dirty="0"/>
              <a:t>: </a:t>
            </a:r>
            <a:r>
              <a:rPr lang="ko-KR" altLang="en-US"/>
              <a:t>하단 사용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최적화 </a:t>
            </a:r>
            <a:r>
              <a:rPr lang="en-US" altLang="ko-KR" dirty="0"/>
              <a:t>: </a:t>
            </a:r>
            <a:r>
              <a:rPr lang="ko-KR" altLang="en-US"/>
              <a:t>화면의</a:t>
            </a:r>
            <a:r>
              <a:rPr lang="en-US" altLang="ko-KR" dirty="0"/>
              <a:t> </a:t>
            </a:r>
            <a:r>
              <a:rPr lang="ko-KR" altLang="en-US"/>
              <a:t>하단만을 사용하여 이미지 크기를 최소화해 용량 감소</a:t>
            </a:r>
            <a:r>
              <a:rPr lang="en-US" altLang="ko-KR" dirty="0"/>
              <a:t>, </a:t>
            </a:r>
            <a:r>
              <a:rPr lang="ko-KR" altLang="en-US"/>
              <a:t>차량의 움직임을 보일 수 있는 최소한의 프레임 사용</a:t>
            </a:r>
            <a:r>
              <a:rPr lang="en-US" altLang="ko-KR" dirty="0"/>
              <a:t>(</a:t>
            </a:r>
            <a:r>
              <a:rPr lang="ko-KR" altLang="en-US"/>
              <a:t>낮과 밤 각각 </a:t>
            </a:r>
            <a:r>
              <a:rPr lang="en-US" altLang="ko-KR" dirty="0"/>
              <a:t>4</a:t>
            </a:r>
            <a:r>
              <a:rPr lang="ko-KR" altLang="en-US"/>
              <a:t>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/>
              <a:t>효과 </a:t>
            </a:r>
            <a:r>
              <a:rPr lang="en-US" altLang="ko-KR" dirty="0"/>
              <a:t>: APP2</a:t>
            </a:r>
            <a:r>
              <a:rPr lang="ko-KR" altLang="en-US"/>
              <a:t>의 기능을 확인할 수 있는 차량 시뮬레이션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APP2 : </a:t>
            </a:r>
          </a:p>
          <a:p>
            <a:r>
              <a:rPr lang="en-US" altLang="ko-KR" dirty="0"/>
              <a:t>- </a:t>
            </a:r>
            <a:r>
              <a:rPr lang="ko-KR" altLang="en-US"/>
              <a:t>역할 </a:t>
            </a:r>
            <a:r>
              <a:rPr lang="en-US" altLang="ko-KR" dirty="0"/>
              <a:t>: </a:t>
            </a:r>
            <a:r>
              <a:rPr lang="ko-KR" altLang="en-US"/>
              <a:t>차량 엑셀 및 브레이크 이상 작동 알림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기능 </a:t>
            </a:r>
            <a:r>
              <a:rPr lang="en-US" altLang="ko-KR" dirty="0"/>
              <a:t>: </a:t>
            </a:r>
            <a:r>
              <a:rPr lang="ko-KR" altLang="en-US"/>
              <a:t>차량의 속도와 함께 엑셀 및 브레이크 중 무엇이 작동중인지 알림</a:t>
            </a:r>
            <a:r>
              <a:rPr lang="en-US" altLang="ko-KR" dirty="0"/>
              <a:t>, </a:t>
            </a:r>
            <a:r>
              <a:rPr lang="ko-KR" altLang="en-US"/>
              <a:t>급발진 상황이나 운전자가 엑셀을 브레이크로 오인하고 작동 시 상황 안내 및 해결책 제안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화면 </a:t>
            </a:r>
            <a:r>
              <a:rPr lang="en-US" altLang="ko-KR" dirty="0"/>
              <a:t>: </a:t>
            </a:r>
            <a:r>
              <a:rPr lang="ko-KR" altLang="en-US"/>
              <a:t>상단 사용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최적화 </a:t>
            </a:r>
            <a:r>
              <a:rPr lang="en-US" altLang="ko-KR" dirty="0"/>
              <a:t>: </a:t>
            </a:r>
            <a:r>
              <a:rPr lang="ko-KR" altLang="en-US"/>
              <a:t>화면의 상단만을 사용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효과 </a:t>
            </a:r>
            <a:r>
              <a:rPr lang="en-US" altLang="ko-KR" dirty="0"/>
              <a:t>: </a:t>
            </a:r>
            <a:r>
              <a:rPr lang="ko-KR" altLang="en-US"/>
              <a:t>사용자에게 현재 상황을 알리고 당황스러운 상황에 대한 해결방안을 제시하여 사고를 미연에 방지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4054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044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결과물에 대한 성능측정 또는 목표달성 여부 등 평가</a:t>
            </a:r>
          </a:p>
          <a:p>
            <a:r>
              <a:rPr lang="ko-KR" altLang="en-US" dirty="0"/>
              <a:t>성능이 낮을 경우 원인 분석 및 개선책 검토 기록</a:t>
            </a:r>
          </a:p>
          <a:p>
            <a:r>
              <a:rPr lang="ko-KR" altLang="en-US" dirty="0"/>
              <a:t>성능이 만족했을 경우 향후 활용 가능한 기대효과 기록</a:t>
            </a:r>
          </a:p>
          <a:p>
            <a:r>
              <a:rPr lang="ko-KR" altLang="en-US" dirty="0"/>
              <a:t>가급적 </a:t>
            </a:r>
            <a:r>
              <a:rPr lang="en-US" altLang="ko-KR" dirty="0"/>
              <a:t>1 </a:t>
            </a:r>
            <a:r>
              <a:rPr lang="ko-KR" altLang="en-US"/>
              <a:t>페이지로 정리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405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개발 결과물의 추후 개선점</a:t>
            </a:r>
            <a:r>
              <a:rPr lang="en-US" altLang="ko-KR" dirty="0"/>
              <a:t>, </a:t>
            </a:r>
            <a:r>
              <a:rPr lang="ko-KR" altLang="en-US"/>
              <a:t>후속 개발 주제 등에 대한 내용</a:t>
            </a:r>
          </a:p>
          <a:p>
            <a:r>
              <a:rPr lang="ko-KR" altLang="en-US" dirty="0"/>
              <a:t>가급적 </a:t>
            </a:r>
            <a:r>
              <a:rPr lang="en-US" altLang="ko-KR" dirty="0"/>
              <a:t>1</a:t>
            </a:r>
            <a:r>
              <a:rPr lang="ko-KR" altLang="en-US"/>
              <a:t>페이지로 요약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103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44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간략하게 </a:t>
            </a:r>
            <a:r>
              <a:rPr lang="en-US" altLang="ko-KR" dirty="0"/>
              <a:t>1</a:t>
            </a:r>
            <a:r>
              <a:rPr lang="ko-KR" altLang="en-US"/>
              <a:t>페이지에 프로젝트의 주제</a:t>
            </a:r>
            <a:r>
              <a:rPr lang="en-US" altLang="ko-KR" dirty="0"/>
              <a:t>, </a:t>
            </a:r>
            <a:r>
              <a:rPr lang="ko-KR" altLang="en-US"/>
              <a:t>목표</a:t>
            </a:r>
            <a:r>
              <a:rPr lang="en-US" altLang="ko-KR" dirty="0"/>
              <a:t>, </a:t>
            </a:r>
            <a:r>
              <a:rPr lang="ko-KR" altLang="en-US"/>
              <a:t>결과를 요약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급발진</a:t>
            </a:r>
            <a:r>
              <a:rPr lang="en-US" altLang="ko-KR" dirty="0"/>
              <a:t>, </a:t>
            </a:r>
            <a:r>
              <a:rPr lang="ko-KR" altLang="en-US"/>
              <a:t>오작동 방지 시스템</a:t>
            </a:r>
            <a:endParaRPr lang="en-US" altLang="ko-KR" dirty="0"/>
          </a:p>
          <a:p>
            <a:r>
              <a:rPr lang="ko-KR" altLang="en-US" dirty="0"/>
              <a:t>멀티 </a:t>
            </a:r>
            <a:r>
              <a:rPr lang="ko-KR" altLang="en-US" dirty="0" err="1"/>
              <a:t>프로세싱</a:t>
            </a:r>
            <a:r>
              <a:rPr lang="ko-KR" altLang="en-US" dirty="0"/>
              <a:t> </a:t>
            </a:r>
            <a:r>
              <a:rPr lang="en-US" altLang="ko-KR" dirty="0" err="1"/>
              <a:t>os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커널</a:t>
            </a:r>
            <a:r>
              <a:rPr lang="en-US" altLang="ko-KR" dirty="0"/>
              <a:t>, </a:t>
            </a:r>
            <a:r>
              <a:rPr lang="ko-KR" altLang="en-US"/>
              <a:t>시스템 콜</a:t>
            </a:r>
            <a:r>
              <a:rPr lang="en-US" altLang="ko-KR" dirty="0"/>
              <a:t>, demand paging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816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처음 기획한 개발 목표</a:t>
            </a:r>
          </a:p>
          <a:p>
            <a:r>
              <a:rPr lang="ko-KR" altLang="en-US" dirty="0"/>
              <a:t>실제 개발 결과 소개</a:t>
            </a:r>
          </a:p>
          <a:p>
            <a:r>
              <a:rPr lang="ko-KR" altLang="en-US" dirty="0"/>
              <a:t>가급적 결과 내용을 상세히 기술</a:t>
            </a:r>
          </a:p>
          <a:p>
            <a:r>
              <a:rPr lang="ko-KR" altLang="en-US" dirty="0"/>
              <a:t>페이지 수 무관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840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개발 목표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급발진 상황을 판별하고 운전자에게 알림을 전달하는 기능</a:t>
            </a:r>
            <a:endParaRPr lang="en-US" altLang="ko-KR" dirty="0"/>
          </a:p>
          <a:p>
            <a:r>
              <a:rPr lang="en-US" altLang="ko-KR" dirty="0"/>
              <a:t>- APP1 : </a:t>
            </a:r>
            <a:r>
              <a:rPr lang="ko-KR" altLang="en-US"/>
              <a:t>자동차 주행 및 속도 제어 </a:t>
            </a:r>
            <a:r>
              <a:rPr lang="en-US" altLang="ko-KR" dirty="0"/>
              <a:t>( </a:t>
            </a:r>
            <a:r>
              <a:rPr lang="ko-KR" altLang="en-US"/>
              <a:t>운전자 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APP2 : </a:t>
            </a:r>
            <a:r>
              <a:rPr lang="ko-KR" altLang="en-US"/>
              <a:t>급발진 상황 및 오작동 상황 발생 시 알림 제공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</a:t>
            </a:r>
            <a:r>
              <a:rPr lang="ko-KR" altLang="en-US" sz="1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개발 주제</a:t>
            </a:r>
            <a:endParaRPr lang="en-US" altLang="ko-KR" sz="14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배경</a:t>
            </a:r>
            <a:endParaRPr lang="en-US" altLang="ko-KR" sz="14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사고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2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페달 오인 사고가 지속적으로 발생하고 있음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사고의 원인을 구분할 수 있도록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페달 블랙박스 등이 출시되고 있음</a:t>
            </a:r>
            <a:endParaRPr lang="en-US" altLang="ko-KR" sz="1200" dirty="0">
              <a:solidFill>
                <a:srgbClr val="000000"/>
              </a:solidFill>
              <a:effectLst/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그러나 가장 중요한 것은 피해를 발생시키지 않는 것임</a:t>
            </a:r>
            <a:endParaRPr lang="en-US" altLang="ko-KR" sz="12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effectLst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따라서 </a:t>
            </a:r>
            <a:r>
              <a:rPr lang="ko-KR" altLang="en-US" sz="1200" dirty="0" err="1">
                <a:solidFill>
                  <a:srgbClr val="000000"/>
                </a:solidFill>
                <a:effectLst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effectLst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페달 오인 사고가  발생하지 않도록 이상 상황 알림 서비스를 제공하고자 함</a:t>
            </a:r>
            <a:endParaRPr lang="en-US" altLang="ko-KR" sz="1200" dirty="0">
              <a:solidFill>
                <a:srgbClr val="000000"/>
              </a:solidFill>
              <a:effectLst/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000000"/>
                </a:solidFill>
                <a:effectLst/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운전자가 당황하지 않고 페달을 밟을 수 있도록 도와서 사고를 방지하고자 함</a:t>
            </a:r>
            <a:endParaRPr lang="en-US" altLang="ko-KR" sz="1400" dirty="0">
              <a:solidFill>
                <a:srgbClr val="000000"/>
              </a:solidFill>
              <a:effectLst/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70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개발 목표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급발진 상황을 판별하고 운전자에게 알림을 전달하는 기능</a:t>
            </a:r>
            <a:endParaRPr lang="en-US" altLang="ko-KR"/>
          </a:p>
          <a:p>
            <a:r>
              <a:rPr lang="en-US" altLang="ko-KR"/>
              <a:t>- APP1 : </a:t>
            </a:r>
            <a:r>
              <a:rPr lang="ko-KR" altLang="en-US"/>
              <a:t>자동차 주행 및 속도 제어 </a:t>
            </a:r>
            <a:r>
              <a:rPr lang="en-US" altLang="ko-KR"/>
              <a:t>( </a:t>
            </a:r>
            <a:r>
              <a:rPr lang="ko-KR" altLang="en-US"/>
              <a:t>운전자 </a:t>
            </a:r>
            <a:r>
              <a:rPr lang="en-US" altLang="ko-KR"/>
              <a:t>)</a:t>
            </a:r>
          </a:p>
          <a:p>
            <a:r>
              <a:rPr lang="en-US" altLang="ko-KR"/>
              <a:t>- APP2 : </a:t>
            </a:r>
            <a:r>
              <a:rPr lang="ko-KR" altLang="en-US"/>
              <a:t>급발진 상황 및 오작동 상황 발생 시 알림 제공</a:t>
            </a:r>
          </a:p>
        </p:txBody>
      </p:sp>
    </p:spTree>
    <p:extLst>
      <p:ext uri="{BB962C8B-B14F-4D97-AF65-F5344CB8AC3E}">
        <p14:creationId xmlns:p14="http://schemas.microsoft.com/office/powerpoint/2010/main" val="1180611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개발 목표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급발진 상황을 판별하고 운전자에게 알림을 전달하는 기능</a:t>
            </a:r>
            <a:endParaRPr lang="en-US" altLang="ko-KR"/>
          </a:p>
          <a:p>
            <a:r>
              <a:rPr lang="en-US" altLang="ko-KR"/>
              <a:t>- APP1 : </a:t>
            </a:r>
            <a:r>
              <a:rPr lang="ko-KR" altLang="en-US"/>
              <a:t>자동차 주행 및 속도 제어 </a:t>
            </a:r>
            <a:r>
              <a:rPr lang="en-US" altLang="ko-KR"/>
              <a:t>( </a:t>
            </a:r>
            <a:r>
              <a:rPr lang="ko-KR" altLang="en-US"/>
              <a:t>운전자 </a:t>
            </a:r>
            <a:r>
              <a:rPr lang="en-US" altLang="ko-KR"/>
              <a:t>)</a:t>
            </a:r>
          </a:p>
          <a:p>
            <a:r>
              <a:rPr lang="en-US" altLang="ko-KR"/>
              <a:t>- APP2 : </a:t>
            </a:r>
            <a:r>
              <a:rPr lang="ko-KR" altLang="en-US"/>
              <a:t>급발진 상황 및 오작동 상황 발생 시 알림 제공</a:t>
            </a:r>
          </a:p>
        </p:txBody>
      </p:sp>
    </p:spTree>
    <p:extLst>
      <p:ext uri="{BB962C8B-B14F-4D97-AF65-F5344CB8AC3E}">
        <p14:creationId xmlns:p14="http://schemas.microsoft.com/office/powerpoint/2010/main" val="3488674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개발 목표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급발진 상황을 판별하고 운전자에게 알림을 전달하는 기능</a:t>
            </a:r>
            <a:endParaRPr lang="en-US" altLang="ko-KR"/>
          </a:p>
          <a:p>
            <a:r>
              <a:rPr lang="en-US" altLang="ko-KR"/>
              <a:t>- APP1 : </a:t>
            </a:r>
            <a:r>
              <a:rPr lang="ko-KR" altLang="en-US"/>
              <a:t>자동차 주행 및 속도 제어 </a:t>
            </a:r>
            <a:r>
              <a:rPr lang="en-US" altLang="ko-KR"/>
              <a:t>( </a:t>
            </a:r>
            <a:r>
              <a:rPr lang="ko-KR" altLang="en-US"/>
              <a:t>운전자 </a:t>
            </a:r>
            <a:r>
              <a:rPr lang="en-US" altLang="ko-KR"/>
              <a:t>)</a:t>
            </a:r>
          </a:p>
          <a:p>
            <a:r>
              <a:rPr lang="en-US" altLang="ko-KR"/>
              <a:t>- APP2 : </a:t>
            </a:r>
            <a:r>
              <a:rPr lang="ko-KR" altLang="en-US"/>
              <a:t>급발진 상황 및 오작동 상황 발생 시 알림 제공</a:t>
            </a:r>
          </a:p>
        </p:txBody>
      </p:sp>
    </p:spTree>
    <p:extLst>
      <p:ext uri="{BB962C8B-B14F-4D97-AF65-F5344CB8AC3E}">
        <p14:creationId xmlns:p14="http://schemas.microsoft.com/office/powerpoint/2010/main" val="3298874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ko-K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20ms 마다 Timer IRQ 발생</a:t>
            </a: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ko-KR" altLang="ko-K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IRQ </a:t>
            </a:r>
            <a:r>
              <a:rPr lang="ko-KR" altLang="ko-KR" dirty="0" err="1">
                <a:solidFill>
                  <a:srgbClr val="000000"/>
                </a:solidFill>
                <a:latin typeface="Calibri" panose="020F0502020204030204" pitchFamily="34" charset="0"/>
              </a:rPr>
              <a:t>핸들러가</a:t>
            </a:r>
            <a:r>
              <a:rPr lang="ko-KR" altLang="ko-K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어셈블리 함수 </a:t>
            </a:r>
            <a:r>
              <a:rPr lang="ko-KR" altLang="ko-K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Switch_APP()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호출</a:t>
            </a:r>
            <a:endParaRPr lang="ko-KR" altLang="ko-KR"/>
          </a:p>
          <a:p>
            <a:r>
              <a:rPr lang="ko-KR" altLang="ko-K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- APP0 &lt;-&gt; APP1으로 context switching</a:t>
            </a: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ko-KR" altLang="ko-KR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 Switch_APP()은 context switching 시 R0-R16, SPSR (Saved process status register) </a:t>
            </a: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ko-KR" altLang="ko-K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레지스터 백업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및</a:t>
            </a:r>
            <a:r>
              <a:rPr lang="ko-KR" altLang="ko-KR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복원</a:t>
            </a:r>
            <a:endParaRPr lang="ko-KR" altLang="ko-KR"/>
          </a:p>
          <a:p>
            <a:r>
              <a:rPr lang="ko-KR" altLang="ko-K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- APP_register_set[2][17] 전역변수를 선언해 2개 </a:t>
            </a:r>
            <a:r>
              <a:rPr lang="ko-KR" altLang="ko-KR" dirty="0" err="1">
                <a:solidFill>
                  <a:srgbClr val="000000"/>
                </a:solidFill>
                <a:latin typeface="Calibri" panose="020F0502020204030204" pitchFamily="34" charset="0"/>
              </a:rPr>
              <a:t>앱에</a:t>
            </a:r>
            <a:r>
              <a:rPr lang="ko-KR" altLang="ko-K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대해 17개 레지스터의 데이터를 저장함</a:t>
            </a:r>
            <a:endParaRPr lang="ko-KR" altLang="ko-KR" dirty="0"/>
          </a:p>
          <a:p>
            <a:r>
              <a:rPr lang="ko-KR" altLang="ko-K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- APP0, APP1에 대해 각각 virtual address &lt;-&gt; physical address를 변환하는 page table을 생성하고 context switching 시 PTBR (Page tabel base register)을 변경함</a:t>
            </a:r>
            <a:endParaRPr lang="ko-KR" altLang="ko-KR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99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9163" y="1499017"/>
            <a:ext cx="59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LG </a:t>
            </a:r>
            <a:r>
              <a:rPr lang="ko-KR" altLang="en-US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부트캠프 </a:t>
            </a:r>
            <a:r>
              <a:rPr lang="en-US" altLang="ko-KR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7</a:t>
            </a:r>
            <a:r>
              <a:rPr lang="ko-KR" altLang="en-US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 </a:t>
            </a:r>
            <a:r>
              <a:rPr lang="en-US" altLang="ko-KR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ko-KR" altLang="en-US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9242" y="5410269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LVMS: LG Vehicle Monitoring System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40474" y="7827365"/>
            <a:ext cx="5961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Multiprocessing_OS</a:t>
            </a:r>
            <a:r>
              <a:rPr lang="ko-KR" altLang="en-US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반</a:t>
            </a:r>
            <a:endParaRPr lang="en-US" altLang="ko-KR" sz="28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2800" b="1" dirty="0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젬미니팀</a:t>
            </a:r>
            <a:endParaRPr lang="en-US" altLang="ko-KR" sz="28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김명균</a:t>
            </a:r>
            <a:r>
              <a:rPr lang="en-US" altLang="ko-KR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박여현</a:t>
            </a:r>
            <a:r>
              <a:rPr lang="en-US" altLang="ko-KR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김동현</a:t>
            </a:r>
            <a:r>
              <a:rPr lang="en-US" altLang="ko-KR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김민제</a:t>
            </a:r>
            <a:endParaRPr lang="ko-KR" altLang="en-US" sz="28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9202" y="4588833"/>
            <a:ext cx="141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결과보고서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System Call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06420" y="1983783"/>
            <a:ext cx="1518834" cy="7315200"/>
            <a:chOff x="706420" y="1983783"/>
            <a:chExt cx="1518834" cy="7020732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835837" y="1983783"/>
              <a:ext cx="1260000" cy="7020732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420" y="1983783"/>
              <a:ext cx="1518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</a:rPr>
                <a:t>APP</a:t>
              </a:r>
              <a:endParaRPr lang="ko-KR" altLang="en-US" sz="2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465837" y="2507003"/>
              <a:ext cx="10558" cy="2449866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1465838" y="4988419"/>
              <a:ext cx="21999" cy="3845616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8583241" y="5081568"/>
            <a:ext cx="2136570" cy="2444708"/>
            <a:chOff x="8727742" y="2690279"/>
            <a:chExt cx="2136570" cy="280220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8806027" y="2690279"/>
              <a:ext cx="1980000" cy="2802203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27742" y="2695445"/>
              <a:ext cx="2136570" cy="599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2">
                      <a:lumMod val="25000"/>
                    </a:schemeClr>
                  </a:solidFill>
                </a:rPr>
                <a:t>SVC </a:t>
              </a:r>
              <a:r>
                <a:rPr lang="en-US" altLang="ko-KR" sz="2800" b="1" dirty="0" err="1">
                  <a:solidFill>
                    <a:schemeClr val="bg2">
                      <a:lumMod val="25000"/>
                    </a:schemeClr>
                  </a:solidFill>
                </a:rPr>
                <a:t>Func</a:t>
              </a:r>
              <a:endParaRPr lang="ko-KR" altLang="en-US" sz="20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9796027" y="3296595"/>
              <a:ext cx="0" cy="195411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화살표 연결선 12"/>
          <p:cNvCxnSpPr/>
          <p:nvPr/>
        </p:nvCxnSpPr>
        <p:spPr>
          <a:xfrm flipV="1">
            <a:off x="1476395" y="2922813"/>
            <a:ext cx="2409178" cy="217010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3958430" y="6273193"/>
            <a:ext cx="5693096" cy="101341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958430" y="5683469"/>
            <a:ext cx="5693096" cy="46586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2793054" y="2285604"/>
            <a:ext cx="2214785" cy="6516820"/>
            <a:chOff x="5484980" y="2200172"/>
            <a:chExt cx="2214785" cy="347678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5602960" y="2200172"/>
              <a:ext cx="1978824" cy="3476786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84980" y="2233780"/>
              <a:ext cx="2214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err="1">
                  <a:solidFill>
                    <a:schemeClr val="bg2">
                      <a:lumMod val="25000"/>
                    </a:schemeClr>
                  </a:solidFill>
                </a:rPr>
                <a:t>HandlerSVC</a:t>
              </a:r>
              <a:endParaRPr lang="ko-KR" altLang="en-US" sz="20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6577499" y="2529082"/>
              <a:ext cx="34928" cy="2973895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5858395" y="5780002"/>
            <a:ext cx="20301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해당 함수로 분기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25254" y="3792133"/>
            <a:ext cx="1021142" cy="36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SVC call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04515" y="3196351"/>
            <a:ext cx="651529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1.SVC Id 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추출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2.USR/SYS SP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를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사용하기 위해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 mode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로 변경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3.USR/SYS mode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의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백업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분기할 </a:t>
            </a:r>
            <a:r>
              <a:rPr lang="ko-K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함수 주소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SVC_Handler+SVC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Id)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계산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6434" y="7463207"/>
            <a:ext cx="266895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5.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백업한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복원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6.SVC mode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로 변경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1497608" y="5104378"/>
            <a:ext cx="2387965" cy="334667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09347" y="6537915"/>
            <a:ext cx="169592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APP</a:t>
            </a:r>
            <a:r>
              <a:rPr lang="ko-KR" altLang="en-US" b="1">
                <a:solidFill>
                  <a:schemeClr val="accent6">
                    <a:lumMod val="50000"/>
                  </a:schemeClr>
                </a:solidFill>
              </a:rPr>
              <a:t>으로 복귀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931771" y="3196351"/>
            <a:ext cx="6007876" cy="62461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SVC_Handler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[] =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*)Delay,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Uart_Printf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Lcd_Put_Pixel_SVC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Lcd_Get_Pixel_Address_SVC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	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Lcd_Get_Pixel_SVC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Lcd_Clr_Screen_SVC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Lcd_Draw_Back_Color_SVC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Lcd_Get_Info_BMP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Lcd_Draw_BMP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Lcd_Select_Draw_Frame_Buffer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Lcd_Select_Display_Frame_Buffer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Lcd_Draw_Image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Lcd_Draw_Image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Lcd_Brightness_Control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*)Lcd_Draw_BMP_File_24bpp,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Lcd_Draw_STACK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Lcd_Printf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Lcd_Draw_Bar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Lcd_Draw_Line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ko-KR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3920501" y="3919994"/>
            <a:ext cx="28401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3958430" y="7817150"/>
            <a:ext cx="328004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9651526" y="6319420"/>
            <a:ext cx="128024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7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Demand Paging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06420" y="1983783"/>
            <a:ext cx="1518834" cy="7020732"/>
            <a:chOff x="706420" y="1983783"/>
            <a:chExt cx="1518834" cy="7020732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835837" y="1983783"/>
              <a:ext cx="1260000" cy="7020732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420" y="1983783"/>
              <a:ext cx="1518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</a:rPr>
                <a:t>APP</a:t>
              </a:r>
              <a:endParaRPr lang="ko-KR" altLang="en-US" sz="2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465837" y="2507003"/>
              <a:ext cx="10558" cy="2585912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1465837" y="5092915"/>
              <a:ext cx="10558" cy="3741119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6228506" y="4450643"/>
            <a:ext cx="2730819" cy="3013235"/>
            <a:chOff x="8820729" y="2787430"/>
            <a:chExt cx="2730819" cy="3013235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9196138" y="2793868"/>
              <a:ext cx="1980000" cy="3006797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820729" y="2787430"/>
              <a:ext cx="273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err="1">
                  <a:solidFill>
                    <a:schemeClr val="bg2">
                      <a:lumMod val="25000"/>
                    </a:schemeClr>
                  </a:solidFill>
                </a:rPr>
                <a:t>Alloc_Page</a:t>
              </a:r>
              <a:endParaRPr lang="ko-KR" altLang="en-US" sz="20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186138" y="3400185"/>
              <a:ext cx="0" cy="195411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화살표 연결선 12"/>
          <p:cNvCxnSpPr>
            <a:endCxn id="18" idx="2"/>
          </p:cNvCxnSpPr>
          <p:nvPr/>
        </p:nvCxnSpPr>
        <p:spPr>
          <a:xfrm flipV="1">
            <a:off x="1476395" y="3004063"/>
            <a:ext cx="2717113" cy="205701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4266859" y="6007600"/>
            <a:ext cx="3292010" cy="96502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282357" y="5120603"/>
            <a:ext cx="3261005" cy="78771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2855254" y="2467289"/>
            <a:ext cx="2676508" cy="4696248"/>
            <a:chOff x="5351718" y="2200172"/>
            <a:chExt cx="2676508" cy="3476786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5703376" y="2200172"/>
              <a:ext cx="1978824" cy="3476786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51718" y="2210206"/>
              <a:ext cx="2676508" cy="387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err="1">
                  <a:solidFill>
                    <a:schemeClr val="bg2">
                      <a:lumMod val="25000"/>
                    </a:schemeClr>
                  </a:solidFill>
                </a:rPr>
                <a:t>HandlerP</a:t>
              </a:r>
              <a:r>
                <a:rPr lang="en-US" altLang="ko-KR" sz="2800" b="1" dirty="0">
                  <a:solidFill>
                    <a:schemeClr val="bg2">
                      <a:lumMod val="25000"/>
                    </a:schemeClr>
                  </a:solidFill>
                </a:rPr>
                <a:t>(D)</a:t>
              </a:r>
              <a:r>
                <a:rPr lang="en-US" altLang="ko-KR" sz="2800" b="1" dirty="0" err="1">
                  <a:solidFill>
                    <a:schemeClr val="bg2">
                      <a:lumMod val="25000"/>
                    </a:schemeClr>
                  </a:solidFill>
                </a:rPr>
                <a:t>abt</a:t>
              </a:r>
              <a:endParaRPr lang="en-US" altLang="ko-KR" sz="28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19" name="직선 연결선 18"/>
            <p:cNvCxnSpPr>
              <a:stCxn id="18" idx="2"/>
            </p:cNvCxnSpPr>
            <p:nvPr/>
          </p:nvCxnSpPr>
          <p:spPr>
            <a:xfrm>
              <a:off x="6689972" y="2597563"/>
              <a:ext cx="6526" cy="2933617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531762" y="5313814"/>
            <a:ext cx="7621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분기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55797" y="4032461"/>
            <a:ext cx="119891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Page Fault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1482110" y="5104378"/>
            <a:ext cx="2698716" cy="187982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55797" y="5877317"/>
            <a:ext cx="169592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APP</a:t>
            </a:r>
            <a:r>
              <a:rPr lang="ko-KR" altLang="en-US" b="1">
                <a:solidFill>
                  <a:schemeClr val="accent6">
                    <a:lumMod val="50000"/>
                  </a:schemeClr>
                </a:solidFill>
              </a:rPr>
              <a:t>으로 복귀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4720" y="3423032"/>
            <a:ext cx="741048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1.C5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에서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SD, S, Status[3:0] 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비트 읽어오기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2.Fault reason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이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b000111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인 경우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Alloc_Page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로 분기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05875" y="4328932"/>
            <a:ext cx="8374737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1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Alloc_Page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ko-KR" sz="1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is_Dabort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ko-KR" altLang="en-US" sz="1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Running_app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에 따라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PTBR, HDD 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주소 설정</a:t>
            </a:r>
            <a:endParaRPr lang="en-US" altLang="ko-K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PTBR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과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로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차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PTE (Page Table Entry) 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주소 계산</a:t>
            </a:r>
            <a:endParaRPr lang="en-US" altLang="ko-K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차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PTE 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값과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로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차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PTE 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주소 계산</a:t>
            </a:r>
            <a:endParaRPr lang="en-US" altLang="ko-K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할당할 </a:t>
            </a:r>
            <a:r>
              <a:rPr lang="ko-KR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페이지 선택</a:t>
            </a:r>
            <a:endParaRPr lang="en-US" altLang="ko-K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- RAM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에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empty page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가 있는 경우 빈 페이지 할당</a:t>
            </a:r>
            <a:endParaRPr lang="en-US" altLang="ko-K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- RAM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에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empty page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가 없는 경우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FIFO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로 쫒아낼 페이지 결정</a:t>
            </a:r>
            <a:endParaRPr lang="en-US" altLang="ko-K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* 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is_Dabort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가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인 경우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HDD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에 데이터를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Write back</a:t>
            </a:r>
          </a:p>
          <a:p>
            <a:endParaRPr lang="en-US" altLang="ko-K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차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PTE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에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PA, attribute 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작성</a:t>
            </a:r>
            <a:endParaRPr lang="en-US" altLang="ko-K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HDD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에서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RAM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으로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4KB page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를 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endParaRPr lang="en-US" altLang="ko-K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할당한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PA, HDD address, 2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차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PTE 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포인터 저장</a:t>
            </a:r>
            <a:endParaRPr lang="en-US" altLang="ko-K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해당 </a:t>
            </a:r>
            <a:r>
              <a:rPr lang="ko-KR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페이지의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empty bit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를 변경</a:t>
            </a:r>
            <a:endParaRPr lang="en-US" altLang="ko-K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I-Cache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와 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MainTlb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를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invalidate</a:t>
            </a:r>
          </a:p>
          <a:p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ko-KR" alt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4200034" y="3776975"/>
            <a:ext cx="214686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24919" y="6023098"/>
            <a:ext cx="128095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9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Demand Paging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2402"/>
              </p:ext>
            </p:extLst>
          </p:nvPr>
        </p:nvGraphicFramePr>
        <p:xfrm>
          <a:off x="2853928" y="6702953"/>
          <a:ext cx="11848306" cy="2743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169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0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9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3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5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Page Index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RAM address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HDD address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</a:t>
                      </a:r>
                      <a:r>
                        <a:rPr lang="en-US" altLang="ko-KR" sz="2400" b="0" baseline="3000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nd</a:t>
                      </a:r>
                      <a:r>
                        <a:rPr lang="en-US" altLang="ko-KR" sz="24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PTE pointer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Empty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0x44B01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0x44131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0x4400800C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2400" b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0x44B0A</a:t>
                      </a:r>
                      <a:endParaRPr lang="ko-KR" altLang="en-US" sz="2400" b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0x44504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0x44009010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2400" b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0x44B13</a:t>
                      </a:r>
                      <a:endParaRPr lang="ko-KR" altLang="en-US" sz="2400" b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0x4425F</a:t>
                      </a:r>
                      <a:endParaRPr lang="ko-KR" altLang="en-US" sz="2400" b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0x44008A04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~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~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~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~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~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err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numPTE</a:t>
                      </a:r>
                      <a:endParaRPr lang="ko-KR" altLang="en-US" sz="2400" b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0x44B09</a:t>
                      </a:r>
                      <a:endParaRPr lang="ko-KR" altLang="en-US" sz="2400" b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0x4430A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0x44009008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929900" y="7963613"/>
            <a:ext cx="2942499" cy="643045"/>
            <a:chOff x="991895" y="8741047"/>
            <a:chExt cx="2942499" cy="643045"/>
          </a:xfrm>
        </p:grpSpPr>
        <p:sp>
          <p:nvSpPr>
            <p:cNvPr id="55" name="아래쪽 화살표 54"/>
            <p:cNvSpPr/>
            <p:nvPr/>
          </p:nvSpPr>
          <p:spPr>
            <a:xfrm rot="16200000" flipH="1">
              <a:off x="1552686" y="8226751"/>
              <a:ext cx="643045" cy="167163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1895" y="8878013"/>
              <a:ext cx="29424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Courier New" panose="02070309020205020404" pitchFamily="49" charset="0"/>
                </a:rPr>
                <a:t>Page_replace</a:t>
              </a:r>
              <a:endPara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41344" y="1624148"/>
            <a:ext cx="1552606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RAM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영역과 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HDD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영역 사이의 주소 변환을 위한 페이지 테이블 구현</a:t>
            </a:r>
            <a:endParaRPr lang="en-US" altLang="ko-KR" sz="2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Page index, RAM address, HDD address, 2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 페이지 테이블 엔트리의 포인터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empty bit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포함함</a:t>
            </a:r>
            <a:endParaRPr lang="en-US" altLang="ko-KR" sz="2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PT_empty</a:t>
            </a:r>
            <a:endParaRPr lang="en-US" altLang="ko-KR" sz="2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Unsingned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4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각 비트는 </a:t>
            </a:r>
            <a:r>
              <a:rPr lang="en-US" altLang="ko-KR" sz="24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numPTE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개의 페이지가 할당되었는지를 나타냄</a:t>
            </a:r>
            <a:endParaRPr lang="en-US" altLang="ko-KR" sz="2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초기화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en-US" altLang="ko-KR" sz="24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PT_empty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= 0xffffffff&lt;&lt;(</a:t>
            </a:r>
            <a:r>
              <a:rPr lang="en-US" altLang="ko-KR" sz="24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numPTE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Page_replace</a:t>
            </a:r>
            <a:endParaRPr lang="en-US" altLang="ko-KR" sz="2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RAM 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영역이 가득 찬 경우 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sz="24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PT_empty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== 0xffffffff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인 경우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방출할 페이지의 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index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나타냄</a:t>
            </a:r>
            <a:endParaRPr lang="en-US" altLang="ko-KR" sz="2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시계 알고리즘으로 다음 방출할 페이지를 지정함</a:t>
            </a:r>
            <a:endParaRPr lang="en-US" altLang="ko-KR" sz="2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86819" y="6178084"/>
            <a:ext cx="407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Page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할당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방출 시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PTE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수정 필요</a:t>
            </a:r>
          </a:p>
        </p:txBody>
      </p:sp>
      <p:sp>
        <p:nvSpPr>
          <p:cNvPr id="9" name="굽은 화살표 8"/>
          <p:cNvSpPr/>
          <p:nvPr/>
        </p:nvSpPr>
        <p:spPr>
          <a:xfrm rot="5400000" flipV="1">
            <a:off x="10429731" y="6315600"/>
            <a:ext cx="342233" cy="312550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46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APP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구성 최적화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1652D-8A95-E0C6-2980-5777CA440E20}"/>
              </a:ext>
            </a:extLst>
          </p:cNvPr>
          <p:cNvSpPr txBox="1"/>
          <p:nvPr/>
        </p:nvSpPr>
        <p:spPr>
          <a:xfrm>
            <a:off x="694532" y="1942949"/>
            <a:ext cx="373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화면</a:t>
            </a:r>
            <a:r>
              <a:rPr lang="ko-KR" altLang="en-US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하단 분할 사용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781DF-9097-114B-57BD-B9E1ABE8563C}"/>
              </a:ext>
            </a:extLst>
          </p:cNvPr>
          <p:cNvSpPr txBox="1"/>
          <p:nvPr/>
        </p:nvSpPr>
        <p:spPr>
          <a:xfrm>
            <a:off x="694531" y="4546464"/>
            <a:ext cx="373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용량</a:t>
            </a:r>
            <a:r>
              <a:rPr lang="ko-KR" altLang="en-US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– 8:4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분할 할당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1DB990-84B1-B6E5-A44C-83C0392AE119}"/>
              </a:ext>
            </a:extLst>
          </p:cNvPr>
          <p:cNvSpPr txBox="1"/>
          <p:nvPr/>
        </p:nvSpPr>
        <p:spPr>
          <a:xfrm>
            <a:off x="694530" y="7149979"/>
            <a:ext cx="776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Device</a:t>
            </a:r>
            <a:r>
              <a:rPr lang="ko-KR" altLang="en-US" sz="24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4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Driver Handing 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인터럽트 신호에 대한 알림 등록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D2333-B152-2130-A8EE-A8D509CD5FA4}"/>
              </a:ext>
            </a:extLst>
          </p:cNvPr>
          <p:cNvSpPr/>
          <p:nvPr/>
        </p:nvSpPr>
        <p:spPr>
          <a:xfrm>
            <a:off x="13119194" y="2693922"/>
            <a:ext cx="3550598" cy="2094705"/>
          </a:xfrm>
          <a:prstGeom prst="rect">
            <a:avLst/>
          </a:prstGeom>
          <a:solidFill>
            <a:srgbClr val="290A59"/>
          </a:solidFill>
          <a:ln w="76200">
            <a:solidFill>
              <a:srgbClr val="FFC000">
                <a:alpha val="8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71BC2EB-B4BA-DA83-AC43-B9519D93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9678" y="5633143"/>
            <a:ext cx="3369629" cy="3369629"/>
          </a:xfrm>
          <a:prstGeom prst="rect">
            <a:avLst/>
          </a:prstGeom>
          <a:ln w="76200">
            <a:solidFill>
              <a:srgbClr val="92D050">
                <a:alpha val="83137"/>
              </a:srgbClr>
            </a:solidFill>
          </a:ln>
        </p:spPr>
      </p:pic>
      <p:sp>
        <p:nvSpPr>
          <p:cNvPr id="18" name="더하기 기호 17">
            <a:extLst>
              <a:ext uri="{FF2B5EF4-FFF2-40B4-BE49-F238E27FC236}">
                <a16:creationId xmlns:a16="http://schemas.microsoft.com/office/drawing/2014/main" id="{518117C6-A2B9-79C9-C527-0E2C7F64BA2F}"/>
              </a:ext>
            </a:extLst>
          </p:cNvPr>
          <p:cNvSpPr/>
          <p:nvPr/>
        </p:nvSpPr>
        <p:spPr>
          <a:xfrm>
            <a:off x="14417341" y="4711772"/>
            <a:ext cx="954301" cy="983448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43843"/>
              </p:ext>
            </p:extLst>
          </p:nvPr>
        </p:nvGraphicFramePr>
        <p:xfrm>
          <a:off x="806126" y="2492846"/>
          <a:ext cx="11577235" cy="159067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1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5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목표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하나의 화면에 두 개의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을 모두 보여줌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액션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상단은 </a:t>
                      </a:r>
                      <a:r>
                        <a:rPr lang="en-US" altLang="ko-KR" sz="20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APP1 </a:t>
                      </a:r>
                      <a:r>
                        <a:rPr lang="ko-KR" altLang="en-US" sz="2000" b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정보 출력용으로 사용함</a:t>
                      </a:r>
                      <a:endParaRPr lang="en-US" altLang="ko-KR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하단은 </a:t>
                      </a:r>
                      <a:r>
                        <a:rPr lang="en-US" altLang="ko-KR" sz="20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APP0 </a:t>
                      </a:r>
                      <a:r>
                        <a:rPr lang="ko-KR" altLang="en-US" sz="2000" b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차량 시뮬레이션 시 차량의 움직임을 시각적으로 보여줌</a:t>
                      </a:r>
                      <a:endParaRPr lang="en-US" altLang="ko-KR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285286"/>
              </p:ext>
            </p:extLst>
          </p:nvPr>
        </p:nvGraphicFramePr>
        <p:xfrm>
          <a:off x="790844" y="5079648"/>
          <a:ext cx="11592517" cy="159067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3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8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목표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앱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별로 필요한 만큼 용량을 할당함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액션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APP0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차량 시뮬레이션을 위해 이미지가 다량 적재되어야 함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APP1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에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8MB, APP1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에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4MB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를 할당하고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이를 위해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1st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T/T,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2nd T/T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변경함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911290"/>
              </p:ext>
            </p:extLst>
          </p:nvPr>
        </p:nvGraphicFramePr>
        <p:xfrm>
          <a:off x="790843" y="7664981"/>
          <a:ext cx="11592517" cy="159067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3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8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목표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Key3, Key4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를 통해 변경되는 속도를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APP0, APP1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모두에 전달하고자 함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액션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OS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에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Key interrupt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가 발생했을 때 조절할 전역변수를 두고 해당 값을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APP0, APP1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에서 접근하여 기존 커널의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watchdog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역할을 수행함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47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 별 기능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1652D-8A95-E0C6-2980-5777CA440E20}"/>
              </a:ext>
            </a:extLst>
          </p:cNvPr>
          <p:cNvSpPr txBox="1"/>
          <p:nvPr/>
        </p:nvSpPr>
        <p:spPr>
          <a:xfrm>
            <a:off x="712846" y="2063306"/>
            <a:ext cx="373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APP0. 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차량 시뮬레이션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DE1DB-96DA-F55F-40F4-E023F2749E01}"/>
              </a:ext>
            </a:extLst>
          </p:cNvPr>
          <p:cNvSpPr txBox="1"/>
          <p:nvPr/>
        </p:nvSpPr>
        <p:spPr>
          <a:xfrm>
            <a:off x="712845" y="5680524"/>
            <a:ext cx="7419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APP1. 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차량 오작동 및 엑셀과 브레이크 이상 작동 알림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970456"/>
              </p:ext>
            </p:extLst>
          </p:nvPr>
        </p:nvGraphicFramePr>
        <p:xfrm>
          <a:off x="892885" y="2609447"/>
          <a:ext cx="11577235" cy="268697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1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5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차량의 움직임을 시각적으로 보여줌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최적화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화면의</a:t>
                      </a:r>
                      <a:r>
                        <a:rPr lang="en-US" altLang="ko-KR" sz="20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200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하단만을 사용하여 이미지 크기를 최소화해 용량 감소함</a:t>
                      </a:r>
                      <a:endParaRPr lang="en-US" altLang="ko-KR" sz="2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차량의 움직임을 보일 수 있는 최소한의 프레임 사용 </a:t>
                      </a:r>
                      <a:r>
                        <a:rPr lang="en-US" altLang="ko-KR" sz="20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200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낮과 밤 각각 </a:t>
                      </a:r>
                      <a:r>
                        <a:rPr lang="en-US" altLang="ko-KR" sz="20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r>
                        <a:rPr lang="ko-KR" altLang="en-US" sz="200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장</a:t>
                      </a:r>
                      <a:r>
                        <a:rPr lang="en-US" altLang="ko-KR" sz="20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효과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APP1</a:t>
                      </a:r>
                      <a:r>
                        <a:rPr lang="ko-KR" altLang="en-US" sz="200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 기능을 확인할 수 있는 차량 시뮬레이션 제공</a:t>
                      </a:r>
                      <a:endParaRPr lang="en-US" altLang="ko-KR" sz="2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03116"/>
              </p:ext>
            </p:extLst>
          </p:nvPr>
        </p:nvGraphicFramePr>
        <p:xfrm>
          <a:off x="892885" y="6188683"/>
          <a:ext cx="11577235" cy="2777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1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5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차량의 속도와 함께 엑셀 및 브레이크 중 무엇이 작동 중인지 알림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급발진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상황이나 운전자가 엑셀을 브레이크로 오인하고 작동 시 상황 안내 및 해결책 제안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최적화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화면의 상단만을 사용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효과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사용자에게 현재 상황을 알리고 당황스러운 상황에 대한 해결방안을 제시하여 사고를 미연에 방지함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AD2333-B152-2130-A8EE-A8D509CD5FA4}"/>
              </a:ext>
            </a:extLst>
          </p:cNvPr>
          <p:cNvSpPr/>
          <p:nvPr/>
        </p:nvSpPr>
        <p:spPr>
          <a:xfrm>
            <a:off x="13119194" y="2693922"/>
            <a:ext cx="3550598" cy="2094705"/>
          </a:xfrm>
          <a:prstGeom prst="rect">
            <a:avLst/>
          </a:prstGeom>
          <a:solidFill>
            <a:srgbClr val="290A59"/>
          </a:solidFill>
          <a:ln w="76200">
            <a:solidFill>
              <a:srgbClr val="FFC000">
                <a:alpha val="8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71BC2EB-B4BA-DA83-AC43-B9519D93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9678" y="5633143"/>
            <a:ext cx="3369629" cy="3369629"/>
          </a:xfrm>
          <a:prstGeom prst="rect">
            <a:avLst/>
          </a:prstGeom>
          <a:ln w="76200">
            <a:solidFill>
              <a:srgbClr val="92D050">
                <a:alpha val="83137"/>
              </a:srgbClr>
            </a:solidFill>
          </a:ln>
        </p:spPr>
      </p:pic>
      <p:sp>
        <p:nvSpPr>
          <p:cNvPr id="21" name="더하기 기호 17">
            <a:extLst>
              <a:ext uri="{FF2B5EF4-FFF2-40B4-BE49-F238E27FC236}">
                <a16:creationId xmlns:a16="http://schemas.microsoft.com/office/drawing/2014/main" id="{518117C6-A2B9-79C9-C527-0E2C7F64BA2F}"/>
              </a:ext>
            </a:extLst>
          </p:cNvPr>
          <p:cNvSpPr/>
          <p:nvPr/>
        </p:nvSpPr>
        <p:spPr>
          <a:xfrm>
            <a:off x="14417341" y="4711772"/>
            <a:ext cx="954301" cy="983448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66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 동작 시나리오 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06420" y="1983783"/>
            <a:ext cx="1518834" cy="7315200"/>
            <a:chOff x="706420" y="1983783"/>
            <a:chExt cx="1518834" cy="702073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835837" y="1983783"/>
              <a:ext cx="1260000" cy="7020732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20" y="1983783"/>
              <a:ext cx="1518834" cy="502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</a:rPr>
                <a:t>APP0</a:t>
              </a:r>
              <a:endParaRPr lang="ko-KR" altLang="en-US" sz="2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465837" y="2507003"/>
              <a:ext cx="27267" cy="6327032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7574584" y="2285604"/>
            <a:ext cx="2214785" cy="7147956"/>
            <a:chOff x="5484980" y="2200172"/>
            <a:chExt cx="2214785" cy="3476786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5602960" y="2200172"/>
              <a:ext cx="1978824" cy="3476786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84980" y="2233780"/>
              <a:ext cx="2214785" cy="213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2">
                      <a:lumMod val="25000"/>
                    </a:schemeClr>
                  </a:solidFill>
                </a:rPr>
                <a:t>OS</a:t>
              </a:r>
              <a:endParaRPr lang="ko-KR" altLang="en-US" sz="20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6577499" y="2529082"/>
              <a:ext cx="34928" cy="2973895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697487" y="3113486"/>
            <a:ext cx="237243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Get_Speed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5138700" y="1983783"/>
            <a:ext cx="1518834" cy="7315200"/>
            <a:chOff x="706420" y="1983783"/>
            <a:chExt cx="1518834" cy="7020732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835837" y="1983783"/>
              <a:ext cx="1260000" cy="7020732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6420" y="1983783"/>
              <a:ext cx="1518834" cy="502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</a:rPr>
                <a:t>APP1</a:t>
              </a:r>
              <a:endParaRPr lang="ko-KR" altLang="en-US" sz="2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1465837" y="2507003"/>
              <a:ext cx="0" cy="6327032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오른쪽으로 구부러진 화살표 3"/>
          <p:cNvSpPr/>
          <p:nvPr/>
        </p:nvSpPr>
        <p:spPr>
          <a:xfrm flipH="1" flipV="1">
            <a:off x="1465837" y="2548653"/>
            <a:ext cx="1260000" cy="780141"/>
          </a:xfrm>
          <a:prstGeom prst="curved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47010" y="4060936"/>
            <a:ext cx="6232823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for(;;)</a:t>
            </a:r>
          </a:p>
          <a:p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{</a:t>
            </a:r>
          </a:p>
          <a:p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1. </a:t>
            </a:r>
            <a:r>
              <a:rPr lang="en-US" altLang="ko-KR" sz="2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car_speed</a:t>
            </a:r>
            <a:r>
              <a:rPr lang="ko-KR" altLang="en-US" sz="2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통한 전진</a:t>
            </a: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2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후진 판단</a:t>
            </a: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2. </a:t>
            </a:r>
            <a:r>
              <a:rPr lang="ko-KR" altLang="en-US" sz="2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단위 변환 </a:t>
            </a: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(100</a:t>
            </a:r>
            <a:r>
              <a:rPr lang="ko-KR" altLang="en-US" sz="2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자리 </a:t>
            </a: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&lt;-&gt; 10</a:t>
            </a:r>
            <a:r>
              <a:rPr lang="ko-KR" altLang="en-US" sz="2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자리</a:t>
            </a: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2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LCD </a:t>
            </a:r>
            <a:r>
              <a:rPr lang="ko-KR" altLang="en-US" sz="2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* </a:t>
            </a:r>
            <a:r>
              <a:rPr lang="en-US" altLang="ko-KR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if((</a:t>
            </a:r>
            <a:r>
              <a:rPr lang="en-US" altLang="ko-KR" sz="2000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car_speed</a:t>
            </a:r>
            <a:r>
              <a:rPr lang="en-US" altLang="ko-KR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!= </a:t>
            </a:r>
            <a:r>
              <a:rPr lang="en-US" altLang="ko-KR" sz="2000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car_speed_prv</a:t>
            </a:r>
            <a:r>
              <a:rPr lang="en-US" altLang="ko-KR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 &amp;&amp; </a:t>
            </a:r>
          </a:p>
          <a:p>
            <a:r>
              <a:rPr lang="en-US" altLang="ko-KR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(</a:t>
            </a:r>
            <a:r>
              <a:rPr lang="en-US" altLang="ko-KR" sz="2000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car_speed_prv</a:t>
            </a:r>
            <a:r>
              <a:rPr lang="en-US" altLang="ko-KR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== 100))</a:t>
            </a: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3. </a:t>
            </a:r>
            <a:r>
              <a:rPr lang="ko-KR" altLang="en-US" sz="2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차량 이미지 처리 </a:t>
            </a: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4. </a:t>
            </a:r>
            <a:r>
              <a:rPr lang="en-US" altLang="ko-KR" sz="2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car_speed</a:t>
            </a:r>
            <a:r>
              <a:rPr lang="ko-KR" altLang="en-US" sz="2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따른 이미지 전환 지연 처리</a:t>
            </a: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98067" y="2292104"/>
            <a:ext cx="237243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if(</a:t>
            </a:r>
            <a:r>
              <a:rPr lang="en-US" altLang="ko-KR" b="1" dirty="0" err="1"/>
              <a:t>car_speed</a:t>
            </a:r>
            <a:r>
              <a:rPr lang="en-US" altLang="ko-KR" b="1" dirty="0"/>
              <a:t> != 8000)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왼쪽/오른쪽 화살표 43"/>
          <p:cNvSpPr/>
          <p:nvPr/>
        </p:nvSpPr>
        <p:spPr>
          <a:xfrm>
            <a:off x="1524514" y="3549842"/>
            <a:ext cx="7142589" cy="241706"/>
          </a:xfrm>
          <a:prstGeom prst="leftRightArrow">
            <a:avLst/>
          </a:prstGeom>
          <a:solidFill>
            <a:srgbClr val="FFD9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왼쪽/오른쪽 화살표 44"/>
          <p:cNvSpPr/>
          <p:nvPr/>
        </p:nvSpPr>
        <p:spPr>
          <a:xfrm>
            <a:off x="8747043" y="4297529"/>
            <a:ext cx="7142589" cy="241706"/>
          </a:xfrm>
          <a:prstGeom prst="leftRightArrow">
            <a:avLst/>
          </a:prstGeom>
          <a:solidFill>
            <a:srgbClr val="FFD9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1132119" y="3097200"/>
            <a:ext cx="237243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Get_Speed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Check_Break</a:t>
            </a:r>
            <a:b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Check_Accel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Check_SuddenAccel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53341" y="4901805"/>
            <a:ext cx="6232823" cy="40626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for(;;)</a:t>
            </a:r>
          </a:p>
          <a:p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{</a:t>
            </a:r>
          </a:p>
          <a:p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1. Timer Interrupt</a:t>
            </a:r>
            <a:r>
              <a:rPr lang="ko-KR" altLang="en-US" sz="2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통한 급발진 동작 체크</a:t>
            </a: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* </a:t>
            </a:r>
            <a:r>
              <a:rPr lang="en-US" altLang="ko-KR" sz="2000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Macro_Write_Block</a:t>
            </a:r>
            <a:r>
              <a:rPr lang="en-US" altLang="ko-KR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(rTCFG1,0xf,4,4);</a:t>
            </a:r>
          </a:p>
          <a:p>
            <a:r>
              <a:rPr lang="en-US" altLang="ko-KR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en-US" altLang="ko-KR" sz="2000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Macro_Write_Block</a:t>
            </a:r>
            <a:r>
              <a:rPr lang="en-US" altLang="ko-KR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(rTCON,0xf,0xa,8);</a:t>
            </a:r>
          </a:p>
          <a:p>
            <a:r>
              <a:rPr lang="en-US" altLang="ko-KR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en-US" altLang="ko-KR" sz="2000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Macro_Write_Block</a:t>
            </a:r>
            <a:r>
              <a:rPr lang="en-US" altLang="ko-KR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(rTCON,0xf,0x9,8);</a:t>
            </a:r>
          </a:p>
          <a:p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2. Key Interrupt</a:t>
            </a:r>
            <a:r>
              <a:rPr lang="ko-KR" altLang="en-US" sz="2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통한 </a:t>
            </a:r>
            <a:r>
              <a:rPr lang="en-US" altLang="ko-KR" sz="2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Accel</a:t>
            </a: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Break </a:t>
            </a:r>
            <a:r>
              <a:rPr lang="ko-KR" altLang="en-US" sz="2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동작 체크</a:t>
            </a: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3. </a:t>
            </a:r>
            <a:r>
              <a:rPr lang="ko-KR" altLang="en-US" sz="2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오동작</a:t>
            </a: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2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발진 </a:t>
            </a: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x, </a:t>
            </a:r>
            <a:r>
              <a:rPr lang="ko-KR" altLang="en-US" sz="2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단순 </a:t>
            </a:r>
            <a:r>
              <a:rPr lang="en-US" altLang="ko-KR" sz="2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Accel</a:t>
            </a: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2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동작</a:t>
            </a: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2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체크</a:t>
            </a: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4. </a:t>
            </a:r>
            <a:r>
              <a:rPr lang="ko-KR" altLang="en-US" sz="2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확인된 동작에 따른 </a:t>
            </a: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LCD </a:t>
            </a:r>
            <a:r>
              <a:rPr lang="ko-KR" altLang="en-US" sz="2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* </a:t>
            </a:r>
            <a:r>
              <a:rPr lang="ko-KR" altLang="en-US" sz="2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기능 알림</a:t>
            </a: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2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급발진</a:t>
            </a: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2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오동작</a:t>
            </a: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2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Accel</a:t>
            </a: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Break, </a:t>
            </a:r>
          </a:p>
          <a:p>
            <a:r>
              <a:rPr lang="ko-KR" altLang="en-US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   정상주행</a:t>
            </a: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2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후진</a:t>
            </a: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*  </a:t>
            </a:r>
            <a:r>
              <a:rPr lang="ko-KR" altLang="en-US" sz="2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기능 복귀 처리</a:t>
            </a: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9349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멀티 프로세싱 </a:t>
            </a:r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24780" y="1978617"/>
            <a:ext cx="7200000" cy="2520000"/>
          </a:xfrm>
          <a:prstGeom prst="roundRect">
            <a:avLst>
              <a:gd name="adj" fmla="val 5105"/>
            </a:avLst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03609" y="2025915"/>
            <a:ext cx="4818366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APP0: LG24 – </a:t>
            </a:r>
            <a:r>
              <a:rPr lang="ko-KR" altLang="en-US" sz="2800" b="1">
                <a:solidFill>
                  <a:schemeClr val="accent1">
                    <a:lumMod val="50000"/>
                  </a:schemeClr>
                </a:solidFill>
              </a:rPr>
              <a:t>차량 시뮬레이션</a:t>
            </a:r>
            <a:endParaRPr lang="ko-KR" alt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066514" y="1978617"/>
            <a:ext cx="7200000" cy="2520000"/>
          </a:xfrm>
          <a:prstGeom prst="roundRect">
            <a:avLst>
              <a:gd name="adj" fmla="val 3844"/>
            </a:avLst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08854" y="2025915"/>
            <a:ext cx="7128378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APP1: LVMS – </a:t>
            </a:r>
            <a:r>
              <a:rPr lang="ko-KR" altLang="en-US" sz="2800" b="1">
                <a:solidFill>
                  <a:schemeClr val="accent1">
                    <a:lumMod val="50000"/>
                  </a:schemeClr>
                </a:solidFill>
              </a:rPr>
              <a:t>급발진 및 오인 알림 시스템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ko-KR" alt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449666" y="7230364"/>
            <a:ext cx="3148294" cy="2031329"/>
          </a:xfrm>
          <a:prstGeom prst="roundRect">
            <a:avLst>
              <a:gd name="adj" fmla="val 5263"/>
            </a:avLst>
          </a:prstGeom>
          <a:noFill/>
          <a:ln w="76200">
            <a:solidFill>
              <a:srgbClr val="92D05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49666" y="7230363"/>
            <a:ext cx="2889191" cy="138499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</a:rPr>
              <a:t>Key4: Accelerator</a:t>
            </a:r>
          </a:p>
          <a:p>
            <a:pPr algn="ctr"/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    </a:t>
            </a:r>
            <a:r>
              <a:rPr lang="ko-KR" altLang="en-US" sz="2800" b="1" dirty="0" err="1">
                <a:solidFill>
                  <a:srgbClr val="002060"/>
                </a:solidFill>
              </a:rPr>
              <a:t>증속</a:t>
            </a:r>
            <a:endParaRPr lang="en-US" altLang="ko-KR" sz="2800" b="1" dirty="0">
              <a:solidFill>
                <a:srgbClr val="00206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24780" y="4848826"/>
            <a:ext cx="14841734" cy="2031329"/>
          </a:xfrm>
          <a:prstGeom prst="roundRect">
            <a:avLst>
              <a:gd name="adj" fmla="val 4138"/>
            </a:avLst>
          </a:prstGeom>
          <a:noFill/>
          <a:ln w="76200">
            <a:solidFill>
              <a:srgbClr val="00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24780" y="4848826"/>
            <a:ext cx="906158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OS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24781" y="7230364"/>
            <a:ext cx="2707028" cy="2031329"/>
          </a:xfrm>
          <a:prstGeom prst="roundRect">
            <a:avLst>
              <a:gd name="adj" fmla="val 5263"/>
            </a:avLst>
          </a:prstGeom>
          <a:noFill/>
          <a:ln w="76200">
            <a:solidFill>
              <a:srgbClr val="92D05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24781" y="7230364"/>
            <a:ext cx="2314567" cy="138499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</a:rPr>
              <a:t>Key3 : Break</a:t>
            </a:r>
          </a:p>
          <a:p>
            <a:pPr algn="ctr"/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      감속</a:t>
            </a:r>
            <a:endParaRPr lang="en-US" altLang="ko-KR" sz="2800" b="1" dirty="0">
              <a:solidFill>
                <a:srgbClr val="002060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857641" y="7230364"/>
            <a:ext cx="8408872" cy="2031329"/>
          </a:xfrm>
          <a:prstGeom prst="roundRect">
            <a:avLst>
              <a:gd name="adj" fmla="val 6389"/>
            </a:avLst>
          </a:prstGeom>
          <a:noFill/>
          <a:ln w="76200">
            <a:solidFill>
              <a:srgbClr val="92D05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7641" y="7230364"/>
            <a:ext cx="1568257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</a:rPr>
              <a:t>Display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7926" y="5601217"/>
            <a:ext cx="2366976" cy="510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전역변수 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speed</a:t>
            </a:r>
            <a:endParaRPr lang="ko-KR" altLang="en-US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36515" y="2713018"/>
            <a:ext cx="4018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속도 출력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Break or Accelerator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출력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및 오작동 상황 발생 시 안내 출력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64430" y="2832884"/>
            <a:ext cx="4077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차량 주행 이미지 출력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키 입력에 따른 차량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speed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변경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이미지 출력 속도 변경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9485853" y="7349851"/>
            <a:ext cx="1269975" cy="1826180"/>
            <a:chOff x="10136778" y="7349851"/>
            <a:chExt cx="1269975" cy="1826180"/>
          </a:xfrm>
        </p:grpSpPr>
        <p:sp>
          <p:nvSpPr>
            <p:cNvPr id="34" name="직사각형 33"/>
            <p:cNvSpPr/>
            <p:nvPr/>
          </p:nvSpPr>
          <p:spPr>
            <a:xfrm>
              <a:off x="10136779" y="8032219"/>
              <a:ext cx="1269974" cy="1143812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APP0</a:t>
              </a:r>
              <a:endParaRPr lang="ko-KR" altLang="en-US" sz="200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136778" y="7349851"/>
              <a:ext cx="1269975" cy="682368"/>
            </a:xfrm>
            <a:prstGeom prst="rect">
              <a:avLst/>
            </a:prstGeom>
            <a:solidFill>
              <a:schemeClr val="tx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APP1</a:t>
              </a:r>
              <a:endPara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0878280" y="7823668"/>
            <a:ext cx="5402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상단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424x600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영역에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APP1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데이터 출력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하단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600x600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영역에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APP0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이미지 출력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30939" y="5601217"/>
            <a:ext cx="4262408" cy="510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Interrupt Handler</a:t>
            </a:r>
            <a:endParaRPr lang="ko-KR" altLang="en-US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651932" y="5601217"/>
            <a:ext cx="2029163" cy="510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Display 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출력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2745969" y="6126292"/>
            <a:ext cx="0" cy="110407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7" idx="0"/>
          </p:cNvCxnSpPr>
          <p:nvPr/>
        </p:nvCxnSpPr>
        <p:spPr>
          <a:xfrm flipV="1">
            <a:off x="5894262" y="6126291"/>
            <a:ext cx="0" cy="110407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4369723" y="4088039"/>
            <a:ext cx="0" cy="149381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7825353" y="4166554"/>
            <a:ext cx="0" cy="143466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9675760" y="4166554"/>
            <a:ext cx="23134" cy="138765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12988487" y="4340900"/>
            <a:ext cx="0" cy="124095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3" idx="2"/>
          </p:cNvCxnSpPr>
          <p:nvPr/>
        </p:nvCxnSpPr>
        <p:spPr>
          <a:xfrm>
            <a:off x="12666514" y="6111995"/>
            <a:ext cx="0" cy="1118368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8400081" y="4238453"/>
            <a:ext cx="3251851" cy="134340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172004" y="6103463"/>
            <a:ext cx="102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4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Input</a:t>
            </a:r>
            <a:b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2000" dirty="0">
                <a:solidFill>
                  <a:schemeClr val="accent6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Output</a:t>
            </a:r>
            <a:endParaRPr lang="ko-KR" altLang="en-US" sz="2000">
              <a:solidFill>
                <a:schemeClr val="accent6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71BC2EB-B4BA-DA83-AC43-B9519D93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259" y="2550625"/>
            <a:ext cx="1286755" cy="1286755"/>
          </a:xfrm>
          <a:prstGeom prst="rect">
            <a:avLst/>
          </a:prstGeom>
          <a:ln w="76200">
            <a:noFill/>
          </a:ln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71BC2EB-B4BA-DA83-AC43-B9519D93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550" y="2671663"/>
            <a:ext cx="1286755" cy="1286755"/>
          </a:xfrm>
          <a:prstGeom prst="rect">
            <a:avLst/>
          </a:prstGeom>
          <a:ln w="76200">
            <a:noFill/>
          </a:ln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271BC2EB-B4BA-DA83-AC43-B9519D93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733" y="2858470"/>
            <a:ext cx="1286755" cy="1286755"/>
          </a:xfrm>
          <a:prstGeom prst="rect">
            <a:avLst/>
          </a:prstGeom>
          <a:ln w="76200">
            <a:noFill/>
          </a:ln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271BC2EB-B4BA-DA83-AC43-B9519D93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425" y="2973055"/>
            <a:ext cx="1286755" cy="1286755"/>
          </a:xfrm>
          <a:prstGeom prst="rect">
            <a:avLst/>
          </a:prstGeom>
          <a:ln w="76200">
            <a:noFill/>
          </a:ln>
        </p:spPr>
      </p:pic>
      <p:sp>
        <p:nvSpPr>
          <p:cNvPr id="35" name="오른쪽 화살표 34"/>
          <p:cNvSpPr/>
          <p:nvPr/>
        </p:nvSpPr>
        <p:spPr>
          <a:xfrm rot="19901425">
            <a:off x="2678832" y="3177356"/>
            <a:ext cx="1819462" cy="47121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2X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FAD2333-B152-2130-A8EE-A8D509CD5FA4}"/>
              </a:ext>
            </a:extLst>
          </p:cNvPr>
          <p:cNvSpPr/>
          <p:nvPr/>
        </p:nvSpPr>
        <p:spPr>
          <a:xfrm>
            <a:off x="9398112" y="2695383"/>
            <a:ext cx="2112282" cy="1246158"/>
          </a:xfrm>
          <a:prstGeom prst="rect">
            <a:avLst/>
          </a:prstGeom>
          <a:solidFill>
            <a:srgbClr val="290A59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5E09C9A-EFEF-1EA7-7D36-BE5B74A96E4E}"/>
              </a:ext>
            </a:extLst>
          </p:cNvPr>
          <p:cNvSpPr txBox="1"/>
          <p:nvPr/>
        </p:nvSpPr>
        <p:spPr>
          <a:xfrm>
            <a:off x="9424005" y="3242980"/>
            <a:ext cx="206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오작동 발생</a:t>
            </a:r>
            <a:r>
              <a:rPr lang="en-US" altLang="ko-KR" sz="14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!!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브레이크를 밟아주세요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FD2CCF-6B9C-3E5A-FB57-6CE3CBFC3DDC}"/>
              </a:ext>
            </a:extLst>
          </p:cNvPr>
          <p:cNvSpPr txBox="1"/>
          <p:nvPr/>
        </p:nvSpPr>
        <p:spPr>
          <a:xfrm>
            <a:off x="10435613" y="2713018"/>
            <a:ext cx="11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100 KM</a:t>
            </a:r>
            <a:r>
              <a:rPr lang="ko-KR" altLang="en-US" sz="14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14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190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07389" y="2184667"/>
            <a:ext cx="1529415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</a:t>
            </a:r>
            <a:endParaRPr lang="en-US" altLang="ko-KR" sz="3200" dirty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Cortex-A MP Core 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시스템에서 멀티 프로세싱 커널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 콜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Demand paging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구현함</a:t>
            </a: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멀티 </a:t>
            </a:r>
            <a:r>
              <a:rPr lang="ko-KR" altLang="en-US" sz="28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프로세싱</a:t>
            </a: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 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설계</a:t>
            </a: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APP1: 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차량의 속도와 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APP2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기능을 시각적으로 확인함</a:t>
            </a: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APP2: 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급가속 상황에 대해 알림을 전달하여 운전자의 안전을 확보하고 사고를 미연에 방지함</a:t>
            </a: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800" dirty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2800" dirty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활용 가능한 기대효과</a:t>
            </a:r>
            <a:endParaRPr lang="en-US" altLang="ko-KR" sz="2800" dirty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차량 </a:t>
            </a:r>
            <a:r>
              <a:rPr lang="ko-KR" altLang="en-US" sz="28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</a:t>
            </a: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사고 및 엑셀 브레이크 혼동 사고를 </a:t>
            </a:r>
            <a:r>
              <a:rPr lang="ko-KR" altLang="en-US" sz="2800" dirty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방지</a:t>
            </a: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</a:t>
            </a: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944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7334" y="2154265"/>
            <a:ext cx="12770604" cy="5138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개의 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관리하는 멀티 프로세싱 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OS 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설계</a:t>
            </a: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메모리 사용량 및 분기 횟수 최적화를 통한 성능 개선</a:t>
            </a: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MMU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protection 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 및 취약점 분석</a:t>
            </a: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멀티 코어 활용하여 시스템 성능 개선</a:t>
            </a: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실제 클러스터에 적용되는 기능의 개발이 가능하다면 </a:t>
            </a:r>
            <a:r>
              <a:rPr lang="ko-KR" altLang="en-US" sz="28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엑셀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브레이크 혼동 문제를 해결할 수 있는 근본적인 해결책을 제안</a:t>
            </a:r>
            <a:endParaRPr lang="ko-KR" altLang="en-US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12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6.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89" y="1652774"/>
            <a:ext cx="95763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김명균</a:t>
            </a:r>
            <a:endParaRPr lang="en-US" altLang="ko-KR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프로젝트를 통해 느낀 점</a:t>
            </a:r>
            <a:r>
              <a:rPr lang="en-US" altLang="ko-KR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이번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프로젝트를 수행하면서 많은 것을 배울 수 있었습니다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짧은 시간안에 여러가지 기능을 구현하려면 결코 혼자서 진행할 수 없다는 것을 깨달았고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또한 개념이 부족하면 올바르게 설계되지 않아 코드를 불안정하게 짤 수 밖에 없다는 점을 깨달았습니다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중 어려웠던 점과 이를 극복한 사연</a:t>
            </a:r>
            <a:r>
              <a:rPr lang="en-US" altLang="ko-KR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OS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개발이라서 디버깅 툴을 사용할 수 없어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테스트를 생각해내고 적용하는 것이 어려웠던 것 같습니다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또한 디버깅이 힘들기 때문에 개념을 잘 확립하고 코딩해야되는 점 또한 힘들면서도 특별한 개발 과정이었던 것 같습니다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팀원들과 하나하나 개념을 적립해나가면서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디버깅 방법을 생각해내고 프로그램을 돌아보는 과정이 큰 기억에 남을 것 같습니다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교육과 프로젝트를 마무리했던 소회</a:t>
            </a:r>
            <a:r>
              <a:rPr lang="en-US" altLang="ko-KR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기간도 길고 내용도 저에겐 쉽지 않았던 것 같습니다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혼자서는 절대 극복하지 못할 양이었지만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팀원들에게 서로 궁금한 것은 물어보고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서로 역할을 나눠 주어진 과제들을 처리해나가면서 절대 개발은 혼자할 수 있는 것이 아니라는 것을 깨달았습니다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이번에 배운 기반 지식으로 현업에서도 팀과의 소통과 공부를 통해 회사 생활을 잘 헤쳐나가겠다고 다짐하는 계기가 되었습니다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049917"/>
            <a:ext cx="66952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김동현</a:t>
            </a:r>
            <a:endParaRPr lang="en-US" altLang="ko-KR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프로젝트를 통해 느낀 점</a:t>
            </a:r>
            <a:r>
              <a:rPr lang="en-US" altLang="ko-KR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이론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수업을 통해 </a:t>
            </a:r>
            <a:r>
              <a:rPr lang="ko-KR" altLang="en-US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배우왔던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내용이 다소 미숙했었기에 해당 내용들을 되짚어 보면서 </a:t>
            </a:r>
            <a:r>
              <a:rPr lang="en-US" altLang="ko-KR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mmut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/t,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모드 변환 간 레지스터 값 처리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Demand Paging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다양한 기능들을 구현하는 과정이 힘들지만 많이 배워갈 수 있었습니다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중 어려웠던 점과 이를 극복한 사연</a:t>
            </a:r>
            <a:r>
              <a:rPr lang="en-US" altLang="ko-KR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과정 중 오류를 분석하는 과정이 쉽지 않은 점이었고 해당 과정은 팀원과 이론을 되짚어 보는 과정을 통해 해결해 나갔습니다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교육과 프로젝트를 마무리했던 소회</a:t>
            </a:r>
            <a:r>
              <a:rPr lang="en-US" altLang="ko-KR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다양한 분들과 만나 프로젝트를 진행하면서 부족했던 부분들을 되돌아 볼 수 있었던 교육이었습니다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577952" y="1652774"/>
            <a:ext cx="797344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박여현</a:t>
            </a:r>
            <a:endParaRPr lang="en-US" altLang="ko-KR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프로젝트를 통해 느낀 점</a:t>
            </a:r>
            <a:r>
              <a:rPr lang="en-US" altLang="ko-KR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학교에서는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MMU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계산 방식을 집중적으로 배웠던 것으로 기억합니다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이번 프로젝트에서 실제로 메모리 영역을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1st, 2nd </a:t>
            </a:r>
            <a:r>
              <a:rPr lang="en-US" altLang="ko-KR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TransTable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할당하고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MMU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해당 영역에 접근할 수 있도록 설계하는 과정을 통해 메모리 실제 접근 방식을 확실하게 배운 것 같습니다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중 어려웠던 점과 이를 극복한 사연</a:t>
            </a:r>
            <a:r>
              <a:rPr lang="en-US" altLang="ko-KR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OS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동작의 처음 부분에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L1, L2 cache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그리고 각 메모리 영역에 대한 캐시 정책을 설정해주는 과정이 포함되어 있었습니다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이부분이 메모리 일정 영역에 대한 전체 제어를 수행한다는 것을 잊고 프로젝트를 진행하였습니다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해당 이슈로 인해 디맨드 페이징 프로젝트의 마지막에 캐시가 되지 않아 문제를 해결하고자 많은 시간을 투자하면서 프로젝트 완료에 어려움이 있었습니다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교육과 프로젝트를 마무리했던 소회</a:t>
            </a:r>
            <a:r>
              <a:rPr lang="en-US" altLang="ko-KR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 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커다란 시스템을 이해하고 원하는 기능을 추가하는 것은 언제나 어려운 것 같습니다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더 많은 경험을 통해 더 빠르고 정확한 개발을 수행할 수 있는 개발자로 성장하겠습니다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223798" y="6055495"/>
            <a:ext cx="103276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김민제</a:t>
            </a:r>
            <a:endParaRPr lang="en-US" altLang="ko-KR" b="1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프로젝트를 통해 느낀 점: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4주 간의 과정을 통해 </a:t>
            </a:r>
            <a:r>
              <a:rPr lang="ko-KR" altLang="en-US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임베디드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시스템에 대한 이해도를 많이 높일 수 있어서 유익한 시간이 되었습니다. Exception과 interrupt의 개념과 처리 루틴에 대해 공부를 해도 항상 헷갈렸는데, 이번 프로젝트를 통해 직접 </a:t>
            </a:r>
            <a:r>
              <a:rPr lang="ko-KR" altLang="en-US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핸들러를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구현해볼 수 있어서 좋았습니다.</a:t>
            </a:r>
          </a:p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중 어려웠던 점과 이를 극복한 사연: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이해했다고 판단한 이론적인 내용을 프로젝트에 적용할 때 이해도가 부족함을 깨닫는 경우가 많았습니다. 팀원들과 토의하며 공부한 내용을 여러 번 다시 보면서 부족한 지식을 채우고 </a:t>
            </a:r>
            <a:r>
              <a:rPr lang="ko-KR" altLang="en-US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조각내어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이해한 내용을 합쳐 기능을 구현해나갈 수 있었습니다.</a:t>
            </a:r>
          </a:p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교육과 프로젝트를 마무리한 소회: </a:t>
            </a:r>
            <a:r>
              <a:rPr lang="ko-KR" altLang="en-US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밀도있는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수업 내용과 계속되는 시험, 프로젝트로 많은 지식을 머리에 넣어야 해서 힘들었지만, 그만큼 </a:t>
            </a:r>
            <a:r>
              <a:rPr lang="ko-KR" altLang="en-US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임베디드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시스템에 대한 시야가 넓어졌습니다. 열정 넘치고 성실한 팀원들 덕분에 저도 열심히 공부하고 프로젝트를 진행했던 것 같아 감사했습니다. </a:t>
            </a:r>
            <a:r>
              <a:rPr lang="ko-KR" altLang="en-US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임베디드에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무지한 상태에서부터 현재까지 지식을 쌓았던 경험을 현업에도 적용해 빠르게 성장하고 싶습니다.</a:t>
            </a:r>
          </a:p>
        </p:txBody>
      </p:sp>
    </p:spTree>
    <p:extLst>
      <p:ext uri="{BB962C8B-B14F-4D97-AF65-F5344CB8AC3E}">
        <p14:creationId xmlns:p14="http://schemas.microsoft.com/office/powerpoint/2010/main" val="247728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61" y="649796"/>
            <a:ext cx="4510135" cy="219456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654" y="1373029"/>
            <a:ext cx="5253657" cy="13258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7049" y="2878040"/>
            <a:ext cx="111601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요약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요약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423" y="1708300"/>
            <a:ext cx="17256977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LVMS: LG Vehicle Monitoring System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차량 </a:t>
            </a:r>
            <a:r>
              <a:rPr lang="ko-KR" altLang="en-US" sz="28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</a:t>
            </a: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및 페달 오인 작동 알림 시스템</a:t>
            </a:r>
            <a:endParaRPr lang="en-US" altLang="ko-KR" sz="2800" dirty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배경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 </a:t>
            </a: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페달 오인 상황 시 운전자에게 알려 사고를 방지하고자 함</a:t>
            </a: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</a:t>
            </a:r>
            <a:endParaRPr lang="en-US" altLang="ko-KR" sz="2800" dirty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OS : 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멀티프로세싱 커널 구현 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– APP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동작될 수 있도록 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Context Switch, </a:t>
            </a:r>
            <a:r>
              <a:rPr lang="en-US" altLang="ko-KR" sz="28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SysCall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Demand Paging 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입력 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보드에 탑재된 두 개의 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Key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엑셀 페달과 브레이크 페달의 역할을 수행함</a:t>
            </a: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처리 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Key interrupt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입력된 데이터를 처리하여 차량 속도를 변경함</a:t>
            </a: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출력 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현재의 </a:t>
            </a: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차량의 속도와 작동된 페달을 실시간으로 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화면에 출력함</a:t>
            </a: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 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</a:t>
            </a: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및 엑셀 페달을 브레이크 페달로 오인하는 상황이 발생할 경우 브레이크를 작동하도록 유도함</a:t>
            </a: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99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2423" y="2690778"/>
            <a:ext cx="1517516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28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멀티 </a:t>
            </a:r>
            <a:r>
              <a:rPr lang="ko-KR" altLang="ko-KR" sz="28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프로세싱</a:t>
            </a:r>
            <a:r>
              <a:rPr lang="ko-KR" altLang="ko-KR" sz="28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ko-KR" sz="28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커널</a:t>
            </a:r>
            <a:r>
              <a:rPr lang="ko-KR" altLang="ko-KR" sz="28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설계</a:t>
            </a: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APP0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와 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APP1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 일정 시간마다 번갈아서 실행되도록 하여 동시에 실행되는 것처럼 보이게 </a:t>
            </a:r>
            <a:r>
              <a:rPr lang="ko-KR" altLang="en-US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구현함</a:t>
            </a:r>
            <a:endParaRPr lang="en-US" altLang="ko-KR" sz="2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28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 콜 서비스</a:t>
            </a:r>
            <a:r>
              <a:rPr lang="en-US" altLang="ko-KR" sz="28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APP </a:t>
            </a:r>
            <a:r>
              <a:rPr lang="ko-KR" altLang="ko-KR" sz="28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설계</a:t>
            </a: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기존의 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은 직접 디바이스 드라이버에 접근해 그래픽과 </a:t>
            </a:r>
            <a:r>
              <a:rPr lang="en-US" altLang="ko-KR" sz="24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uart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print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수행</a:t>
            </a:r>
            <a:r>
              <a:rPr lang="ko-KR" altLang="en-US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</a:t>
            </a:r>
            <a:endParaRPr lang="en-US" altLang="ko-KR" sz="24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앱이</a:t>
            </a:r>
            <a:r>
              <a:rPr lang="ko-KR" altLang="en-US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디바이스에 접근할 때 반드시</a:t>
            </a:r>
            <a:r>
              <a:rPr lang="ko-KR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ko-KR" sz="24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시스템콜을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이용하도록 </a:t>
            </a:r>
            <a:r>
              <a:rPr lang="ko-KR" altLang="en-US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구현함</a:t>
            </a:r>
            <a:endParaRPr lang="en-US" altLang="ko-KR" sz="2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Demand Paging </a:t>
            </a:r>
            <a:r>
              <a:rPr lang="ko-KR" altLang="ko-KR" sz="28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설계</a:t>
            </a: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기존에는 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Text, RO data, RW data, BSS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모든 데이터를 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RAM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로드하여 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section (1MB)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관리함</a:t>
            </a:r>
            <a:endParaRPr lang="en-US" altLang="ko-KR" sz="24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이를 필요에 따라 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page (4KB) 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단위로 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RAM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로드하고 관리</a:t>
            </a:r>
            <a:r>
              <a:rPr lang="ko-KR" altLang="en-US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하도록 구현함</a:t>
            </a:r>
            <a:endParaRPr lang="en-US" altLang="ko-KR" sz="2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멀티 </a:t>
            </a:r>
            <a:r>
              <a:rPr lang="ko-KR" altLang="en-US" sz="28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프로세싱</a:t>
            </a:r>
            <a:r>
              <a:rPr lang="ko-KR" altLang="en-US" sz="28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 </a:t>
            </a:r>
            <a:r>
              <a:rPr lang="ko-KR" altLang="ko-KR" sz="28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설계</a:t>
            </a: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APP0: </a:t>
            </a:r>
            <a:r>
              <a:rPr lang="ko-KR" altLang="en-US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속도 변화에 따른 차량 시뮬레이션을 구현함</a:t>
            </a:r>
            <a:endParaRPr lang="en-US" altLang="ko-KR" sz="2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APP1: 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 및 오작동 방지 시스템</a:t>
            </a:r>
            <a:r>
              <a:rPr lang="ko-KR" altLang="en-US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구현함</a:t>
            </a:r>
            <a:endParaRPr lang="ko-KR" altLang="ko-KR" sz="2400">
              <a:effectLst/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2423" y="1756766"/>
            <a:ext cx="17256977" cy="75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A. </a:t>
            </a:r>
            <a:r>
              <a:rPr lang="en-US" altLang="ko-KR" sz="3200" dirty="0" err="1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MultiProcessing</a:t>
            </a:r>
            <a:r>
              <a:rPr lang="en-US" altLang="ko-KR" sz="3200" dirty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Kernel</a:t>
            </a:r>
          </a:p>
        </p:txBody>
      </p:sp>
    </p:spTree>
    <p:extLst>
      <p:ext uri="{BB962C8B-B14F-4D97-AF65-F5344CB8AC3E}">
        <p14:creationId xmlns:p14="http://schemas.microsoft.com/office/powerpoint/2010/main" val="7343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2423" y="1756766"/>
            <a:ext cx="17256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B. LVMS: LG Vehicle Monitoring System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02423" y="2690778"/>
            <a:ext cx="863875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배경</a:t>
            </a: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</a:t>
            </a:r>
            <a:r>
              <a:rPr lang="ko-KR" altLang="en-US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사고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페달 오인 사고가 지속적으로 발생하고 있음</a:t>
            </a:r>
            <a:endParaRPr lang="en-US" altLang="ko-KR" sz="2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현재</a:t>
            </a:r>
            <a:endParaRPr lang="en-US" altLang="ko-KR" sz="24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사고의 원인을 구분할 수 있도록 페달 블랙박스가 출시됨</a:t>
            </a:r>
            <a:endParaRPr lang="en-US" altLang="ko-KR" sz="2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목적</a:t>
            </a: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그러나 가장 중요한 것은 피해를 발생시키지 않는 것</a:t>
            </a:r>
            <a:endParaRPr lang="en-US" altLang="ko-KR" sz="24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따라서 </a:t>
            </a:r>
            <a:r>
              <a:rPr lang="ko-KR" altLang="en-US" sz="24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페달 오인 사고의 발생을 방지하기 위해 이상 상황 알림 서비스를 제공하고자 함 </a:t>
            </a:r>
            <a:endParaRPr lang="en-US" altLang="ko-KR" sz="2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최종 목표</a:t>
            </a: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운전자가 당황하지 않고 페달을 밟을 수 있도록 도와서 사고를 방지하고자 함</a:t>
            </a:r>
            <a:endParaRPr lang="ko-KR" altLang="ko-KR" sz="2400" dirty="0">
              <a:effectLst/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1" y="1756766"/>
            <a:ext cx="7088958" cy="44611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868" y="4401144"/>
            <a:ext cx="4667901" cy="26006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982" y="6901167"/>
            <a:ext cx="4667901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3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B52F87-C376-6A70-DBAC-DE08D56833BA}"/>
              </a:ext>
            </a:extLst>
          </p:cNvPr>
          <p:cNvSpPr/>
          <p:nvPr/>
        </p:nvSpPr>
        <p:spPr>
          <a:xfrm>
            <a:off x="6453554" y="3699318"/>
            <a:ext cx="4951720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8DD43F2-8C0C-AB26-2F5C-690952C6C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554" y="2782865"/>
            <a:ext cx="4969305" cy="49693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0F9048-48CE-0230-198B-AD9A1E5208A4}"/>
              </a:ext>
            </a:extLst>
          </p:cNvPr>
          <p:cNvSpPr txBox="1"/>
          <p:nvPr/>
        </p:nvSpPr>
        <p:spPr>
          <a:xfrm>
            <a:off x="9204921" y="3742925"/>
            <a:ext cx="219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START !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1597D2-AE4C-D8E6-AD57-E0305D57DFDA}"/>
              </a:ext>
            </a:extLst>
          </p:cNvPr>
          <p:cNvSpPr/>
          <p:nvPr/>
        </p:nvSpPr>
        <p:spPr>
          <a:xfrm>
            <a:off x="510810" y="3707431"/>
            <a:ext cx="4949782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DB1ADFA-F798-384F-2821-6AB0A55D6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09" y="2790978"/>
            <a:ext cx="4969305" cy="496930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ED3F7117-72D1-C2FB-0D82-1E6D50DEC11B}"/>
              </a:ext>
            </a:extLst>
          </p:cNvPr>
          <p:cNvSpPr/>
          <p:nvPr/>
        </p:nvSpPr>
        <p:spPr>
          <a:xfrm>
            <a:off x="12396299" y="3699318"/>
            <a:ext cx="4951720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BCF7F5D-970C-7B27-F32C-4799E551A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6298" y="2782865"/>
            <a:ext cx="4969305" cy="49693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FDFCF23-A28F-B376-1079-4D537FC082DB}"/>
              </a:ext>
            </a:extLst>
          </p:cNvPr>
          <p:cNvSpPr txBox="1"/>
          <p:nvPr/>
        </p:nvSpPr>
        <p:spPr>
          <a:xfrm>
            <a:off x="14937625" y="3707431"/>
            <a:ext cx="242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 KM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EA6A9-F70A-255D-9F66-9FE2C7D32EED}"/>
              </a:ext>
            </a:extLst>
          </p:cNvPr>
          <p:cNvSpPr txBox="1"/>
          <p:nvPr/>
        </p:nvSpPr>
        <p:spPr>
          <a:xfrm>
            <a:off x="7145726" y="4521043"/>
            <a:ext cx="3584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ACCELELERATOR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7AE04A-8D2E-BFDF-206B-B043559B62E4}"/>
              </a:ext>
            </a:extLst>
          </p:cNvPr>
          <p:cNvSpPr/>
          <p:nvPr/>
        </p:nvSpPr>
        <p:spPr>
          <a:xfrm>
            <a:off x="6453554" y="7915138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주행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  <a:r>
              <a:rPr lang="ko-KR" altLang="en-US"/>
              <a:t>엑셀 </a:t>
            </a:r>
            <a:r>
              <a:rPr lang="en-US" altLang="ko-KR"/>
              <a:t>Key3, </a:t>
            </a:r>
            <a:r>
              <a:rPr lang="ko-KR" altLang="en-US"/>
              <a:t>브레이크 </a:t>
            </a:r>
            <a:r>
              <a:rPr lang="en-US" altLang="ko-KR"/>
              <a:t>Key4 </a:t>
            </a:r>
            <a:r>
              <a:rPr lang="ko-KR" altLang="en-US"/>
              <a:t>누름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r>
              <a:rPr lang="ko-KR" altLang="en-US"/>
              <a:t>주행 </a:t>
            </a:r>
            <a:r>
              <a:rPr lang="en-US" altLang="ko-KR"/>
              <a:t>+ </a:t>
            </a:r>
            <a:r>
              <a:rPr lang="ko-KR" altLang="en-US"/>
              <a:t>속도 변화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571611-5C24-6D1D-D980-1354DD559497}"/>
              </a:ext>
            </a:extLst>
          </p:cNvPr>
          <p:cNvSpPr/>
          <p:nvPr/>
        </p:nvSpPr>
        <p:spPr>
          <a:xfrm>
            <a:off x="510809" y="7915138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정지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  <a:r>
              <a:rPr lang="ko-KR" altLang="en-US"/>
              <a:t>엑셀 </a:t>
            </a:r>
            <a:r>
              <a:rPr lang="en-US" altLang="ko-KR"/>
              <a:t>Key3 </a:t>
            </a:r>
            <a:r>
              <a:rPr lang="ko-KR" altLang="en-US"/>
              <a:t>누름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r>
              <a:rPr lang="ko-KR" altLang="en-US"/>
              <a:t>주행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B94F6D-7C7D-C84F-8529-E35117E13674}"/>
              </a:ext>
            </a:extLst>
          </p:cNvPr>
          <p:cNvSpPr/>
          <p:nvPr/>
        </p:nvSpPr>
        <p:spPr>
          <a:xfrm>
            <a:off x="12396299" y="7915138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주행 </a:t>
            </a:r>
            <a:r>
              <a:rPr lang="en-US" altLang="ko-KR"/>
              <a:t>+ </a:t>
            </a:r>
            <a:r>
              <a:rPr lang="ko-KR" altLang="en-US"/>
              <a:t>속도 변화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475AAA-2B2E-11C6-F7E7-C7E1D75DBB3B}"/>
              </a:ext>
            </a:extLst>
          </p:cNvPr>
          <p:cNvSpPr txBox="1"/>
          <p:nvPr/>
        </p:nvSpPr>
        <p:spPr>
          <a:xfrm>
            <a:off x="14937625" y="3707431"/>
            <a:ext cx="242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 KM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AB93B8-4A9E-7BAC-7B83-2E47495CB19A}"/>
              </a:ext>
            </a:extLst>
          </p:cNvPr>
          <p:cNvSpPr txBox="1"/>
          <p:nvPr/>
        </p:nvSpPr>
        <p:spPr>
          <a:xfrm>
            <a:off x="13717713" y="4536321"/>
            <a:ext cx="242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BREAK!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642E6B3C-CB3F-BEB1-A384-084F00CA142E}"/>
              </a:ext>
            </a:extLst>
          </p:cNvPr>
          <p:cNvSpPr/>
          <p:nvPr/>
        </p:nvSpPr>
        <p:spPr>
          <a:xfrm rot="18764709">
            <a:off x="9415635" y="6334666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7E22588F-4725-2192-61CE-627C018B4628}"/>
              </a:ext>
            </a:extLst>
          </p:cNvPr>
          <p:cNvSpPr/>
          <p:nvPr/>
        </p:nvSpPr>
        <p:spPr>
          <a:xfrm rot="20161065">
            <a:off x="10401684" y="5823976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297395CA-B8D6-B3F9-DE3E-AD763530B361}"/>
              </a:ext>
            </a:extLst>
          </p:cNvPr>
          <p:cNvSpPr/>
          <p:nvPr/>
        </p:nvSpPr>
        <p:spPr>
          <a:xfrm rot="18764709">
            <a:off x="15306010" y="6236478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CD79A2FA-B1AD-EAA6-1DD1-D98C1A41E911}"/>
              </a:ext>
            </a:extLst>
          </p:cNvPr>
          <p:cNvSpPr/>
          <p:nvPr/>
        </p:nvSpPr>
        <p:spPr>
          <a:xfrm rot="20161065">
            <a:off x="16292059" y="5725788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85AA5F-8210-DFEF-F340-78BB3A92D2F5}"/>
              </a:ext>
            </a:extLst>
          </p:cNvPr>
          <p:cNvSpPr txBox="1"/>
          <p:nvPr/>
        </p:nvSpPr>
        <p:spPr>
          <a:xfrm>
            <a:off x="510808" y="7175508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339535-312D-365F-2221-726D66062656}"/>
              </a:ext>
            </a:extLst>
          </p:cNvPr>
          <p:cNvSpPr txBox="1"/>
          <p:nvPr/>
        </p:nvSpPr>
        <p:spPr>
          <a:xfrm>
            <a:off x="6453553" y="7175508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F0DDCF-DF24-BACC-5283-CE65B26C579F}"/>
              </a:ext>
            </a:extLst>
          </p:cNvPr>
          <p:cNvSpPr txBox="1"/>
          <p:nvPr/>
        </p:nvSpPr>
        <p:spPr>
          <a:xfrm>
            <a:off x="12396297" y="7149530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2423" y="1756766"/>
            <a:ext cx="17256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결과 </a:t>
            </a:r>
            <a:r>
              <a:rPr lang="en-US" altLang="ko-KR" sz="3200" dirty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320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엑셀과 브레이크를 대신하는 </a:t>
            </a:r>
            <a:r>
              <a:rPr lang="en-US" altLang="ko-KR" sz="3200" dirty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Key3, 4 </a:t>
            </a:r>
            <a:r>
              <a:rPr lang="ko-KR" altLang="en-US" sz="320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입력으로 속도 조절</a:t>
            </a:r>
            <a:endParaRPr lang="en-US" altLang="ko-KR" sz="3200" dirty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97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B52F87-C376-6A70-DBAC-DE08D56833BA}"/>
              </a:ext>
            </a:extLst>
          </p:cNvPr>
          <p:cNvSpPr/>
          <p:nvPr/>
        </p:nvSpPr>
        <p:spPr>
          <a:xfrm>
            <a:off x="6453554" y="2885407"/>
            <a:ext cx="4951720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8DD43F2-8C0C-AB26-2F5C-690952C6C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554" y="2828585"/>
            <a:ext cx="4969305" cy="49693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0F9048-48CE-0230-198B-AD9A1E5208A4}"/>
              </a:ext>
            </a:extLst>
          </p:cNvPr>
          <p:cNvSpPr txBox="1"/>
          <p:nvPr/>
        </p:nvSpPr>
        <p:spPr>
          <a:xfrm>
            <a:off x="9204921" y="3795930"/>
            <a:ext cx="219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REVERSE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87E1F6-F21D-4B8C-DCBF-675FD39BF643}"/>
              </a:ext>
            </a:extLst>
          </p:cNvPr>
          <p:cNvSpPr/>
          <p:nvPr/>
        </p:nvSpPr>
        <p:spPr>
          <a:xfrm>
            <a:off x="6453554" y="7995220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정지 및 후진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  <a:r>
              <a:rPr lang="ko-KR" altLang="en-US"/>
              <a:t>엑셀 </a:t>
            </a:r>
            <a:r>
              <a:rPr lang="en-US" altLang="ko-KR"/>
              <a:t>Key3 </a:t>
            </a:r>
            <a:r>
              <a:rPr lang="ko-KR" altLang="en-US"/>
              <a:t>누름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r>
              <a:rPr lang="ko-KR" altLang="en-US"/>
              <a:t>주행 </a:t>
            </a:r>
            <a:r>
              <a:rPr lang="en-US" altLang="ko-KR"/>
              <a:t>+ </a:t>
            </a:r>
            <a:r>
              <a:rPr lang="ko-KR" altLang="en-US"/>
              <a:t>속도 변화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1597D2-AE4C-D8E6-AD57-E0305D57DFDA}"/>
              </a:ext>
            </a:extLst>
          </p:cNvPr>
          <p:cNvSpPr/>
          <p:nvPr/>
        </p:nvSpPr>
        <p:spPr>
          <a:xfrm>
            <a:off x="510810" y="2893520"/>
            <a:ext cx="4949782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DB1ADFA-F798-384F-2821-6AB0A55D6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09" y="2836698"/>
            <a:ext cx="4969305" cy="496930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8C3A9D-1438-14B9-9179-D0C0F383043E}"/>
              </a:ext>
            </a:extLst>
          </p:cNvPr>
          <p:cNvSpPr/>
          <p:nvPr/>
        </p:nvSpPr>
        <p:spPr>
          <a:xfrm>
            <a:off x="510809" y="7995220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주행 </a:t>
            </a:r>
            <a:r>
              <a:rPr lang="en-US" altLang="ko-KR"/>
              <a:t>+ </a:t>
            </a:r>
            <a:r>
              <a:rPr lang="ko-KR" altLang="en-US"/>
              <a:t>속도 변화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  <a:r>
              <a:rPr lang="ko-KR" altLang="en-US"/>
              <a:t>브레이크 </a:t>
            </a:r>
            <a:r>
              <a:rPr lang="en-US" altLang="ko-KR"/>
              <a:t>Key4 </a:t>
            </a:r>
            <a:r>
              <a:rPr lang="ko-KR" altLang="en-US"/>
              <a:t>누름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r>
              <a:rPr lang="ko-KR" altLang="en-US"/>
              <a:t>정지 및 후진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CDDA3F-1AB1-9705-DB2A-9D0D787EA1F5}"/>
              </a:ext>
            </a:extLst>
          </p:cNvPr>
          <p:cNvSpPr/>
          <p:nvPr/>
        </p:nvSpPr>
        <p:spPr>
          <a:xfrm>
            <a:off x="12396299" y="7960858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주행 </a:t>
            </a:r>
            <a:r>
              <a:rPr lang="en-US" altLang="ko-KR"/>
              <a:t>+ </a:t>
            </a:r>
            <a:r>
              <a:rPr lang="ko-KR" altLang="en-US"/>
              <a:t>속도 변화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D3F7117-72D1-C2FB-0D82-1E6D50DEC11B}"/>
              </a:ext>
            </a:extLst>
          </p:cNvPr>
          <p:cNvSpPr/>
          <p:nvPr/>
        </p:nvSpPr>
        <p:spPr>
          <a:xfrm>
            <a:off x="12396299" y="2885407"/>
            <a:ext cx="4951720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BCF7F5D-970C-7B27-F32C-4799E551A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6298" y="2828585"/>
            <a:ext cx="4969305" cy="49693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FDFCF23-A28F-B376-1079-4D537FC082DB}"/>
              </a:ext>
            </a:extLst>
          </p:cNvPr>
          <p:cNvSpPr txBox="1"/>
          <p:nvPr/>
        </p:nvSpPr>
        <p:spPr>
          <a:xfrm>
            <a:off x="14937625" y="3760436"/>
            <a:ext cx="242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 KM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079FD-F483-1DD5-121C-B2FCF6CBE507}"/>
              </a:ext>
            </a:extLst>
          </p:cNvPr>
          <p:cNvSpPr txBox="1"/>
          <p:nvPr/>
        </p:nvSpPr>
        <p:spPr>
          <a:xfrm>
            <a:off x="3305492" y="3828960"/>
            <a:ext cx="242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 KM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E6C817-4971-CCF1-85CD-192FCF630B64}"/>
              </a:ext>
            </a:extLst>
          </p:cNvPr>
          <p:cNvSpPr txBox="1"/>
          <p:nvPr/>
        </p:nvSpPr>
        <p:spPr>
          <a:xfrm>
            <a:off x="1773146" y="4589326"/>
            <a:ext cx="242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BREAK!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EA6A9-F70A-255D-9F66-9FE2C7D32EED}"/>
              </a:ext>
            </a:extLst>
          </p:cNvPr>
          <p:cNvSpPr txBox="1"/>
          <p:nvPr/>
        </p:nvSpPr>
        <p:spPr>
          <a:xfrm>
            <a:off x="7145726" y="4574048"/>
            <a:ext cx="3584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ACCELELERATOR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563BC3B-6099-6918-BF81-D4B8DE49380B}"/>
              </a:ext>
            </a:extLst>
          </p:cNvPr>
          <p:cNvSpPr/>
          <p:nvPr/>
        </p:nvSpPr>
        <p:spPr>
          <a:xfrm rot="7949222">
            <a:off x="7385283" y="7171900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B014D80-F3A3-98BB-7BE1-09C4B39FDD37}"/>
              </a:ext>
            </a:extLst>
          </p:cNvPr>
          <p:cNvSpPr/>
          <p:nvPr/>
        </p:nvSpPr>
        <p:spPr>
          <a:xfrm rot="18764709">
            <a:off x="15319352" y="6218643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1F8F5A9-6451-1F0F-FB22-7629235D0A3F}"/>
              </a:ext>
            </a:extLst>
          </p:cNvPr>
          <p:cNvSpPr/>
          <p:nvPr/>
        </p:nvSpPr>
        <p:spPr>
          <a:xfrm rot="20161065">
            <a:off x="16305401" y="5707953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C8759-DD6C-92DB-55AD-A3C4A811D06F}"/>
              </a:ext>
            </a:extLst>
          </p:cNvPr>
          <p:cNvSpPr txBox="1"/>
          <p:nvPr/>
        </p:nvSpPr>
        <p:spPr>
          <a:xfrm>
            <a:off x="510808" y="7221228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EB8B6-0AAC-4D18-EE2E-0FA1C9EBF118}"/>
              </a:ext>
            </a:extLst>
          </p:cNvPr>
          <p:cNvSpPr txBox="1"/>
          <p:nvPr/>
        </p:nvSpPr>
        <p:spPr>
          <a:xfrm>
            <a:off x="6453553" y="7221228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7A2A3-CED9-3714-0972-2B45EEEEB9B1}"/>
              </a:ext>
            </a:extLst>
          </p:cNvPr>
          <p:cNvSpPr txBox="1"/>
          <p:nvPr/>
        </p:nvSpPr>
        <p:spPr>
          <a:xfrm>
            <a:off x="12396297" y="7195250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2423" y="1756766"/>
            <a:ext cx="17256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결과 </a:t>
            </a:r>
            <a:r>
              <a:rPr lang="en-US" altLang="ko-KR" sz="3200" dirty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320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후진 구현</a:t>
            </a:r>
            <a:endParaRPr lang="en-US" altLang="ko-KR" sz="3200" dirty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51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877263-632B-FB5A-1457-F4FE9F987E18}"/>
              </a:ext>
            </a:extLst>
          </p:cNvPr>
          <p:cNvSpPr/>
          <p:nvPr/>
        </p:nvSpPr>
        <p:spPr>
          <a:xfrm>
            <a:off x="12396298" y="3677077"/>
            <a:ext cx="4969305" cy="3260921"/>
          </a:xfrm>
          <a:prstGeom prst="rect">
            <a:avLst/>
          </a:prstGeom>
          <a:solidFill>
            <a:srgbClr val="00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A3A4252-7BE4-A38E-C9E2-CE38BCF92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6299" y="2867783"/>
            <a:ext cx="4969305" cy="49693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B52F87-C376-6A70-DBAC-DE08D56833BA}"/>
              </a:ext>
            </a:extLst>
          </p:cNvPr>
          <p:cNvSpPr/>
          <p:nvPr/>
        </p:nvSpPr>
        <p:spPr>
          <a:xfrm>
            <a:off x="6453554" y="3734718"/>
            <a:ext cx="4951720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8DD43F2-8C0C-AB26-2F5C-690952C6C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554" y="2874305"/>
            <a:ext cx="4969305" cy="496930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1597D2-AE4C-D8E6-AD57-E0305D57DFDA}"/>
              </a:ext>
            </a:extLst>
          </p:cNvPr>
          <p:cNvSpPr/>
          <p:nvPr/>
        </p:nvSpPr>
        <p:spPr>
          <a:xfrm>
            <a:off x="510810" y="3742831"/>
            <a:ext cx="4949782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DB1ADFA-F798-384F-2821-6AB0A55D6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09" y="2882418"/>
            <a:ext cx="4969305" cy="49693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4079FD-F483-1DD5-121C-B2FCF6CBE507}"/>
              </a:ext>
            </a:extLst>
          </p:cNvPr>
          <p:cNvSpPr txBox="1"/>
          <p:nvPr/>
        </p:nvSpPr>
        <p:spPr>
          <a:xfrm>
            <a:off x="2866292" y="3811355"/>
            <a:ext cx="2864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100 KM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3B1CA37-40B5-C956-AFE8-AA8BA230E46E}"/>
              </a:ext>
            </a:extLst>
          </p:cNvPr>
          <p:cNvSpPr/>
          <p:nvPr/>
        </p:nvSpPr>
        <p:spPr>
          <a:xfrm rot="18764709">
            <a:off x="15383598" y="6091311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751AB4-F82E-0641-40D2-ACA5F3F0C588}"/>
              </a:ext>
            </a:extLst>
          </p:cNvPr>
          <p:cNvSpPr/>
          <p:nvPr/>
        </p:nvSpPr>
        <p:spPr>
          <a:xfrm>
            <a:off x="6453554" y="8040940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엑셀을 브레이크로 오인 작동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  <a:r>
              <a:rPr lang="ko-KR" altLang="en-US"/>
              <a:t>브레이크 </a:t>
            </a:r>
            <a:r>
              <a:rPr lang="en-US" altLang="ko-KR"/>
              <a:t>Key4 </a:t>
            </a:r>
            <a:r>
              <a:rPr lang="ko-KR" altLang="en-US"/>
              <a:t>누름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r>
              <a:rPr lang="ko-KR" altLang="en-US"/>
              <a:t>감속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128DEA-EAE6-656C-A462-0DD4DC0B21D4}"/>
              </a:ext>
            </a:extLst>
          </p:cNvPr>
          <p:cNvSpPr/>
          <p:nvPr/>
        </p:nvSpPr>
        <p:spPr>
          <a:xfrm>
            <a:off x="510809" y="8040940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주행 중 급발진 상황 발생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  <a:r>
              <a:rPr lang="ko-KR" altLang="en-US"/>
              <a:t>브레이크 </a:t>
            </a:r>
            <a:r>
              <a:rPr lang="en-US" altLang="ko-KR"/>
              <a:t>Key4 4</a:t>
            </a:r>
            <a:r>
              <a:rPr lang="ko-KR" altLang="en-US"/>
              <a:t>회 이상</a:t>
            </a:r>
            <a:r>
              <a:rPr lang="en-US" altLang="ko-KR"/>
              <a:t> </a:t>
            </a:r>
            <a:r>
              <a:rPr lang="ko-KR" altLang="en-US"/>
              <a:t>누름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r>
              <a:rPr lang="ko-KR" altLang="en-US"/>
              <a:t>정지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E47208-64C7-B767-51DC-75928894F86D}"/>
              </a:ext>
            </a:extLst>
          </p:cNvPr>
          <p:cNvSpPr/>
          <p:nvPr/>
        </p:nvSpPr>
        <p:spPr>
          <a:xfrm>
            <a:off x="12396299" y="8006578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주행 </a:t>
            </a:r>
            <a:r>
              <a:rPr lang="en-US" altLang="ko-KR"/>
              <a:t>+ </a:t>
            </a:r>
            <a:r>
              <a:rPr lang="ko-KR" altLang="en-US"/>
              <a:t>속도 변화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59CD32-DC7B-6183-56F6-F4B59ED0DC2C}"/>
              </a:ext>
            </a:extLst>
          </p:cNvPr>
          <p:cNvSpPr txBox="1"/>
          <p:nvPr/>
        </p:nvSpPr>
        <p:spPr>
          <a:xfrm>
            <a:off x="738554" y="4332542"/>
            <a:ext cx="4576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급발진 상황 발생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!!</a:t>
            </a:r>
          </a:p>
          <a:p>
            <a:pPr algn="ctr"/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브레이크가 작동하지</a:t>
            </a:r>
            <a:endParaRPr lang="en-US" altLang="ko-KR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않습니다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09C9A-EFEF-1EA7-7D36-BE5B74A96E4E}"/>
              </a:ext>
            </a:extLst>
          </p:cNvPr>
          <p:cNvSpPr txBox="1"/>
          <p:nvPr/>
        </p:nvSpPr>
        <p:spPr>
          <a:xfrm>
            <a:off x="6484449" y="4261854"/>
            <a:ext cx="4938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오작동 발생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!!</a:t>
            </a:r>
          </a:p>
          <a:p>
            <a:pPr algn="ctr"/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브레이크를 밟아주세요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FD2CCF-6B9C-3E5A-FB57-6CE3CBFC3DDC}"/>
              </a:ext>
            </a:extLst>
          </p:cNvPr>
          <p:cNvSpPr txBox="1"/>
          <p:nvPr/>
        </p:nvSpPr>
        <p:spPr>
          <a:xfrm>
            <a:off x="8778081" y="3811355"/>
            <a:ext cx="2864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100 KM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DFCF23-A28F-B376-1079-4D537FC082DB}"/>
              </a:ext>
            </a:extLst>
          </p:cNvPr>
          <p:cNvSpPr txBox="1"/>
          <p:nvPr/>
        </p:nvSpPr>
        <p:spPr>
          <a:xfrm>
            <a:off x="14937625" y="3742831"/>
            <a:ext cx="242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 KM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303442F-DCE9-2116-2E5F-9288D1376CBC}"/>
              </a:ext>
            </a:extLst>
          </p:cNvPr>
          <p:cNvSpPr/>
          <p:nvPr/>
        </p:nvSpPr>
        <p:spPr>
          <a:xfrm rot="18764709">
            <a:off x="9359905" y="6329343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87C641A-A732-DB6F-FFAC-C1B6EE9721B7}"/>
              </a:ext>
            </a:extLst>
          </p:cNvPr>
          <p:cNvSpPr/>
          <p:nvPr/>
        </p:nvSpPr>
        <p:spPr>
          <a:xfrm rot="20161065">
            <a:off x="10345954" y="5818653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E61227F-9B83-DFB9-E295-C97431191176}"/>
              </a:ext>
            </a:extLst>
          </p:cNvPr>
          <p:cNvSpPr/>
          <p:nvPr/>
        </p:nvSpPr>
        <p:spPr>
          <a:xfrm rot="18764709">
            <a:off x="3377011" y="6329343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7067448-0DF4-229E-B8F1-175B84C74056}"/>
              </a:ext>
            </a:extLst>
          </p:cNvPr>
          <p:cNvSpPr/>
          <p:nvPr/>
        </p:nvSpPr>
        <p:spPr>
          <a:xfrm rot="20161065">
            <a:off x="4363060" y="5818653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D855A-51B1-F875-2055-006C7828A4C5}"/>
              </a:ext>
            </a:extLst>
          </p:cNvPr>
          <p:cNvSpPr txBox="1"/>
          <p:nvPr/>
        </p:nvSpPr>
        <p:spPr>
          <a:xfrm>
            <a:off x="510808" y="7266948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3AA7D8-77B6-3D11-CE93-BED6238531AA}"/>
              </a:ext>
            </a:extLst>
          </p:cNvPr>
          <p:cNvSpPr txBox="1"/>
          <p:nvPr/>
        </p:nvSpPr>
        <p:spPr>
          <a:xfrm>
            <a:off x="6453553" y="7266948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3D5EEC-69CA-659F-710C-028228B8A093}"/>
              </a:ext>
            </a:extLst>
          </p:cNvPr>
          <p:cNvSpPr txBox="1"/>
          <p:nvPr/>
        </p:nvSpPr>
        <p:spPr>
          <a:xfrm>
            <a:off x="12396297" y="7240970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9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2423" y="1756766"/>
            <a:ext cx="17256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결과 </a:t>
            </a:r>
            <a:r>
              <a:rPr lang="en-US" altLang="ko-KR" sz="3200" dirty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320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</a:t>
            </a:r>
            <a:r>
              <a:rPr lang="en-US" altLang="ko-KR" sz="3200" dirty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320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페달 오인 사고 발생 시 브레이크 페달 작동 유도</a:t>
            </a:r>
            <a:endParaRPr lang="en-US" altLang="ko-KR" sz="3200" dirty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326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멀티 프로세싱 커널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706420" y="2169759"/>
            <a:ext cx="1518834" cy="7020732"/>
            <a:chOff x="706420" y="1983783"/>
            <a:chExt cx="1518834" cy="702073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835837" y="1983783"/>
              <a:ext cx="1260000" cy="7020732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6420" y="1983783"/>
              <a:ext cx="1518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</a:rPr>
                <a:t>APP0</a:t>
              </a:r>
              <a:endParaRPr lang="ko-KR" altLang="en-US" sz="2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465837" y="2507003"/>
              <a:ext cx="1" cy="1139823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1465836" y="3646826"/>
              <a:ext cx="3" cy="5187208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/>
          <p:cNvGrpSpPr/>
          <p:nvPr/>
        </p:nvGrpSpPr>
        <p:grpSpPr>
          <a:xfrm>
            <a:off x="2470656" y="2164593"/>
            <a:ext cx="1518834" cy="7020732"/>
            <a:chOff x="2858102" y="1978617"/>
            <a:chExt cx="1518834" cy="7020732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987519" y="1978617"/>
              <a:ext cx="1260000" cy="7020732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58102" y="1978617"/>
              <a:ext cx="1518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</a:rPr>
                <a:t>APP1</a:t>
              </a:r>
              <a:endParaRPr lang="ko-KR" altLang="en-US" sz="2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 flipH="1">
              <a:off x="3609891" y="2501837"/>
              <a:ext cx="7627" cy="3855729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617518" y="6357566"/>
              <a:ext cx="2" cy="2471302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/>
          <p:cNvGrpSpPr/>
          <p:nvPr/>
        </p:nvGrpSpPr>
        <p:grpSpPr>
          <a:xfrm>
            <a:off x="10512310" y="4411372"/>
            <a:ext cx="2113415" cy="2770579"/>
            <a:chOff x="11765601" y="3849754"/>
            <a:chExt cx="2113415" cy="3476786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1832308" y="3849754"/>
              <a:ext cx="1980000" cy="3476786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765601" y="3854920"/>
              <a:ext cx="2113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2">
                      <a:lumMod val="25000"/>
                    </a:schemeClr>
                  </a:solidFill>
                </a:rPr>
                <a:t>Timer0_ISR</a:t>
              </a:r>
              <a:endParaRPr lang="ko-KR" altLang="en-US" sz="20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12822308" y="4456070"/>
              <a:ext cx="0" cy="2658661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>
            <a:off x="6986637" y="2585631"/>
            <a:ext cx="2136570" cy="6217403"/>
            <a:chOff x="8727742" y="2690278"/>
            <a:chExt cx="2136570" cy="5120867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8806027" y="2690278"/>
              <a:ext cx="1980000" cy="5120867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727742" y="2695445"/>
              <a:ext cx="2136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err="1">
                  <a:solidFill>
                    <a:schemeClr val="bg2">
                      <a:lumMod val="25000"/>
                    </a:schemeClr>
                  </a:solidFill>
                </a:rPr>
                <a:t>Switch_APP</a:t>
              </a:r>
              <a:endParaRPr lang="ko-KR" altLang="en-US" sz="20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35" name="직선 연결선 34"/>
            <p:cNvCxnSpPr>
              <a:stCxn id="34" idx="2"/>
            </p:cNvCxnSpPr>
            <p:nvPr/>
          </p:nvCxnSpPr>
          <p:spPr>
            <a:xfrm>
              <a:off x="9796027" y="3218665"/>
              <a:ext cx="0" cy="4290849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직선 화살표 연결선 36"/>
          <p:cNvCxnSpPr/>
          <p:nvPr/>
        </p:nvCxnSpPr>
        <p:spPr>
          <a:xfrm flipV="1">
            <a:off x="1455280" y="3270678"/>
            <a:ext cx="3882836" cy="61651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3268938" y="6517436"/>
            <a:ext cx="4785984" cy="187505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8106132" y="4951903"/>
            <a:ext cx="3443617" cy="98470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 flipV="1">
            <a:off x="8117709" y="6030059"/>
            <a:ext cx="3432041" cy="98310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34" idx="2"/>
          </p:cNvCxnSpPr>
          <p:nvPr/>
        </p:nvCxnSpPr>
        <p:spPr>
          <a:xfrm flipV="1">
            <a:off x="5416401" y="3227162"/>
            <a:ext cx="2638521" cy="135030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1933957" y="5376249"/>
            <a:ext cx="5133447" cy="126188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CoInvalidateMainTlb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CoSetTTBase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(MMU_PAGE_TABLE_BASE2|</a:t>
            </a:r>
          </a:p>
          <a:p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(1&lt;&lt;6)|(1&lt;&lt;3)|(0&lt;&lt;1)|(0&lt;&lt;0));</a:t>
            </a:r>
          </a:p>
          <a:p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CoSetASID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endParaRPr lang="ko-KR" altLang="en-US" sz="19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298621" y="7520713"/>
            <a:ext cx="649408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anchor="ctr">
            <a:spAutoFit/>
          </a:bodyPr>
          <a:lstStyle/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전역변수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running_app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을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로 변경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4.APP1_register_set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의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{r0-r14}^,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spsr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복원</a:t>
            </a:r>
            <a:endParaRPr lang="ko-K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77643" y="3423966"/>
            <a:ext cx="161455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IRQ </a:t>
            </a:r>
            <a:r>
              <a:rPr lang="ko-KR" altLang="en-US" b="1">
                <a:solidFill>
                  <a:schemeClr val="accent6">
                    <a:lumMod val="50000"/>
                  </a:schemeClr>
                </a:solidFill>
              </a:rPr>
              <a:t>인터럽트 발생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848634" y="7210065"/>
            <a:ext cx="169592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APP1</a:t>
            </a:r>
            <a:r>
              <a:rPr lang="ko-KR" altLang="en-US" b="1">
                <a:solidFill>
                  <a:schemeClr val="accent6">
                    <a:lumMod val="50000"/>
                  </a:schemeClr>
                </a:solidFill>
              </a:rPr>
              <a:t>으로 복귀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4270844" y="2585631"/>
            <a:ext cx="2214785" cy="3476786"/>
            <a:chOff x="5484980" y="2200172"/>
            <a:chExt cx="2214785" cy="347678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5602960" y="2200172"/>
              <a:ext cx="1978824" cy="3476786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84980" y="2233780"/>
              <a:ext cx="2214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err="1">
                  <a:solidFill>
                    <a:schemeClr val="bg2">
                      <a:lumMod val="25000"/>
                    </a:schemeClr>
                  </a:solidFill>
                </a:rPr>
                <a:t>HandlerIRQ</a:t>
              </a:r>
              <a:endParaRPr lang="ko-KR" altLang="en-US" sz="20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 flipH="1">
              <a:off x="6592042" y="2834930"/>
              <a:ext cx="661" cy="1319838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6592372" y="4138048"/>
              <a:ext cx="0" cy="1348788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직사각형 81"/>
          <p:cNvSpPr/>
          <p:nvPr/>
        </p:nvSpPr>
        <p:spPr>
          <a:xfrm>
            <a:off x="8298621" y="3386261"/>
            <a:ext cx="649408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anchor="ctr">
            <a:spAutoFit/>
          </a:bodyPr>
          <a:lstStyle/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전역변수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running_app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확인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2.APP0_register_set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에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{r0-r14}^,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spsr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백업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833257" y="5203533"/>
            <a:ext cx="198043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Timer ISR</a:t>
            </a:r>
            <a:r>
              <a:rPr lang="ko-KR" altLang="en-US" b="1">
                <a:solidFill>
                  <a:schemeClr val="accent6">
                    <a:lumMod val="50000"/>
                  </a:schemeClr>
                </a:solidFill>
              </a:rPr>
              <a:t>로 분기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35320" y="3875778"/>
            <a:ext cx="2388141" cy="36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Timer IRQ</a:t>
            </a:r>
            <a:r>
              <a:rPr lang="ko-KR" altLang="en-US" b="1">
                <a:solidFill>
                  <a:schemeClr val="accent6">
                    <a:lumMod val="50000"/>
                  </a:schemeClr>
                </a:solidFill>
              </a:rPr>
              <a:t>이면 분기</a:t>
            </a:r>
          </a:p>
        </p:txBody>
      </p:sp>
      <p:cxnSp>
        <p:nvCxnSpPr>
          <p:cNvPr id="121" name="직선 연결선 120"/>
          <p:cNvCxnSpPr/>
          <p:nvPr/>
        </p:nvCxnSpPr>
        <p:spPr>
          <a:xfrm flipV="1">
            <a:off x="8086149" y="3740204"/>
            <a:ext cx="212472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8093785" y="7874656"/>
            <a:ext cx="204836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V="1">
            <a:off x="11622004" y="6007191"/>
            <a:ext cx="311953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56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3883</Words>
  <Application>Microsoft Office PowerPoint</Application>
  <PresentationFormat>사용자 지정</PresentationFormat>
  <Paragraphs>513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LG스마트체 Regular</vt:lpstr>
      <vt:lpstr>LG스마트체2.0 Regular</vt:lpstr>
      <vt:lpstr>맑은 고딕</vt:lpstr>
      <vt:lpstr>Arial</vt:lpstr>
      <vt:lpstr>Calibri</vt:lpstr>
      <vt:lpstr>Courier New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Reskilling 오리엔테이션</dc:title>
  <dc:subject>Presentation</dc:subject>
  <dc:creator>mangoboard.net_22081255</dc:creator>
  <cp:lastModifiedBy>김동현/연구원/에어솔루션SW개발2Project(donghyeon.kim@lge.com)</cp:lastModifiedBy>
  <cp:revision>279</cp:revision>
  <dcterms:created xsi:type="dcterms:W3CDTF">2022-12-09T16:47:26Z</dcterms:created>
  <dcterms:modified xsi:type="dcterms:W3CDTF">2024-07-25T01:46:46Z</dcterms:modified>
</cp:coreProperties>
</file>