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FF3300"/>
    <a:srgbClr val="323232"/>
    <a:srgbClr val="FF8665"/>
    <a:srgbClr val="74D0FF"/>
    <a:srgbClr val="E5F6FF"/>
    <a:srgbClr val="97DCF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6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0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7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5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4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9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9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4236-8213-4540-AA5F-66D231FB3B30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E1AE-AA2D-4EB4-8361-20F545D32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7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977899" y="4233194"/>
            <a:ext cx="2284545" cy="1180757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rgbClr val="323232"/>
              </a:gs>
              <a:gs pos="10000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90500" dist="2286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prstClr val="white"/>
                </a:solidFill>
              </a:rPr>
              <a:t>Strength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349785" y="5882428"/>
            <a:ext cx="676188" cy="144289"/>
          </a:xfrm>
          <a:prstGeom prst="roundRect">
            <a:avLst>
              <a:gd name="adj" fmla="val 30170"/>
            </a:avLst>
          </a:prstGeom>
          <a:solidFill>
            <a:srgbClr val="24242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45607" y="4233194"/>
            <a:ext cx="2284545" cy="1180757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100000">
                <a:srgbClr val="434343"/>
              </a:gs>
              <a:gs pos="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prstClr val="white"/>
                </a:solidFill>
              </a:rPr>
              <a:t>Weakness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19212" y="5882428"/>
            <a:ext cx="601915" cy="128440"/>
          </a:xfrm>
          <a:prstGeom prst="roundRect">
            <a:avLst>
              <a:gd name="adj" fmla="val 50000"/>
            </a:avLst>
          </a:prstGeom>
          <a:solidFill>
            <a:srgbClr val="97DC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927100" dist="584200" dir="16200000" sx="200000" sy="200000" rotWithShape="0">
              <a:srgbClr val="74D0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3315" y="4233194"/>
            <a:ext cx="2284545" cy="1180757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rgbClr val="323232"/>
              </a:gs>
              <a:gs pos="10000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90500" dist="2286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prstClr val="white"/>
                </a:solidFill>
              </a:rPr>
              <a:t>Opportunity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81023" y="4238476"/>
            <a:ext cx="2284545" cy="1180757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100000">
                <a:srgbClr val="434343"/>
              </a:gs>
              <a:gs pos="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prstClr val="white"/>
                </a:solidFill>
              </a:rPr>
              <a:t>Threat</a:t>
            </a:r>
            <a:endParaRPr lang="en-US" altLang="ko-KR" b="1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22337" y="5882428"/>
            <a:ext cx="601915" cy="128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927100" dist="584200" dir="16200000" sx="200000" sy="200000" rotWithShape="0">
              <a:srgbClr val="FFC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54629" y="5882428"/>
            <a:ext cx="601915" cy="128440"/>
          </a:xfrm>
          <a:prstGeom prst="roundRect">
            <a:avLst>
              <a:gd name="adj" fmla="val 50000"/>
            </a:avLst>
          </a:prstGeom>
          <a:solidFill>
            <a:srgbClr val="97DC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927100" dist="584200" dir="16200000" sx="200000" sy="200000" rotWithShape="0">
              <a:srgbClr val="74D0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7899" y="1508305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Strength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기업의 환경분석을 통해 강점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(strength)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과 약점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(weakness),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기회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(opportunity)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와 위협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(threat)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5607" y="1508305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  <a:latin typeface="+mj-lt"/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  <a:latin typeface="+mj-lt"/>
              </a:rPr>
              <a:t>기업의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환경분석을 통해 강점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(strength)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과 약점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(weakness),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기회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(opportunity)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와 위협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(threat)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3315" y="1508305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  <a:latin typeface="+mj-lt"/>
              </a:rPr>
              <a:t>Opportunity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  <a:latin typeface="+mj-lt"/>
              </a:rPr>
              <a:t>기업의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환경분석을 통해 강점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(strength)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과 약점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(weakness),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기회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(opportunity)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와 위협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(threat)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1023" y="1508305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  <a:latin typeface="+mj-lt"/>
              </a:rPr>
              <a:t>Threat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  <a:latin typeface="+mj-lt"/>
              </a:rPr>
              <a:t>기업의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환경분석을 통해 강점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(strength)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과 약점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(weakness),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기회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(opportunity)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와 위협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(threat)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47900" y="436301"/>
            <a:ext cx="7696200" cy="465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3232"/>
              </a:gs>
              <a:gs pos="10000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90500" dist="1016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508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smtClean="0">
                <a:solidFill>
                  <a:schemeClr val="bg1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r>
              <a:rPr lang="ko-KR" altLang="en-US" b="1" i="1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b="1" i="1" smtClean="0">
                <a:solidFill>
                  <a:schemeClr val="bg1"/>
                </a:solidFill>
              </a:rPr>
              <a:t>SWOT </a:t>
            </a:r>
            <a:r>
              <a:rPr lang="en-US" altLang="ko-KR" b="1" smtClean="0">
                <a:solidFill>
                  <a:schemeClr val="bg1"/>
                </a:solidFill>
              </a:rPr>
              <a:t>Analysis</a:t>
            </a:r>
            <a:endParaRPr lang="ko-KR" altLang="en-US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9485200" y="5882428"/>
            <a:ext cx="676188" cy="144289"/>
          </a:xfrm>
          <a:prstGeom prst="roundRect">
            <a:avLst>
              <a:gd name="adj" fmla="val 30170"/>
            </a:avLst>
          </a:prstGeom>
          <a:solidFill>
            <a:srgbClr val="24242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77899" y="4233194"/>
            <a:ext cx="2284545" cy="1180757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rgbClr val="323232"/>
              </a:gs>
              <a:gs pos="10000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90500" dist="2286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prstClr val="white"/>
                </a:solidFill>
              </a:rPr>
              <a:t>Strength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349785" y="5882428"/>
            <a:ext cx="676188" cy="144289"/>
          </a:xfrm>
          <a:prstGeom prst="roundRect">
            <a:avLst>
              <a:gd name="adj" fmla="val 30170"/>
            </a:avLst>
          </a:prstGeom>
          <a:solidFill>
            <a:srgbClr val="24242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45607" y="4233194"/>
            <a:ext cx="2284545" cy="1180757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100000">
                <a:srgbClr val="434343"/>
              </a:gs>
              <a:gs pos="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prstClr val="white"/>
                </a:solidFill>
              </a:rPr>
              <a:t>Weakness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19212" y="5882428"/>
            <a:ext cx="601915" cy="128440"/>
          </a:xfrm>
          <a:prstGeom prst="roundRect">
            <a:avLst>
              <a:gd name="adj" fmla="val 50000"/>
            </a:avLst>
          </a:prstGeom>
          <a:solidFill>
            <a:srgbClr val="97DC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927100" dist="584200" dir="16200000" sx="200000" sy="200000" rotWithShape="0">
              <a:srgbClr val="74D0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3315" y="4233194"/>
            <a:ext cx="2284545" cy="1180757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rgbClr val="323232"/>
              </a:gs>
              <a:gs pos="10000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90500" dist="2286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prstClr val="white"/>
                </a:solidFill>
              </a:rPr>
              <a:t>Opportunity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81023" y="4238476"/>
            <a:ext cx="2284545" cy="1180757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100000">
                <a:srgbClr val="434343"/>
              </a:gs>
              <a:gs pos="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prstClr val="white"/>
                </a:solidFill>
              </a:rPr>
              <a:t>Threat</a:t>
            </a:r>
            <a:endParaRPr lang="en-US" altLang="ko-KR" b="1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22337" y="5882428"/>
            <a:ext cx="601915" cy="1284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927100" dist="584200" dir="16200000" sx="200000" sy="200000" rotWithShape="0">
              <a:srgbClr val="FFC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54629" y="5882428"/>
            <a:ext cx="601915" cy="128440"/>
          </a:xfrm>
          <a:prstGeom prst="roundRect">
            <a:avLst>
              <a:gd name="adj" fmla="val 50000"/>
            </a:avLst>
          </a:prstGeom>
          <a:solidFill>
            <a:srgbClr val="97DC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927100" dist="584200" dir="16200000" sx="200000" sy="200000" rotWithShape="0">
              <a:srgbClr val="74D0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7899" y="1508305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</a:rPr>
              <a:t>Strength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white"/>
                </a:solidFill>
              </a:rPr>
              <a:t>기업의 환경분석을 통해 강점</a:t>
            </a:r>
            <a:r>
              <a:rPr lang="en-US" altLang="ko-KR" sz="1400" dirty="0" smtClean="0">
                <a:solidFill>
                  <a:prstClr val="white"/>
                </a:solidFill>
              </a:rPr>
              <a:t>(strength)</a:t>
            </a:r>
            <a:r>
              <a:rPr lang="ko-KR" altLang="en-US" sz="1400" dirty="0" smtClean="0">
                <a:solidFill>
                  <a:prstClr val="white"/>
                </a:solidFill>
              </a:rPr>
              <a:t>과 약점</a:t>
            </a:r>
            <a:r>
              <a:rPr lang="en-US" altLang="ko-KR" sz="1400" dirty="0" smtClean="0">
                <a:solidFill>
                  <a:prstClr val="white"/>
                </a:solidFill>
              </a:rPr>
              <a:t>(weakness), </a:t>
            </a:r>
            <a:r>
              <a:rPr lang="ko-KR" altLang="en-US" sz="1400" dirty="0" smtClean="0">
                <a:solidFill>
                  <a:prstClr val="white"/>
                </a:solidFill>
              </a:rPr>
              <a:t>기회</a:t>
            </a:r>
            <a:r>
              <a:rPr lang="en-US" altLang="ko-KR" sz="1400" dirty="0" smtClean="0">
                <a:solidFill>
                  <a:prstClr val="white"/>
                </a:solidFill>
              </a:rPr>
              <a:t>(opportunity)</a:t>
            </a:r>
            <a:r>
              <a:rPr lang="ko-KR" altLang="en-US" sz="1400" dirty="0" smtClean="0">
                <a:solidFill>
                  <a:prstClr val="white"/>
                </a:solidFill>
              </a:rPr>
              <a:t>와 위협</a:t>
            </a:r>
            <a:r>
              <a:rPr lang="en-US" altLang="ko-KR" sz="1400" dirty="0" smtClean="0">
                <a:solidFill>
                  <a:prstClr val="white"/>
                </a:solidFill>
              </a:rPr>
              <a:t>(threat)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5607" y="1508305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prstClr val="white"/>
                </a:solidFill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prstClr val="white"/>
                </a:solidFill>
              </a:rPr>
              <a:t>기업의 </a:t>
            </a:r>
            <a:r>
              <a:rPr lang="ko-KR" altLang="en-US" sz="1400" dirty="0" smtClean="0">
                <a:solidFill>
                  <a:prstClr val="white"/>
                </a:solidFill>
              </a:rPr>
              <a:t>환경분석을 통해 강점</a:t>
            </a:r>
            <a:r>
              <a:rPr lang="en-US" altLang="ko-KR" sz="1400" dirty="0" smtClean="0">
                <a:solidFill>
                  <a:prstClr val="white"/>
                </a:solidFill>
              </a:rPr>
              <a:t>(strength)</a:t>
            </a:r>
            <a:r>
              <a:rPr lang="ko-KR" altLang="en-US" sz="1400" dirty="0" smtClean="0">
                <a:solidFill>
                  <a:prstClr val="white"/>
                </a:solidFill>
              </a:rPr>
              <a:t>과 약점</a:t>
            </a:r>
            <a:r>
              <a:rPr lang="en-US" altLang="ko-KR" sz="1400" dirty="0" smtClean="0">
                <a:solidFill>
                  <a:prstClr val="white"/>
                </a:solidFill>
              </a:rPr>
              <a:t>(weakness), </a:t>
            </a:r>
            <a:r>
              <a:rPr lang="ko-KR" altLang="en-US" sz="1400" dirty="0" smtClean="0">
                <a:solidFill>
                  <a:prstClr val="white"/>
                </a:solidFill>
              </a:rPr>
              <a:t>기회</a:t>
            </a:r>
            <a:r>
              <a:rPr lang="en-US" altLang="ko-KR" sz="1400" dirty="0" smtClean="0">
                <a:solidFill>
                  <a:prstClr val="white"/>
                </a:solidFill>
              </a:rPr>
              <a:t>(opportunity)</a:t>
            </a:r>
            <a:r>
              <a:rPr lang="ko-KR" altLang="en-US" sz="1400" dirty="0" smtClean="0">
                <a:solidFill>
                  <a:prstClr val="white"/>
                </a:solidFill>
              </a:rPr>
              <a:t>와 위협</a:t>
            </a:r>
            <a:r>
              <a:rPr lang="en-US" altLang="ko-KR" sz="1400" dirty="0" smtClean="0">
                <a:solidFill>
                  <a:prstClr val="white"/>
                </a:solidFill>
              </a:rPr>
              <a:t>(threat)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3315" y="1508305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prstClr val="white"/>
                </a:solidFill>
              </a:rPr>
              <a:t>Opportunity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prstClr val="white"/>
                </a:solidFill>
              </a:rPr>
              <a:t>기업의 </a:t>
            </a:r>
            <a:r>
              <a:rPr lang="ko-KR" altLang="en-US" sz="1400" dirty="0" smtClean="0">
                <a:solidFill>
                  <a:prstClr val="white"/>
                </a:solidFill>
              </a:rPr>
              <a:t>환경분석을 통해 강점</a:t>
            </a:r>
            <a:r>
              <a:rPr lang="en-US" altLang="ko-KR" sz="1400" dirty="0" smtClean="0">
                <a:solidFill>
                  <a:prstClr val="white"/>
                </a:solidFill>
              </a:rPr>
              <a:t>(strength)</a:t>
            </a:r>
            <a:r>
              <a:rPr lang="ko-KR" altLang="en-US" sz="1400" dirty="0" smtClean="0">
                <a:solidFill>
                  <a:prstClr val="white"/>
                </a:solidFill>
              </a:rPr>
              <a:t>과 약점</a:t>
            </a:r>
            <a:r>
              <a:rPr lang="en-US" altLang="ko-KR" sz="1400" dirty="0" smtClean="0">
                <a:solidFill>
                  <a:prstClr val="white"/>
                </a:solidFill>
              </a:rPr>
              <a:t>(weakness), </a:t>
            </a:r>
            <a:r>
              <a:rPr lang="ko-KR" altLang="en-US" sz="1400" dirty="0" smtClean="0">
                <a:solidFill>
                  <a:prstClr val="white"/>
                </a:solidFill>
              </a:rPr>
              <a:t>기회</a:t>
            </a:r>
            <a:r>
              <a:rPr lang="en-US" altLang="ko-KR" sz="1400" dirty="0" smtClean="0">
                <a:solidFill>
                  <a:prstClr val="white"/>
                </a:solidFill>
              </a:rPr>
              <a:t>(opportunity)</a:t>
            </a:r>
            <a:r>
              <a:rPr lang="ko-KR" altLang="en-US" sz="1400" dirty="0" smtClean="0">
                <a:solidFill>
                  <a:prstClr val="white"/>
                </a:solidFill>
              </a:rPr>
              <a:t>와 위협</a:t>
            </a:r>
            <a:r>
              <a:rPr lang="en-US" altLang="ko-KR" sz="1400" dirty="0" smtClean="0">
                <a:solidFill>
                  <a:prstClr val="white"/>
                </a:solidFill>
              </a:rPr>
              <a:t>(threat)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1023" y="1508305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prstClr val="white"/>
                </a:solidFill>
              </a:rPr>
              <a:t>Threat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prstClr val="white"/>
                </a:solidFill>
              </a:rPr>
              <a:t>기업의 </a:t>
            </a:r>
            <a:r>
              <a:rPr lang="ko-KR" altLang="en-US" sz="1400" dirty="0" smtClean="0">
                <a:solidFill>
                  <a:prstClr val="white"/>
                </a:solidFill>
              </a:rPr>
              <a:t>환경분석을 통해 강점</a:t>
            </a:r>
            <a:r>
              <a:rPr lang="en-US" altLang="ko-KR" sz="1400" dirty="0" smtClean="0">
                <a:solidFill>
                  <a:prstClr val="white"/>
                </a:solidFill>
              </a:rPr>
              <a:t>(strength)</a:t>
            </a:r>
            <a:r>
              <a:rPr lang="ko-KR" altLang="en-US" sz="1400" dirty="0" smtClean="0">
                <a:solidFill>
                  <a:prstClr val="white"/>
                </a:solidFill>
              </a:rPr>
              <a:t>과 약점</a:t>
            </a:r>
            <a:r>
              <a:rPr lang="en-US" altLang="ko-KR" sz="1400" dirty="0" smtClean="0">
                <a:solidFill>
                  <a:prstClr val="white"/>
                </a:solidFill>
              </a:rPr>
              <a:t>(weakness), </a:t>
            </a:r>
            <a:r>
              <a:rPr lang="ko-KR" altLang="en-US" sz="1400" dirty="0" smtClean="0">
                <a:solidFill>
                  <a:prstClr val="white"/>
                </a:solidFill>
              </a:rPr>
              <a:t>기회</a:t>
            </a:r>
            <a:r>
              <a:rPr lang="en-US" altLang="ko-KR" sz="1400" dirty="0" smtClean="0">
                <a:solidFill>
                  <a:prstClr val="white"/>
                </a:solidFill>
              </a:rPr>
              <a:t>(opportunity)</a:t>
            </a:r>
            <a:r>
              <a:rPr lang="ko-KR" altLang="en-US" sz="1400" dirty="0" smtClean="0">
                <a:solidFill>
                  <a:prstClr val="white"/>
                </a:solidFill>
              </a:rPr>
              <a:t>와 위협</a:t>
            </a:r>
            <a:r>
              <a:rPr lang="en-US" altLang="ko-KR" sz="1400" dirty="0" smtClean="0">
                <a:solidFill>
                  <a:prstClr val="white"/>
                </a:solidFill>
              </a:rPr>
              <a:t>(threat)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47900" y="436301"/>
            <a:ext cx="7696200" cy="465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3232"/>
              </a:gs>
              <a:gs pos="10000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90500" dist="1016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508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smtClean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b="1" i="1" smtClean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r>
              <a:rPr lang="ko-KR" altLang="en-US" b="1" i="1" smtClean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b="1" i="1" smtClean="0">
                <a:solidFill>
                  <a:prstClr val="white"/>
                </a:solidFill>
              </a:rPr>
              <a:t>SWOT </a:t>
            </a:r>
            <a:r>
              <a:rPr lang="en-US" altLang="ko-KR" b="1" smtClean="0">
                <a:solidFill>
                  <a:prstClr val="white"/>
                </a:solidFill>
              </a:rPr>
              <a:t>Analysis</a:t>
            </a:r>
            <a:endParaRPr lang="ko-KR" altLang="en-US" b="1" smtClean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81021" y="4233194"/>
            <a:ext cx="2284545" cy="1180757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rgbClr val="323232"/>
              </a:gs>
              <a:gs pos="100000">
                <a:srgbClr val="242424"/>
              </a:gs>
            </a:gsLst>
            <a:lin ang="54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90500" dist="2286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prstClr val="white"/>
                </a:solidFill>
              </a:rPr>
              <a:t>Threat</a:t>
            </a:r>
            <a:endParaRPr lang="en-US" altLang="ko-KR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도넛 27"/>
          <p:cNvSpPr/>
          <p:nvPr/>
        </p:nvSpPr>
        <p:spPr>
          <a:xfrm>
            <a:off x="3284764" y="454023"/>
            <a:ext cx="5646057" cy="5646057"/>
          </a:xfrm>
          <a:prstGeom prst="donut">
            <a:avLst>
              <a:gd name="adj" fmla="val 13428"/>
            </a:avLst>
          </a:prstGeom>
          <a:pattFill prst="dkUpDiag">
            <a:fgClr>
              <a:srgbClr val="434343"/>
            </a:fgClr>
            <a:bgClr>
              <a:srgbClr val="323232"/>
            </a:bgClr>
          </a:pattFill>
          <a:ln>
            <a:noFill/>
          </a:ln>
          <a:effectLst>
            <a:innerShdw blurRad="457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07545" y="1276803"/>
            <a:ext cx="4000500" cy="4000500"/>
          </a:xfrm>
          <a:prstGeom prst="ellipse">
            <a:avLst/>
          </a:prstGeom>
          <a:solidFill>
            <a:srgbClr val="323232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188456" y="1307169"/>
            <a:ext cx="3838678" cy="1526768"/>
          </a:xfrm>
          <a:custGeom>
            <a:avLst/>
            <a:gdLst>
              <a:gd name="connsiteX0" fmla="*/ 1941520 w 3838678"/>
              <a:gd name="connsiteY0" fmla="*/ 0 h 2102384"/>
              <a:gd name="connsiteX1" fmla="*/ 3784581 w 3838678"/>
              <a:gd name="connsiteY1" fmla="*/ 1221662 h 2102384"/>
              <a:gd name="connsiteX2" fmla="*/ 3838678 w 3838678"/>
              <a:gd name="connsiteY2" fmla="*/ 1369469 h 2102384"/>
              <a:gd name="connsiteX3" fmla="*/ 3207317 w 3838678"/>
              <a:gd name="connsiteY3" fmla="*/ 2000830 h 2102384"/>
              <a:gd name="connsiteX4" fmla="*/ 1942243 w 3838678"/>
              <a:gd name="connsiteY4" fmla="*/ 735755 h 2102384"/>
              <a:gd name="connsiteX5" fmla="*/ 575615 w 3838678"/>
              <a:gd name="connsiteY5" fmla="*/ 2102384 h 2102384"/>
              <a:gd name="connsiteX6" fmla="*/ 0 w 3838678"/>
              <a:gd name="connsiteY6" fmla="*/ 1526768 h 2102384"/>
              <a:gd name="connsiteX7" fmla="*/ 31197 w 3838678"/>
              <a:gd name="connsiteY7" fmla="*/ 1405437 h 2102384"/>
              <a:gd name="connsiteX8" fmla="*/ 1941520 w 3838678"/>
              <a:gd name="connsiteY8" fmla="*/ 0 h 2102384"/>
              <a:gd name="connsiteX0" fmla="*/ 1941520 w 3838678"/>
              <a:gd name="connsiteY0" fmla="*/ 0 h 2000830"/>
              <a:gd name="connsiteX1" fmla="*/ 3784581 w 3838678"/>
              <a:gd name="connsiteY1" fmla="*/ 1221662 h 2000830"/>
              <a:gd name="connsiteX2" fmla="*/ 3838678 w 3838678"/>
              <a:gd name="connsiteY2" fmla="*/ 1369469 h 2000830"/>
              <a:gd name="connsiteX3" fmla="*/ 3207317 w 3838678"/>
              <a:gd name="connsiteY3" fmla="*/ 2000830 h 2000830"/>
              <a:gd name="connsiteX4" fmla="*/ 1942243 w 3838678"/>
              <a:gd name="connsiteY4" fmla="*/ 735755 h 2000830"/>
              <a:gd name="connsiteX5" fmla="*/ 898344 w 3838678"/>
              <a:gd name="connsiteY5" fmla="*/ 1349349 h 2000830"/>
              <a:gd name="connsiteX6" fmla="*/ 0 w 3838678"/>
              <a:gd name="connsiteY6" fmla="*/ 1526768 h 2000830"/>
              <a:gd name="connsiteX7" fmla="*/ 31197 w 3838678"/>
              <a:gd name="connsiteY7" fmla="*/ 1405437 h 2000830"/>
              <a:gd name="connsiteX8" fmla="*/ 1941520 w 3838678"/>
              <a:gd name="connsiteY8" fmla="*/ 0 h 2000830"/>
              <a:gd name="connsiteX0" fmla="*/ 1941520 w 3838678"/>
              <a:gd name="connsiteY0" fmla="*/ 0 h 1526768"/>
              <a:gd name="connsiteX1" fmla="*/ 3784581 w 3838678"/>
              <a:gd name="connsiteY1" fmla="*/ 1221662 h 1526768"/>
              <a:gd name="connsiteX2" fmla="*/ 3838678 w 3838678"/>
              <a:gd name="connsiteY2" fmla="*/ 1369469 h 1526768"/>
              <a:gd name="connsiteX3" fmla="*/ 2956306 w 3838678"/>
              <a:gd name="connsiteY3" fmla="*/ 1301583 h 1526768"/>
              <a:gd name="connsiteX4" fmla="*/ 1942243 w 3838678"/>
              <a:gd name="connsiteY4" fmla="*/ 735755 h 1526768"/>
              <a:gd name="connsiteX5" fmla="*/ 898344 w 3838678"/>
              <a:gd name="connsiteY5" fmla="*/ 1349349 h 1526768"/>
              <a:gd name="connsiteX6" fmla="*/ 0 w 3838678"/>
              <a:gd name="connsiteY6" fmla="*/ 1526768 h 1526768"/>
              <a:gd name="connsiteX7" fmla="*/ 31197 w 3838678"/>
              <a:gd name="connsiteY7" fmla="*/ 1405437 h 1526768"/>
              <a:gd name="connsiteX8" fmla="*/ 1941520 w 3838678"/>
              <a:gd name="connsiteY8" fmla="*/ 0 h 152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8678" h="1526768">
                <a:moveTo>
                  <a:pt x="1941520" y="0"/>
                </a:moveTo>
                <a:cubicBezTo>
                  <a:pt x="2770051" y="0"/>
                  <a:pt x="3480926" y="503743"/>
                  <a:pt x="3784581" y="1221662"/>
                </a:cubicBezTo>
                <a:lnTo>
                  <a:pt x="3838678" y="1369469"/>
                </a:lnTo>
                <a:lnTo>
                  <a:pt x="2956306" y="1301583"/>
                </a:lnTo>
                <a:lnTo>
                  <a:pt x="1942243" y="735755"/>
                </a:lnTo>
                <a:lnTo>
                  <a:pt x="898344" y="1349349"/>
                </a:lnTo>
                <a:lnTo>
                  <a:pt x="0" y="1526768"/>
                </a:lnTo>
                <a:lnTo>
                  <a:pt x="31197" y="1405437"/>
                </a:lnTo>
                <a:cubicBezTo>
                  <a:pt x="284452" y="591198"/>
                  <a:pt x="1043945" y="0"/>
                  <a:pt x="194152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47308" y="1916566"/>
            <a:ext cx="2720975" cy="2720975"/>
          </a:xfrm>
          <a:prstGeom prst="ellipse">
            <a:avLst/>
          </a:prstGeom>
          <a:gradFill flip="none" rotWithShape="1">
            <a:gsLst>
              <a:gs pos="0">
                <a:srgbClr val="434343"/>
              </a:gs>
              <a:gs pos="100000">
                <a:srgbClr val="242424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67535" y="1936793"/>
            <a:ext cx="2680520" cy="2680520"/>
          </a:xfrm>
          <a:prstGeom prst="ellipse">
            <a:avLst/>
          </a:prstGeom>
          <a:gradFill flip="none" rotWithShape="1">
            <a:gsLst>
              <a:gs pos="0">
                <a:srgbClr val="434343"/>
              </a:gs>
              <a:gs pos="100000">
                <a:srgbClr val="242424"/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763" y="2706717"/>
            <a:ext cx="2680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smtClean="0">
                <a:solidFill>
                  <a:schemeClr val="bg1"/>
                </a:solidFill>
              </a:rPr>
              <a:t>SWOT </a:t>
            </a:r>
            <a:r>
              <a:rPr lang="en-US" altLang="ko-KR" sz="3200" b="1" smtClean="0">
                <a:solidFill>
                  <a:schemeClr val="bg1"/>
                </a:solidFill>
              </a:rPr>
              <a:t>Analysis</a:t>
            </a:r>
            <a:endParaRPr lang="ko-KR" altLang="en-US" sz="3200" b="1" smtClean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022068" y="1526143"/>
            <a:ext cx="171450" cy="171450"/>
          </a:xfrm>
          <a:prstGeom prst="ellipse">
            <a:avLst/>
          </a:prstGeom>
          <a:solidFill>
            <a:srgbClr val="74D0FF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284765" y="454023"/>
            <a:ext cx="5646057" cy="5646057"/>
          </a:xfrm>
          <a:prstGeom prst="donut">
            <a:avLst>
              <a:gd name="adj" fmla="val 13428"/>
            </a:avLst>
          </a:prstGeom>
          <a:gradFill flip="none" rotWithShape="1">
            <a:gsLst>
              <a:gs pos="100000">
                <a:srgbClr val="7030A0"/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658" y="517867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Strength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기업의 환경분석을 통해 강점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(strength)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과 약점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(weakness),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기회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(opportunity)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와 위협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(threat)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18614" y="517867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  <a:latin typeface="+mj-lt"/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  <a:latin typeface="+mj-lt"/>
              </a:rPr>
              <a:t>기업의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환경분석을 통해 강점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(strength)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과 약점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(weakness),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기회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(opportunity)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와 위협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(threat)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0658" y="3874133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  <a:latin typeface="+mj-lt"/>
              </a:rPr>
              <a:t>Opportunity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  <a:latin typeface="+mj-lt"/>
              </a:rPr>
              <a:t>기업의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환경분석을 통해 강점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(strength)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과 약점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(weakness),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기회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(opportunity)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와 위협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(threat)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18614" y="3874133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  <a:latin typeface="+mj-lt"/>
              </a:rPr>
              <a:t>Threat</a:t>
            </a: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  <a:latin typeface="+mj-lt"/>
              </a:rPr>
              <a:t>기업의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환경분석을 통해 강점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(strength)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과 약점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(weakness),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기회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(opportunity)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</a:rPr>
              <a:t>와 위협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</a:rPr>
              <a:t>(threat)</a:t>
            </a:r>
          </a:p>
        </p:txBody>
      </p:sp>
    </p:spTree>
    <p:extLst>
      <p:ext uri="{BB962C8B-B14F-4D97-AF65-F5344CB8AC3E}">
        <p14:creationId xmlns:p14="http://schemas.microsoft.com/office/powerpoint/2010/main" val="234691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3.7037E-6 C 0.07643 -3.7037E-6 0.13867 0.10949 0.13867 0.24445 C 0.13867 0.3794 0.07643 0.48912 0.00013 0.48912 C -0.07604 0.48912 -0.13763 0.3794 -0.13763 0.24445 C -0.13763 0.10949 -0.07604 -3.7037E-6 0.00013 -3.7037E-6 Z " pathEditMode="relative" rAng="0" ptsTypes="AAAAA">
                                      <p:cBhvr>
                                        <p:cTn id="9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44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12" grpId="0" animBg="1"/>
      <p:bldP spid="16" grpId="0"/>
      <p:bldP spid="20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285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23</cp:revision>
  <dcterms:created xsi:type="dcterms:W3CDTF">2016-11-10T07:11:22Z</dcterms:created>
  <dcterms:modified xsi:type="dcterms:W3CDTF">2016-11-11T06:43:38Z</dcterms:modified>
</cp:coreProperties>
</file>