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6" r:id="rId12"/>
    <p:sldId id="274" r:id="rId13"/>
    <p:sldId id="273" r:id="rId14"/>
    <p:sldId id="275" r:id="rId15"/>
    <p:sldId id="276" r:id="rId16"/>
    <p:sldId id="277" r:id="rId17"/>
    <p:sldId id="272" r:id="rId18"/>
    <p:sldId id="265" r:id="rId19"/>
    <p:sldId id="278" r:id="rId20"/>
    <p:sldId id="279" r:id="rId21"/>
    <p:sldId id="280" r:id="rId22"/>
    <p:sldId id="267" r:id="rId23"/>
    <p:sldId id="268" r:id="rId24"/>
    <p:sldId id="281" r:id="rId25"/>
    <p:sldId id="269" r:id="rId26"/>
  </p:sldIdLst>
  <p:sldSz cx="20307300" cy="1143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1015364" y="153458"/>
            <a:ext cx="18276571" cy="2513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1015364" y="2667000"/>
            <a:ext cx="18276571" cy="876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815195" y="10289116"/>
            <a:ext cx="4738370" cy="609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www.figma.com/design/xfiO6qIVGL74mXywQDe26L/Big-News?node-id=0-1&amp;node-type=canvas&amp;t=nwY0DMllYKa5yja0-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빅뉴스피핕.png" descr="빅뉴스피핕.png"/>
          <p:cNvPicPr>
            <a:picLocks noChangeAspect="1"/>
          </p:cNvPicPr>
          <p:nvPr/>
        </p:nvPicPr>
        <p:blipFill>
          <a:blip r:embed="rId2"/>
          <a:srcRect t="12496" b="12496"/>
          <a:stretch>
            <a:fillRect/>
          </a:stretch>
        </p:blipFill>
        <p:spPr>
          <a:xfrm>
            <a:off x="-5358" y="-1"/>
            <a:ext cx="20317968" cy="1143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Google Shape;17;p1" descr="Google Shape;17;p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prstGeom prst="rect">
            <a:avLst/>
          </a:prstGeom>
          <a:ln w="12700">
            <a:miter lim="400000"/>
          </a:ln>
        </p:spPr>
      </p:pic>
      <p:sp>
        <p:nvSpPr>
          <p:cNvPr id="22" name="Google Shape;18;p1"/>
          <p:cNvSpPr txBox="1"/>
          <p:nvPr/>
        </p:nvSpPr>
        <p:spPr>
          <a:xfrm>
            <a:off x="2501367" y="-1714853"/>
            <a:ext cx="4355895" cy="110998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80000"/>
              </a:lnSpc>
              <a:defRPr sz="3600"/>
            </a:pPr>
            <a:r>
              <a:t>팀스파르타주식회사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r">
              <a:lnSpc>
                <a:spcPct val="80000"/>
              </a:lnSpc>
              <a:spcBef>
                <a:spcPts val="1000"/>
              </a:spcBef>
              <a:defRPr sz="3600"/>
            </a:pPr>
            <a:r>
              <a:t>내일배움캠프</a:t>
            </a:r>
          </a:p>
        </p:txBody>
      </p:sp>
      <p:sp>
        <p:nvSpPr>
          <p:cNvPr id="23" name="Google Shape;19;p1"/>
          <p:cNvSpPr txBox="1"/>
          <p:nvPr/>
        </p:nvSpPr>
        <p:spPr>
          <a:xfrm>
            <a:off x="7573158" y="2546729"/>
            <a:ext cx="5160934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9600">
                <a:latin typeface="210 Supersize Black"/>
                <a:ea typeface="210 Supersize Black"/>
                <a:cs typeface="210 Supersize Black"/>
                <a:sym typeface="210 Supersize Black"/>
              </a:defRPr>
            </a:lvl1pPr>
          </a:lstStyle>
          <a:p>
            <a:r>
              <a:rPr dirty="0"/>
              <a:t>BIG NEWS</a:t>
            </a:r>
          </a:p>
        </p:txBody>
      </p:sp>
      <p:sp>
        <p:nvSpPr>
          <p:cNvPr id="24" name="Google Shape;22;p1"/>
          <p:cNvSpPr/>
          <p:nvPr/>
        </p:nvSpPr>
        <p:spPr>
          <a:xfrm>
            <a:off x="9112649" y="8144607"/>
            <a:ext cx="2403207" cy="7239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5" name="Google Shape;23;p1"/>
          <p:cNvSpPr txBox="1"/>
          <p:nvPr/>
        </p:nvSpPr>
        <p:spPr>
          <a:xfrm>
            <a:off x="8663416" y="8301040"/>
            <a:ext cx="330167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31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t>TEAM 쉽죠?</a:t>
            </a:r>
          </a:p>
        </p:txBody>
      </p:sp>
      <p:sp>
        <p:nvSpPr>
          <p:cNvPr id="26" name="Google Shape;25;p1"/>
          <p:cNvSpPr txBox="1"/>
          <p:nvPr/>
        </p:nvSpPr>
        <p:spPr>
          <a:xfrm>
            <a:off x="6546004" y="9883116"/>
            <a:ext cx="721524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 sz="4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rPr dirty="0" err="1"/>
              <a:t>김동용</a:t>
            </a:r>
            <a:r>
              <a:rPr lang="en-US" dirty="0"/>
              <a:t>  </a:t>
            </a:r>
            <a:r>
              <a:rPr dirty="0"/>
              <a:t> </a:t>
            </a:r>
            <a:r>
              <a:rPr dirty="0" err="1"/>
              <a:t>정성원</a:t>
            </a:r>
            <a:r>
              <a:rPr lang="en-US" dirty="0"/>
              <a:t>  </a:t>
            </a:r>
            <a:r>
              <a:rPr dirty="0"/>
              <a:t> </a:t>
            </a:r>
            <a:r>
              <a:rPr dirty="0" err="1"/>
              <a:t>김나현</a:t>
            </a:r>
            <a:r>
              <a:rPr lang="en-US" dirty="0"/>
              <a:t>  </a:t>
            </a:r>
            <a:r>
              <a:rPr dirty="0"/>
              <a:t> 임선오</a:t>
            </a:r>
          </a:p>
        </p:txBody>
      </p:sp>
      <p:sp>
        <p:nvSpPr>
          <p:cNvPr id="27" name="Google Shape;26;p1"/>
          <p:cNvSpPr/>
          <p:nvPr/>
        </p:nvSpPr>
        <p:spPr>
          <a:xfrm>
            <a:off x="9062644" y="11548207"/>
            <a:ext cx="2503216" cy="546101"/>
          </a:xfrm>
          <a:prstGeom prst="rect">
            <a:avLst/>
          </a:prstGeom>
          <a:solidFill>
            <a:srgbClr val="303030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8" name="Google Shape;27;p1"/>
          <p:cNvSpPr txBox="1"/>
          <p:nvPr/>
        </p:nvSpPr>
        <p:spPr>
          <a:xfrm>
            <a:off x="9040569" y="9098813"/>
            <a:ext cx="254736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36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rPr dirty="0" err="1"/>
              <a:t>튜터</a:t>
            </a:r>
            <a:r>
              <a:rPr dirty="0"/>
              <a:t> </a:t>
            </a:r>
            <a:r>
              <a:rPr dirty="0" err="1"/>
              <a:t>원유선</a:t>
            </a:r>
            <a:endParaRPr dirty="0"/>
          </a:p>
        </p:txBody>
      </p:sp>
      <p:sp>
        <p:nvSpPr>
          <p:cNvPr id="29" name="Google Shape;28;p1"/>
          <p:cNvSpPr txBox="1"/>
          <p:nvPr/>
        </p:nvSpPr>
        <p:spPr>
          <a:xfrm>
            <a:off x="915255" y="3060615"/>
            <a:ext cx="3172223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200">
                <a:solidFill>
                  <a:srgbClr val="FF2600"/>
                </a:solidFill>
              </a:defRPr>
            </a:pPr>
            <a:r>
              <a:rPr dirty="0"/>
              <a:t>NEWS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API Server</a:t>
            </a:r>
          </a:p>
        </p:txBody>
      </p:sp>
      <p:sp>
        <p:nvSpPr>
          <p:cNvPr id="30" name="Google Shape;28;p1"/>
          <p:cNvSpPr txBox="1"/>
          <p:nvPr/>
        </p:nvSpPr>
        <p:spPr>
          <a:xfrm>
            <a:off x="412341" y="414546"/>
            <a:ext cx="15792987" cy="505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200" u="sng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t>팀스파르타주식회사 내일배움캠프</a:t>
            </a:r>
          </a:p>
        </p:txBody>
      </p:sp>
      <p:sp>
        <p:nvSpPr>
          <p:cNvPr id="31" name="Google Shape;28;p1"/>
          <p:cNvSpPr txBox="1"/>
          <p:nvPr/>
        </p:nvSpPr>
        <p:spPr>
          <a:xfrm>
            <a:off x="14300042" y="3060615"/>
            <a:ext cx="577908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rgbClr val="FF2600"/>
                </a:solidFill>
              </a:defRPr>
            </a:lvl1pPr>
          </a:lstStyle>
          <a:p>
            <a:r>
              <a:rPr dirty="0" err="1"/>
              <a:t>파이썬</a:t>
            </a:r>
            <a:r>
              <a:rPr dirty="0"/>
              <a:t> </a:t>
            </a:r>
            <a:r>
              <a:rPr dirty="0" err="1"/>
              <a:t>장고</a:t>
            </a:r>
            <a:r>
              <a:rPr dirty="0"/>
              <a:t> </a:t>
            </a:r>
            <a:r>
              <a:rPr dirty="0" err="1"/>
              <a:t>심화</a:t>
            </a:r>
            <a:r>
              <a:rPr dirty="0"/>
              <a:t> Team Project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빅뉴스피핕.png" descr="빅뉴스피핕.png"/>
          <p:cNvPicPr>
            <a:picLocks noChangeAspect="1"/>
          </p:cNvPicPr>
          <p:nvPr/>
        </p:nvPicPr>
        <p:blipFill>
          <a:blip r:embed="rId2"/>
          <a:srcRect t="15584" b="15584"/>
          <a:stretch>
            <a:fillRect/>
          </a:stretch>
        </p:blipFill>
        <p:spPr>
          <a:xfrm>
            <a:off x="17765523" y="9753600"/>
            <a:ext cx="1981003" cy="1022656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Google Shape;197;p8"/>
          <p:cNvSpPr/>
          <p:nvPr/>
        </p:nvSpPr>
        <p:spPr>
          <a:xfrm>
            <a:off x="1092090" y="1016000"/>
            <a:ext cx="1041298" cy="723900"/>
          </a:xfrm>
          <a:prstGeom prst="rect">
            <a:avLst/>
          </a:prstGeom>
          <a:solidFill>
            <a:srgbClr val="E8344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3" name="Google Shape;198;p8"/>
          <p:cNvSpPr txBox="1"/>
          <p:nvPr/>
        </p:nvSpPr>
        <p:spPr>
          <a:xfrm>
            <a:off x="990500" y="1016000"/>
            <a:ext cx="1244477" cy="67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t>03</a:t>
            </a:r>
          </a:p>
        </p:txBody>
      </p:sp>
      <p:sp>
        <p:nvSpPr>
          <p:cNvPr id="164" name="Google Shape;199;p8"/>
          <p:cNvSpPr txBox="1"/>
          <p:nvPr/>
        </p:nvSpPr>
        <p:spPr>
          <a:xfrm>
            <a:off x="2412759" y="1011822"/>
            <a:ext cx="16863914" cy="732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800"/>
            </a:lvl1pPr>
          </a:lstStyle>
          <a:p>
            <a:r>
              <a:t>프로젝트 수행 및 완료 과정</a:t>
            </a:r>
          </a:p>
        </p:txBody>
      </p:sp>
      <p:pic>
        <p:nvPicPr>
          <p:cNvPr id="165" name="Google Shape;200;p8" descr="Google Shape;200;p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94" y="1968500"/>
            <a:ext cx="18019500" cy="6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Google Shape;204;p8" descr="Google Shape;204;p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090" y="3346525"/>
            <a:ext cx="18019500" cy="3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Google Shape;205;p8" descr="Google Shape;205;p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090" y="4273625"/>
            <a:ext cx="18019500" cy="3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Google Shape;206;p8" descr="Google Shape;206;p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090" y="5784925"/>
            <a:ext cx="18019500" cy="1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Google Shape;207;p8" descr="Google Shape;207;p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090" y="6813625"/>
            <a:ext cx="18019500" cy="1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Google Shape;209;p8" descr="Google Shape;209;p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842" y="8159101"/>
            <a:ext cx="18019499" cy="3810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Google Shape;212;p8"/>
          <p:cNvSpPr txBox="1"/>
          <p:nvPr/>
        </p:nvSpPr>
        <p:spPr>
          <a:xfrm>
            <a:off x="1041295" y="3637381"/>
            <a:ext cx="2603242" cy="421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25000"/>
              </a:lnSpc>
              <a:defRPr sz="2400"/>
            </a:lvl1pPr>
          </a:lstStyle>
          <a:p>
            <a:r>
              <a:rPr>
                <a:latin typeface="Apple SD 산돌고딕 Neo 일반체"/>
              </a:rPr>
              <a:t>요구사항</a:t>
            </a:r>
          </a:p>
        </p:txBody>
      </p:sp>
      <p:sp>
        <p:nvSpPr>
          <p:cNvPr id="172" name="Google Shape;213;p8"/>
          <p:cNvSpPr txBox="1"/>
          <p:nvPr/>
        </p:nvSpPr>
        <p:spPr>
          <a:xfrm>
            <a:off x="1041295" y="4445716"/>
            <a:ext cx="2603242" cy="1344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125000"/>
              </a:lnSpc>
              <a:defRPr sz="2400"/>
            </a:pPr>
            <a:r>
              <a:rPr dirty="0">
                <a:latin typeface="Apple SD 산돌고딕 Neo 일반체"/>
              </a:rPr>
              <a:t>RESTful </a:t>
            </a:r>
            <a:r>
              <a:rPr dirty="0" err="1">
                <a:latin typeface="Apple SD 산돌고딕 Neo 일반체"/>
              </a:rPr>
              <a:t>API를</a:t>
            </a:r>
            <a:r>
              <a:rPr dirty="0">
                <a:latin typeface="Apple SD 산돌고딕 Neo 일반체"/>
              </a:rPr>
              <a:t> </a:t>
            </a:r>
            <a:r>
              <a:rPr dirty="0" err="1">
                <a:latin typeface="Apple SD 산돌고딕 Neo 일반체"/>
              </a:rPr>
              <a:t>통해</a:t>
            </a:r>
            <a:endParaRPr dirty="0">
              <a:latin typeface="Apple SD 산돌고딕 Neo 일반체"/>
            </a:endParaRPr>
          </a:p>
          <a:p>
            <a:pPr algn="ctr">
              <a:lnSpc>
                <a:spcPct val="125000"/>
              </a:lnSpc>
              <a:defRPr sz="2400"/>
            </a:pPr>
            <a:r>
              <a:rPr dirty="0" err="1">
                <a:latin typeface="Apple SD 산돌고딕 Neo 일반체"/>
              </a:rPr>
              <a:t>회원</a:t>
            </a:r>
            <a:r>
              <a:rPr dirty="0">
                <a:latin typeface="Apple SD 산돌고딕 Neo 일반체"/>
              </a:rPr>
              <a:t> </a:t>
            </a:r>
            <a:r>
              <a:rPr dirty="0" err="1">
                <a:latin typeface="Apple SD 산돌고딕 Neo 일반체"/>
              </a:rPr>
              <a:t>관리</a:t>
            </a:r>
            <a:r>
              <a:rPr dirty="0">
                <a:latin typeface="Apple SD 산돌고딕 Neo 일반체"/>
              </a:rPr>
              <a:t>, </a:t>
            </a:r>
            <a:r>
              <a:rPr dirty="0" err="1">
                <a:latin typeface="Apple SD 산돌고딕 Neo 일반체"/>
              </a:rPr>
              <a:t>뉴스</a:t>
            </a:r>
            <a:r>
              <a:rPr dirty="0">
                <a:latin typeface="Apple SD 산돌고딕 Neo 일반체"/>
              </a:rPr>
              <a:t> 및 </a:t>
            </a:r>
          </a:p>
          <a:p>
            <a:pPr algn="ctr">
              <a:lnSpc>
                <a:spcPct val="125000"/>
              </a:lnSpc>
              <a:defRPr sz="2400"/>
            </a:pPr>
            <a:r>
              <a:rPr dirty="0" err="1">
                <a:latin typeface="Apple SD 산돌고딕 Neo 일반체"/>
              </a:rPr>
              <a:t>댓글</a:t>
            </a:r>
            <a:r>
              <a:rPr dirty="0">
                <a:latin typeface="Apple SD 산돌고딕 Neo 일반체"/>
              </a:rPr>
              <a:t> </a:t>
            </a:r>
            <a:r>
              <a:rPr dirty="0" err="1">
                <a:latin typeface="Apple SD 산돌고딕 Neo 일반체"/>
              </a:rPr>
              <a:t>기능</a:t>
            </a:r>
            <a:r>
              <a:rPr dirty="0">
                <a:latin typeface="Apple SD 산돌고딕 Neo 일반체"/>
              </a:rPr>
              <a:t> </a:t>
            </a:r>
            <a:r>
              <a:rPr dirty="0" err="1">
                <a:latin typeface="Apple SD 산돌고딕 Neo 일반체"/>
              </a:rPr>
              <a:t>제공</a:t>
            </a:r>
            <a:endParaRPr dirty="0">
              <a:latin typeface="Apple SD 산돌고딕 Neo 일반체"/>
            </a:endParaRPr>
          </a:p>
        </p:txBody>
      </p:sp>
      <p:sp>
        <p:nvSpPr>
          <p:cNvPr id="173" name="Google Shape;214;p8"/>
          <p:cNvSpPr txBox="1"/>
          <p:nvPr/>
        </p:nvSpPr>
        <p:spPr>
          <a:xfrm>
            <a:off x="7136686" y="4331416"/>
            <a:ext cx="11822518" cy="1344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25000"/>
              </a:lnSpc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>
                <a:latin typeface="Apple SD 산돌고딕 Neo 일반체"/>
              </a:rPr>
              <a:t>빠른</a:t>
            </a:r>
            <a:r>
              <a:rPr dirty="0">
                <a:latin typeface="Apple SD 산돌고딕 Neo 일반체"/>
              </a:rPr>
              <a:t> </a:t>
            </a:r>
            <a:r>
              <a:rPr dirty="0" err="1">
                <a:latin typeface="Apple SD 산돌고딕 Neo 일반체"/>
              </a:rPr>
              <a:t>개발</a:t>
            </a:r>
            <a:r>
              <a:rPr dirty="0">
                <a:latin typeface="Apple SD 산돌고딕 Neo 일반체"/>
              </a:rPr>
              <a:t> </a:t>
            </a:r>
            <a:r>
              <a:rPr dirty="0" err="1">
                <a:latin typeface="Apple SD 산돌고딕 Neo 일반체"/>
              </a:rPr>
              <a:t>속도</a:t>
            </a:r>
            <a:r>
              <a:rPr dirty="0">
                <a:latin typeface="Apple SD 산돌고딕 Neo 일반체"/>
              </a:rPr>
              <a:t>, </a:t>
            </a:r>
            <a:r>
              <a:rPr dirty="0" err="1">
                <a:latin typeface="Apple SD 산돌고딕 Neo 일반체"/>
              </a:rPr>
              <a:t>DRF는</a:t>
            </a:r>
            <a:r>
              <a:rPr dirty="0">
                <a:latin typeface="Apple SD 산돌고딕 Neo 일반체"/>
              </a:rPr>
              <a:t> </a:t>
            </a:r>
            <a:r>
              <a:rPr dirty="0" err="1">
                <a:latin typeface="Apple SD 산돌고딕 Neo 일반체"/>
              </a:rPr>
              <a:t>장고와</a:t>
            </a:r>
            <a:r>
              <a:rPr dirty="0">
                <a:latin typeface="Apple SD 산돌고딕 Neo 일반체"/>
              </a:rPr>
              <a:t> </a:t>
            </a:r>
            <a:r>
              <a:rPr dirty="0" err="1">
                <a:latin typeface="Apple SD 산돌고딕 Neo 일반체"/>
              </a:rPr>
              <a:t>결합해</a:t>
            </a:r>
            <a:r>
              <a:rPr dirty="0">
                <a:latin typeface="Apple SD 산돌고딕 Neo 일반체"/>
              </a:rPr>
              <a:t> </a:t>
            </a:r>
            <a:r>
              <a:rPr dirty="0" err="1">
                <a:latin typeface="Apple SD 산돌고딕 Neo 일반체"/>
              </a:rPr>
              <a:t>쉽게</a:t>
            </a:r>
            <a:r>
              <a:rPr dirty="0">
                <a:latin typeface="Apple SD 산돌고딕 Neo 일반체"/>
              </a:rPr>
              <a:t> RESTful </a:t>
            </a:r>
            <a:r>
              <a:rPr dirty="0" err="1">
                <a:latin typeface="Apple SD 산돌고딕 Neo 일반체"/>
              </a:rPr>
              <a:t>API를</a:t>
            </a:r>
            <a:r>
              <a:rPr dirty="0">
                <a:latin typeface="Apple SD 산돌고딕 Neo 일반체"/>
              </a:rPr>
              <a:t> </a:t>
            </a:r>
            <a:r>
              <a:rPr dirty="0" err="1">
                <a:latin typeface="Apple SD 산돌고딕 Neo 일반체"/>
              </a:rPr>
              <a:t>구현</a:t>
            </a:r>
            <a:r>
              <a:rPr dirty="0">
                <a:latin typeface="Apple SD 산돌고딕 Neo 일반체"/>
              </a:rPr>
              <a:t> </a:t>
            </a:r>
            <a:r>
              <a:rPr dirty="0" err="1">
                <a:latin typeface="Apple SD 산돌고딕 Neo 일반체"/>
              </a:rPr>
              <a:t>할수</a:t>
            </a:r>
            <a:r>
              <a:rPr dirty="0">
                <a:latin typeface="Apple SD 산돌고딕 Neo 일반체"/>
              </a:rPr>
              <a:t> </a:t>
            </a:r>
            <a:r>
              <a:rPr dirty="0" err="1">
                <a:latin typeface="Apple SD 산돌고딕 Neo 일반체"/>
              </a:rPr>
              <a:t>있는</a:t>
            </a:r>
            <a:r>
              <a:rPr dirty="0">
                <a:latin typeface="Apple SD 산돌고딕 Neo 일반체"/>
              </a:rPr>
              <a:t> </a:t>
            </a:r>
            <a:r>
              <a:rPr dirty="0" err="1">
                <a:latin typeface="Apple SD 산돌고딕 Neo 일반체"/>
              </a:rPr>
              <a:t>강력한</a:t>
            </a:r>
            <a:r>
              <a:rPr dirty="0">
                <a:latin typeface="Apple SD 산돌고딕 Neo 일반체"/>
              </a:rPr>
              <a:t> </a:t>
            </a:r>
            <a:r>
              <a:rPr dirty="0" err="1">
                <a:latin typeface="Apple SD 산돌고딕 Neo 일반체"/>
              </a:rPr>
              <a:t>도구를</a:t>
            </a:r>
            <a:r>
              <a:rPr dirty="0">
                <a:latin typeface="Apple SD 산돌고딕 Neo 일반체"/>
              </a:rPr>
              <a:t> </a:t>
            </a:r>
            <a:endParaRPr lang="en-US" dirty="0">
              <a:latin typeface="Apple SD 산돌고딕 Neo 일반체"/>
            </a:endParaRPr>
          </a:p>
          <a:p>
            <a:pPr>
              <a:lnSpc>
                <a:spcPct val="125000"/>
              </a:lnSpc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>
                <a:latin typeface="Apple SD 산돌고딕 Neo 일반체"/>
              </a:rPr>
              <a:t>제공합니다</a:t>
            </a:r>
            <a:r>
              <a:rPr dirty="0">
                <a:latin typeface="Apple SD 산돌고딕 Neo 일반체"/>
              </a:rPr>
              <a:t>.</a:t>
            </a:r>
          </a:p>
          <a:p>
            <a:pPr>
              <a:lnSpc>
                <a:spcPct val="125000"/>
              </a:lnSpc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>
                <a:latin typeface="Apple SD 산돌고딕 Neo 일반체"/>
              </a:rPr>
              <a:t>특히</a:t>
            </a:r>
            <a:r>
              <a:rPr dirty="0">
                <a:latin typeface="Apple SD 산돌고딕 Neo 일반체"/>
              </a:rPr>
              <a:t> CRUD </a:t>
            </a:r>
            <a:r>
              <a:rPr dirty="0" err="1">
                <a:latin typeface="Apple SD 산돌고딕 Neo 일반체"/>
              </a:rPr>
              <a:t>기능을</a:t>
            </a:r>
            <a:r>
              <a:rPr dirty="0">
                <a:latin typeface="Apple SD 산돌고딕 Neo 일반체"/>
              </a:rPr>
              <a:t> </a:t>
            </a:r>
            <a:r>
              <a:rPr dirty="0" err="1">
                <a:latin typeface="Apple SD 산돌고딕 Neo 일반체"/>
              </a:rPr>
              <a:t>구현하기에</a:t>
            </a:r>
            <a:r>
              <a:rPr dirty="0">
                <a:latin typeface="Apple SD 산돌고딕 Neo 일반체"/>
              </a:rPr>
              <a:t> </a:t>
            </a:r>
            <a:r>
              <a:rPr dirty="0" err="1">
                <a:latin typeface="Apple SD 산돌고딕 Neo 일반체"/>
              </a:rPr>
              <a:t>적합한</a:t>
            </a:r>
            <a:r>
              <a:rPr dirty="0">
                <a:latin typeface="Apple SD 산돌고딕 Neo 일반체"/>
              </a:rPr>
              <a:t> </a:t>
            </a:r>
            <a:r>
              <a:rPr dirty="0" err="1">
                <a:latin typeface="Apple SD 산돌고딕 Neo 일반체"/>
              </a:rPr>
              <a:t>프레임워크</a:t>
            </a:r>
            <a:r>
              <a:rPr dirty="0">
                <a:latin typeface="Apple SD 산돌고딕 Neo 일반체"/>
              </a:rPr>
              <a:t> </a:t>
            </a:r>
            <a:r>
              <a:rPr dirty="0" err="1">
                <a:latin typeface="Apple SD 산돌고딕 Neo 일반체"/>
              </a:rPr>
              <a:t>입니다</a:t>
            </a:r>
            <a:r>
              <a:rPr dirty="0">
                <a:latin typeface="Apple SD 산돌고딕 Neo 일반체"/>
              </a:rPr>
              <a:t>.</a:t>
            </a:r>
          </a:p>
        </p:txBody>
      </p:sp>
      <p:sp>
        <p:nvSpPr>
          <p:cNvPr id="174" name="Google Shape;215;p8"/>
          <p:cNvSpPr txBox="1"/>
          <p:nvPr/>
        </p:nvSpPr>
        <p:spPr>
          <a:xfrm>
            <a:off x="7136686" y="5857649"/>
            <a:ext cx="11822518" cy="883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25000"/>
              </a:lnSpc>
              <a:defRPr sz="2400"/>
            </a:lvl1pPr>
          </a:lstStyle>
          <a:p>
            <a:r>
              <a:rPr>
                <a:latin typeface="Apple SD 산돌고딕 Neo 일반체"/>
              </a:rPr>
              <a:t>사용자 정보를 토큰에 전달함으로써 세션 관리 부담을 덜 수 있고, 무상태 인증이 가능하므로 여러 클라이언트가 존재할 때 유연하게 동작합니다.</a:t>
            </a:r>
          </a:p>
        </p:txBody>
      </p:sp>
      <p:sp>
        <p:nvSpPr>
          <p:cNvPr id="175" name="Google Shape;218;p8"/>
          <p:cNvSpPr txBox="1"/>
          <p:nvPr/>
        </p:nvSpPr>
        <p:spPr>
          <a:xfrm>
            <a:off x="3542946" y="4404667"/>
            <a:ext cx="2793722" cy="1350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125000"/>
              </a:lnSpc>
              <a:defRPr sz="2400"/>
            </a:pPr>
            <a:r>
              <a:rPr dirty="0">
                <a:latin typeface="Apple SD 산돌고딕 Neo 일반체"/>
              </a:rPr>
              <a:t>Django 및</a:t>
            </a:r>
          </a:p>
          <a:p>
            <a:pPr algn="ctr">
              <a:lnSpc>
                <a:spcPct val="125000"/>
              </a:lnSpc>
              <a:defRPr sz="2400"/>
            </a:pPr>
            <a:r>
              <a:rPr dirty="0">
                <a:latin typeface="Apple SD 산돌고딕 Neo 일반체"/>
              </a:rPr>
              <a:t>Django </a:t>
            </a:r>
            <a:r>
              <a:rPr lang="en-US" dirty="0">
                <a:latin typeface="Apple SD 산돌고딕 Neo 일반체"/>
              </a:rPr>
              <a:t>REST</a:t>
            </a:r>
            <a:endParaRPr dirty="0">
              <a:latin typeface="Apple SD 산돌고딕 Neo 일반체"/>
            </a:endParaRPr>
          </a:p>
          <a:p>
            <a:pPr algn="ctr">
              <a:lnSpc>
                <a:spcPct val="125000"/>
              </a:lnSpc>
              <a:defRPr sz="2400"/>
            </a:pPr>
            <a:r>
              <a:rPr dirty="0">
                <a:latin typeface="Apple SD 산돌고딕 Neo 일반체"/>
              </a:rPr>
              <a:t>Framework</a:t>
            </a:r>
          </a:p>
        </p:txBody>
      </p:sp>
      <p:sp>
        <p:nvSpPr>
          <p:cNvPr id="176" name="Google Shape;219;p8"/>
          <p:cNvSpPr txBox="1"/>
          <p:nvPr/>
        </p:nvSpPr>
        <p:spPr>
          <a:xfrm>
            <a:off x="3542946" y="6085532"/>
            <a:ext cx="2793722" cy="427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25000"/>
              </a:lnSpc>
              <a:defRPr sz="2400"/>
            </a:lvl1pPr>
          </a:lstStyle>
          <a:p>
            <a:r>
              <a:rPr>
                <a:latin typeface="Apple SD 산돌고딕 Neo 일반체"/>
              </a:rPr>
              <a:t>SIMPLE_JWT</a:t>
            </a:r>
          </a:p>
        </p:txBody>
      </p:sp>
      <p:sp>
        <p:nvSpPr>
          <p:cNvPr id="177" name="Google Shape;225;p8"/>
          <p:cNvSpPr txBox="1"/>
          <p:nvPr/>
        </p:nvSpPr>
        <p:spPr>
          <a:xfrm>
            <a:off x="6235076" y="3637381"/>
            <a:ext cx="12927308" cy="421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25000"/>
              </a:lnSpc>
              <a:defRPr sz="2400"/>
            </a:lvl1pPr>
          </a:lstStyle>
          <a:p>
            <a:r>
              <a:rPr>
                <a:latin typeface="Apple SD 산돌고딕 Neo 일반체"/>
              </a:rPr>
              <a:t>핵심 기술을 선택한 이유 및 근거</a:t>
            </a:r>
          </a:p>
        </p:txBody>
      </p:sp>
      <p:sp>
        <p:nvSpPr>
          <p:cNvPr id="178" name="Google Shape;226;p8"/>
          <p:cNvSpPr txBox="1"/>
          <p:nvPr/>
        </p:nvSpPr>
        <p:spPr>
          <a:xfrm>
            <a:off x="3542946" y="3742862"/>
            <a:ext cx="2793722" cy="236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58332"/>
              </a:lnSpc>
              <a:defRPr sz="2400"/>
            </a:lvl1pPr>
          </a:lstStyle>
          <a:p>
            <a:r>
              <a:rPr>
                <a:latin typeface="Apple SD 산돌고딕 Neo 일반체"/>
              </a:rPr>
              <a:t>선택지</a:t>
            </a:r>
          </a:p>
        </p:txBody>
      </p:sp>
      <p:sp>
        <p:nvSpPr>
          <p:cNvPr id="179" name="Google Shape;223;p8"/>
          <p:cNvSpPr txBox="1"/>
          <p:nvPr/>
        </p:nvSpPr>
        <p:spPr>
          <a:xfrm>
            <a:off x="1041295" y="6207024"/>
            <a:ext cx="2603242" cy="306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3333"/>
              </a:lnSpc>
              <a:defRPr sz="2400"/>
            </a:lvl1pPr>
          </a:lstStyle>
          <a:p>
            <a:r>
              <a:rPr dirty="0" err="1">
                <a:latin typeface="Apple SD 산돌고딕 Neo 일반체"/>
              </a:rPr>
              <a:t>안전한</a:t>
            </a:r>
            <a:r>
              <a:rPr dirty="0">
                <a:latin typeface="Apple SD 산돌고딕 Neo 일반체"/>
              </a:rPr>
              <a:t> </a:t>
            </a:r>
            <a:r>
              <a:rPr dirty="0" err="1">
                <a:latin typeface="Apple SD 산돌고딕 Neo 일반체"/>
              </a:rPr>
              <a:t>인증</a:t>
            </a:r>
            <a:r>
              <a:rPr dirty="0">
                <a:latin typeface="Apple SD 산돌고딕 Neo 일반체"/>
              </a:rPr>
              <a:t> </a:t>
            </a:r>
            <a:r>
              <a:rPr dirty="0" err="1">
                <a:latin typeface="Apple SD 산돌고딕 Neo 일반체"/>
              </a:rPr>
              <a:t>관리</a:t>
            </a:r>
            <a:endParaRPr dirty="0">
              <a:latin typeface="Apple SD 산돌고딕 Neo 일반체"/>
            </a:endParaRPr>
          </a:p>
        </p:txBody>
      </p:sp>
      <p:sp>
        <p:nvSpPr>
          <p:cNvPr id="180" name="Google Shape;223;p8"/>
          <p:cNvSpPr txBox="1"/>
          <p:nvPr/>
        </p:nvSpPr>
        <p:spPr>
          <a:xfrm>
            <a:off x="1041295" y="7206217"/>
            <a:ext cx="2603242" cy="613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83333"/>
              </a:lnSpc>
              <a:defRPr sz="2400"/>
            </a:pPr>
            <a:r>
              <a:rPr dirty="0">
                <a:latin typeface="Apple SD 산돌고딕 Neo 일반체"/>
              </a:rPr>
              <a:t>Al </a:t>
            </a:r>
            <a:r>
              <a:rPr dirty="0" err="1">
                <a:latin typeface="Apple SD 산돌고딕 Neo 일반체"/>
              </a:rPr>
              <a:t>기반</a:t>
            </a:r>
            <a:r>
              <a:rPr dirty="0">
                <a:latin typeface="Apple SD 산돌고딕 Neo 일반체"/>
              </a:rPr>
              <a:t> </a:t>
            </a:r>
            <a:r>
              <a:rPr dirty="0" err="1">
                <a:latin typeface="Apple SD 산돌고딕 Neo 일반체"/>
              </a:rPr>
              <a:t>뉴스</a:t>
            </a:r>
            <a:endParaRPr dirty="0">
              <a:latin typeface="Apple SD 산돌고딕 Neo 일반체"/>
            </a:endParaRPr>
          </a:p>
          <a:p>
            <a:pPr algn="ctr">
              <a:lnSpc>
                <a:spcPct val="83333"/>
              </a:lnSpc>
              <a:defRPr sz="2400"/>
            </a:pPr>
            <a:r>
              <a:rPr dirty="0" err="1">
                <a:latin typeface="Apple SD 산돌고딕 Neo 일반체"/>
              </a:rPr>
              <a:t>요약</a:t>
            </a:r>
            <a:r>
              <a:rPr dirty="0">
                <a:latin typeface="Apple SD 산돌고딕 Neo 일반체"/>
              </a:rPr>
              <a:t> </a:t>
            </a:r>
            <a:r>
              <a:rPr dirty="0" err="1">
                <a:latin typeface="Apple SD 산돌고딕 Neo 일반체"/>
              </a:rPr>
              <a:t>기능</a:t>
            </a:r>
            <a:endParaRPr dirty="0">
              <a:latin typeface="Apple SD 산돌고딕 Neo 일반체"/>
            </a:endParaRPr>
          </a:p>
        </p:txBody>
      </p:sp>
      <p:sp>
        <p:nvSpPr>
          <p:cNvPr id="181" name="Google Shape;219;p8"/>
          <p:cNvSpPr txBox="1"/>
          <p:nvPr/>
        </p:nvSpPr>
        <p:spPr>
          <a:xfrm>
            <a:off x="3542946" y="7299032"/>
            <a:ext cx="2793722" cy="427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25000"/>
              </a:lnSpc>
              <a:defRPr sz="2400"/>
            </a:lvl1pPr>
          </a:lstStyle>
          <a:p>
            <a:r>
              <a:rPr>
                <a:latin typeface="Apple SD 산돌고딕 Neo 일반체"/>
              </a:rPr>
              <a:t>gpt-4o-mini</a:t>
            </a:r>
          </a:p>
        </p:txBody>
      </p:sp>
      <p:sp>
        <p:nvSpPr>
          <p:cNvPr id="182" name="Google Shape;215;p8"/>
          <p:cNvSpPr txBox="1"/>
          <p:nvPr/>
        </p:nvSpPr>
        <p:spPr>
          <a:xfrm>
            <a:off x="7136686" y="7044278"/>
            <a:ext cx="11822518" cy="883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25000"/>
              </a:lnSpc>
              <a:defRPr sz="2400"/>
            </a:lvl1pPr>
          </a:lstStyle>
          <a:p>
            <a:r>
              <a:rPr dirty="0" err="1">
                <a:latin typeface="Apple SD 산돌고딕 Neo 일반체"/>
              </a:rPr>
              <a:t>요약</a:t>
            </a:r>
            <a:r>
              <a:rPr dirty="0">
                <a:latin typeface="Apple SD 산돌고딕 Neo 일반체"/>
              </a:rPr>
              <a:t> </a:t>
            </a:r>
            <a:r>
              <a:rPr dirty="0" err="1">
                <a:latin typeface="Apple SD 산돌고딕 Neo 일반체"/>
              </a:rPr>
              <a:t>작업은</a:t>
            </a:r>
            <a:r>
              <a:rPr dirty="0">
                <a:latin typeface="Apple SD 산돌고딕 Neo 일반체"/>
              </a:rPr>
              <a:t> </a:t>
            </a:r>
            <a:r>
              <a:rPr dirty="0" err="1">
                <a:latin typeface="Apple SD 산돌고딕 Neo 일반체"/>
              </a:rPr>
              <a:t>빠르고</a:t>
            </a:r>
            <a:r>
              <a:rPr dirty="0">
                <a:latin typeface="Apple SD 산돌고딕 Neo 일반체"/>
              </a:rPr>
              <a:t> </a:t>
            </a:r>
            <a:r>
              <a:rPr dirty="0" err="1">
                <a:latin typeface="Apple SD 산돌고딕 Neo 일반체"/>
              </a:rPr>
              <a:t>정확</a:t>
            </a:r>
            <a:r>
              <a:rPr dirty="0">
                <a:latin typeface="Apple SD 산돌고딕 Neo 일반체"/>
              </a:rPr>
              <a:t> </a:t>
            </a:r>
            <a:r>
              <a:rPr dirty="0" err="1">
                <a:latin typeface="Apple SD 산돌고딕 Neo 일반체"/>
              </a:rPr>
              <a:t>해야</a:t>
            </a:r>
            <a:r>
              <a:rPr dirty="0">
                <a:latin typeface="Apple SD 산돌고딕 Neo 일반체"/>
              </a:rPr>
              <a:t> </a:t>
            </a:r>
            <a:r>
              <a:rPr dirty="0" err="1">
                <a:latin typeface="Apple SD 산돌고딕 Neo 일반체"/>
              </a:rPr>
              <a:t>하기</a:t>
            </a:r>
            <a:r>
              <a:rPr dirty="0">
                <a:latin typeface="Apple SD 산돌고딕 Neo 일반체"/>
              </a:rPr>
              <a:t> </a:t>
            </a:r>
            <a:r>
              <a:rPr dirty="0" err="1">
                <a:latin typeface="Apple SD 산돌고딕 Neo 일반체"/>
              </a:rPr>
              <a:t>때문에</a:t>
            </a:r>
            <a:r>
              <a:rPr dirty="0">
                <a:latin typeface="Apple SD 산돌고딕 Neo 일반체"/>
              </a:rPr>
              <a:t> </a:t>
            </a:r>
            <a:r>
              <a:rPr dirty="0" err="1">
                <a:latin typeface="Apple SD 산돌고딕 Neo 일반체"/>
              </a:rPr>
              <a:t>최신</a:t>
            </a:r>
            <a:r>
              <a:rPr dirty="0">
                <a:latin typeface="Apple SD 산돌고딕 Neo 일반체"/>
              </a:rPr>
              <a:t> </a:t>
            </a:r>
            <a:r>
              <a:rPr dirty="0" err="1">
                <a:latin typeface="Apple SD 산돌고딕 Neo 일반체"/>
              </a:rPr>
              <a:t>모델로</a:t>
            </a:r>
            <a:r>
              <a:rPr dirty="0">
                <a:latin typeface="Apple SD 산돌고딕 Neo 일반체"/>
              </a:rPr>
              <a:t> </a:t>
            </a:r>
            <a:r>
              <a:rPr dirty="0" err="1">
                <a:latin typeface="Apple SD 산돌고딕 Neo 일반체"/>
              </a:rPr>
              <a:t>빠른</a:t>
            </a:r>
            <a:r>
              <a:rPr dirty="0">
                <a:latin typeface="Apple SD 산돌고딕 Neo 일반체"/>
              </a:rPr>
              <a:t> </a:t>
            </a:r>
            <a:r>
              <a:rPr dirty="0" err="1">
                <a:latin typeface="Apple SD 산돌고딕 Neo 일반체"/>
              </a:rPr>
              <a:t>응답</a:t>
            </a:r>
            <a:r>
              <a:rPr dirty="0">
                <a:latin typeface="Apple SD 산돌고딕 Neo 일반체"/>
              </a:rPr>
              <a:t> </a:t>
            </a:r>
            <a:r>
              <a:rPr dirty="0" err="1">
                <a:latin typeface="Apple SD 산돌고딕 Neo 일반체"/>
              </a:rPr>
              <a:t>속도</a:t>
            </a:r>
            <a:r>
              <a:rPr dirty="0">
                <a:latin typeface="Apple SD 산돌고딕 Neo 일반체"/>
              </a:rPr>
              <a:t>, </a:t>
            </a:r>
            <a:r>
              <a:rPr dirty="0" err="1">
                <a:latin typeface="Apple SD 산돌고딕 Neo 일반체"/>
              </a:rPr>
              <a:t>높은</a:t>
            </a:r>
            <a:r>
              <a:rPr dirty="0">
                <a:latin typeface="Apple SD 산돌고딕 Neo 일반체"/>
              </a:rPr>
              <a:t> </a:t>
            </a:r>
            <a:r>
              <a:rPr dirty="0" err="1">
                <a:latin typeface="Apple SD 산돌고딕 Neo 일반체"/>
              </a:rPr>
              <a:t>요약</a:t>
            </a:r>
            <a:r>
              <a:rPr dirty="0">
                <a:latin typeface="Apple SD 산돌고딕 Neo 일반체"/>
              </a:rPr>
              <a:t> </a:t>
            </a:r>
            <a:r>
              <a:rPr dirty="0" err="1">
                <a:latin typeface="Apple SD 산돌고딕 Neo 일반체"/>
              </a:rPr>
              <a:t>정확도를</a:t>
            </a:r>
            <a:r>
              <a:rPr dirty="0">
                <a:latin typeface="Apple SD 산돌고딕 Neo 일반체"/>
              </a:rPr>
              <a:t> </a:t>
            </a:r>
            <a:r>
              <a:rPr dirty="0" err="1">
                <a:latin typeface="Apple SD 산돌고딕 Neo 일반체"/>
              </a:rPr>
              <a:t>충족시키는</a:t>
            </a:r>
            <a:r>
              <a:rPr dirty="0">
                <a:latin typeface="Apple SD 산돌고딕 Neo 일반체"/>
              </a:rPr>
              <a:t> </a:t>
            </a:r>
            <a:r>
              <a:rPr dirty="0" err="1">
                <a:latin typeface="Apple SD 산돌고딕 Neo 일반체"/>
              </a:rPr>
              <a:t>최적의</a:t>
            </a:r>
            <a:r>
              <a:rPr dirty="0">
                <a:latin typeface="Apple SD 산돌고딕 Neo 일반체"/>
              </a:rPr>
              <a:t> </a:t>
            </a:r>
            <a:r>
              <a:rPr dirty="0" err="1">
                <a:latin typeface="Apple SD 산돌고딕 Neo 일반체"/>
              </a:rPr>
              <a:t>선택이었습니다</a:t>
            </a:r>
            <a:r>
              <a:rPr dirty="0">
                <a:latin typeface="Apple SD 산돌고딕 Neo 일반체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빅뉴스피핕.png" descr="빅뉴스피핕.png"/>
          <p:cNvPicPr>
            <a:picLocks noChangeAspect="1"/>
          </p:cNvPicPr>
          <p:nvPr/>
        </p:nvPicPr>
        <p:blipFill>
          <a:blip r:embed="rId2"/>
          <a:srcRect t="15584" b="15584"/>
          <a:stretch>
            <a:fillRect/>
          </a:stretch>
        </p:blipFill>
        <p:spPr>
          <a:xfrm>
            <a:off x="17765523" y="9753599"/>
            <a:ext cx="1981003" cy="1022657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Google Shape;319;p11"/>
          <p:cNvSpPr/>
          <p:nvPr/>
        </p:nvSpPr>
        <p:spPr>
          <a:xfrm>
            <a:off x="1092090" y="1016000"/>
            <a:ext cx="1041298" cy="723900"/>
          </a:xfrm>
          <a:prstGeom prst="rect">
            <a:avLst/>
          </a:prstGeom>
          <a:solidFill>
            <a:srgbClr val="E8344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7" name="Google Shape;320;p11"/>
          <p:cNvSpPr txBox="1"/>
          <p:nvPr/>
        </p:nvSpPr>
        <p:spPr>
          <a:xfrm>
            <a:off x="990500" y="1016000"/>
            <a:ext cx="1244477" cy="67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t>04</a:t>
            </a:r>
          </a:p>
        </p:txBody>
      </p:sp>
      <p:sp>
        <p:nvSpPr>
          <p:cNvPr id="198" name="Google Shape;321;p11"/>
          <p:cNvSpPr txBox="1"/>
          <p:nvPr/>
        </p:nvSpPr>
        <p:spPr>
          <a:xfrm>
            <a:off x="2412759" y="1011822"/>
            <a:ext cx="16775023" cy="732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800"/>
            </a:lvl1pPr>
          </a:lstStyle>
          <a:p>
            <a:r>
              <a:t>프로젝트 수행 경과 </a:t>
            </a:r>
          </a:p>
        </p:txBody>
      </p:sp>
      <p:pic>
        <p:nvPicPr>
          <p:cNvPr id="199" name="Google Shape;322;p11" descr="Google Shape;322;p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94" y="1968500"/>
            <a:ext cx="18019500" cy="6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Google Shape;323;p11"/>
          <p:cNvSpPr/>
          <p:nvPr/>
        </p:nvSpPr>
        <p:spPr>
          <a:xfrm>
            <a:off x="1155584" y="2349500"/>
            <a:ext cx="584143" cy="584200"/>
          </a:xfrm>
          <a:prstGeom prst="ellipse">
            <a:avLst/>
          </a:prstGeom>
          <a:solidFill>
            <a:srgbClr val="FFF6F8"/>
          </a:solidFill>
          <a:ln w="25400">
            <a:solidFill>
              <a:srgbClr val="E8344E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02" name="Google Shape;325;p11"/>
          <p:cNvSpPr txBox="1"/>
          <p:nvPr/>
        </p:nvSpPr>
        <p:spPr>
          <a:xfrm>
            <a:off x="2006399" y="2381250"/>
            <a:ext cx="1730413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200"/>
            </a:lvl1pPr>
          </a:lstStyle>
          <a:p>
            <a:r>
              <a:rPr lang="ko-KR" altLang="en-US" b="1" dirty="0">
                <a:latin typeface="Apple SD 산돌고딕 Neo 볼드체"/>
              </a:rPr>
              <a:t>활용된 기술 및 구현 방법</a:t>
            </a:r>
            <a:endParaRPr b="1" dirty="0">
              <a:latin typeface="Apple SD 산돌고딕 Neo 볼드체"/>
            </a:endParaRPr>
          </a:p>
        </p:txBody>
      </p:sp>
      <p:sp>
        <p:nvSpPr>
          <p:cNvPr id="203" name="Google Shape;327;p11"/>
          <p:cNvSpPr txBox="1"/>
          <p:nvPr/>
        </p:nvSpPr>
        <p:spPr>
          <a:xfrm>
            <a:off x="1180982" y="3962400"/>
            <a:ext cx="18129554" cy="4953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200000"/>
              </a:lnSpc>
              <a:defRPr sz="3200"/>
            </a:pPr>
            <a:endParaRPr/>
          </a:p>
        </p:txBody>
      </p:sp>
      <p:pic>
        <p:nvPicPr>
          <p:cNvPr id="3" name="Google Shape;62;p3" descr="Google Shape;62;p3">
            <a:extLst>
              <a:ext uri="{FF2B5EF4-FFF2-40B4-BE49-F238E27FC236}">
                <a16:creationId xmlns:a16="http://schemas.microsoft.com/office/drawing/2014/main" id="{167E040A-6903-DC62-FCB3-9C9B6ADDB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918" y="2484444"/>
            <a:ext cx="183474" cy="30104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7F9AA7-6220-6F8D-C707-E0F200A88D06}"/>
              </a:ext>
            </a:extLst>
          </p:cNvPr>
          <p:cNvSpPr txBox="1"/>
          <p:nvPr/>
        </p:nvSpPr>
        <p:spPr>
          <a:xfrm>
            <a:off x="2006398" y="3225801"/>
            <a:ext cx="17304137" cy="40010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Django </a:t>
            </a:r>
            <a:r>
              <a:rPr kumimoji="0" lang="ko-KR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및 </a:t>
            </a:r>
            <a:r>
              <a:rPr kumimoji="0" lang="en-US" altLang="ko-KR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Django_DRF</a:t>
            </a:r>
            <a:endParaRPr kumimoji="0" lang="en-US" altLang="ko-KR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pple SD 산돌고딕 Neo 일반체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pple SD 산돌고딕 Neo 일반체"/>
              <a:sym typeface="Arial"/>
            </a:endParaRP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Django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를 사용하여 뉴스 관리 시스템 개발 및 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ORM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을 통해 데이터베이스와의 상호작용을 원활하게 처리하고</a:t>
            </a:r>
            <a:r>
              <a:rPr lang="en-US" altLang="ko-KR" sz="2800" dirty="0">
                <a:latin typeface="Apple SD 산돌고딕 Neo 일반체"/>
              </a:rPr>
              <a:t>, </a:t>
            </a:r>
            <a:r>
              <a:rPr lang="ko-KR" altLang="en-US" sz="2800" dirty="0">
                <a:latin typeface="Apple SD 산돌고딕 Neo 일반체"/>
              </a:rPr>
              <a:t>인증 기능을 손쉽게 구현했습니다</a:t>
            </a:r>
            <a:endParaRPr lang="en-US" altLang="ko-KR" sz="2800" dirty="0">
              <a:latin typeface="Apple SD 산돌고딕 Neo 일반체"/>
            </a:endParaRP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Django_DRF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를 사용하여  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RESTful API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를 쉽게 개발할 수 있었고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,  </a:t>
            </a:r>
            <a:r>
              <a:rPr kumimoji="0" lang="ko-KR" altLang="en-US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엔드포인트를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 통해 데이터를 주고 받는 방식을 구현했습니다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.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Django_DRF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의 </a:t>
            </a:r>
            <a:r>
              <a:rPr kumimoji="0" lang="en-US" altLang="ko-KR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ViewSets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과 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Serializers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를 활용해 뉴스 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CRUD 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기능을 보다 쉽게 구현했습니다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.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2800" dirty="0" err="1">
                <a:latin typeface="Apple SD 산돌고딕 Neo 일반체"/>
              </a:rPr>
              <a:t>Django_DRF</a:t>
            </a:r>
            <a:r>
              <a:rPr lang="ko-KR" altLang="en-US" sz="2800" dirty="0">
                <a:latin typeface="Apple SD 산돌고딕 Neo 일반체"/>
              </a:rPr>
              <a:t>의 </a:t>
            </a:r>
            <a:r>
              <a:rPr lang="en-US" altLang="ko-KR" sz="2800" dirty="0" err="1">
                <a:latin typeface="Apple SD 산돌고딕 Neo 일반체"/>
              </a:rPr>
              <a:t>SimpleJWT</a:t>
            </a:r>
            <a:r>
              <a:rPr lang="en-US" altLang="ko-KR" sz="2800" dirty="0">
                <a:latin typeface="Apple SD 산돌고딕 Neo 일반체"/>
              </a:rPr>
              <a:t> </a:t>
            </a:r>
            <a:r>
              <a:rPr lang="ko-KR" altLang="en-US" sz="2800" dirty="0">
                <a:latin typeface="Apple SD 산돌고딕 Neo 일반체"/>
              </a:rPr>
              <a:t>라이브러리를 사용해 사용자 인증과 권한 관리를 구현했으며 </a:t>
            </a:r>
            <a:r>
              <a:rPr lang="en-US" altLang="ko-KR" sz="2800" dirty="0">
                <a:latin typeface="Apple SD 산돌고딕 Neo 일반체"/>
              </a:rPr>
              <a:t>JWT(Json Web Token)</a:t>
            </a:r>
            <a:r>
              <a:rPr lang="ko-KR" altLang="en-US" sz="2800" dirty="0">
                <a:latin typeface="Apple SD 산돌고딕 Neo 일반체"/>
              </a:rPr>
              <a:t>을 통해 사용자는 로그인 후에만 특정 기능에 접근할 수 있도록 했습니다</a:t>
            </a:r>
            <a:r>
              <a:rPr lang="en-US" altLang="ko-KR" sz="2800" dirty="0">
                <a:latin typeface="Apple SD 산돌고딕 Neo 일반체"/>
              </a:rPr>
              <a:t>.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pple SD 산돌고딕 Neo 일반체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DBBD8-CB5A-95DD-E656-5E119CA1DE7A}"/>
              </a:ext>
            </a:extLst>
          </p:cNvPr>
          <p:cNvSpPr txBox="1"/>
          <p:nvPr/>
        </p:nvSpPr>
        <p:spPr>
          <a:xfrm>
            <a:off x="2006397" y="7597298"/>
            <a:ext cx="17304137" cy="2277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PyCharm </a:t>
            </a:r>
            <a:r>
              <a:rPr kumimoji="0" lang="ko-KR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및 </a:t>
            </a:r>
            <a:r>
              <a:rPr kumimoji="0" lang="en-US" altLang="ko-KR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VSCord</a:t>
            </a:r>
            <a:r>
              <a:rPr kumimoji="0" lang="en-US" altLang="ko-KR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pple SD 산돌고딕 Neo 일반체"/>
              <a:sym typeface="Arial"/>
            </a:endParaRP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2800" dirty="0">
                <a:latin typeface="Apple SD 산돌고딕 Neo 일반체"/>
              </a:rPr>
              <a:t>PyCharm </a:t>
            </a:r>
            <a:r>
              <a:rPr lang="ko-KR" altLang="en-US" sz="2800" dirty="0">
                <a:latin typeface="Apple SD 산돌고딕 Neo 일반체"/>
              </a:rPr>
              <a:t>과 </a:t>
            </a:r>
            <a:r>
              <a:rPr lang="en-US" altLang="ko-KR" sz="2800" dirty="0" err="1">
                <a:latin typeface="Apple SD 산돌고딕 Neo 일반체"/>
              </a:rPr>
              <a:t>VSCord</a:t>
            </a:r>
            <a:r>
              <a:rPr lang="ko-KR" altLang="en-US" sz="2800" dirty="0">
                <a:latin typeface="Apple SD 산돌고딕 Neo 일반체"/>
              </a:rPr>
              <a:t>는 프로젝트 개발에 최적화된 통합 개발 환경</a:t>
            </a:r>
            <a:r>
              <a:rPr lang="en-US" altLang="ko-KR" sz="2800" dirty="0">
                <a:latin typeface="Apple SD 산돌고딕 Neo 일반체"/>
              </a:rPr>
              <a:t>(IDE)</a:t>
            </a:r>
            <a:r>
              <a:rPr lang="ko-KR" altLang="en-US" sz="2800" dirty="0">
                <a:latin typeface="Apple SD 산돌고딕 Neo 일반체"/>
              </a:rPr>
              <a:t>이며 코드를 작성하고 디버깅하는데 사용했습니다</a:t>
            </a:r>
            <a:r>
              <a:rPr lang="en-US" altLang="ko-KR" sz="2800" dirty="0">
                <a:latin typeface="Apple SD 산돌고딕 Neo 일반체"/>
              </a:rPr>
              <a:t>.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또한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, Git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과의 통합을 통해 코드 버전 관리 및 협업을 효율적으로 수행했습니다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빅뉴스피핕.png" descr="빅뉴스피핕.png"/>
          <p:cNvPicPr>
            <a:picLocks noChangeAspect="1"/>
          </p:cNvPicPr>
          <p:nvPr/>
        </p:nvPicPr>
        <p:blipFill>
          <a:blip r:embed="rId2"/>
          <a:srcRect t="15584" b="15584"/>
          <a:stretch>
            <a:fillRect/>
          </a:stretch>
        </p:blipFill>
        <p:spPr>
          <a:xfrm>
            <a:off x="17765523" y="9753599"/>
            <a:ext cx="1981003" cy="1022657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Google Shape;319;p11"/>
          <p:cNvSpPr/>
          <p:nvPr/>
        </p:nvSpPr>
        <p:spPr>
          <a:xfrm>
            <a:off x="1092090" y="1016000"/>
            <a:ext cx="1041298" cy="723900"/>
          </a:xfrm>
          <a:prstGeom prst="rect">
            <a:avLst/>
          </a:prstGeom>
          <a:solidFill>
            <a:srgbClr val="E8344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7" name="Google Shape;320;p11"/>
          <p:cNvSpPr txBox="1"/>
          <p:nvPr/>
        </p:nvSpPr>
        <p:spPr>
          <a:xfrm>
            <a:off x="990500" y="1016000"/>
            <a:ext cx="1244477" cy="67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t>04</a:t>
            </a:r>
          </a:p>
        </p:txBody>
      </p:sp>
      <p:sp>
        <p:nvSpPr>
          <p:cNvPr id="198" name="Google Shape;321;p11"/>
          <p:cNvSpPr txBox="1"/>
          <p:nvPr/>
        </p:nvSpPr>
        <p:spPr>
          <a:xfrm>
            <a:off x="2412759" y="1011822"/>
            <a:ext cx="16775023" cy="732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800"/>
            </a:lvl1pPr>
          </a:lstStyle>
          <a:p>
            <a:r>
              <a:t>프로젝트 수행 경과 </a:t>
            </a:r>
          </a:p>
        </p:txBody>
      </p:sp>
      <p:pic>
        <p:nvPicPr>
          <p:cNvPr id="199" name="Google Shape;322;p11" descr="Google Shape;322;p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94" y="1968500"/>
            <a:ext cx="18019500" cy="6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Google Shape;323;p11"/>
          <p:cNvSpPr/>
          <p:nvPr/>
        </p:nvSpPr>
        <p:spPr>
          <a:xfrm>
            <a:off x="1155584" y="2349500"/>
            <a:ext cx="584143" cy="584200"/>
          </a:xfrm>
          <a:prstGeom prst="ellipse">
            <a:avLst/>
          </a:prstGeom>
          <a:solidFill>
            <a:srgbClr val="FFF6F8"/>
          </a:solidFill>
          <a:ln w="25400">
            <a:solidFill>
              <a:srgbClr val="E8344E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02" name="Google Shape;325;p11"/>
          <p:cNvSpPr txBox="1"/>
          <p:nvPr/>
        </p:nvSpPr>
        <p:spPr>
          <a:xfrm>
            <a:off x="2006399" y="2381250"/>
            <a:ext cx="1730413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200"/>
            </a:lvl1pPr>
          </a:lstStyle>
          <a:p>
            <a:r>
              <a:rPr lang="ko-KR" altLang="en-US" b="1" dirty="0">
                <a:latin typeface="Apple SD 산돌고딕 Neo 볼드체"/>
              </a:rPr>
              <a:t>활용된 기술 및 구현 방법</a:t>
            </a:r>
            <a:endParaRPr b="1" dirty="0">
              <a:latin typeface="Apple SD 산돌고딕 Neo 볼드체"/>
            </a:endParaRPr>
          </a:p>
        </p:txBody>
      </p:sp>
      <p:sp>
        <p:nvSpPr>
          <p:cNvPr id="203" name="Google Shape;327;p11"/>
          <p:cNvSpPr txBox="1"/>
          <p:nvPr/>
        </p:nvSpPr>
        <p:spPr>
          <a:xfrm>
            <a:off x="1180982" y="3962400"/>
            <a:ext cx="18129554" cy="4953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200000"/>
              </a:lnSpc>
              <a:defRPr sz="3200"/>
            </a:pPr>
            <a:endParaRPr/>
          </a:p>
        </p:txBody>
      </p:sp>
      <p:pic>
        <p:nvPicPr>
          <p:cNvPr id="3" name="Google Shape;62;p3" descr="Google Shape;62;p3">
            <a:extLst>
              <a:ext uri="{FF2B5EF4-FFF2-40B4-BE49-F238E27FC236}">
                <a16:creationId xmlns:a16="http://schemas.microsoft.com/office/drawing/2014/main" id="{167E040A-6903-DC62-FCB3-9C9B6ADDB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918" y="2484444"/>
            <a:ext cx="183474" cy="30104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7F9AA7-6220-6F8D-C707-E0F200A88D06}"/>
              </a:ext>
            </a:extLst>
          </p:cNvPr>
          <p:cNvSpPr txBox="1"/>
          <p:nvPr/>
        </p:nvSpPr>
        <p:spPr>
          <a:xfrm>
            <a:off x="2006398" y="3225801"/>
            <a:ext cx="17304137" cy="19082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Selenium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pple SD 산돌고딕 Neo 일반체"/>
              <a:sym typeface="Arial"/>
            </a:endParaRP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2800" dirty="0">
                <a:latin typeface="Apple SD 산돌고딕 Neo 일반체"/>
              </a:rPr>
              <a:t>Selenium</a:t>
            </a:r>
            <a:r>
              <a:rPr lang="ko-KR" altLang="en-US" sz="2800" dirty="0">
                <a:latin typeface="Apple SD 산돌고딕 Neo 일반체"/>
              </a:rPr>
              <a:t>은 웹 페이지의 자동화를 위한 툴로</a:t>
            </a:r>
            <a:r>
              <a:rPr lang="en-US" altLang="ko-KR" sz="2800" dirty="0">
                <a:latin typeface="Apple SD 산돌고딕 Neo 일반체"/>
              </a:rPr>
              <a:t>, </a:t>
            </a:r>
            <a:r>
              <a:rPr lang="ko-KR" altLang="en-US" sz="2800" dirty="0">
                <a:latin typeface="Apple SD 산돌고딕 Neo 일반체"/>
              </a:rPr>
              <a:t>뉴스 </a:t>
            </a:r>
            <a:r>
              <a:rPr lang="ko-KR" altLang="en-US" sz="2800" dirty="0" err="1">
                <a:latin typeface="Apple SD 산돌고딕 Neo 일반체"/>
              </a:rPr>
              <a:t>크롤링</a:t>
            </a:r>
            <a:r>
              <a:rPr lang="ko-KR" altLang="en-US" sz="2800" dirty="0">
                <a:latin typeface="Apple SD 산돌고딕 Neo 일반체"/>
              </a:rPr>
              <a:t> 기능에서 많이 활용 되었습니다</a:t>
            </a:r>
            <a:r>
              <a:rPr lang="en-US" altLang="ko-KR" sz="2800" dirty="0">
                <a:latin typeface="Apple SD 산돌고딕 Neo 일반체"/>
              </a:rPr>
              <a:t>.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뉴스 사이트에서 실시간으로 데이터를 가져오고 이를 </a:t>
            </a:r>
            <a:r>
              <a:rPr kumimoji="0" lang="ko-KR" altLang="en-US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파싱하여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 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API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에 제공하기 위한 작업을 수행했습니다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DBBD8-CB5A-95DD-E656-5E119CA1DE7A}"/>
              </a:ext>
            </a:extLst>
          </p:cNvPr>
          <p:cNvSpPr txBox="1"/>
          <p:nvPr/>
        </p:nvSpPr>
        <p:spPr>
          <a:xfrm>
            <a:off x="2006395" y="5483264"/>
            <a:ext cx="17304137" cy="18466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Postman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pple SD 산돌고딕 Neo 일반체"/>
              <a:sym typeface="Arial"/>
            </a:endParaRP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Postman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은 </a:t>
            </a:r>
            <a:r>
              <a:rPr lang="en-US" altLang="ko-KR" sz="2800" dirty="0">
                <a:latin typeface="Apple SD 산돌고딕 Neo 일반체"/>
              </a:rPr>
              <a:t>API </a:t>
            </a:r>
            <a:r>
              <a:rPr lang="ko-KR" altLang="en-US" sz="2800" dirty="0">
                <a:latin typeface="Apple SD 산돌고딕 Neo 일반체"/>
              </a:rPr>
              <a:t>테스트 툴로</a:t>
            </a:r>
            <a:r>
              <a:rPr lang="en-US" altLang="ko-KR" sz="2800" dirty="0">
                <a:latin typeface="Apple SD 산돌고딕 Neo 일반체"/>
              </a:rPr>
              <a:t>, API </a:t>
            </a:r>
            <a:r>
              <a:rPr lang="ko-KR" altLang="en-US" sz="2800" dirty="0" err="1">
                <a:latin typeface="Apple SD 산돌고딕 Neo 일반체"/>
              </a:rPr>
              <a:t>엔드포인트의</a:t>
            </a:r>
            <a:r>
              <a:rPr lang="ko-KR" altLang="en-US" sz="2800" dirty="0">
                <a:latin typeface="Apple SD 산돌고딕 Neo 일반체"/>
              </a:rPr>
              <a:t> 기능을 테스트 하고 디버깅할 때 자주 사용되었으며</a:t>
            </a:r>
            <a:r>
              <a:rPr lang="en-US" altLang="ko-KR" sz="2800" dirty="0">
                <a:latin typeface="Apple SD 산돌고딕 Neo 일반체"/>
              </a:rPr>
              <a:t>, API</a:t>
            </a:r>
            <a:r>
              <a:rPr lang="ko-KR" altLang="en-US" sz="2800" dirty="0">
                <a:latin typeface="Apple SD 산돌고딕 Neo 일반체"/>
              </a:rPr>
              <a:t>가 </a:t>
            </a:r>
            <a:r>
              <a:rPr lang="ko-KR" altLang="en-US" sz="2800" dirty="0" err="1">
                <a:latin typeface="Apple SD 산돌고딕 Neo 일반체"/>
              </a:rPr>
              <a:t>예쌍대로</a:t>
            </a:r>
            <a:r>
              <a:rPr lang="ko-KR" altLang="en-US" sz="2800" dirty="0">
                <a:latin typeface="Apple SD 산돌고딕 Neo 일반체"/>
              </a:rPr>
              <a:t> 동작하는지 확인할 수 있었습니다</a:t>
            </a:r>
            <a:r>
              <a:rPr lang="en-US" altLang="ko-KR" sz="2800" dirty="0">
                <a:latin typeface="Apple SD 산돌고딕 Neo 일반체"/>
              </a:rPr>
              <a:t>.</a:t>
            </a:r>
            <a:endParaRPr kumimoji="0" lang="en-US" altLang="ko-K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pple SD 산돌고딕 Neo 일반체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51AA4-C448-64ED-B4BE-8902647B0560}"/>
              </a:ext>
            </a:extLst>
          </p:cNvPr>
          <p:cNvSpPr txBox="1"/>
          <p:nvPr/>
        </p:nvSpPr>
        <p:spPr>
          <a:xfrm>
            <a:off x="2006394" y="7679171"/>
            <a:ext cx="17304137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Google 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및 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ChatGPT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2800" dirty="0">
                <a:latin typeface="Apple SD 산돌고딕 Neo 일반체"/>
              </a:rPr>
              <a:t>Google</a:t>
            </a:r>
            <a:r>
              <a:rPr lang="ko-KR" altLang="en-US" sz="2800" dirty="0">
                <a:latin typeface="Apple SD 산돌고딕 Neo 일반체"/>
              </a:rPr>
              <a:t>을 통해 다양한 자료 검색 및 구체적인 기술적인 문제를 해결하거나 코드에 대한 이해를 할 수 있었습니다</a:t>
            </a:r>
            <a:r>
              <a:rPr lang="en-US" altLang="ko-KR" sz="2800" dirty="0">
                <a:latin typeface="Apple SD 산돌고딕 Neo 일반체"/>
              </a:rPr>
              <a:t>. 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또한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, 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웹 </a:t>
            </a:r>
            <a:r>
              <a:rPr kumimoji="0" lang="ko-KR" altLang="en-US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크롤링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 기능에 사용되는 다양한 뉴스 소스 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URL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을 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Google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을 통해 수집 및 적용을 할 수 있었습니다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.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2800" dirty="0">
                <a:latin typeface="Apple SD 산돌고딕 Neo 일반체"/>
              </a:rPr>
              <a:t>ChatGPT</a:t>
            </a:r>
            <a:r>
              <a:rPr lang="ko-KR" altLang="en-US" sz="2800" dirty="0">
                <a:latin typeface="Apple SD 산돌고딕 Neo 일반체"/>
              </a:rPr>
              <a:t>를 통해 복잡한 문제 해결을 위한 코딩 관련 힌트나 설명을 받았고</a:t>
            </a:r>
            <a:r>
              <a:rPr lang="en-US" altLang="ko-KR" sz="2800" dirty="0">
                <a:latin typeface="Apple SD 산돌고딕 Neo 일반체"/>
              </a:rPr>
              <a:t>, </a:t>
            </a:r>
            <a:r>
              <a:rPr lang="ko-KR" altLang="en-US" sz="2800" dirty="0">
                <a:latin typeface="Apple SD 산돌고딕 Neo 일반체"/>
              </a:rPr>
              <a:t>다양한 개발 관련 이슈에 빠른 해결책을 제시했습니다</a:t>
            </a:r>
            <a:r>
              <a:rPr lang="en-US" altLang="ko-KR" sz="2800" dirty="0">
                <a:latin typeface="Apple SD 산돌고딕 Neo 일반체"/>
              </a:rPr>
              <a:t>. </a:t>
            </a:r>
            <a:endParaRPr kumimoji="0" lang="en-US" altLang="ko-K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pple SD 산돌고딕 Neo 일반체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711577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빅뉴스피핕.png" descr="빅뉴스피핕.png"/>
          <p:cNvPicPr>
            <a:picLocks noChangeAspect="1"/>
          </p:cNvPicPr>
          <p:nvPr/>
        </p:nvPicPr>
        <p:blipFill>
          <a:blip r:embed="rId2"/>
          <a:srcRect t="15584" b="15584"/>
          <a:stretch>
            <a:fillRect/>
          </a:stretch>
        </p:blipFill>
        <p:spPr>
          <a:xfrm>
            <a:off x="17765523" y="9753599"/>
            <a:ext cx="1981003" cy="1022657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Google Shape;319;p11"/>
          <p:cNvSpPr/>
          <p:nvPr/>
        </p:nvSpPr>
        <p:spPr>
          <a:xfrm>
            <a:off x="1092090" y="1016000"/>
            <a:ext cx="1041298" cy="723900"/>
          </a:xfrm>
          <a:prstGeom prst="rect">
            <a:avLst/>
          </a:prstGeom>
          <a:solidFill>
            <a:srgbClr val="E8344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7" name="Google Shape;320;p11"/>
          <p:cNvSpPr txBox="1"/>
          <p:nvPr/>
        </p:nvSpPr>
        <p:spPr>
          <a:xfrm>
            <a:off x="990500" y="1016000"/>
            <a:ext cx="1244477" cy="67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t>04</a:t>
            </a:r>
          </a:p>
        </p:txBody>
      </p:sp>
      <p:sp>
        <p:nvSpPr>
          <p:cNvPr id="198" name="Google Shape;321;p11"/>
          <p:cNvSpPr txBox="1"/>
          <p:nvPr/>
        </p:nvSpPr>
        <p:spPr>
          <a:xfrm>
            <a:off x="2412759" y="1011822"/>
            <a:ext cx="16775023" cy="732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800"/>
            </a:lvl1pPr>
          </a:lstStyle>
          <a:p>
            <a:r>
              <a:t>프로젝트 수행 경과 </a:t>
            </a:r>
          </a:p>
        </p:txBody>
      </p:sp>
      <p:pic>
        <p:nvPicPr>
          <p:cNvPr id="199" name="Google Shape;322;p11" descr="Google Shape;322;p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94" y="1968500"/>
            <a:ext cx="18019500" cy="6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Google Shape;323;p11"/>
          <p:cNvSpPr/>
          <p:nvPr/>
        </p:nvSpPr>
        <p:spPr>
          <a:xfrm>
            <a:off x="1155584" y="2349500"/>
            <a:ext cx="584143" cy="584200"/>
          </a:xfrm>
          <a:prstGeom prst="ellipse">
            <a:avLst/>
          </a:prstGeom>
          <a:solidFill>
            <a:srgbClr val="FFF6F8"/>
          </a:solidFill>
          <a:ln w="25400">
            <a:solidFill>
              <a:srgbClr val="E8344E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02" name="Google Shape;325;p11"/>
          <p:cNvSpPr txBox="1"/>
          <p:nvPr/>
        </p:nvSpPr>
        <p:spPr>
          <a:xfrm>
            <a:off x="2006399" y="2381250"/>
            <a:ext cx="1730413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200"/>
            </a:lvl1pPr>
          </a:lstStyle>
          <a:p>
            <a:r>
              <a:rPr lang="ko-KR" altLang="en-US" b="1" dirty="0">
                <a:latin typeface="Apple SD 산돌고딕 Neo 볼드체"/>
              </a:rPr>
              <a:t>핵심 기능</a:t>
            </a:r>
            <a:endParaRPr b="1" dirty="0">
              <a:latin typeface="Apple SD 산돌고딕 Neo 볼드체"/>
            </a:endParaRPr>
          </a:p>
        </p:txBody>
      </p:sp>
      <p:sp>
        <p:nvSpPr>
          <p:cNvPr id="203" name="Google Shape;327;p11"/>
          <p:cNvSpPr txBox="1"/>
          <p:nvPr/>
        </p:nvSpPr>
        <p:spPr>
          <a:xfrm>
            <a:off x="1180982" y="3962400"/>
            <a:ext cx="18129554" cy="4953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200000"/>
              </a:lnSpc>
              <a:defRPr sz="3200"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F9AA7-6220-6F8D-C707-E0F200A88D06}"/>
              </a:ext>
            </a:extLst>
          </p:cNvPr>
          <p:cNvSpPr txBox="1"/>
          <p:nvPr/>
        </p:nvSpPr>
        <p:spPr>
          <a:xfrm>
            <a:off x="2006398" y="3145652"/>
            <a:ext cx="17304137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b="1" dirty="0">
                <a:latin typeface="Apple SD 산돌고딕 Neo 일반체"/>
              </a:rPr>
              <a:t>회원가입</a:t>
            </a:r>
            <a:r>
              <a:rPr lang="en-US" altLang="ko-KR" sz="2800" b="1" dirty="0">
                <a:latin typeface="Apple SD 산돌고딕 Neo 일반체"/>
              </a:rPr>
              <a:t>/</a:t>
            </a:r>
            <a:r>
              <a:rPr lang="ko-KR" altLang="en-US" sz="2800" b="1" dirty="0">
                <a:latin typeface="Apple SD 산돌고딕 Neo 일반체"/>
              </a:rPr>
              <a:t>로그인 기능</a:t>
            </a:r>
            <a:endParaRPr kumimoji="0" lang="en-US" altLang="ko-KR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pple SD 산돌고딕 Neo 일반체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pple SD 산돌고딕 Neo 일반체"/>
              <a:sym typeface="Arial"/>
            </a:endParaRP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회원가입과 로그인을 통해 사용자는 본인의 계정을 생성하고 로그인한 상태에서 뉴스 작성 및 좋아요 기능을 사용할 수 있습니다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. 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2800" dirty="0">
                <a:latin typeface="Apple SD 산돌고딕 Neo 일반체"/>
              </a:rPr>
              <a:t>회원가입시 비밀번호 검증을 통해 두 번의 비밀번호 입력이 일치해야 계정이 생성됩니다</a:t>
            </a:r>
            <a:r>
              <a:rPr lang="en-US" altLang="ko-KR" sz="2800" dirty="0">
                <a:latin typeface="Apple SD 산돌고딕 Neo 일반체"/>
              </a:rPr>
              <a:t>. </a:t>
            </a:r>
            <a:endParaRPr kumimoji="0" lang="en-US" altLang="ko-K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pple SD 산돌고딕 Neo 일반체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DBBD8-CB5A-95DD-E656-5E119CA1DE7A}"/>
              </a:ext>
            </a:extLst>
          </p:cNvPr>
          <p:cNvSpPr txBox="1"/>
          <p:nvPr/>
        </p:nvSpPr>
        <p:spPr>
          <a:xfrm>
            <a:off x="2006398" y="5661520"/>
            <a:ext cx="17304137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뉴스 작성</a:t>
            </a:r>
            <a:r>
              <a:rPr lang="en-US" altLang="ko-KR" sz="2800" b="1" dirty="0">
                <a:latin typeface="Apple SD 산돌고딕 Neo 일반체"/>
              </a:rPr>
              <a:t>/</a:t>
            </a:r>
            <a:r>
              <a:rPr lang="ko-KR" altLang="en-US" sz="2800" b="1" dirty="0">
                <a:latin typeface="Apple SD 산돌고딕 Neo 일반체"/>
              </a:rPr>
              <a:t>댓글 기능</a:t>
            </a:r>
            <a:endParaRPr kumimoji="0" lang="en-US" altLang="ko-KR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pple SD 산돌고딕 Neo 일반체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pple SD 산돌고딕 Neo 일반체"/>
              <a:sym typeface="Arial"/>
            </a:endParaRP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2800" dirty="0">
                <a:latin typeface="Apple SD 산돌고딕 Neo 일반체"/>
              </a:rPr>
              <a:t>로그인을 통해 뉴스</a:t>
            </a:r>
            <a:r>
              <a:rPr lang="en-US" altLang="ko-KR" sz="2800" dirty="0">
                <a:latin typeface="Apple SD 산돌고딕 Neo 일반체"/>
              </a:rPr>
              <a:t>, </a:t>
            </a:r>
            <a:r>
              <a:rPr lang="ko-KR" altLang="en-US" sz="2800" dirty="0">
                <a:latin typeface="Apple SD 산돌고딕 Neo 일반체"/>
              </a:rPr>
              <a:t>댓글을 작성</a:t>
            </a:r>
            <a:r>
              <a:rPr lang="en-US" altLang="ko-KR" sz="2800" dirty="0">
                <a:latin typeface="Apple SD 산돌고딕 Neo 일반체"/>
              </a:rPr>
              <a:t>, </a:t>
            </a:r>
            <a:r>
              <a:rPr lang="ko-KR" altLang="en-US" sz="2800" dirty="0">
                <a:latin typeface="Apple SD 산돌고딕 Neo 일반체"/>
              </a:rPr>
              <a:t>수정</a:t>
            </a:r>
            <a:r>
              <a:rPr lang="en-US" altLang="ko-KR" sz="2800" dirty="0">
                <a:latin typeface="Apple SD 산돌고딕 Neo 일반체"/>
              </a:rPr>
              <a:t>, </a:t>
            </a:r>
            <a:r>
              <a:rPr lang="ko-KR" altLang="en-US" sz="2800" dirty="0">
                <a:latin typeface="Apple SD 산돌고딕 Neo 일반체"/>
              </a:rPr>
              <a:t>삭제할 수 있습니다</a:t>
            </a:r>
            <a:r>
              <a:rPr lang="en-US" altLang="ko-KR" sz="2800" dirty="0">
                <a:latin typeface="Apple SD 산돌고딕 Neo 일반체"/>
              </a:rPr>
              <a:t>. 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사용자는 뉴스에 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‘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좋아요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＇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를 누를 수 있으며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, 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각 뉴스는 좋아요 수에 따라 정렬될 수 있습니다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.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각 뉴스에 달린 댓글에는 사용자가 로그인한 상태에서 댓글의 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‘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좋아요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＇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를 누를 수 있습니다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.</a:t>
            </a:r>
          </a:p>
        </p:txBody>
      </p:sp>
      <p:pic>
        <p:nvPicPr>
          <p:cNvPr id="2" name="Google Shape;66;p3" descr="Google Shape;66;p3">
            <a:extLst>
              <a:ext uri="{FF2B5EF4-FFF2-40B4-BE49-F238E27FC236}">
                <a16:creationId xmlns:a16="http://schemas.microsoft.com/office/drawing/2014/main" id="{FCB19CEB-7235-F4BC-DED8-E635BEC76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318" y="2491181"/>
            <a:ext cx="234673" cy="30083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70F474-F602-8750-AA9D-93E3944B450E}"/>
              </a:ext>
            </a:extLst>
          </p:cNvPr>
          <p:cNvSpPr txBox="1"/>
          <p:nvPr/>
        </p:nvSpPr>
        <p:spPr>
          <a:xfrm>
            <a:off x="2006397" y="8126383"/>
            <a:ext cx="17304137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>
                <a:latin typeface="Apple SD 산돌고딕 Neo 일반체"/>
              </a:rPr>
              <a:t>JWT</a:t>
            </a:r>
            <a:r>
              <a:rPr lang="ko-KR" altLang="en-US" sz="2800" b="1" dirty="0">
                <a:latin typeface="Apple SD 산돌고딕 Neo 일반체"/>
              </a:rPr>
              <a:t> 기반 인증 기능</a:t>
            </a:r>
            <a:endParaRPr lang="en-US" altLang="ko-KR" sz="2800" b="1" dirty="0">
              <a:latin typeface="Apple SD 산돌고딕 Neo 일반체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pple SD 산돌고딕 Neo 일반체"/>
              <a:sym typeface="Arial"/>
            </a:endParaRP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2800" dirty="0">
                <a:latin typeface="Apple SD 산돌고딕 Neo 일반체"/>
              </a:rPr>
              <a:t>JWT </a:t>
            </a:r>
            <a:r>
              <a:rPr lang="ko-KR" altLang="en-US" sz="2800" dirty="0">
                <a:latin typeface="Apple SD 산돌고딕 Neo 일반체"/>
              </a:rPr>
              <a:t>인증을 통해 사용자는 안전하게 로그인하고</a:t>
            </a:r>
            <a:r>
              <a:rPr lang="en-US" altLang="ko-KR" sz="2800" dirty="0">
                <a:latin typeface="Apple SD 산돌고딕 Neo 일반체"/>
              </a:rPr>
              <a:t>, </a:t>
            </a:r>
            <a:r>
              <a:rPr lang="ko-KR" altLang="en-US" sz="2800" dirty="0">
                <a:latin typeface="Apple SD 산돌고딕 Neo 일반체"/>
              </a:rPr>
              <a:t>인증된 사용자만이 특정기능을 사용할 수 있습니다</a:t>
            </a:r>
            <a:r>
              <a:rPr lang="en-US" altLang="ko-KR" sz="2800" dirty="0">
                <a:latin typeface="Apple SD 산돌고딕 Neo 일반체"/>
              </a:rPr>
              <a:t>. 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2800" dirty="0">
                <a:latin typeface="Apple SD 산돌고딕 Neo 일반체"/>
              </a:rPr>
              <a:t>JWT </a:t>
            </a:r>
            <a:r>
              <a:rPr lang="ko-KR" altLang="en-US" sz="2800" dirty="0">
                <a:latin typeface="Apple SD 산돌고딕 Neo 일반체"/>
              </a:rPr>
              <a:t>토큰은 </a:t>
            </a:r>
            <a:r>
              <a:rPr lang="en-US" altLang="ko-KR" sz="2800" dirty="0">
                <a:latin typeface="Apple SD 산돌고딕 Neo 일반체"/>
              </a:rPr>
              <a:t>API </a:t>
            </a:r>
            <a:r>
              <a:rPr lang="ko-KR" altLang="en-US" sz="2800" dirty="0">
                <a:latin typeface="Apple SD 산돌고딕 Neo 일반체"/>
              </a:rPr>
              <a:t>요청 시 헤더에 포함되어 인증을 처리 합니다</a:t>
            </a:r>
            <a:r>
              <a:rPr lang="en-US" altLang="ko-KR" sz="2800" dirty="0">
                <a:latin typeface="Apple SD 산돌고딕 Neo 일반체"/>
              </a:rPr>
              <a:t>.</a:t>
            </a:r>
            <a:endParaRPr kumimoji="0" lang="en-US" altLang="ko-KR" sz="2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pple SD 산돌고딕 Neo 일반체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85149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빅뉴스피핕.png" descr="빅뉴스피핕.png"/>
          <p:cNvPicPr>
            <a:picLocks noChangeAspect="1"/>
          </p:cNvPicPr>
          <p:nvPr/>
        </p:nvPicPr>
        <p:blipFill>
          <a:blip r:embed="rId2"/>
          <a:srcRect t="15584" b="15584"/>
          <a:stretch>
            <a:fillRect/>
          </a:stretch>
        </p:blipFill>
        <p:spPr>
          <a:xfrm>
            <a:off x="17765523" y="9753599"/>
            <a:ext cx="1981003" cy="1022657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Google Shape;319;p11"/>
          <p:cNvSpPr/>
          <p:nvPr/>
        </p:nvSpPr>
        <p:spPr>
          <a:xfrm>
            <a:off x="1092090" y="1016000"/>
            <a:ext cx="1041298" cy="723900"/>
          </a:xfrm>
          <a:prstGeom prst="rect">
            <a:avLst/>
          </a:prstGeom>
          <a:solidFill>
            <a:srgbClr val="E8344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7" name="Google Shape;320;p11"/>
          <p:cNvSpPr txBox="1"/>
          <p:nvPr/>
        </p:nvSpPr>
        <p:spPr>
          <a:xfrm>
            <a:off x="990500" y="1016000"/>
            <a:ext cx="1244477" cy="67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t>04</a:t>
            </a:r>
          </a:p>
        </p:txBody>
      </p:sp>
      <p:sp>
        <p:nvSpPr>
          <p:cNvPr id="198" name="Google Shape;321;p11"/>
          <p:cNvSpPr txBox="1"/>
          <p:nvPr/>
        </p:nvSpPr>
        <p:spPr>
          <a:xfrm>
            <a:off x="2412759" y="1011822"/>
            <a:ext cx="16775023" cy="732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800"/>
            </a:lvl1pPr>
          </a:lstStyle>
          <a:p>
            <a:r>
              <a:t>프로젝트 수행 경과 </a:t>
            </a:r>
          </a:p>
        </p:txBody>
      </p:sp>
      <p:pic>
        <p:nvPicPr>
          <p:cNvPr id="199" name="Google Shape;322;p11" descr="Google Shape;322;p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94" y="1968500"/>
            <a:ext cx="18019500" cy="6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Google Shape;323;p11"/>
          <p:cNvSpPr/>
          <p:nvPr/>
        </p:nvSpPr>
        <p:spPr>
          <a:xfrm>
            <a:off x="1155584" y="2349500"/>
            <a:ext cx="584143" cy="584200"/>
          </a:xfrm>
          <a:prstGeom prst="ellipse">
            <a:avLst/>
          </a:prstGeom>
          <a:solidFill>
            <a:srgbClr val="FFF6F8"/>
          </a:solidFill>
          <a:ln w="25400">
            <a:solidFill>
              <a:srgbClr val="E8344E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02" name="Google Shape;325;p11"/>
          <p:cNvSpPr txBox="1"/>
          <p:nvPr/>
        </p:nvSpPr>
        <p:spPr>
          <a:xfrm>
            <a:off x="2006399" y="2381250"/>
            <a:ext cx="1730413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200"/>
            </a:lvl1pPr>
          </a:lstStyle>
          <a:p>
            <a:r>
              <a:rPr lang="ko-KR" altLang="en-US" b="1" dirty="0">
                <a:latin typeface="Apple SD 산돌고딕 Neo 볼드체"/>
              </a:rPr>
              <a:t>핵심 기능</a:t>
            </a:r>
            <a:endParaRPr b="1" dirty="0">
              <a:latin typeface="Apple SD 산돌고딕 Neo 볼드체"/>
            </a:endParaRPr>
          </a:p>
        </p:txBody>
      </p:sp>
      <p:sp>
        <p:nvSpPr>
          <p:cNvPr id="203" name="Google Shape;327;p11"/>
          <p:cNvSpPr txBox="1"/>
          <p:nvPr/>
        </p:nvSpPr>
        <p:spPr>
          <a:xfrm>
            <a:off x="1180982" y="3962400"/>
            <a:ext cx="18129554" cy="4953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200000"/>
              </a:lnSpc>
              <a:defRPr sz="3200"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F9AA7-6220-6F8D-C707-E0F200A88D06}"/>
              </a:ext>
            </a:extLst>
          </p:cNvPr>
          <p:cNvSpPr txBox="1"/>
          <p:nvPr/>
        </p:nvSpPr>
        <p:spPr>
          <a:xfrm>
            <a:off x="2006398" y="3145652"/>
            <a:ext cx="17304137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b="1" dirty="0">
                <a:latin typeface="Apple SD 산돌고딕 Neo 일반체"/>
              </a:rPr>
              <a:t>검색 및 정렬 기능</a:t>
            </a:r>
            <a:endParaRPr lang="en-US" altLang="ko-KR" sz="2800" b="1" dirty="0">
              <a:latin typeface="Apple SD 산돌고딕 Neo 일반체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800" dirty="0">
              <a:latin typeface="Apple SD 산돌고딕 Neo 일반체"/>
            </a:endParaRP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뉴스 목록을 검색할 수 있는 기능이 포함되어 있습니다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. 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사용자는 제목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, 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내용을 기준으로 검색할 수 있습니다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.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2800" dirty="0">
                <a:latin typeface="Apple SD 산돌고딕 Neo 일반체"/>
              </a:rPr>
              <a:t>또한 뉴스 목록을 최신순 또는 좋아요 순으로 정렬할 수 있는 기능을 제공합니다</a:t>
            </a:r>
            <a:r>
              <a:rPr lang="en-US" altLang="ko-KR" sz="2800" dirty="0">
                <a:latin typeface="Apple SD 산돌고딕 Neo 일반체"/>
              </a:rPr>
              <a:t>. 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DBBD8-CB5A-95DD-E656-5E119CA1DE7A}"/>
              </a:ext>
            </a:extLst>
          </p:cNvPr>
          <p:cNvSpPr txBox="1"/>
          <p:nvPr/>
        </p:nvSpPr>
        <p:spPr>
          <a:xfrm>
            <a:off x="2006398" y="5661520"/>
            <a:ext cx="17304137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웹 </a:t>
            </a:r>
            <a:r>
              <a:rPr kumimoji="0" lang="ko-KR" altLang="en-US" sz="2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크롤링을</a:t>
            </a:r>
            <a:r>
              <a:rPr kumimoji="0" lang="ko-KR" alt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 통한 뉴스 제공</a:t>
            </a:r>
            <a:endParaRPr kumimoji="0" lang="en-US" altLang="ko-KR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pple SD 산돌고딕 Neo 일반체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pple SD 산돌고딕 Neo 일반체"/>
              <a:sym typeface="Arial"/>
            </a:endParaRP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2800" dirty="0">
                <a:latin typeface="Apple SD 산돌고딕 Neo 일반체"/>
              </a:rPr>
              <a:t>Selenium</a:t>
            </a:r>
            <a:r>
              <a:rPr lang="ko-KR" altLang="en-US" sz="2800" dirty="0">
                <a:latin typeface="Apple SD 산돌고딕 Neo 일반체"/>
              </a:rPr>
              <a:t>을</a:t>
            </a:r>
            <a:r>
              <a:rPr lang="en-US" altLang="ko-KR" sz="2800" dirty="0">
                <a:latin typeface="Apple SD 산돌고딕 Neo 일반체"/>
              </a:rPr>
              <a:t> </a:t>
            </a:r>
            <a:r>
              <a:rPr lang="ko-KR" altLang="en-US" sz="2800" dirty="0">
                <a:latin typeface="Apple SD 산돌고딕 Neo 일반체"/>
              </a:rPr>
              <a:t>사용하여 주요 뉴스 웹사이트에서 실시간으로 뉴스를 크롤링한 후 </a:t>
            </a:r>
            <a:r>
              <a:rPr lang="en-US" altLang="ko-KR" sz="2800" dirty="0">
                <a:latin typeface="Apple SD 산돌고딕 Neo 일반체"/>
              </a:rPr>
              <a:t>, </a:t>
            </a:r>
            <a:r>
              <a:rPr lang="ko-KR" altLang="en-US" sz="2800" dirty="0">
                <a:latin typeface="Apple SD 산돌고딕 Neo 일반체"/>
              </a:rPr>
              <a:t>최신 뉴스를 제공합니다</a:t>
            </a:r>
            <a:r>
              <a:rPr lang="en-US" altLang="ko-KR" sz="2800" dirty="0">
                <a:latin typeface="Apple SD 산돌고딕 Neo 일반체"/>
              </a:rPr>
              <a:t>.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2800" dirty="0">
                <a:latin typeface="Apple SD 산돌고딕 Neo 일반체"/>
              </a:rPr>
              <a:t>이를 통해 뉴스 목록 페이지에서 </a:t>
            </a:r>
            <a:r>
              <a:rPr lang="ko-KR" altLang="en-US" sz="2800" dirty="0" err="1">
                <a:latin typeface="Apple SD 산돌고딕 Neo 일반체"/>
              </a:rPr>
              <a:t>크롤링된</a:t>
            </a:r>
            <a:r>
              <a:rPr lang="ko-KR" altLang="en-US" sz="2800" dirty="0">
                <a:latin typeface="Apple SD 산돌고딕 Neo 일반체"/>
              </a:rPr>
              <a:t> 뉴스를 볼 수 있습니다</a:t>
            </a:r>
            <a:r>
              <a:rPr lang="en-US" altLang="ko-KR" sz="2800" dirty="0">
                <a:latin typeface="Apple SD 산돌고딕 Neo 일반체"/>
              </a:rPr>
              <a:t>.</a:t>
            </a:r>
            <a:endParaRPr kumimoji="0" lang="en-US" altLang="ko-K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pple SD 산돌고딕 Neo 일반체"/>
              <a:sym typeface="Arial"/>
            </a:endParaRPr>
          </a:p>
        </p:txBody>
      </p:sp>
      <p:pic>
        <p:nvPicPr>
          <p:cNvPr id="2" name="Google Shape;66;p3" descr="Google Shape;66;p3">
            <a:extLst>
              <a:ext uri="{FF2B5EF4-FFF2-40B4-BE49-F238E27FC236}">
                <a16:creationId xmlns:a16="http://schemas.microsoft.com/office/drawing/2014/main" id="{FCB19CEB-7235-F4BC-DED8-E635BEC76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318" y="2491181"/>
            <a:ext cx="234673" cy="30083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70F474-F602-8750-AA9D-93E3944B450E}"/>
              </a:ext>
            </a:extLst>
          </p:cNvPr>
          <p:cNvSpPr txBox="1"/>
          <p:nvPr/>
        </p:nvSpPr>
        <p:spPr>
          <a:xfrm>
            <a:off x="2006397" y="8126383"/>
            <a:ext cx="17304137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AI</a:t>
            </a:r>
            <a:r>
              <a:rPr kumimoji="0" lang="ko-KR" alt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를 통한 뉴스 요약</a:t>
            </a:r>
            <a:endParaRPr kumimoji="0" lang="en-US" altLang="ko-KR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pple SD 산돌고딕 Neo 일반체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pple SD 산돌고딕 Neo 일반체"/>
              <a:sym typeface="Arial"/>
            </a:endParaRP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28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크롤링된</a:t>
            </a:r>
            <a:r>
              <a:rPr kumimoji="0" lang="ko-KR" altLang="en-US" sz="2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 뉴스를 </a:t>
            </a:r>
            <a:r>
              <a:rPr kumimoji="0" lang="en-US" altLang="ko-KR" sz="2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AI</a:t>
            </a:r>
            <a:r>
              <a:rPr kumimoji="0" lang="ko-KR" altLang="en-US" sz="2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를 사용하여 자동으로 요약하는 기능을 제공합니다</a:t>
            </a:r>
            <a:r>
              <a:rPr kumimoji="0" lang="en-US" altLang="ko-KR" sz="2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. 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2800" dirty="0">
                <a:latin typeface="Apple SD 산돌고딕 Neo 일반체"/>
              </a:rPr>
              <a:t>사용자가 </a:t>
            </a:r>
            <a:r>
              <a:rPr lang="ko-KR" altLang="en-US" sz="2800" dirty="0" err="1">
                <a:latin typeface="Apple SD 산돌고딕 Neo 일반체"/>
              </a:rPr>
              <a:t>크롤링된</a:t>
            </a:r>
            <a:r>
              <a:rPr lang="ko-KR" altLang="en-US" sz="2800" dirty="0">
                <a:latin typeface="Apple SD 산돌고딕 Neo 일반체"/>
              </a:rPr>
              <a:t> 뉴스 기사에 접근할 때</a:t>
            </a:r>
            <a:r>
              <a:rPr lang="en-US" altLang="ko-KR" sz="2800" dirty="0">
                <a:latin typeface="Apple SD 산돌고딕 Neo 일반체"/>
              </a:rPr>
              <a:t>, </a:t>
            </a:r>
            <a:r>
              <a:rPr lang="ko-KR" altLang="en-US" sz="2800" dirty="0">
                <a:latin typeface="Apple SD 산돌고딕 Neo 일반체"/>
              </a:rPr>
              <a:t>기사의 긴 내용을 읽는 대신</a:t>
            </a:r>
            <a:r>
              <a:rPr lang="en-US" altLang="ko-KR" sz="2800" dirty="0">
                <a:latin typeface="Apple SD 산돌고딕 Neo 일반체"/>
              </a:rPr>
              <a:t>, </a:t>
            </a:r>
            <a:r>
              <a:rPr lang="ko-KR" altLang="en-US" sz="2800" dirty="0">
                <a:latin typeface="Apple SD 산돌고딕 Neo 일반체"/>
              </a:rPr>
              <a:t>요약된 내용을 빠르게 파악할 수 있습니다</a:t>
            </a:r>
            <a:r>
              <a:rPr lang="en-US" altLang="ko-KR" sz="2800" dirty="0">
                <a:latin typeface="Apple SD 산돌고딕 Neo 일반체"/>
              </a:rPr>
              <a:t>. </a:t>
            </a:r>
            <a:endParaRPr kumimoji="0" lang="en-US" altLang="ko-KR" sz="2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pple SD 산돌고딕 Neo 일반체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145217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빅뉴스피핕.png" descr="빅뉴스피핕.png"/>
          <p:cNvPicPr>
            <a:picLocks noChangeAspect="1"/>
          </p:cNvPicPr>
          <p:nvPr/>
        </p:nvPicPr>
        <p:blipFill>
          <a:blip r:embed="rId2"/>
          <a:srcRect t="15584" b="15584"/>
          <a:stretch>
            <a:fillRect/>
          </a:stretch>
        </p:blipFill>
        <p:spPr>
          <a:xfrm>
            <a:off x="17765523" y="9753599"/>
            <a:ext cx="1981003" cy="1022657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Google Shape;319;p11"/>
          <p:cNvSpPr/>
          <p:nvPr/>
        </p:nvSpPr>
        <p:spPr>
          <a:xfrm>
            <a:off x="1092090" y="1016000"/>
            <a:ext cx="1041298" cy="723900"/>
          </a:xfrm>
          <a:prstGeom prst="rect">
            <a:avLst/>
          </a:prstGeom>
          <a:solidFill>
            <a:srgbClr val="E8344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7" name="Google Shape;320;p11"/>
          <p:cNvSpPr txBox="1"/>
          <p:nvPr/>
        </p:nvSpPr>
        <p:spPr>
          <a:xfrm>
            <a:off x="990500" y="1016000"/>
            <a:ext cx="1244477" cy="67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t>04</a:t>
            </a:r>
          </a:p>
        </p:txBody>
      </p:sp>
      <p:sp>
        <p:nvSpPr>
          <p:cNvPr id="198" name="Google Shape;321;p11"/>
          <p:cNvSpPr txBox="1"/>
          <p:nvPr/>
        </p:nvSpPr>
        <p:spPr>
          <a:xfrm>
            <a:off x="2412759" y="1011822"/>
            <a:ext cx="16775023" cy="732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800"/>
            </a:lvl1pPr>
          </a:lstStyle>
          <a:p>
            <a:r>
              <a:t>프로젝트 수행 경과 </a:t>
            </a:r>
          </a:p>
        </p:txBody>
      </p:sp>
      <p:pic>
        <p:nvPicPr>
          <p:cNvPr id="199" name="Google Shape;322;p11" descr="Google Shape;322;p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94" y="1968500"/>
            <a:ext cx="18019500" cy="6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Google Shape;323;p11"/>
          <p:cNvSpPr/>
          <p:nvPr/>
        </p:nvSpPr>
        <p:spPr>
          <a:xfrm>
            <a:off x="1155584" y="2349500"/>
            <a:ext cx="584143" cy="584200"/>
          </a:xfrm>
          <a:prstGeom prst="ellipse">
            <a:avLst/>
          </a:prstGeom>
          <a:solidFill>
            <a:srgbClr val="FFF6F8"/>
          </a:solidFill>
          <a:ln w="25400">
            <a:solidFill>
              <a:srgbClr val="E8344E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02" name="Google Shape;325;p11"/>
          <p:cNvSpPr txBox="1"/>
          <p:nvPr/>
        </p:nvSpPr>
        <p:spPr>
          <a:xfrm>
            <a:off x="2006399" y="2381250"/>
            <a:ext cx="1730413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200"/>
            </a:lvl1pPr>
          </a:lstStyle>
          <a:p>
            <a:r>
              <a:rPr lang="ko-KR" altLang="en-US" b="1" dirty="0">
                <a:latin typeface="Apple SD 산돌고딕 Neo 볼드체"/>
              </a:rPr>
              <a:t>전체적인 프로세스</a:t>
            </a:r>
            <a:endParaRPr b="1" dirty="0">
              <a:latin typeface="Apple SD 산돌고딕 Neo 볼드체"/>
            </a:endParaRPr>
          </a:p>
        </p:txBody>
      </p:sp>
      <p:sp>
        <p:nvSpPr>
          <p:cNvPr id="203" name="Google Shape;327;p11"/>
          <p:cNvSpPr txBox="1"/>
          <p:nvPr/>
        </p:nvSpPr>
        <p:spPr>
          <a:xfrm>
            <a:off x="1155584" y="3916680"/>
            <a:ext cx="18129554" cy="4953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200000"/>
              </a:lnSpc>
              <a:defRPr sz="3200"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F9AA7-6220-6F8D-C707-E0F200A88D06}"/>
              </a:ext>
            </a:extLst>
          </p:cNvPr>
          <p:cNvSpPr txBox="1"/>
          <p:nvPr/>
        </p:nvSpPr>
        <p:spPr>
          <a:xfrm>
            <a:off x="2006398" y="3145652"/>
            <a:ext cx="17304137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>
                <a:latin typeface="Apple SD 산돌고딕 Neo 일반체"/>
              </a:rPr>
              <a:t>1. </a:t>
            </a:r>
            <a:r>
              <a:rPr lang="ko-KR" altLang="en-US" sz="2800" b="1" dirty="0">
                <a:latin typeface="Apple SD 산돌고딕 Neo 일반체"/>
              </a:rPr>
              <a:t>초기 기획 및 요구 사항 분석</a:t>
            </a:r>
            <a:endParaRPr lang="en-US" altLang="ko-KR" sz="2800" b="1" dirty="0">
              <a:latin typeface="Apple SD 산돌고딕 Neo 일반체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800" dirty="0">
              <a:latin typeface="Apple SD 산돌고딕 Neo 일반체"/>
            </a:endParaRP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ko-KR" altLang="en-US" sz="2800" dirty="0">
                <a:latin typeface="Apple SD 산돌고딕 Neo 일반체"/>
              </a:rPr>
              <a:t>목표 설정</a:t>
            </a:r>
            <a:r>
              <a:rPr lang="en-US" altLang="ko-KR" sz="2800" dirty="0">
                <a:latin typeface="Apple SD 산돌고딕 Neo 일반체"/>
              </a:rPr>
              <a:t>: </a:t>
            </a:r>
            <a:r>
              <a:rPr lang="ko-KR" altLang="en-US" sz="2800" dirty="0">
                <a:latin typeface="Apple SD 산돌고딕 Neo 일반체"/>
              </a:rPr>
              <a:t>이번 </a:t>
            </a:r>
            <a:r>
              <a:rPr lang="ko-KR" altLang="en-US" sz="2800" dirty="0" err="1">
                <a:latin typeface="Apple SD 산돌고딕 Neo 일반체"/>
              </a:rPr>
              <a:t>프로젝으의</a:t>
            </a:r>
            <a:r>
              <a:rPr lang="ko-KR" altLang="en-US" sz="2800" dirty="0">
                <a:latin typeface="Apple SD 산돌고딕 Neo 일반체"/>
              </a:rPr>
              <a:t> 목표는 뉴스 </a:t>
            </a:r>
            <a:r>
              <a:rPr lang="en-US" altLang="ko-KR" sz="2800" dirty="0">
                <a:latin typeface="Apple SD 산돌고딕 Neo 일반체"/>
              </a:rPr>
              <a:t>API</a:t>
            </a:r>
            <a:r>
              <a:rPr lang="ko-KR" altLang="en-US" sz="2800" dirty="0">
                <a:latin typeface="Apple SD 산돌고딕 Neo 일반체"/>
              </a:rPr>
              <a:t>를 구축하고</a:t>
            </a:r>
            <a:r>
              <a:rPr lang="en-US" altLang="ko-KR" sz="2800" dirty="0">
                <a:latin typeface="Apple SD 산돌고딕 Neo 일반체"/>
              </a:rPr>
              <a:t>, </a:t>
            </a:r>
            <a:r>
              <a:rPr lang="ko-KR" altLang="en-US" sz="2800" dirty="0">
                <a:latin typeface="Apple SD 산돌고딕 Neo 일반체"/>
              </a:rPr>
              <a:t>사용자에게 최신 뉴스와 뉴스 관련 기능을 제공하는 시스템을 개발하는 것이었습니다</a:t>
            </a:r>
            <a:r>
              <a:rPr lang="en-US" altLang="ko-KR" sz="2800" dirty="0">
                <a:latin typeface="Apple SD 산돌고딕 Neo 일반체"/>
              </a:rPr>
              <a:t>. 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ko-KR" sz="2800" dirty="0" err="1">
                <a:latin typeface="Apple SD 산돌고딕 Neo 일반체"/>
              </a:rPr>
              <a:t>Django_DRF</a:t>
            </a:r>
            <a:r>
              <a:rPr lang="ko-KR" altLang="en-US" sz="2800" dirty="0">
                <a:latin typeface="Apple SD 산돌고딕 Neo 일반체"/>
              </a:rPr>
              <a:t>를 활용하여 </a:t>
            </a:r>
            <a:r>
              <a:rPr lang="en-US" altLang="ko-KR" sz="2800" dirty="0">
                <a:latin typeface="Apple SD 산돌고딕 Neo 일반체"/>
              </a:rPr>
              <a:t>RESTful API</a:t>
            </a:r>
            <a:r>
              <a:rPr lang="ko-KR" altLang="en-US" sz="2800" dirty="0">
                <a:latin typeface="Apple SD 산돌고딕 Neo 일반체"/>
              </a:rPr>
              <a:t>를 개발하고</a:t>
            </a:r>
            <a:r>
              <a:rPr lang="en-US" altLang="ko-KR" sz="2800" dirty="0">
                <a:latin typeface="Apple SD 산돌고딕 Neo 일반체"/>
              </a:rPr>
              <a:t>, </a:t>
            </a:r>
            <a:r>
              <a:rPr lang="ko-KR" altLang="en-US" sz="2800" dirty="0">
                <a:latin typeface="Apple SD 산돌고딕 Neo 일반체"/>
              </a:rPr>
              <a:t>뉴스 </a:t>
            </a:r>
            <a:r>
              <a:rPr lang="en-US" altLang="ko-KR" sz="2800" dirty="0">
                <a:latin typeface="Apple SD 산돌고딕 Neo 일반체"/>
              </a:rPr>
              <a:t>CRUD </a:t>
            </a:r>
            <a:r>
              <a:rPr lang="ko-KR" altLang="en-US" sz="2800" dirty="0">
                <a:latin typeface="Apple SD 산돌고딕 Neo 일반체"/>
              </a:rPr>
              <a:t>기능을 </a:t>
            </a:r>
            <a:r>
              <a:rPr lang="ko-KR" altLang="en-US" sz="2800" dirty="0" err="1">
                <a:latin typeface="Apple SD 산돌고딕 Neo 일반체"/>
              </a:rPr>
              <a:t>구현하는것이</a:t>
            </a:r>
            <a:r>
              <a:rPr lang="ko-KR" altLang="en-US" sz="2800" dirty="0">
                <a:latin typeface="Apple SD 산돌고딕 Neo 일반체"/>
              </a:rPr>
              <a:t> 최초 목표였습니다</a:t>
            </a:r>
            <a:r>
              <a:rPr lang="en-US" altLang="ko-KR" sz="2800" dirty="0">
                <a:latin typeface="Apple SD 산돌고딕 Neo 일반체"/>
              </a:rPr>
              <a:t>.</a:t>
            </a:r>
          </a:p>
        </p:txBody>
      </p:sp>
      <p:pic>
        <p:nvPicPr>
          <p:cNvPr id="3" name="Google Shape;70;p3" descr="Google Shape;70;p3">
            <a:extLst>
              <a:ext uri="{FF2B5EF4-FFF2-40B4-BE49-F238E27FC236}">
                <a16:creationId xmlns:a16="http://schemas.microsoft.com/office/drawing/2014/main" id="{F99DF756-5A63-923C-B2E3-3492129A8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229" y="2498633"/>
            <a:ext cx="228851" cy="30439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BA1507-30C3-C7CF-0915-92D53EE81356}"/>
              </a:ext>
            </a:extLst>
          </p:cNvPr>
          <p:cNvSpPr txBox="1"/>
          <p:nvPr/>
        </p:nvSpPr>
        <p:spPr>
          <a:xfrm>
            <a:off x="2006398" y="6163447"/>
            <a:ext cx="17304137" cy="48320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>
                <a:latin typeface="Apple SD 산돌고딕 Neo 일반체"/>
              </a:rPr>
              <a:t>2. </a:t>
            </a:r>
            <a:r>
              <a:rPr lang="ko-KR" altLang="en-US" sz="2800" b="1" dirty="0">
                <a:latin typeface="Apple SD 산돌고딕 Neo 일반체"/>
              </a:rPr>
              <a:t>프로젝트 개발 과정</a:t>
            </a:r>
            <a:endParaRPr lang="en-US" altLang="ko-KR" sz="2800" b="1" dirty="0">
              <a:latin typeface="Apple SD 산돌고딕 Neo 일반체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800" dirty="0">
              <a:latin typeface="Apple SD 산돌고딕 Neo 일반체"/>
            </a:endParaRP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ko-KR" altLang="en-US" sz="2800" dirty="0">
                <a:latin typeface="Apple SD 산돌고딕 Neo 일반체"/>
              </a:rPr>
              <a:t>초기 단계에서 </a:t>
            </a:r>
            <a:r>
              <a:rPr lang="en-US" altLang="ko-KR" sz="2800" dirty="0">
                <a:latin typeface="Apple SD 산돌고딕 Neo 일반체"/>
              </a:rPr>
              <a:t>ERD </a:t>
            </a:r>
            <a:r>
              <a:rPr lang="ko-KR" altLang="en-US" sz="2800" dirty="0">
                <a:latin typeface="Apple SD 산돌고딕 Neo 일반체"/>
              </a:rPr>
              <a:t>및 와이어프레임을 설계하여</a:t>
            </a:r>
            <a:r>
              <a:rPr lang="en-US" altLang="ko-KR" sz="2800" dirty="0">
                <a:latin typeface="Apple SD 산돌고딕 Neo 일반체"/>
              </a:rPr>
              <a:t> </a:t>
            </a:r>
            <a:r>
              <a:rPr lang="ko-KR" altLang="en-US" sz="2800" dirty="0">
                <a:latin typeface="Apple SD 산돌고딕 Neo 일반체"/>
              </a:rPr>
              <a:t>데이터 구조를 정의하였고  각 </a:t>
            </a:r>
            <a:r>
              <a:rPr lang="ko-KR" altLang="en-US" sz="2800" dirty="0" err="1">
                <a:latin typeface="Apple SD 산돌고딕 Neo 일반체"/>
              </a:rPr>
              <a:t>모델간의</a:t>
            </a:r>
            <a:r>
              <a:rPr lang="ko-KR" altLang="en-US" sz="2800" dirty="0">
                <a:latin typeface="Apple SD 산돌고딕 Neo 일반체"/>
              </a:rPr>
              <a:t> 관계를 명확히 설정했습니다</a:t>
            </a:r>
            <a:r>
              <a:rPr lang="en-US" altLang="ko-KR" sz="2800" dirty="0">
                <a:latin typeface="Apple SD 산돌고딕 Neo 일반체"/>
              </a:rPr>
              <a:t>. 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ko-KR" altLang="en-US" sz="2800" dirty="0">
                <a:latin typeface="Apple SD 산돌고딕 Neo 일반체"/>
              </a:rPr>
              <a:t>회원관리</a:t>
            </a:r>
            <a:r>
              <a:rPr lang="en-US" altLang="ko-KR" sz="2800" dirty="0">
                <a:latin typeface="Apple SD 산돌고딕 Neo 일반체"/>
              </a:rPr>
              <a:t>: Django</a:t>
            </a:r>
            <a:r>
              <a:rPr lang="ko-KR" altLang="en-US" sz="2800" dirty="0">
                <a:latin typeface="Apple SD 산돌고딕 Neo 일반체"/>
              </a:rPr>
              <a:t>의 내장된 인증 기능을 활용하여 회원가입</a:t>
            </a:r>
            <a:r>
              <a:rPr lang="en-US" altLang="ko-KR" sz="2800" dirty="0">
                <a:latin typeface="Apple SD 산돌고딕 Neo 일반체"/>
              </a:rPr>
              <a:t>, </a:t>
            </a:r>
            <a:r>
              <a:rPr lang="ko-KR" altLang="en-US" sz="2800" dirty="0">
                <a:latin typeface="Apple SD 산돌고딕 Neo 일반체"/>
              </a:rPr>
              <a:t>로그인</a:t>
            </a:r>
            <a:r>
              <a:rPr lang="en-US" altLang="ko-KR" sz="2800" dirty="0">
                <a:latin typeface="Apple SD 산돌고딕 Neo 일반체"/>
              </a:rPr>
              <a:t>, </a:t>
            </a:r>
            <a:r>
              <a:rPr lang="ko-KR" altLang="en-US" sz="2800" dirty="0">
                <a:latin typeface="Apple SD 산돌고딕 Neo 일반체"/>
              </a:rPr>
              <a:t>로그아웃 등 설정</a:t>
            </a:r>
            <a:endParaRPr lang="en-US" altLang="ko-KR" sz="2800" dirty="0">
              <a:latin typeface="Apple SD 산돌고딕 Neo 일반체"/>
            </a:endParaRP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ko-KR" altLang="en-US" sz="2800" dirty="0">
                <a:latin typeface="Apple SD 산돌고딕 Neo 일반체"/>
              </a:rPr>
              <a:t>뉴스관리</a:t>
            </a:r>
            <a:r>
              <a:rPr lang="en-US" altLang="ko-KR" sz="2800" dirty="0">
                <a:latin typeface="Apple SD 산돌고딕 Neo 일반체"/>
              </a:rPr>
              <a:t>: </a:t>
            </a:r>
            <a:r>
              <a:rPr lang="ko-KR" altLang="en-US" sz="2800" dirty="0">
                <a:latin typeface="Apple SD 산돌고딕 Neo 일반체"/>
              </a:rPr>
              <a:t>사용자는 뉴스를 작성</a:t>
            </a:r>
            <a:r>
              <a:rPr lang="en-US" altLang="ko-KR" sz="2800" dirty="0">
                <a:latin typeface="Apple SD 산돌고딕 Neo 일반체"/>
              </a:rPr>
              <a:t>, </a:t>
            </a:r>
            <a:r>
              <a:rPr lang="ko-KR" altLang="en-US" sz="2800" dirty="0">
                <a:latin typeface="Apple SD 산돌고딕 Neo 일반체"/>
              </a:rPr>
              <a:t>수정</a:t>
            </a:r>
            <a:r>
              <a:rPr lang="en-US" altLang="ko-KR" sz="2800" dirty="0">
                <a:latin typeface="Apple SD 산돌고딕 Neo 일반체"/>
              </a:rPr>
              <a:t>, </a:t>
            </a:r>
            <a:r>
              <a:rPr lang="ko-KR" altLang="en-US" sz="2800" dirty="0">
                <a:latin typeface="Apple SD 산돌고딕 Neo 일반체"/>
              </a:rPr>
              <a:t>삭제할 수 있으며 각 뉴스에는 제목</a:t>
            </a:r>
            <a:r>
              <a:rPr lang="en-US" altLang="ko-KR" sz="2800" dirty="0">
                <a:latin typeface="Apple SD 산돌고딕 Neo 일반체"/>
              </a:rPr>
              <a:t>, </a:t>
            </a:r>
            <a:r>
              <a:rPr lang="ko-KR" altLang="en-US" sz="2800" dirty="0">
                <a:latin typeface="Apple SD 산돌고딕 Neo 일반체"/>
              </a:rPr>
              <a:t>내용</a:t>
            </a:r>
            <a:r>
              <a:rPr lang="en-US" altLang="ko-KR" sz="2800" dirty="0">
                <a:latin typeface="Apple SD 산돌고딕 Neo 일반체"/>
              </a:rPr>
              <a:t>, </a:t>
            </a:r>
            <a:r>
              <a:rPr lang="ko-KR" altLang="en-US" sz="2800" dirty="0">
                <a:latin typeface="Apple SD 산돌고딕 Neo 일반체"/>
              </a:rPr>
              <a:t>사진 등이 </a:t>
            </a:r>
            <a:r>
              <a:rPr lang="ko-KR" altLang="en-US" sz="2800" dirty="0" err="1">
                <a:latin typeface="Apple SD 산돌고딕 Neo 일반체"/>
              </a:rPr>
              <a:t>포함되어있고</a:t>
            </a:r>
            <a:r>
              <a:rPr lang="ko-KR" altLang="en-US" sz="2800" dirty="0">
                <a:latin typeface="Apple SD 산돌고딕 Neo 일반체"/>
              </a:rPr>
              <a:t> </a:t>
            </a:r>
            <a:r>
              <a:rPr lang="en-US" altLang="ko-KR" sz="2800" dirty="0">
                <a:latin typeface="Apple SD 산돌고딕 Neo 일반체"/>
              </a:rPr>
              <a:t>		   </a:t>
            </a:r>
            <a:r>
              <a:rPr lang="ko-KR" altLang="en-US" sz="2800" dirty="0">
                <a:latin typeface="Apple SD 산돌고딕 Neo 일반체"/>
              </a:rPr>
              <a:t>자동으로 작성일</a:t>
            </a:r>
            <a:r>
              <a:rPr lang="en-US" altLang="ko-KR" sz="2800" dirty="0">
                <a:latin typeface="Apple SD 산돌고딕 Neo 일반체"/>
              </a:rPr>
              <a:t>, </a:t>
            </a:r>
            <a:r>
              <a:rPr lang="ko-KR" altLang="en-US" sz="2800" dirty="0">
                <a:latin typeface="Apple SD 산돌고딕 Neo 일반체"/>
              </a:rPr>
              <a:t>수정일등이 포함되어 있습니다</a:t>
            </a:r>
            <a:r>
              <a:rPr lang="en-US" altLang="ko-KR" sz="2800" dirty="0">
                <a:latin typeface="Apple SD 산돌고딕 Neo 일반체"/>
              </a:rPr>
              <a:t>.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ko-KR" altLang="en-US" sz="2800" dirty="0">
                <a:latin typeface="Apple SD 산돌고딕 Neo 일반체"/>
              </a:rPr>
              <a:t>검색 및 정렬</a:t>
            </a:r>
            <a:r>
              <a:rPr lang="en-US" altLang="ko-KR" sz="2800" dirty="0">
                <a:latin typeface="Apple SD 산돌고딕 Neo 일반체"/>
              </a:rPr>
              <a:t>: </a:t>
            </a:r>
            <a:r>
              <a:rPr lang="ko-KR" altLang="en-US" sz="2800" dirty="0">
                <a:latin typeface="Apple SD 산돌고딕 Neo 일반체"/>
              </a:rPr>
              <a:t>뉴스 목록 페이지에서 사용자는 제목</a:t>
            </a:r>
            <a:r>
              <a:rPr lang="en-US" altLang="ko-KR" sz="2800" dirty="0">
                <a:latin typeface="Apple SD 산돌고딕 Neo 일반체"/>
              </a:rPr>
              <a:t>, </a:t>
            </a:r>
            <a:r>
              <a:rPr lang="ko-KR" altLang="en-US" sz="2800" dirty="0">
                <a:latin typeface="Apple SD 산돌고딕 Neo 일반체"/>
              </a:rPr>
              <a:t>내용</a:t>
            </a:r>
            <a:r>
              <a:rPr lang="en-US" altLang="ko-KR" sz="2800" dirty="0">
                <a:latin typeface="Apple SD 산돌고딕 Neo 일반체"/>
              </a:rPr>
              <a:t> </a:t>
            </a:r>
            <a:r>
              <a:rPr lang="ko-KR" altLang="en-US" sz="2800" dirty="0">
                <a:latin typeface="Apple SD 산돌고딕 Neo 일반체"/>
              </a:rPr>
              <a:t>등을 기준으로 뉴스를 검색할 수 있고</a:t>
            </a:r>
            <a:r>
              <a:rPr lang="en-US" altLang="ko-KR" sz="2800" dirty="0">
                <a:latin typeface="Apple SD 산돌고딕 Neo 일반체"/>
              </a:rPr>
              <a:t>, </a:t>
            </a:r>
            <a:r>
              <a:rPr lang="ko-KR" altLang="en-US" sz="2800" dirty="0">
                <a:latin typeface="Apple SD 산돌고딕 Neo 일반체"/>
              </a:rPr>
              <a:t>최신순이나 </a:t>
            </a:r>
            <a:r>
              <a:rPr lang="en-US" altLang="ko-KR" sz="2800" dirty="0">
                <a:latin typeface="Apple SD 산돌고딕 Neo 일반체"/>
              </a:rPr>
              <a:t>			</a:t>
            </a:r>
            <a:r>
              <a:rPr lang="ko-KR" altLang="en-US" sz="2800" dirty="0">
                <a:latin typeface="Apple SD 산돌고딕 Neo 일반체"/>
              </a:rPr>
              <a:t>좋아요 순으로 뉴스를 정렬할 수 있습니다</a:t>
            </a:r>
            <a:r>
              <a:rPr lang="en-US" altLang="ko-KR" sz="2800" dirty="0">
                <a:latin typeface="Apple SD 산돌고딕 Neo 일반체"/>
              </a:rPr>
              <a:t>.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ko-KR" altLang="en-US" sz="2800" dirty="0">
                <a:latin typeface="Apple SD 산돌고딕 Neo 일반체"/>
              </a:rPr>
              <a:t>댓글 및 좋아요</a:t>
            </a:r>
            <a:r>
              <a:rPr lang="en-US" altLang="ko-KR" sz="2800" dirty="0">
                <a:latin typeface="Apple SD 산돌고딕 Neo 일반체"/>
              </a:rPr>
              <a:t>: </a:t>
            </a:r>
            <a:r>
              <a:rPr lang="ko-KR" altLang="en-US" sz="2800" dirty="0">
                <a:latin typeface="Apple SD 산돌고딕 Neo 일반체"/>
              </a:rPr>
              <a:t>각 뉴스마다 댓글을 작성할 수 있으며</a:t>
            </a:r>
            <a:r>
              <a:rPr lang="en-US" altLang="ko-KR" sz="2800" dirty="0">
                <a:latin typeface="Apple SD 산돌고딕 Neo 일반체"/>
              </a:rPr>
              <a:t>, </a:t>
            </a:r>
            <a:r>
              <a:rPr lang="ko-KR" altLang="en-US" sz="2800" dirty="0">
                <a:latin typeface="Apple SD 산돌고딕 Neo 일반체"/>
              </a:rPr>
              <a:t>댓글에도 좋아요 기능을 추가하여 댓글의 인기도 </a:t>
            </a:r>
            <a:r>
              <a:rPr lang="en-US" altLang="ko-KR" sz="2800" dirty="0">
                <a:latin typeface="Apple SD 산돌고딕 Neo 일반체"/>
              </a:rPr>
              <a:t>				</a:t>
            </a:r>
            <a:r>
              <a:rPr lang="ko-KR" altLang="en-US" sz="2800" dirty="0">
                <a:latin typeface="Apple SD 산돌고딕 Neo 일반체"/>
              </a:rPr>
              <a:t>확인이 가능합니다</a:t>
            </a:r>
            <a:r>
              <a:rPr lang="en-US" altLang="ko-KR" sz="2800" dirty="0">
                <a:latin typeface="Apple SD 산돌고딕 Neo 일반체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66869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빅뉴스피핕.png" descr="빅뉴스피핕.png"/>
          <p:cNvPicPr>
            <a:picLocks noChangeAspect="1"/>
          </p:cNvPicPr>
          <p:nvPr/>
        </p:nvPicPr>
        <p:blipFill>
          <a:blip r:embed="rId2"/>
          <a:srcRect t="15584" b="15584"/>
          <a:stretch>
            <a:fillRect/>
          </a:stretch>
        </p:blipFill>
        <p:spPr>
          <a:xfrm>
            <a:off x="17765523" y="9753599"/>
            <a:ext cx="1981003" cy="1022657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Google Shape;319;p11"/>
          <p:cNvSpPr/>
          <p:nvPr/>
        </p:nvSpPr>
        <p:spPr>
          <a:xfrm>
            <a:off x="1092090" y="1016000"/>
            <a:ext cx="1041298" cy="723900"/>
          </a:xfrm>
          <a:prstGeom prst="rect">
            <a:avLst/>
          </a:prstGeom>
          <a:solidFill>
            <a:srgbClr val="E8344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7" name="Google Shape;320;p11"/>
          <p:cNvSpPr txBox="1"/>
          <p:nvPr/>
        </p:nvSpPr>
        <p:spPr>
          <a:xfrm>
            <a:off x="990500" y="1016000"/>
            <a:ext cx="1244477" cy="67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t>04</a:t>
            </a:r>
          </a:p>
        </p:txBody>
      </p:sp>
      <p:sp>
        <p:nvSpPr>
          <p:cNvPr id="198" name="Google Shape;321;p11"/>
          <p:cNvSpPr txBox="1"/>
          <p:nvPr/>
        </p:nvSpPr>
        <p:spPr>
          <a:xfrm>
            <a:off x="2412759" y="1011822"/>
            <a:ext cx="16775023" cy="732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800"/>
            </a:lvl1pPr>
          </a:lstStyle>
          <a:p>
            <a:r>
              <a:t>프로젝트 수행 경과 </a:t>
            </a:r>
          </a:p>
        </p:txBody>
      </p:sp>
      <p:pic>
        <p:nvPicPr>
          <p:cNvPr id="199" name="Google Shape;322;p11" descr="Google Shape;322;p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94" y="1968500"/>
            <a:ext cx="18019500" cy="6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Google Shape;323;p11"/>
          <p:cNvSpPr/>
          <p:nvPr/>
        </p:nvSpPr>
        <p:spPr>
          <a:xfrm>
            <a:off x="1155584" y="2349500"/>
            <a:ext cx="584143" cy="584200"/>
          </a:xfrm>
          <a:prstGeom prst="ellipse">
            <a:avLst/>
          </a:prstGeom>
          <a:solidFill>
            <a:srgbClr val="FFF6F8"/>
          </a:solidFill>
          <a:ln w="25400">
            <a:solidFill>
              <a:srgbClr val="E8344E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02" name="Google Shape;325;p11"/>
          <p:cNvSpPr txBox="1"/>
          <p:nvPr/>
        </p:nvSpPr>
        <p:spPr>
          <a:xfrm>
            <a:off x="2006399" y="2381250"/>
            <a:ext cx="1730413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200"/>
            </a:lvl1pPr>
          </a:lstStyle>
          <a:p>
            <a:r>
              <a:rPr lang="ko-KR" altLang="en-US" b="1" dirty="0">
                <a:latin typeface="Apple SD 산돌고딕 Neo 볼드체"/>
              </a:rPr>
              <a:t>전체적인 프로세스</a:t>
            </a:r>
            <a:endParaRPr b="1" dirty="0">
              <a:latin typeface="Apple SD 산돌고딕 Neo 볼드체"/>
            </a:endParaRPr>
          </a:p>
        </p:txBody>
      </p:sp>
      <p:sp>
        <p:nvSpPr>
          <p:cNvPr id="203" name="Google Shape;327;p11"/>
          <p:cNvSpPr txBox="1"/>
          <p:nvPr/>
        </p:nvSpPr>
        <p:spPr>
          <a:xfrm>
            <a:off x="1155584" y="3916680"/>
            <a:ext cx="18129554" cy="4953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200000"/>
              </a:lnSpc>
              <a:defRPr sz="3200"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F9AA7-6220-6F8D-C707-E0F200A88D06}"/>
              </a:ext>
            </a:extLst>
          </p:cNvPr>
          <p:cNvSpPr txBox="1"/>
          <p:nvPr/>
        </p:nvSpPr>
        <p:spPr>
          <a:xfrm>
            <a:off x="2006398" y="3145652"/>
            <a:ext cx="17304137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>
                <a:latin typeface="Apple SD 산돌고딕 Neo 일반체"/>
              </a:rPr>
              <a:t>3. </a:t>
            </a:r>
            <a:r>
              <a:rPr lang="ko-KR" altLang="en-US" sz="2800" b="1" dirty="0">
                <a:latin typeface="Apple SD 산돌고딕 Neo 일반체"/>
              </a:rPr>
              <a:t>테스트 및 피드백</a:t>
            </a:r>
            <a:endParaRPr lang="en-US" altLang="ko-KR" sz="2800" b="1" dirty="0">
              <a:latin typeface="Apple SD 산돌고딕 Neo 일반체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800" dirty="0">
              <a:latin typeface="Apple SD 산돌고딕 Neo 일반체"/>
            </a:endParaRP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ko-KR" sz="2800" dirty="0">
                <a:latin typeface="Apple SD 산돌고딕 Neo 일반체"/>
              </a:rPr>
              <a:t>API</a:t>
            </a:r>
            <a:r>
              <a:rPr lang="ko-KR" altLang="en-US" sz="2800" dirty="0">
                <a:latin typeface="Apple SD 산돌고딕 Neo 일반체"/>
              </a:rPr>
              <a:t>테스트</a:t>
            </a:r>
            <a:r>
              <a:rPr lang="en-US" altLang="ko-KR" sz="2800" dirty="0">
                <a:latin typeface="Apple SD 산돌고딕 Neo 일반체"/>
              </a:rPr>
              <a:t>: API </a:t>
            </a:r>
            <a:r>
              <a:rPr lang="ko-KR" altLang="en-US" sz="2800" dirty="0" err="1">
                <a:latin typeface="Apple SD 산돌고딕 Neo 일반체"/>
              </a:rPr>
              <a:t>엔드포인트가</a:t>
            </a:r>
            <a:r>
              <a:rPr lang="ko-KR" altLang="en-US" sz="2800" dirty="0">
                <a:latin typeface="Apple SD 산돌고딕 Neo 일반체"/>
              </a:rPr>
              <a:t> 예상대로 작동하는지 확인하기 위해 </a:t>
            </a:r>
            <a:r>
              <a:rPr lang="en-US" altLang="ko-KR" sz="2800" dirty="0">
                <a:latin typeface="Apple SD 산돌고딕 Neo 일반체"/>
              </a:rPr>
              <a:t>Postman</a:t>
            </a:r>
            <a:r>
              <a:rPr lang="ko-KR" altLang="en-US" sz="2800" dirty="0">
                <a:latin typeface="Apple SD 산돌고딕 Neo 일반체"/>
              </a:rPr>
              <a:t>을 활용하여 각 기능을 테스트</a:t>
            </a:r>
            <a:r>
              <a:rPr lang="en-US" altLang="ko-KR" sz="2800" dirty="0">
                <a:latin typeface="Apple SD 산돌고딕 Neo 일반체"/>
              </a:rPr>
              <a:t>		</a:t>
            </a:r>
            <a:r>
              <a:rPr lang="ko-KR" altLang="en-US" sz="2800" dirty="0">
                <a:latin typeface="Apple SD 산돌고딕 Neo 일반체"/>
              </a:rPr>
              <a:t> 했습니다</a:t>
            </a:r>
            <a:r>
              <a:rPr lang="en-US" altLang="ko-KR" sz="2800" dirty="0">
                <a:latin typeface="Apple SD 산돌고딕 Neo 일반체"/>
              </a:rPr>
              <a:t>. </a:t>
            </a:r>
            <a:r>
              <a:rPr lang="ko-KR" altLang="en-US" sz="2800" dirty="0">
                <a:latin typeface="Apple SD 산돌고딕 Neo 일반체"/>
              </a:rPr>
              <a:t>또한</a:t>
            </a:r>
            <a:r>
              <a:rPr lang="en-US" altLang="ko-KR" sz="2800" dirty="0">
                <a:latin typeface="Apple SD 산돌고딕 Neo 일반체"/>
              </a:rPr>
              <a:t>, </a:t>
            </a:r>
            <a:r>
              <a:rPr lang="ko-KR" altLang="en-US" sz="2800" dirty="0">
                <a:latin typeface="Apple SD 산돌고딕 Neo 일반체"/>
              </a:rPr>
              <a:t>버그가 발견될 때마다 수정하여 시스템의 안정성을 높였습니다</a:t>
            </a:r>
            <a:r>
              <a:rPr lang="en-US" altLang="ko-KR" sz="2800" dirty="0">
                <a:latin typeface="Apple SD 산돌고딕 Neo 일반체"/>
              </a:rPr>
              <a:t>. 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ko-KR" altLang="en-US" sz="2800" dirty="0">
                <a:latin typeface="Apple SD 산돌고딕 Neo 일반체"/>
              </a:rPr>
              <a:t>피드백</a:t>
            </a:r>
            <a:r>
              <a:rPr lang="en-US" altLang="ko-KR" sz="2800" dirty="0">
                <a:latin typeface="Apple SD 산돌고딕 Neo 일반체"/>
              </a:rPr>
              <a:t> </a:t>
            </a:r>
            <a:r>
              <a:rPr lang="ko-KR" altLang="en-US" sz="2800" dirty="0">
                <a:latin typeface="Apple SD 산돌고딕 Neo 일반체"/>
              </a:rPr>
              <a:t>및 수정</a:t>
            </a:r>
            <a:r>
              <a:rPr lang="en-US" altLang="ko-KR" sz="2800" dirty="0">
                <a:latin typeface="Apple SD 산돌고딕 Neo 일반체"/>
              </a:rPr>
              <a:t>: </a:t>
            </a:r>
            <a:r>
              <a:rPr lang="ko-KR" altLang="en-US" sz="2800" dirty="0">
                <a:latin typeface="Apple SD 산돌고딕 Neo 일반체"/>
              </a:rPr>
              <a:t>테스트 과정에서 조원들과 상호 피드백을 주고 받고 </a:t>
            </a:r>
            <a:r>
              <a:rPr lang="en-US" altLang="ko-KR" sz="2800" dirty="0">
                <a:latin typeface="Apple SD 산돌고딕 Neo 일반체"/>
              </a:rPr>
              <a:t>Git</a:t>
            </a:r>
            <a:r>
              <a:rPr lang="ko-KR" altLang="en-US" sz="2800" dirty="0">
                <a:latin typeface="Apple SD 산돌고딕 Neo 일반체"/>
              </a:rPr>
              <a:t>을 활용한 협업을 통해 보다 직관적인 </a:t>
            </a:r>
            <a:r>
              <a:rPr lang="en-US" altLang="ko-KR" sz="2800" dirty="0">
                <a:latin typeface="Apple SD 산돌고딕 Neo 일반체"/>
              </a:rPr>
              <a:t>		</a:t>
            </a:r>
            <a:r>
              <a:rPr lang="ko-KR" altLang="en-US" sz="2800" dirty="0">
                <a:latin typeface="Apple SD 산돌고딕 Neo 일반체"/>
              </a:rPr>
              <a:t>수정 작업을 진행했습니다</a:t>
            </a:r>
            <a:r>
              <a:rPr lang="en-US" altLang="ko-KR" sz="2800" dirty="0">
                <a:latin typeface="Apple SD 산돌고딕 Neo 일반체"/>
              </a:rPr>
              <a:t>.</a:t>
            </a:r>
          </a:p>
        </p:txBody>
      </p:sp>
      <p:pic>
        <p:nvPicPr>
          <p:cNvPr id="3" name="Google Shape;70;p3" descr="Google Shape;70;p3">
            <a:extLst>
              <a:ext uri="{FF2B5EF4-FFF2-40B4-BE49-F238E27FC236}">
                <a16:creationId xmlns:a16="http://schemas.microsoft.com/office/drawing/2014/main" id="{F99DF756-5A63-923C-B2E3-3492129A8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229" y="2498633"/>
            <a:ext cx="228851" cy="30439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BA1507-30C3-C7CF-0915-92D53EE81356}"/>
              </a:ext>
            </a:extLst>
          </p:cNvPr>
          <p:cNvSpPr txBox="1"/>
          <p:nvPr/>
        </p:nvSpPr>
        <p:spPr>
          <a:xfrm>
            <a:off x="2006398" y="6594334"/>
            <a:ext cx="17304137" cy="3108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>
                <a:latin typeface="Apple SD 산돌고딕 Neo 일반체"/>
              </a:rPr>
              <a:t>4. </a:t>
            </a:r>
            <a:r>
              <a:rPr lang="ko-KR" altLang="en-US" sz="2800" b="1" dirty="0">
                <a:latin typeface="Apple SD 산돌고딕 Neo 일반체"/>
              </a:rPr>
              <a:t>최종 결과물 및 활용 방안</a:t>
            </a:r>
            <a:endParaRPr lang="en-US" altLang="ko-KR" sz="2800" dirty="0">
              <a:latin typeface="Apple SD 산돌고딕 Neo 일반체"/>
            </a:endParaRP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en-US" altLang="ko-KR" sz="2800" dirty="0">
              <a:latin typeface="Apple SD 산돌고딕 Neo 일반체"/>
            </a:endParaRP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ko-KR" altLang="en-US" sz="2800" dirty="0">
                <a:latin typeface="Apple SD 산돌고딕 Neo 일반체"/>
              </a:rPr>
              <a:t>최종시스템</a:t>
            </a:r>
            <a:r>
              <a:rPr lang="en-US" altLang="ko-KR" sz="2800" dirty="0">
                <a:latin typeface="Apple SD 산돌고딕 Neo 일반체"/>
              </a:rPr>
              <a:t>: </a:t>
            </a:r>
            <a:r>
              <a:rPr lang="ko-KR" altLang="en-US" sz="2800" dirty="0">
                <a:latin typeface="Apple SD 산돌고딕 Neo 일반체"/>
              </a:rPr>
              <a:t>결과물은 사용자에게 </a:t>
            </a:r>
            <a:r>
              <a:rPr lang="en-US" altLang="ko-KR" sz="2800" dirty="0">
                <a:latin typeface="Apple SD 산돌고딕 Neo 일반체"/>
              </a:rPr>
              <a:t>RESTful API </a:t>
            </a:r>
            <a:r>
              <a:rPr lang="ko-KR" altLang="en-US" sz="2800" dirty="0">
                <a:latin typeface="Apple SD 산돌고딕 Neo 일반체"/>
              </a:rPr>
              <a:t>형태로 제공되는 뉴스 관리 시스템으로 사용자는 뉴스 작성</a:t>
            </a:r>
            <a:r>
              <a:rPr lang="en-US" altLang="ko-KR" sz="2800" dirty="0">
                <a:latin typeface="Apple SD 산돌고딕 Neo 일반체"/>
              </a:rPr>
              <a:t>, 		       </a:t>
            </a:r>
            <a:r>
              <a:rPr lang="ko-KR" altLang="en-US" sz="2800" dirty="0">
                <a:latin typeface="Apple SD 산돌고딕 Neo 일반체"/>
              </a:rPr>
              <a:t>수정</a:t>
            </a:r>
            <a:r>
              <a:rPr lang="en-US" altLang="ko-KR" sz="2800" dirty="0">
                <a:latin typeface="Apple SD 산돌고딕 Neo 일반체"/>
              </a:rPr>
              <a:t>, </a:t>
            </a:r>
            <a:r>
              <a:rPr lang="ko-KR" altLang="en-US" sz="2800" dirty="0">
                <a:latin typeface="Apple SD 산돌고딕 Neo 일반체"/>
              </a:rPr>
              <a:t>삭제와 같은 기본적인 기능 외에도</a:t>
            </a:r>
            <a:r>
              <a:rPr lang="en-US" altLang="ko-KR" sz="2800" dirty="0">
                <a:latin typeface="Apple SD 산돌고딕 Neo 일반체"/>
              </a:rPr>
              <a:t>,</a:t>
            </a:r>
            <a:r>
              <a:rPr lang="ko-KR" altLang="en-US" sz="2800" dirty="0">
                <a:latin typeface="Apple SD 산돌고딕 Neo 일반체"/>
              </a:rPr>
              <a:t> 뉴스에 댓글을 남기거나 좋아요 를 누르는 등의 상호</a:t>
            </a:r>
            <a:r>
              <a:rPr lang="en-US" altLang="ko-KR" sz="2800" dirty="0">
                <a:latin typeface="Apple SD 산돌고딕 Neo 일반체"/>
              </a:rPr>
              <a:t>		       </a:t>
            </a:r>
            <a:r>
              <a:rPr lang="ko-KR" altLang="en-US" sz="2800" dirty="0">
                <a:latin typeface="Apple SD 산돌고딕 Neo 일반체"/>
              </a:rPr>
              <a:t>작용을 할 수 있습니다</a:t>
            </a:r>
            <a:r>
              <a:rPr lang="en-US" altLang="ko-KR" sz="2800" dirty="0">
                <a:latin typeface="Apple SD 산돌고딕 Neo 일반체"/>
              </a:rPr>
              <a:t>.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ko-KR" altLang="en-US" sz="2800" dirty="0">
                <a:latin typeface="Apple SD 산돌고딕 Neo 일반체"/>
              </a:rPr>
              <a:t>활용 방안</a:t>
            </a:r>
            <a:r>
              <a:rPr lang="en-US" altLang="ko-KR" sz="2800" dirty="0">
                <a:latin typeface="Apple SD 산돌고딕 Neo 일반체"/>
              </a:rPr>
              <a:t>: API</a:t>
            </a:r>
            <a:r>
              <a:rPr lang="ko-KR" altLang="en-US" sz="2800" dirty="0">
                <a:latin typeface="Apple SD 산돌고딕 Neo 일반체"/>
              </a:rPr>
              <a:t>는 웹이나 모바일 앱에서 뉴스 관련 서비스를 제공하는 데 </a:t>
            </a:r>
            <a:r>
              <a:rPr lang="ko-KR" altLang="en-US" sz="2800" dirty="0" err="1">
                <a:latin typeface="Apple SD 산돌고딕 Neo 일반체"/>
              </a:rPr>
              <a:t>유용ㅇ하게</a:t>
            </a:r>
            <a:r>
              <a:rPr lang="ko-KR" altLang="en-US" sz="2800" dirty="0">
                <a:latin typeface="Apple SD 산돌고딕 Neo 일반체"/>
              </a:rPr>
              <a:t> 활용 될 수 있습니다</a:t>
            </a:r>
            <a:r>
              <a:rPr lang="en-US" altLang="ko-KR" sz="2800" dirty="0">
                <a:latin typeface="Apple SD 산돌고딕 Neo 일반체"/>
              </a:rPr>
              <a:t>. 		</a:t>
            </a:r>
            <a:r>
              <a:rPr lang="ko-KR" altLang="en-US" sz="2800" dirty="0">
                <a:latin typeface="Apple SD 산돌고딕 Neo 일반체"/>
              </a:rPr>
              <a:t>이를테면</a:t>
            </a:r>
            <a:r>
              <a:rPr lang="en-US" altLang="ko-KR" sz="2800" dirty="0">
                <a:latin typeface="Apple SD 산돌고딕 Neo 일반체"/>
              </a:rPr>
              <a:t>, </a:t>
            </a:r>
            <a:r>
              <a:rPr lang="ko-KR" altLang="en-US" sz="2800" dirty="0" err="1">
                <a:latin typeface="Apple SD 산돌고딕 Neo 일반체"/>
              </a:rPr>
              <a:t>프론트엔드와</a:t>
            </a:r>
            <a:r>
              <a:rPr lang="ko-KR" altLang="en-US" sz="2800" dirty="0">
                <a:latin typeface="Apple SD 산돌고딕 Neo 일반체"/>
              </a:rPr>
              <a:t> 결합하여 뉴스 포털 사이트를 구축할 수 있습니다</a:t>
            </a:r>
            <a:r>
              <a:rPr lang="en-US" altLang="ko-KR" sz="2800" dirty="0">
                <a:latin typeface="Apple SD 산돌고딕 Neo 일반체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279209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빅뉴스피핕.png" descr="빅뉴스피핕.png"/>
          <p:cNvPicPr>
            <a:picLocks noChangeAspect="1"/>
          </p:cNvPicPr>
          <p:nvPr/>
        </p:nvPicPr>
        <p:blipFill>
          <a:blip r:embed="rId2"/>
          <a:srcRect t="15584" b="15584"/>
          <a:stretch>
            <a:fillRect/>
          </a:stretch>
        </p:blipFill>
        <p:spPr>
          <a:xfrm>
            <a:off x="17765523" y="9753599"/>
            <a:ext cx="1981003" cy="1022657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Google Shape;319;p11"/>
          <p:cNvSpPr/>
          <p:nvPr/>
        </p:nvSpPr>
        <p:spPr>
          <a:xfrm>
            <a:off x="1092090" y="1016000"/>
            <a:ext cx="1041298" cy="723900"/>
          </a:xfrm>
          <a:prstGeom prst="rect">
            <a:avLst/>
          </a:prstGeom>
          <a:solidFill>
            <a:srgbClr val="E8344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7" name="Google Shape;320;p11"/>
          <p:cNvSpPr txBox="1"/>
          <p:nvPr/>
        </p:nvSpPr>
        <p:spPr>
          <a:xfrm>
            <a:off x="990500" y="1016000"/>
            <a:ext cx="1244477" cy="67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t>04</a:t>
            </a:r>
          </a:p>
        </p:txBody>
      </p:sp>
      <p:sp>
        <p:nvSpPr>
          <p:cNvPr id="198" name="Google Shape;321;p11"/>
          <p:cNvSpPr txBox="1"/>
          <p:nvPr/>
        </p:nvSpPr>
        <p:spPr>
          <a:xfrm>
            <a:off x="2412759" y="1011822"/>
            <a:ext cx="16775023" cy="732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800"/>
            </a:lvl1pPr>
          </a:lstStyle>
          <a:p>
            <a:r>
              <a:t>프로젝트 수행 경과 </a:t>
            </a:r>
          </a:p>
        </p:txBody>
      </p:sp>
      <p:pic>
        <p:nvPicPr>
          <p:cNvPr id="199" name="Google Shape;322;p11" descr="Google Shape;322;p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94" y="1968500"/>
            <a:ext cx="18019500" cy="6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Google Shape;323;p11"/>
          <p:cNvSpPr/>
          <p:nvPr/>
        </p:nvSpPr>
        <p:spPr>
          <a:xfrm>
            <a:off x="1155584" y="2349500"/>
            <a:ext cx="584143" cy="584200"/>
          </a:xfrm>
          <a:prstGeom prst="ellipse">
            <a:avLst/>
          </a:prstGeom>
          <a:solidFill>
            <a:srgbClr val="FFF6F8"/>
          </a:solidFill>
          <a:ln w="25400">
            <a:solidFill>
              <a:srgbClr val="E8344E"/>
            </a:solidFill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201" name="Google Shape;324;p11" descr="Google Shape;324;p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635" y="2479693"/>
            <a:ext cx="257798" cy="305824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Google Shape;325;p11"/>
          <p:cNvSpPr txBox="1"/>
          <p:nvPr/>
        </p:nvSpPr>
        <p:spPr>
          <a:xfrm>
            <a:off x="2006399" y="2381250"/>
            <a:ext cx="1730413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200"/>
            </a:lvl1pPr>
          </a:lstStyle>
          <a:p>
            <a:r>
              <a:t>시연영상</a:t>
            </a:r>
          </a:p>
        </p:txBody>
      </p:sp>
      <p:sp>
        <p:nvSpPr>
          <p:cNvPr id="203" name="Google Shape;327;p11"/>
          <p:cNvSpPr txBox="1"/>
          <p:nvPr/>
        </p:nvSpPr>
        <p:spPr>
          <a:xfrm>
            <a:off x="1180982" y="3962400"/>
            <a:ext cx="18129554" cy="4953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200000"/>
              </a:lnSpc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09686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빅뉴스피핕.png" descr="빅뉴스피핕.png"/>
          <p:cNvPicPr>
            <a:picLocks noChangeAspect="1"/>
          </p:cNvPicPr>
          <p:nvPr/>
        </p:nvPicPr>
        <p:blipFill>
          <a:blip r:embed="rId2"/>
          <a:srcRect t="15584" b="15584"/>
          <a:stretch>
            <a:fillRect/>
          </a:stretch>
        </p:blipFill>
        <p:spPr>
          <a:xfrm>
            <a:off x="17765523" y="9753600"/>
            <a:ext cx="1981003" cy="1022656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Google Shape;303;p10"/>
          <p:cNvSpPr/>
          <p:nvPr/>
        </p:nvSpPr>
        <p:spPr>
          <a:xfrm>
            <a:off x="1092090" y="1016000"/>
            <a:ext cx="1041298" cy="723900"/>
          </a:xfrm>
          <a:prstGeom prst="rect">
            <a:avLst/>
          </a:prstGeom>
          <a:solidFill>
            <a:srgbClr val="E8344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86" name="Google Shape;304;p10"/>
          <p:cNvSpPr txBox="1"/>
          <p:nvPr/>
        </p:nvSpPr>
        <p:spPr>
          <a:xfrm>
            <a:off x="990500" y="1016000"/>
            <a:ext cx="1244477" cy="67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t>04</a:t>
            </a:r>
          </a:p>
        </p:txBody>
      </p:sp>
      <p:sp>
        <p:nvSpPr>
          <p:cNvPr id="187" name="Google Shape;305;p10"/>
          <p:cNvSpPr txBox="1"/>
          <p:nvPr/>
        </p:nvSpPr>
        <p:spPr>
          <a:xfrm>
            <a:off x="2412759" y="1011822"/>
            <a:ext cx="16863914" cy="732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800"/>
            </a:lvl1pPr>
          </a:lstStyle>
          <a:p>
            <a:r>
              <a:t>프로젝트 수행 결과 - 트러블슈팅</a:t>
            </a:r>
          </a:p>
        </p:txBody>
      </p:sp>
      <p:pic>
        <p:nvPicPr>
          <p:cNvPr id="188" name="Google Shape;306;p10" descr="Google Shape;306;p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94" y="1968500"/>
            <a:ext cx="18019500" cy="6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TextBox 2"/>
          <p:cNvSpPr txBox="1"/>
          <p:nvPr/>
        </p:nvSpPr>
        <p:spPr>
          <a:xfrm>
            <a:off x="925579" y="9482653"/>
            <a:ext cx="17888441" cy="459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4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191" name="이 에러는 함수나 메서드가 문자열(string)타입을 기대하고 있는데, 다른 데이터 타입이 전달되었을때 발생하는…"/>
          <p:cNvSpPr/>
          <p:nvPr/>
        </p:nvSpPr>
        <p:spPr>
          <a:xfrm>
            <a:off x="1021759" y="7733349"/>
            <a:ext cx="14737490" cy="29194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6200" tIns="76200" rIns="76200" bIns="76200" numCol="1" anchor="t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 sz="26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lang="en-US" dirty="0"/>
              <a:t>Git repositories </a:t>
            </a:r>
            <a:r>
              <a:rPr lang="ko-KR" altLang="en-US" dirty="0"/>
              <a:t>작성 후 최초 </a:t>
            </a:r>
            <a:r>
              <a:rPr lang="en-US" altLang="ko-KR" dirty="0"/>
              <a:t>push</a:t>
            </a:r>
            <a:r>
              <a:rPr lang="ko-KR" altLang="en-US" dirty="0" err="1"/>
              <a:t>할때</a:t>
            </a:r>
            <a:r>
              <a:rPr lang="ko-KR" altLang="en-US" dirty="0"/>
              <a:t> 소통문제로 인해 </a:t>
            </a:r>
            <a:r>
              <a:rPr lang="en-US" altLang="ko-KR" dirty="0"/>
              <a:t>SECRET_KEY</a:t>
            </a:r>
            <a:r>
              <a:rPr lang="ko-KR" altLang="en-US" dirty="0"/>
              <a:t>가 들어있는 파일도 함께 </a:t>
            </a:r>
            <a:r>
              <a:rPr lang="en-US" altLang="ko-KR" dirty="0"/>
              <a:t>Git</a:t>
            </a:r>
            <a:r>
              <a:rPr lang="ko-KR" altLang="en-US" dirty="0"/>
              <a:t>에 올라가는 문제 발생</a:t>
            </a:r>
            <a:endParaRPr lang="en-US" altLang="ko-KR" dirty="0"/>
          </a:p>
          <a:p>
            <a:pPr marL="457200" indent="-457200">
              <a:buFont typeface="Arial" panose="020B0604020202020204" pitchFamily="34" charset="0"/>
              <a:buChar char="•"/>
              <a:defRPr sz="26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lang="en-US" dirty="0"/>
          </a:p>
          <a:p>
            <a:pPr marL="457200" lvl="2" indent="-457200">
              <a:buFont typeface="Arial" panose="020B0604020202020204" pitchFamily="34" charset="0"/>
              <a:buChar char="•"/>
              <a:defRPr sz="26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lang="ko-KR" altLang="en-US" dirty="0"/>
              <a:t>해결</a:t>
            </a:r>
            <a:r>
              <a:rPr lang="en-US" altLang="ko-KR" dirty="0"/>
              <a:t>: repositories</a:t>
            </a:r>
            <a:r>
              <a:rPr lang="ko-KR" altLang="en-US" dirty="0"/>
              <a:t>를 제거 후 다시 시작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F23A08-A5E1-EC9A-937D-A49E42FEA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90" y="2221402"/>
            <a:ext cx="12060030" cy="521984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빅뉴스피핕.png" descr="빅뉴스피핕.png"/>
          <p:cNvPicPr>
            <a:picLocks noChangeAspect="1"/>
          </p:cNvPicPr>
          <p:nvPr/>
        </p:nvPicPr>
        <p:blipFill>
          <a:blip r:embed="rId2"/>
          <a:srcRect t="15584" b="15584"/>
          <a:stretch>
            <a:fillRect/>
          </a:stretch>
        </p:blipFill>
        <p:spPr>
          <a:xfrm>
            <a:off x="17765523" y="9753600"/>
            <a:ext cx="1981003" cy="1022656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Google Shape;303;p10"/>
          <p:cNvSpPr/>
          <p:nvPr/>
        </p:nvSpPr>
        <p:spPr>
          <a:xfrm>
            <a:off x="1092090" y="1016000"/>
            <a:ext cx="1041298" cy="723900"/>
          </a:xfrm>
          <a:prstGeom prst="rect">
            <a:avLst/>
          </a:prstGeom>
          <a:solidFill>
            <a:srgbClr val="E8344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86" name="Google Shape;304;p10"/>
          <p:cNvSpPr txBox="1"/>
          <p:nvPr/>
        </p:nvSpPr>
        <p:spPr>
          <a:xfrm>
            <a:off x="990500" y="1016000"/>
            <a:ext cx="1244477" cy="67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t>04</a:t>
            </a:r>
          </a:p>
        </p:txBody>
      </p:sp>
      <p:sp>
        <p:nvSpPr>
          <p:cNvPr id="187" name="Google Shape;305;p10"/>
          <p:cNvSpPr txBox="1"/>
          <p:nvPr/>
        </p:nvSpPr>
        <p:spPr>
          <a:xfrm>
            <a:off x="2412759" y="1011822"/>
            <a:ext cx="16863914" cy="732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800"/>
            </a:lvl1pPr>
          </a:lstStyle>
          <a:p>
            <a:r>
              <a:t>프로젝트 수행 결과 - 트러블슈팅</a:t>
            </a:r>
          </a:p>
        </p:txBody>
      </p:sp>
      <p:pic>
        <p:nvPicPr>
          <p:cNvPr id="188" name="Google Shape;306;p10" descr="Google Shape;306;p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94" y="1968500"/>
            <a:ext cx="18019500" cy="6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TextBox 2"/>
          <p:cNvSpPr txBox="1"/>
          <p:nvPr/>
        </p:nvSpPr>
        <p:spPr>
          <a:xfrm>
            <a:off x="925579" y="9482653"/>
            <a:ext cx="17888441" cy="459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4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grpSp>
        <p:nvGrpSpPr>
          <p:cNvPr id="2" name="이미지 갤러리">
            <a:extLst>
              <a:ext uri="{FF2B5EF4-FFF2-40B4-BE49-F238E27FC236}">
                <a16:creationId xmlns:a16="http://schemas.microsoft.com/office/drawing/2014/main" id="{75E6FBC1-5ABC-A788-7601-473E763316EC}"/>
              </a:ext>
            </a:extLst>
          </p:cNvPr>
          <p:cNvGrpSpPr/>
          <p:nvPr/>
        </p:nvGrpSpPr>
        <p:grpSpPr>
          <a:xfrm>
            <a:off x="1021759" y="2260600"/>
            <a:ext cx="14737490" cy="8392160"/>
            <a:chOff x="0" y="0"/>
            <a:chExt cx="14737489" cy="8392159"/>
          </a:xfrm>
        </p:grpSpPr>
        <p:pic>
          <p:nvPicPr>
            <p:cNvPr id="3" name="스크린샷 2024-09-19 오후 2.49.00.png">
              <a:extLst>
                <a:ext uri="{FF2B5EF4-FFF2-40B4-BE49-F238E27FC236}">
                  <a16:creationId xmlns:a16="http://schemas.microsoft.com/office/drawing/2014/main" id="{1CE098DE-B130-91B4-7657-BD1D0BC48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13586" b="13586"/>
            <a:stretch>
              <a:fillRect/>
            </a:stretch>
          </p:blipFill>
          <p:spPr>
            <a:xfrm>
              <a:off x="0" y="0"/>
              <a:ext cx="14737489" cy="53965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" name="이 에러는 함수나 메서드가 문자열(string)타입을 기대하고 있는데, 다른 데이터 타입이 전달되었을때 발생하는…">
              <a:extLst>
                <a:ext uri="{FF2B5EF4-FFF2-40B4-BE49-F238E27FC236}">
                  <a16:creationId xmlns:a16="http://schemas.microsoft.com/office/drawing/2014/main" id="{F113F956-1E9E-4B7E-20F7-E3430E6B067E}"/>
                </a:ext>
              </a:extLst>
            </p:cNvPr>
            <p:cNvSpPr/>
            <p:nvPr/>
          </p:nvSpPr>
          <p:spPr>
            <a:xfrm>
              <a:off x="0" y="5472748"/>
              <a:ext cx="14737489" cy="29194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  <a:defRPr sz="26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  <a:r>
                <a:rPr dirty="0"/>
                <a:t>이 </a:t>
              </a:r>
              <a:r>
                <a:rPr dirty="0" err="1"/>
                <a:t>에러는</a:t>
              </a:r>
              <a:r>
                <a:rPr dirty="0"/>
                <a:t> </a:t>
              </a:r>
              <a:r>
                <a:rPr dirty="0" err="1"/>
                <a:t>함수나</a:t>
              </a:r>
              <a:r>
                <a:rPr dirty="0"/>
                <a:t> </a:t>
              </a:r>
              <a:r>
                <a:rPr dirty="0" err="1"/>
                <a:t>메서드가</a:t>
              </a:r>
              <a:r>
                <a:rPr dirty="0"/>
                <a:t> </a:t>
              </a:r>
              <a:r>
                <a:rPr dirty="0" err="1"/>
                <a:t>문자열</a:t>
              </a:r>
              <a:r>
                <a:rPr dirty="0"/>
                <a:t>(string)</a:t>
              </a:r>
              <a:r>
                <a:rPr dirty="0" err="1"/>
                <a:t>타입을</a:t>
              </a:r>
              <a:r>
                <a:rPr dirty="0"/>
                <a:t> </a:t>
              </a:r>
              <a:r>
                <a:rPr dirty="0" err="1"/>
                <a:t>기대하고</a:t>
              </a:r>
              <a:r>
                <a:rPr dirty="0"/>
                <a:t> </a:t>
              </a:r>
              <a:r>
                <a:rPr dirty="0" err="1"/>
                <a:t>있는데</a:t>
              </a:r>
              <a:r>
                <a:rPr dirty="0"/>
                <a:t>, </a:t>
              </a:r>
              <a:r>
                <a:rPr dirty="0" err="1"/>
                <a:t>다른</a:t>
              </a:r>
              <a:r>
                <a:rPr dirty="0"/>
                <a:t> </a:t>
              </a:r>
              <a:r>
                <a:rPr dirty="0" err="1"/>
                <a:t>데이터</a:t>
              </a:r>
              <a:r>
                <a:rPr dirty="0"/>
                <a:t> </a:t>
              </a:r>
              <a:r>
                <a:rPr dirty="0" err="1"/>
                <a:t>타입이</a:t>
              </a:r>
              <a:r>
                <a:rPr dirty="0"/>
                <a:t> </a:t>
              </a:r>
              <a:r>
                <a:rPr dirty="0" err="1"/>
                <a:t>전달되었을때</a:t>
              </a:r>
              <a:r>
                <a:rPr dirty="0"/>
                <a:t> </a:t>
              </a:r>
              <a:r>
                <a:rPr dirty="0" err="1"/>
                <a:t>발생하는</a:t>
              </a:r>
              <a:r>
                <a:rPr dirty="0"/>
                <a:t> </a:t>
              </a:r>
              <a:r>
                <a:rPr lang="ko-KR" altLang="en-US" dirty="0"/>
                <a:t>에러임을 확인 </a:t>
              </a:r>
              <a:endParaRPr lang="en-US" altLang="ko-KR" dirty="0"/>
            </a:p>
            <a:p>
              <a:pPr marL="457200" indent="-457200">
                <a:buFont typeface="Arial" panose="020B0604020202020204" pitchFamily="34" charset="0"/>
                <a:buChar char="•"/>
                <a:defRPr sz="26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  <a:endParaRPr lang="en-US" dirty="0"/>
            </a:p>
            <a:p>
              <a:pPr marL="457200" lvl="2" indent="-457200">
                <a:buFont typeface="Arial" panose="020B0604020202020204" pitchFamily="34" charset="0"/>
                <a:buChar char="•"/>
                <a:defRPr sz="26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  <a:r>
                <a:rPr lang="ko-KR" altLang="en-US" dirty="0"/>
                <a:t>해결</a:t>
              </a:r>
              <a:r>
                <a:rPr lang="en-US" altLang="ko-KR" dirty="0"/>
                <a:t>: </a:t>
              </a:r>
              <a:r>
                <a:rPr lang="ko-KR" altLang="en-US" dirty="0"/>
                <a:t>문자열이 아닌 내용삭제 재작성 후 실행 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0998797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빅뉴스피핕.png" descr="빅뉴스피핕.png"/>
          <p:cNvPicPr>
            <a:picLocks noChangeAspect="1"/>
          </p:cNvPicPr>
          <p:nvPr/>
        </p:nvPicPr>
        <p:blipFill>
          <a:blip r:embed="rId2"/>
          <a:srcRect t="15584" b="15584"/>
          <a:stretch>
            <a:fillRect/>
          </a:stretch>
        </p:blipFill>
        <p:spPr>
          <a:xfrm>
            <a:off x="17765523" y="9753599"/>
            <a:ext cx="1981003" cy="1022657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Google Shape;35;p2"/>
          <p:cNvSpPr txBox="1"/>
          <p:nvPr/>
        </p:nvSpPr>
        <p:spPr>
          <a:xfrm>
            <a:off x="2640003" y="1631950"/>
            <a:ext cx="4076293" cy="146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96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t>목차</a:t>
            </a:r>
          </a:p>
        </p:txBody>
      </p:sp>
      <p:sp>
        <p:nvSpPr>
          <p:cNvPr id="35" name="Google Shape;36;p2"/>
          <p:cNvSpPr/>
          <p:nvPr/>
        </p:nvSpPr>
        <p:spPr>
          <a:xfrm>
            <a:off x="9168483" y="2794000"/>
            <a:ext cx="1041297" cy="723900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Google Shape;37;p2"/>
          <p:cNvSpPr txBox="1"/>
          <p:nvPr/>
        </p:nvSpPr>
        <p:spPr>
          <a:xfrm>
            <a:off x="9066893" y="2839342"/>
            <a:ext cx="1244477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t>01</a:t>
            </a:r>
          </a:p>
        </p:txBody>
      </p:sp>
      <p:sp>
        <p:nvSpPr>
          <p:cNvPr id="37" name="Google Shape;38;p2"/>
          <p:cNvSpPr txBox="1"/>
          <p:nvPr/>
        </p:nvSpPr>
        <p:spPr>
          <a:xfrm>
            <a:off x="10489151" y="2793999"/>
            <a:ext cx="747955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8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t>프로젝트 개요</a:t>
            </a:r>
          </a:p>
        </p:txBody>
      </p:sp>
      <p:sp>
        <p:nvSpPr>
          <p:cNvPr id="38" name="Google Shape;39;p2"/>
          <p:cNvSpPr/>
          <p:nvPr/>
        </p:nvSpPr>
        <p:spPr>
          <a:xfrm>
            <a:off x="9168483" y="4178300"/>
            <a:ext cx="1041297" cy="723900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" name="Google Shape;40;p2"/>
          <p:cNvSpPr txBox="1"/>
          <p:nvPr/>
        </p:nvSpPr>
        <p:spPr>
          <a:xfrm>
            <a:off x="9066893" y="4178300"/>
            <a:ext cx="124447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t>02</a:t>
            </a:r>
          </a:p>
        </p:txBody>
      </p:sp>
      <p:sp>
        <p:nvSpPr>
          <p:cNvPr id="40" name="Google Shape;41;p2"/>
          <p:cNvSpPr txBox="1"/>
          <p:nvPr/>
        </p:nvSpPr>
        <p:spPr>
          <a:xfrm>
            <a:off x="10489151" y="4178299"/>
            <a:ext cx="747955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8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t>프로젝트 팀 구성 및 역할</a:t>
            </a:r>
          </a:p>
        </p:txBody>
      </p:sp>
      <p:sp>
        <p:nvSpPr>
          <p:cNvPr id="41" name="Google Shape;42;p2"/>
          <p:cNvSpPr/>
          <p:nvPr/>
        </p:nvSpPr>
        <p:spPr>
          <a:xfrm>
            <a:off x="9168483" y="5562600"/>
            <a:ext cx="1041297" cy="723900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2" name="Google Shape;43;p2"/>
          <p:cNvSpPr txBox="1"/>
          <p:nvPr/>
        </p:nvSpPr>
        <p:spPr>
          <a:xfrm>
            <a:off x="9066893" y="5562600"/>
            <a:ext cx="124447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t>03</a:t>
            </a:r>
          </a:p>
        </p:txBody>
      </p:sp>
      <p:sp>
        <p:nvSpPr>
          <p:cNvPr id="43" name="Google Shape;44;p2"/>
          <p:cNvSpPr txBox="1"/>
          <p:nvPr/>
        </p:nvSpPr>
        <p:spPr>
          <a:xfrm>
            <a:off x="10489151" y="5562599"/>
            <a:ext cx="747955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8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t>프로젝트 수행 절차 및 방법</a:t>
            </a:r>
          </a:p>
        </p:txBody>
      </p:sp>
      <p:sp>
        <p:nvSpPr>
          <p:cNvPr id="44" name="Google Shape;45;p2"/>
          <p:cNvSpPr/>
          <p:nvPr/>
        </p:nvSpPr>
        <p:spPr>
          <a:xfrm>
            <a:off x="9168483" y="6946900"/>
            <a:ext cx="1041297" cy="723900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5" name="Google Shape;46;p2"/>
          <p:cNvSpPr txBox="1"/>
          <p:nvPr/>
        </p:nvSpPr>
        <p:spPr>
          <a:xfrm>
            <a:off x="9066893" y="6946900"/>
            <a:ext cx="124447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t>04</a:t>
            </a:r>
          </a:p>
        </p:txBody>
      </p:sp>
      <p:sp>
        <p:nvSpPr>
          <p:cNvPr id="46" name="Google Shape;47;p2"/>
          <p:cNvSpPr txBox="1"/>
          <p:nvPr/>
        </p:nvSpPr>
        <p:spPr>
          <a:xfrm>
            <a:off x="10489151" y="6946899"/>
            <a:ext cx="747955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8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t>프로젝트 수행 경과</a:t>
            </a:r>
          </a:p>
        </p:txBody>
      </p:sp>
      <p:sp>
        <p:nvSpPr>
          <p:cNvPr id="47" name="Google Shape;48;p2"/>
          <p:cNvSpPr/>
          <p:nvPr/>
        </p:nvSpPr>
        <p:spPr>
          <a:xfrm>
            <a:off x="9168483" y="8331200"/>
            <a:ext cx="1041297" cy="723900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8" name="Google Shape;49;p2"/>
          <p:cNvSpPr txBox="1"/>
          <p:nvPr/>
        </p:nvSpPr>
        <p:spPr>
          <a:xfrm>
            <a:off x="9066893" y="8331200"/>
            <a:ext cx="124447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t>05</a:t>
            </a:r>
          </a:p>
        </p:txBody>
      </p:sp>
      <p:sp>
        <p:nvSpPr>
          <p:cNvPr id="49" name="Google Shape;50;p2"/>
          <p:cNvSpPr txBox="1"/>
          <p:nvPr/>
        </p:nvSpPr>
        <p:spPr>
          <a:xfrm>
            <a:off x="10489151" y="8331199"/>
            <a:ext cx="747955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8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t>자체 평가 의견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빅뉴스피핕.png" descr="빅뉴스피핕.png"/>
          <p:cNvPicPr>
            <a:picLocks noChangeAspect="1"/>
          </p:cNvPicPr>
          <p:nvPr/>
        </p:nvPicPr>
        <p:blipFill>
          <a:blip r:embed="rId2"/>
          <a:srcRect t="15584" b="15584"/>
          <a:stretch>
            <a:fillRect/>
          </a:stretch>
        </p:blipFill>
        <p:spPr>
          <a:xfrm>
            <a:off x="17765523" y="9753600"/>
            <a:ext cx="1981003" cy="1022656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Google Shape;303;p10"/>
          <p:cNvSpPr/>
          <p:nvPr/>
        </p:nvSpPr>
        <p:spPr>
          <a:xfrm>
            <a:off x="1092090" y="1016000"/>
            <a:ext cx="1041298" cy="723900"/>
          </a:xfrm>
          <a:prstGeom prst="rect">
            <a:avLst/>
          </a:prstGeom>
          <a:solidFill>
            <a:srgbClr val="E8344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86" name="Google Shape;304;p10"/>
          <p:cNvSpPr txBox="1"/>
          <p:nvPr/>
        </p:nvSpPr>
        <p:spPr>
          <a:xfrm>
            <a:off x="990500" y="1016000"/>
            <a:ext cx="1244477" cy="67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t>04</a:t>
            </a:r>
          </a:p>
        </p:txBody>
      </p:sp>
      <p:sp>
        <p:nvSpPr>
          <p:cNvPr id="187" name="Google Shape;305;p10"/>
          <p:cNvSpPr txBox="1"/>
          <p:nvPr/>
        </p:nvSpPr>
        <p:spPr>
          <a:xfrm>
            <a:off x="2412759" y="1011822"/>
            <a:ext cx="16863914" cy="732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800"/>
            </a:lvl1pPr>
          </a:lstStyle>
          <a:p>
            <a:r>
              <a:t>프로젝트 수행 결과 - 트러블슈팅</a:t>
            </a:r>
          </a:p>
        </p:txBody>
      </p:sp>
      <p:pic>
        <p:nvPicPr>
          <p:cNvPr id="188" name="Google Shape;306;p10" descr="Google Shape;306;p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94" y="1968500"/>
            <a:ext cx="18019500" cy="6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TextBox 2"/>
          <p:cNvSpPr txBox="1"/>
          <p:nvPr/>
        </p:nvSpPr>
        <p:spPr>
          <a:xfrm>
            <a:off x="925579" y="9482653"/>
            <a:ext cx="17888441" cy="459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4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191" name="이 에러는 함수나 메서드가 문자열(string)타입을 기대하고 있는데, 다른 데이터 타입이 전달되었을때 발생하는…"/>
          <p:cNvSpPr/>
          <p:nvPr/>
        </p:nvSpPr>
        <p:spPr>
          <a:xfrm>
            <a:off x="1021759" y="7733349"/>
            <a:ext cx="14737490" cy="29194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6200" tIns="76200" rIns="76200" bIns="76200" numCol="1" anchor="t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 sz="26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/>
              <a:t>이 </a:t>
            </a:r>
            <a:r>
              <a:rPr dirty="0" err="1"/>
              <a:t>에러는</a:t>
            </a:r>
            <a:r>
              <a:rPr lang="en-US" dirty="0"/>
              <a:t> Models.py</a:t>
            </a:r>
            <a:r>
              <a:rPr lang="ko-KR" altLang="en-US" dirty="0"/>
              <a:t>에 있는 모델의 </a:t>
            </a:r>
            <a:r>
              <a:rPr lang="en-US" altLang="ko-KR" dirty="0" err="1"/>
              <a:t>related_name</a:t>
            </a:r>
            <a:r>
              <a:rPr lang="ko-KR" altLang="en-US" dirty="0"/>
              <a:t>이 </a:t>
            </a:r>
            <a:r>
              <a:rPr lang="ko-KR" altLang="en-US" dirty="0" err="1"/>
              <a:t>충돌됐을때</a:t>
            </a:r>
            <a:r>
              <a:rPr lang="ko-KR" altLang="en-US" dirty="0"/>
              <a:t> 발생하는 에러였다</a:t>
            </a:r>
            <a:r>
              <a:rPr lang="en-US" altLang="ko-KR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  <a:defRPr sz="26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lang="en-US" dirty="0"/>
          </a:p>
          <a:p>
            <a:pPr marL="457200" lvl="2" indent="-457200">
              <a:buFont typeface="Arial" panose="020B0604020202020204" pitchFamily="34" charset="0"/>
              <a:buChar char="•"/>
              <a:defRPr sz="26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lang="ko-KR" altLang="en-US" dirty="0"/>
              <a:t>해결</a:t>
            </a:r>
            <a:r>
              <a:rPr lang="en-US" altLang="ko-KR" dirty="0"/>
              <a:t>: model</a:t>
            </a:r>
            <a:r>
              <a:rPr lang="ko-KR" altLang="en-US" dirty="0"/>
              <a:t>을 확인하여 </a:t>
            </a:r>
            <a:r>
              <a:rPr lang="en-US" altLang="ko-KR" dirty="0" err="1"/>
              <a:t>related_name</a:t>
            </a:r>
            <a:r>
              <a:rPr lang="ko-KR" altLang="en-US" dirty="0"/>
              <a:t>명을 변경 하였다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74FC88-F928-0743-03F8-0B56819EA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089" y="2244249"/>
            <a:ext cx="14667159" cy="54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9405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빅뉴스피핕.png" descr="빅뉴스피핕.png"/>
          <p:cNvPicPr>
            <a:picLocks noChangeAspect="1"/>
          </p:cNvPicPr>
          <p:nvPr/>
        </p:nvPicPr>
        <p:blipFill>
          <a:blip r:embed="rId2"/>
          <a:srcRect t="15584" b="15584"/>
          <a:stretch>
            <a:fillRect/>
          </a:stretch>
        </p:blipFill>
        <p:spPr>
          <a:xfrm>
            <a:off x="17765523" y="9753600"/>
            <a:ext cx="1981003" cy="1022656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Google Shape;303;p10"/>
          <p:cNvSpPr/>
          <p:nvPr/>
        </p:nvSpPr>
        <p:spPr>
          <a:xfrm>
            <a:off x="1092090" y="1016000"/>
            <a:ext cx="1041298" cy="723900"/>
          </a:xfrm>
          <a:prstGeom prst="rect">
            <a:avLst/>
          </a:prstGeom>
          <a:solidFill>
            <a:srgbClr val="E8344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86" name="Google Shape;304;p10"/>
          <p:cNvSpPr txBox="1"/>
          <p:nvPr/>
        </p:nvSpPr>
        <p:spPr>
          <a:xfrm>
            <a:off x="990500" y="1016000"/>
            <a:ext cx="1244477" cy="67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t>04</a:t>
            </a:r>
          </a:p>
        </p:txBody>
      </p:sp>
      <p:sp>
        <p:nvSpPr>
          <p:cNvPr id="187" name="Google Shape;305;p10"/>
          <p:cNvSpPr txBox="1"/>
          <p:nvPr/>
        </p:nvSpPr>
        <p:spPr>
          <a:xfrm>
            <a:off x="2412759" y="1011822"/>
            <a:ext cx="16863914" cy="732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800"/>
            </a:lvl1pPr>
          </a:lstStyle>
          <a:p>
            <a:r>
              <a:t>프로젝트 수행 결과 - 트러블슈팅</a:t>
            </a:r>
          </a:p>
        </p:txBody>
      </p:sp>
      <p:pic>
        <p:nvPicPr>
          <p:cNvPr id="188" name="Google Shape;306;p10" descr="Google Shape;306;p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94" y="1968500"/>
            <a:ext cx="18019500" cy="6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TextBox 2"/>
          <p:cNvSpPr txBox="1"/>
          <p:nvPr/>
        </p:nvSpPr>
        <p:spPr>
          <a:xfrm>
            <a:off x="925579" y="9482653"/>
            <a:ext cx="17888441" cy="459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4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191" name="이 에러는 함수나 메서드가 문자열(string)타입을 기대하고 있는데, 다른 데이터 타입이 전달되었을때 발생하는…"/>
          <p:cNvSpPr/>
          <p:nvPr/>
        </p:nvSpPr>
        <p:spPr>
          <a:xfrm>
            <a:off x="990500" y="6225800"/>
            <a:ext cx="14737490" cy="29194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6200" tIns="76200" rIns="76200" bIns="76200" numCol="1" anchor="t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 sz="26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dirty="0"/>
          </a:p>
        </p:txBody>
      </p:sp>
      <p:sp>
        <p:nvSpPr>
          <p:cNvPr id="5" name="이 에러는 함수나 메서드가 문자열(string)타입을 기대하고 있는데, 다른 데이터 타입이 전달되었을때 발생하는…">
            <a:extLst>
              <a:ext uri="{FF2B5EF4-FFF2-40B4-BE49-F238E27FC236}">
                <a16:creationId xmlns:a16="http://schemas.microsoft.com/office/drawing/2014/main" id="{2DED8D33-BF14-7B14-B223-8834C82E52E1}"/>
              </a:ext>
            </a:extLst>
          </p:cNvPr>
          <p:cNvSpPr/>
          <p:nvPr/>
        </p:nvSpPr>
        <p:spPr>
          <a:xfrm>
            <a:off x="990500" y="4111114"/>
            <a:ext cx="14737490" cy="18093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6200" tIns="76200" rIns="76200" bIns="76200" numCol="1" anchor="t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 sz="26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lang="ko-KR" altLang="en-US" dirty="0"/>
              <a:t>웹 </a:t>
            </a:r>
            <a:r>
              <a:rPr lang="ko-KR" altLang="en-US" dirty="0" err="1"/>
              <a:t>크롤링시</a:t>
            </a:r>
            <a:r>
              <a:rPr lang="ko-KR" altLang="en-US" dirty="0"/>
              <a:t> 크롬 드라이버를 사용 </a:t>
            </a:r>
            <a:r>
              <a:rPr lang="ko-KR" altLang="en-US" dirty="0" err="1"/>
              <a:t>해야했는데</a:t>
            </a:r>
            <a:r>
              <a:rPr lang="ko-KR" altLang="en-US" dirty="0"/>
              <a:t> </a:t>
            </a:r>
            <a:r>
              <a:rPr lang="ko-KR" altLang="en-US" dirty="0" err="1"/>
              <a:t>브루로</a:t>
            </a:r>
            <a:r>
              <a:rPr lang="ko-KR" altLang="en-US" dirty="0"/>
              <a:t> 설치했더니 에러가 나면서 </a:t>
            </a:r>
            <a:r>
              <a:rPr lang="ko-KR" altLang="en-US" dirty="0" err="1"/>
              <a:t>실행되지않음</a:t>
            </a:r>
            <a:r>
              <a:rPr lang="en-US" altLang="ko-KR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  <a:defRPr sz="26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lang="en-US" altLang="ko-KR" dirty="0"/>
          </a:p>
          <a:p>
            <a:pPr marL="457200" indent="-457200">
              <a:buFont typeface="Arial" panose="020B0604020202020204" pitchFamily="34" charset="0"/>
              <a:buChar char="•"/>
              <a:defRPr sz="26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lang="ko-KR" altLang="en-US" dirty="0"/>
              <a:t>해결</a:t>
            </a:r>
            <a:r>
              <a:rPr lang="en-US" altLang="ko-KR" dirty="0"/>
              <a:t>: </a:t>
            </a:r>
            <a:r>
              <a:rPr lang="ko-KR" altLang="en-US" dirty="0"/>
              <a:t>크롬 드라이버 설치경로가 </a:t>
            </a:r>
            <a:r>
              <a:rPr lang="ko-KR" altLang="en-US" dirty="0" err="1"/>
              <a:t>브루로</a:t>
            </a:r>
            <a:r>
              <a:rPr lang="ko-KR" altLang="en-US" dirty="0"/>
              <a:t> 되어있었고 </a:t>
            </a:r>
            <a:r>
              <a:rPr lang="en-US" altLang="ko-KR" dirty="0"/>
              <a:t>selenium </a:t>
            </a:r>
            <a:r>
              <a:rPr lang="ko-KR" altLang="en-US" dirty="0"/>
              <a:t>을 사용하려면  </a:t>
            </a:r>
            <a:r>
              <a:rPr lang="en-US" altLang="ko-KR" dirty="0" err="1"/>
              <a:t>chromedraver</a:t>
            </a:r>
            <a:r>
              <a:rPr lang="en-US" altLang="ko-KR" dirty="0"/>
              <a:t> </a:t>
            </a:r>
            <a:r>
              <a:rPr lang="ko-KR" altLang="en-US" dirty="0"/>
              <a:t>와 같은 위치에 있어야 정상 실행 </a:t>
            </a:r>
            <a:r>
              <a:rPr lang="ko-KR" altLang="en-US" dirty="0" err="1"/>
              <a:t>되는것을</a:t>
            </a:r>
            <a:r>
              <a:rPr lang="ko-KR" altLang="en-US" dirty="0"/>
              <a:t> 확인 후 경로 변경</a:t>
            </a:r>
            <a:endParaRPr lang="en-US" dirty="0"/>
          </a:p>
        </p:txBody>
      </p:sp>
      <p:sp>
        <p:nvSpPr>
          <p:cNvPr id="6" name="이 에러는 함수나 메서드가 문자열(string)타입을 기대하고 있는데, 다른 데이터 타입이 전달되었을때 발생하는…">
            <a:extLst>
              <a:ext uri="{FF2B5EF4-FFF2-40B4-BE49-F238E27FC236}">
                <a16:creationId xmlns:a16="http://schemas.microsoft.com/office/drawing/2014/main" id="{72405FF6-3E0E-0E55-FF15-3ECF2F2AED51}"/>
              </a:ext>
            </a:extLst>
          </p:cNvPr>
          <p:cNvSpPr/>
          <p:nvPr/>
        </p:nvSpPr>
        <p:spPr>
          <a:xfrm>
            <a:off x="990500" y="6942080"/>
            <a:ext cx="14737490" cy="18093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6200" tIns="76200" rIns="76200" bIns="76200" numCol="1" anchor="t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 sz="26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lang="en-US" altLang="ko-KR" dirty="0" err="1"/>
              <a:t>ChromeDraver</a:t>
            </a:r>
            <a:r>
              <a:rPr lang="en-US" altLang="ko-KR" dirty="0"/>
              <a:t> </a:t>
            </a:r>
            <a:r>
              <a:rPr lang="ko-KR" altLang="en-US" dirty="0"/>
              <a:t>사용 시 </a:t>
            </a:r>
            <a:r>
              <a:rPr lang="ko-KR" altLang="en-US" dirty="0" err="1"/>
              <a:t>크롭</a:t>
            </a:r>
            <a:r>
              <a:rPr lang="ko-KR" altLang="en-US" dirty="0"/>
              <a:t> 브라우저 버전과 일치 </a:t>
            </a:r>
            <a:r>
              <a:rPr lang="ko-KR" altLang="en-US" dirty="0" err="1"/>
              <a:t>하지않아</a:t>
            </a:r>
            <a:r>
              <a:rPr lang="ko-KR" altLang="en-US" dirty="0"/>
              <a:t> 사용이 안되는 것을 확인</a:t>
            </a:r>
            <a:endParaRPr lang="en-US" altLang="ko-KR" dirty="0"/>
          </a:p>
          <a:p>
            <a:pPr marL="457200" indent="-457200">
              <a:buFont typeface="Arial" panose="020B0604020202020204" pitchFamily="34" charset="0"/>
              <a:buChar char="•"/>
              <a:defRPr sz="26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  <a:defRPr sz="26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lang="ko-KR" altLang="en-US" dirty="0"/>
              <a:t>해결</a:t>
            </a:r>
            <a:r>
              <a:rPr lang="en-US" altLang="ko-KR" dirty="0"/>
              <a:t>: </a:t>
            </a:r>
            <a:r>
              <a:rPr lang="ko-KR" altLang="en-US" dirty="0"/>
              <a:t>드라이버와 브라우저의 버전이 </a:t>
            </a:r>
            <a:r>
              <a:rPr lang="ko-KR" altLang="en-US" dirty="0" err="1"/>
              <a:t>맞지않아</a:t>
            </a:r>
            <a:r>
              <a:rPr lang="ko-KR" altLang="en-US" dirty="0"/>
              <a:t> 발생되는 문제를 확인 버전을 맞추고 다시 실행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3104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빅뉴스피핕.png" descr="빅뉴스피핕.png"/>
          <p:cNvPicPr>
            <a:picLocks noChangeAspect="1"/>
          </p:cNvPicPr>
          <p:nvPr/>
        </p:nvPicPr>
        <p:blipFill>
          <a:blip r:embed="rId2"/>
          <a:srcRect t="15584" b="15584"/>
          <a:stretch>
            <a:fillRect/>
          </a:stretch>
        </p:blipFill>
        <p:spPr>
          <a:xfrm>
            <a:off x="17765523" y="9753599"/>
            <a:ext cx="1981003" cy="1022657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Google Shape;361;p12"/>
          <p:cNvSpPr/>
          <p:nvPr/>
        </p:nvSpPr>
        <p:spPr>
          <a:xfrm>
            <a:off x="1092090" y="1016000"/>
            <a:ext cx="1041298" cy="723900"/>
          </a:xfrm>
          <a:prstGeom prst="rect">
            <a:avLst/>
          </a:prstGeom>
          <a:solidFill>
            <a:srgbClr val="E8344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07" name="Google Shape;362;p12"/>
          <p:cNvSpPr txBox="1"/>
          <p:nvPr/>
        </p:nvSpPr>
        <p:spPr>
          <a:xfrm>
            <a:off x="990500" y="1016000"/>
            <a:ext cx="1244477" cy="67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t>05</a:t>
            </a:r>
          </a:p>
        </p:txBody>
      </p:sp>
      <p:sp>
        <p:nvSpPr>
          <p:cNvPr id="208" name="Google Shape;363;p12"/>
          <p:cNvSpPr txBox="1"/>
          <p:nvPr/>
        </p:nvSpPr>
        <p:spPr>
          <a:xfrm>
            <a:off x="2412759" y="1011822"/>
            <a:ext cx="16863914" cy="732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800"/>
            </a:lvl1pPr>
          </a:lstStyle>
          <a:p>
            <a:r>
              <a:t>자체 평가 의견 - (1) 프로젝트 결과물에 대한 완성도 평가 </a:t>
            </a:r>
          </a:p>
        </p:txBody>
      </p:sp>
      <p:pic>
        <p:nvPicPr>
          <p:cNvPr id="209" name="Google Shape;364;p12" descr="Google Shape;364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94" y="1968500"/>
            <a:ext cx="18019500" cy="6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Google Shape;365;p12"/>
          <p:cNvSpPr txBox="1"/>
          <p:nvPr/>
        </p:nvSpPr>
        <p:spPr>
          <a:xfrm>
            <a:off x="1079392" y="2324100"/>
            <a:ext cx="18095690" cy="382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5000"/>
              </a:lnSpc>
              <a:defRPr sz="2400">
                <a:solidFill>
                  <a:srgbClr val="E8344E"/>
                </a:solidFill>
              </a:defRPr>
            </a:lvl1pPr>
          </a:lstStyle>
          <a:p>
            <a:r>
              <a:t>▶ 개개인 별로 자체적인 평가 의견과 느낀 점을 작성해주세요.</a:t>
            </a:r>
          </a:p>
        </p:txBody>
      </p:sp>
      <p:pic>
        <p:nvPicPr>
          <p:cNvPr id="211" name="Google Shape;366;p12" descr="Google Shape;366;p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584" y="3492500"/>
            <a:ext cx="18019499" cy="38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Google Shape;367;p12" descr="Google Shape;367;p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584" y="4419600"/>
            <a:ext cx="18019499" cy="38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Google Shape;368;p12" descr="Google Shape;368;p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584" y="5295900"/>
            <a:ext cx="18019499" cy="12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Google Shape;369;p12" descr="Google Shape;369;p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584" y="6197600"/>
            <a:ext cx="18019499" cy="12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Google Shape;370;p12" descr="Google Shape;370;p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584" y="7099300"/>
            <a:ext cx="18019499" cy="12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Google Shape;371;p12" descr="Google Shape;371;p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584" y="7975600"/>
            <a:ext cx="18019499" cy="38100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Google Shape;374;p12"/>
          <p:cNvSpPr txBox="1"/>
          <p:nvPr/>
        </p:nvSpPr>
        <p:spPr>
          <a:xfrm>
            <a:off x="1104789" y="3810000"/>
            <a:ext cx="2603242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25000"/>
              </a:lnSpc>
              <a:defRPr sz="2400"/>
            </a:lvl1pPr>
          </a:lstStyle>
          <a:p>
            <a:r>
              <a:t>이름</a:t>
            </a:r>
          </a:p>
        </p:txBody>
      </p:sp>
      <p:sp>
        <p:nvSpPr>
          <p:cNvPr id="218" name="Google Shape;375;p12"/>
          <p:cNvSpPr txBox="1"/>
          <p:nvPr/>
        </p:nvSpPr>
        <p:spPr>
          <a:xfrm>
            <a:off x="1104789" y="4699000"/>
            <a:ext cx="2603242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25000"/>
              </a:lnSpc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김동용</a:t>
            </a:r>
          </a:p>
        </p:txBody>
      </p:sp>
      <p:sp>
        <p:nvSpPr>
          <p:cNvPr id="219" name="Google Shape;376;p12"/>
          <p:cNvSpPr txBox="1"/>
          <p:nvPr/>
        </p:nvSpPr>
        <p:spPr>
          <a:xfrm>
            <a:off x="7200179" y="4458487"/>
            <a:ext cx="11822519" cy="874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25000"/>
              </a:lnSpc>
              <a:defRPr sz="2400"/>
            </a:lvl1pPr>
          </a:lstStyle>
          <a:p>
            <a:r>
              <a:rPr lang="ko-KR" altLang="en-US" dirty="0">
                <a:latin typeface="Apple SD 산돌고딕 Neo 일반체"/>
              </a:rPr>
              <a:t>마지막으로 배포를 하려고 했는데 오류가 많이 나서 결국 해결 하지 못하고 배포를 </a:t>
            </a:r>
            <a:r>
              <a:rPr lang="ko-KR" altLang="en-US" dirty="0" err="1">
                <a:latin typeface="Apple SD 산돌고딕 Neo 일반체"/>
              </a:rPr>
              <a:t>못한것에</a:t>
            </a:r>
            <a:r>
              <a:rPr lang="ko-KR" altLang="en-US" dirty="0">
                <a:latin typeface="Apple SD 산돌고딕 Neo 일반체"/>
              </a:rPr>
              <a:t> 대한 아쉬움</a:t>
            </a:r>
            <a:endParaRPr dirty="0">
              <a:latin typeface="Apple SD 산돌고딕 Neo 일반체"/>
            </a:endParaRPr>
          </a:p>
        </p:txBody>
      </p:sp>
      <p:sp>
        <p:nvSpPr>
          <p:cNvPr id="220" name="Google Shape;377;p12"/>
          <p:cNvSpPr txBox="1"/>
          <p:nvPr/>
        </p:nvSpPr>
        <p:spPr>
          <a:xfrm>
            <a:off x="7200179" y="5305123"/>
            <a:ext cx="11822519" cy="883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25000"/>
              </a:lnSpc>
              <a:defRPr sz="2400"/>
            </a:lvl1pPr>
          </a:lstStyle>
          <a:p>
            <a:r>
              <a:rPr lang="ko-KR" altLang="en-US" b="0" i="0" dirty="0" err="1">
                <a:solidFill>
                  <a:schemeClr val="tx1"/>
                </a:solidFill>
                <a:effectLst/>
                <a:latin typeface="Apple SD 산돌고딕 Neo 일반체"/>
              </a:rPr>
              <a:t>소셜로그인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Apple SD 산돌고딕 Neo 일반체"/>
              </a:rPr>
              <a:t> 구현 을 위해 너무 많은 시간을 할애 하여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Apple SD 산돌고딕 Neo 일반체"/>
              </a:rPr>
              <a:t>(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Apple SD 산돌고딕 Neo 일반체"/>
              </a:rPr>
              <a:t>구현하지 못함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Apple SD 산돌고딕 Neo 일반체"/>
              </a:rPr>
              <a:t>)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Apple SD 산돌고딕 Neo 일반체"/>
              </a:rPr>
              <a:t>나머지 기능에 비교적 개발시간이 부족하여 아쉬움</a:t>
            </a:r>
            <a:endParaRPr dirty="0">
              <a:solidFill>
                <a:schemeClr val="tx1"/>
              </a:solidFill>
              <a:latin typeface="Apple SD 산돌고딕 Neo 일반체"/>
            </a:endParaRPr>
          </a:p>
        </p:txBody>
      </p:sp>
      <p:sp>
        <p:nvSpPr>
          <p:cNvPr id="221" name="Google Shape;378;p12"/>
          <p:cNvSpPr txBox="1"/>
          <p:nvPr/>
        </p:nvSpPr>
        <p:spPr>
          <a:xfrm>
            <a:off x="7200179" y="6223787"/>
            <a:ext cx="11822519" cy="874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25000"/>
              </a:lnSpc>
              <a:defRPr sz="2400"/>
            </a:lvl1pPr>
          </a:lstStyle>
          <a:p>
            <a:r>
              <a:rPr lang="ko-KR" altLang="en-US" dirty="0">
                <a:latin typeface="Apple SD 산돌고딕 Neo 일반체"/>
              </a:rPr>
              <a:t>기본적인 것들을 숙지 및 활용할 수 있었지만 추가적으로 구현하고자 </a:t>
            </a:r>
            <a:r>
              <a:rPr lang="ko-KR" altLang="en-US" dirty="0" err="1">
                <a:latin typeface="Apple SD 산돌고딕 Neo 일반체"/>
              </a:rPr>
              <a:t>했던것에</a:t>
            </a:r>
            <a:r>
              <a:rPr lang="ko-KR" altLang="en-US" dirty="0">
                <a:latin typeface="Apple SD 산돌고딕 Neo 일반체"/>
              </a:rPr>
              <a:t> 대한 아쉬움</a:t>
            </a:r>
            <a:endParaRPr dirty="0">
              <a:latin typeface="Apple SD 산돌고딕 Neo 일반체"/>
            </a:endParaRPr>
          </a:p>
        </p:txBody>
      </p:sp>
      <p:sp>
        <p:nvSpPr>
          <p:cNvPr id="222" name="Google Shape;379;p12"/>
          <p:cNvSpPr txBox="1"/>
          <p:nvPr/>
        </p:nvSpPr>
        <p:spPr>
          <a:xfrm>
            <a:off x="7162083" y="7339355"/>
            <a:ext cx="11822519" cy="421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25000"/>
              </a:lnSpc>
              <a:defRPr sz="2400"/>
            </a:lvl1pPr>
          </a:lstStyle>
          <a:p>
            <a:r>
              <a:rPr>
                <a:latin typeface="Apple SD 산돌고딕 Neo 일반체"/>
              </a:rPr>
              <a:t>팀원 모두 적극적으로 참여해서 프로젝트가 잘 마무리 된것 같다.</a:t>
            </a:r>
          </a:p>
        </p:txBody>
      </p:sp>
      <p:sp>
        <p:nvSpPr>
          <p:cNvPr id="223" name="Google Shape;380;p12"/>
          <p:cNvSpPr txBox="1"/>
          <p:nvPr/>
        </p:nvSpPr>
        <p:spPr>
          <a:xfrm>
            <a:off x="3606439" y="4675017"/>
            <a:ext cx="2793722" cy="41626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125000"/>
              </a:lnSpc>
              <a:defRPr sz="2400"/>
            </a:pPr>
            <a:r>
              <a:rPr lang="en-US" dirty="0"/>
              <a:t>8</a:t>
            </a:r>
            <a:r>
              <a:rPr lang="ko-KR" altLang="en-US" dirty="0"/>
              <a:t>점</a:t>
            </a:r>
            <a:endParaRPr dirty="0"/>
          </a:p>
        </p:txBody>
      </p:sp>
      <p:sp>
        <p:nvSpPr>
          <p:cNvPr id="224" name="Google Shape;381;p12"/>
          <p:cNvSpPr txBox="1"/>
          <p:nvPr/>
        </p:nvSpPr>
        <p:spPr>
          <a:xfrm>
            <a:off x="3606439" y="5538617"/>
            <a:ext cx="2793722" cy="41626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125000"/>
              </a:lnSpc>
              <a:defRPr sz="2400"/>
            </a:pPr>
            <a:r>
              <a:rPr lang="en-US" dirty="0"/>
              <a:t>8</a:t>
            </a:r>
            <a:r>
              <a:rPr lang="ko-KR" altLang="en-US" dirty="0"/>
              <a:t>점</a:t>
            </a:r>
            <a:endParaRPr dirty="0"/>
          </a:p>
        </p:txBody>
      </p:sp>
      <p:sp>
        <p:nvSpPr>
          <p:cNvPr id="225" name="Google Shape;382;p12"/>
          <p:cNvSpPr txBox="1"/>
          <p:nvPr/>
        </p:nvSpPr>
        <p:spPr>
          <a:xfrm>
            <a:off x="3606439" y="6427617"/>
            <a:ext cx="2793722" cy="41626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125000"/>
              </a:lnSpc>
              <a:defRPr sz="2400"/>
            </a:pPr>
            <a:r>
              <a:rPr lang="en-US" dirty="0"/>
              <a:t>8</a:t>
            </a:r>
            <a:r>
              <a:rPr lang="ko-KR" altLang="en-US" dirty="0"/>
              <a:t>점</a:t>
            </a:r>
            <a:endParaRPr dirty="0"/>
          </a:p>
        </p:txBody>
      </p:sp>
      <p:sp>
        <p:nvSpPr>
          <p:cNvPr id="226" name="Google Shape;383;p12"/>
          <p:cNvSpPr txBox="1"/>
          <p:nvPr/>
        </p:nvSpPr>
        <p:spPr>
          <a:xfrm>
            <a:off x="3606439" y="7351211"/>
            <a:ext cx="2793722" cy="37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25000"/>
              </a:lnSpc>
              <a:defRPr sz="2400"/>
            </a:lvl1pPr>
          </a:lstStyle>
          <a:p>
            <a:r>
              <a:rPr dirty="0"/>
              <a:t>10점</a:t>
            </a:r>
          </a:p>
        </p:txBody>
      </p:sp>
      <p:sp>
        <p:nvSpPr>
          <p:cNvPr id="227" name="Google Shape;384;p12"/>
          <p:cNvSpPr txBox="1"/>
          <p:nvPr/>
        </p:nvSpPr>
        <p:spPr>
          <a:xfrm>
            <a:off x="1104789" y="5575299"/>
            <a:ext cx="2603242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25000"/>
              </a:lnSpc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정성원</a:t>
            </a:r>
          </a:p>
        </p:txBody>
      </p:sp>
      <p:sp>
        <p:nvSpPr>
          <p:cNvPr id="228" name="Google Shape;385;p12"/>
          <p:cNvSpPr txBox="1"/>
          <p:nvPr/>
        </p:nvSpPr>
        <p:spPr>
          <a:xfrm>
            <a:off x="1104789" y="6476999"/>
            <a:ext cx="2603242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25000"/>
              </a:lnSpc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임선오</a:t>
            </a:r>
          </a:p>
        </p:txBody>
      </p:sp>
      <p:sp>
        <p:nvSpPr>
          <p:cNvPr id="229" name="Google Shape;386;p12"/>
          <p:cNvSpPr txBox="1"/>
          <p:nvPr/>
        </p:nvSpPr>
        <p:spPr>
          <a:xfrm>
            <a:off x="1104789" y="7378699"/>
            <a:ext cx="2603242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25000"/>
              </a:lnSpc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김나현</a:t>
            </a:r>
          </a:p>
        </p:txBody>
      </p:sp>
      <p:sp>
        <p:nvSpPr>
          <p:cNvPr id="230" name="Google Shape;387;p12"/>
          <p:cNvSpPr txBox="1"/>
          <p:nvPr/>
        </p:nvSpPr>
        <p:spPr>
          <a:xfrm>
            <a:off x="6298570" y="3807911"/>
            <a:ext cx="12927308" cy="37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25000"/>
              </a:lnSpc>
              <a:defRPr sz="2400"/>
            </a:lvl1pPr>
          </a:lstStyle>
          <a:p>
            <a:r>
              <a:t>평가 점수 사유</a:t>
            </a:r>
          </a:p>
        </p:txBody>
      </p:sp>
      <p:sp>
        <p:nvSpPr>
          <p:cNvPr id="231" name="Google Shape;388;p12"/>
          <p:cNvSpPr txBox="1"/>
          <p:nvPr/>
        </p:nvSpPr>
        <p:spPr>
          <a:xfrm>
            <a:off x="3606439" y="3643487"/>
            <a:ext cx="2793722" cy="726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58332"/>
              </a:lnSpc>
              <a:defRPr sz="2400"/>
            </a:pPr>
            <a:r>
              <a:t>평가 점수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58332"/>
              </a:lnSpc>
              <a:spcBef>
                <a:spcPts val="1000"/>
              </a:spcBef>
              <a:defRPr sz="2400"/>
            </a:pPr>
            <a:r>
              <a:t>(10점 만점)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400;p13"/>
          <p:cNvSpPr/>
          <p:nvPr/>
        </p:nvSpPr>
        <p:spPr>
          <a:xfrm>
            <a:off x="11483509" y="6780131"/>
            <a:ext cx="4838060" cy="2666068"/>
          </a:xfrm>
          <a:prstGeom prst="roundRect">
            <a:avLst>
              <a:gd name="adj" fmla="val 9596"/>
            </a:avLst>
          </a:prstGeom>
          <a:solidFill>
            <a:srgbClr val="FFD0DA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4" name="Google Shape;400;p13"/>
          <p:cNvSpPr/>
          <p:nvPr/>
        </p:nvSpPr>
        <p:spPr>
          <a:xfrm>
            <a:off x="2848347" y="6780132"/>
            <a:ext cx="4838060" cy="2666068"/>
          </a:xfrm>
          <a:prstGeom prst="roundRect">
            <a:avLst>
              <a:gd name="adj" fmla="val 9596"/>
            </a:avLst>
          </a:prstGeom>
          <a:solidFill>
            <a:srgbClr val="FFD0DA"/>
          </a:solidFill>
          <a:ln w="12700">
            <a:miter lim="400000"/>
          </a:ln>
        </p:spPr>
        <p:txBody>
          <a:bodyPr lIns="45719" rIns="45719" anchor="ctr"/>
          <a:lstStyle/>
          <a:p>
            <a:endParaRPr>
              <a:latin typeface="Apple SD 산돌고딕 Neo 일반체"/>
            </a:endParaRPr>
          </a:p>
        </p:txBody>
      </p:sp>
      <p:sp>
        <p:nvSpPr>
          <p:cNvPr id="235" name="Google Shape;400;p13"/>
          <p:cNvSpPr/>
          <p:nvPr/>
        </p:nvSpPr>
        <p:spPr>
          <a:xfrm>
            <a:off x="11998417" y="3531765"/>
            <a:ext cx="4838060" cy="2666068"/>
          </a:xfrm>
          <a:prstGeom prst="roundRect">
            <a:avLst>
              <a:gd name="adj" fmla="val 9596"/>
            </a:avLst>
          </a:prstGeom>
          <a:solidFill>
            <a:srgbClr val="FFD0DA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236" name="빅뉴스피핕.png" descr="빅뉴스피핕.png"/>
          <p:cNvPicPr>
            <a:picLocks noChangeAspect="1"/>
          </p:cNvPicPr>
          <p:nvPr/>
        </p:nvPicPr>
        <p:blipFill>
          <a:blip r:embed="rId2"/>
          <a:srcRect t="15584" b="15584"/>
          <a:stretch>
            <a:fillRect/>
          </a:stretch>
        </p:blipFill>
        <p:spPr>
          <a:xfrm>
            <a:off x="17765523" y="9753599"/>
            <a:ext cx="1981003" cy="1022657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Google Shape;395;p13"/>
          <p:cNvSpPr/>
          <p:nvPr/>
        </p:nvSpPr>
        <p:spPr>
          <a:xfrm>
            <a:off x="1092090" y="1016000"/>
            <a:ext cx="1041298" cy="723900"/>
          </a:xfrm>
          <a:prstGeom prst="rect">
            <a:avLst/>
          </a:prstGeom>
          <a:solidFill>
            <a:srgbClr val="E8344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8" name="Google Shape;396;p13"/>
          <p:cNvSpPr txBox="1"/>
          <p:nvPr/>
        </p:nvSpPr>
        <p:spPr>
          <a:xfrm>
            <a:off x="990500" y="1016000"/>
            <a:ext cx="1244477" cy="67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t>05</a:t>
            </a:r>
          </a:p>
        </p:txBody>
      </p:sp>
      <p:sp>
        <p:nvSpPr>
          <p:cNvPr id="239" name="Google Shape;397;p13"/>
          <p:cNvSpPr txBox="1"/>
          <p:nvPr/>
        </p:nvSpPr>
        <p:spPr>
          <a:xfrm>
            <a:off x="2412758" y="1011822"/>
            <a:ext cx="16838518" cy="732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4800"/>
            </a:pPr>
            <a:r>
              <a:t>자체 평가 의견 -</a:t>
            </a:r>
            <a:r>
              <a:rPr sz="3600"/>
              <a:t> (2) 잘 한 부분과 아쉬운 점, (3) 느낀점, 경험한 성과</a:t>
            </a:r>
          </a:p>
        </p:txBody>
      </p:sp>
      <p:pic>
        <p:nvPicPr>
          <p:cNvPr id="240" name="Google Shape;398;p13" descr="Google Shape;398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94" y="1968500"/>
            <a:ext cx="18019500" cy="6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Google Shape;399;p13"/>
          <p:cNvSpPr txBox="1"/>
          <p:nvPr/>
        </p:nvSpPr>
        <p:spPr>
          <a:xfrm>
            <a:off x="1079392" y="2324100"/>
            <a:ext cx="18095690" cy="382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5000"/>
              </a:lnSpc>
              <a:defRPr sz="2400">
                <a:solidFill>
                  <a:srgbClr val="E8344E"/>
                </a:solidFill>
              </a:defRPr>
            </a:lvl1pPr>
          </a:lstStyle>
          <a:p>
            <a:r>
              <a:t>▶ 개개인 별로 자체적인 평가 의견과 느낀 점을 작성해주세요.</a:t>
            </a:r>
          </a:p>
        </p:txBody>
      </p:sp>
      <p:grpSp>
        <p:nvGrpSpPr>
          <p:cNvPr id="244" name="Google Shape;400;p13"/>
          <p:cNvGrpSpPr/>
          <p:nvPr/>
        </p:nvGrpSpPr>
        <p:grpSpPr>
          <a:xfrm>
            <a:off x="3102970" y="3531767"/>
            <a:ext cx="4976820" cy="5339026"/>
            <a:chOff x="0" y="0"/>
            <a:chExt cx="4976819" cy="5339025"/>
          </a:xfrm>
        </p:grpSpPr>
        <p:sp>
          <p:nvSpPr>
            <p:cNvPr id="242" name="모서리가 둥근 직사각형"/>
            <p:cNvSpPr/>
            <p:nvPr/>
          </p:nvSpPr>
          <p:spPr>
            <a:xfrm>
              <a:off x="123585" y="0"/>
              <a:ext cx="4853234" cy="2666067"/>
            </a:xfrm>
            <a:prstGeom prst="roundRect">
              <a:avLst>
                <a:gd name="adj" fmla="val 9596"/>
              </a:avLst>
            </a:prstGeom>
            <a:solidFill>
              <a:srgbClr val="FFD0D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243" name="장고를 이번에 배워 적용하면서 배워가는 느낌이라 좋았지만 중간에 추석이 껴서…"/>
            <p:cNvSpPr/>
            <p:nvPr/>
          </p:nvSpPr>
          <p:spPr>
            <a:xfrm>
              <a:off x="0" y="3923285"/>
              <a:ext cx="4383314" cy="1415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>
                <a:defRPr sz="2000"/>
              </a:pPr>
              <a:r>
                <a:rPr dirty="0" err="1">
                  <a:latin typeface="Apple SD 산돌고딕 Neo 일반체"/>
                </a:rPr>
                <a:t>장고를</a:t>
              </a:r>
              <a:r>
                <a:rPr dirty="0">
                  <a:latin typeface="Apple SD 산돌고딕 Neo 일반체"/>
                </a:rPr>
                <a:t> </a:t>
              </a:r>
              <a:r>
                <a:rPr dirty="0" err="1">
                  <a:latin typeface="Apple SD 산돌고딕 Neo 일반체"/>
                </a:rPr>
                <a:t>이번에</a:t>
              </a:r>
              <a:r>
                <a:rPr dirty="0">
                  <a:latin typeface="Apple SD 산돌고딕 Neo 일반체"/>
                </a:rPr>
                <a:t> </a:t>
              </a:r>
              <a:r>
                <a:rPr dirty="0" err="1">
                  <a:latin typeface="Apple SD 산돌고딕 Neo 일반체"/>
                </a:rPr>
                <a:t>배워</a:t>
              </a:r>
              <a:r>
                <a:rPr dirty="0">
                  <a:latin typeface="Apple SD 산돌고딕 Neo 일반체"/>
                </a:rPr>
                <a:t> </a:t>
              </a:r>
              <a:r>
                <a:rPr dirty="0" err="1">
                  <a:latin typeface="Apple SD 산돌고딕 Neo 일반체"/>
                </a:rPr>
                <a:t>적용하면서</a:t>
              </a:r>
              <a:r>
                <a:rPr dirty="0">
                  <a:latin typeface="Apple SD 산돌고딕 Neo 일반체"/>
                </a:rPr>
                <a:t> </a:t>
              </a:r>
              <a:r>
                <a:rPr dirty="0" err="1">
                  <a:latin typeface="Apple SD 산돌고딕 Neo 일반체"/>
                </a:rPr>
                <a:t>배워가는</a:t>
              </a:r>
              <a:r>
                <a:rPr dirty="0">
                  <a:latin typeface="Apple SD 산돌고딕 Neo 일반체"/>
                </a:rPr>
                <a:t> </a:t>
              </a:r>
              <a:r>
                <a:rPr dirty="0" err="1">
                  <a:latin typeface="Apple SD 산돌고딕 Neo 일반체"/>
                </a:rPr>
                <a:t>느낌이라</a:t>
              </a:r>
              <a:r>
                <a:rPr dirty="0">
                  <a:latin typeface="Apple SD 산돌고딕 Neo 일반체"/>
                </a:rPr>
                <a:t> </a:t>
              </a:r>
              <a:r>
                <a:rPr dirty="0" err="1">
                  <a:latin typeface="Apple SD 산돌고딕 Neo 일반체"/>
                </a:rPr>
                <a:t>좋았지만</a:t>
              </a:r>
              <a:r>
                <a:rPr dirty="0">
                  <a:latin typeface="Apple SD 산돌고딕 Neo 일반체"/>
                </a:rPr>
                <a:t> </a:t>
              </a:r>
              <a:r>
                <a:rPr dirty="0" err="1">
                  <a:latin typeface="Apple SD 산돌고딕 Neo 일반체"/>
                </a:rPr>
                <a:t>중간에</a:t>
              </a:r>
              <a:r>
                <a:rPr dirty="0">
                  <a:latin typeface="Apple SD 산돌고딕 Neo 일반체"/>
                </a:rPr>
                <a:t> </a:t>
              </a:r>
              <a:endParaRPr lang="en-US" dirty="0">
                <a:latin typeface="Apple SD 산돌고딕 Neo 일반체"/>
              </a:endParaRPr>
            </a:p>
            <a:p>
              <a:pPr>
                <a:defRPr sz="2000"/>
              </a:pPr>
              <a:r>
                <a:rPr dirty="0" err="1">
                  <a:latin typeface="Apple SD 산돌고딕 Neo 일반체"/>
                </a:rPr>
                <a:t>추석이</a:t>
              </a:r>
              <a:r>
                <a:rPr dirty="0">
                  <a:latin typeface="Apple SD 산돌고딕 Neo 일반체"/>
                </a:rPr>
                <a:t> </a:t>
              </a:r>
              <a:r>
                <a:rPr dirty="0" err="1">
                  <a:latin typeface="Apple SD 산돌고딕 Neo 일반체"/>
                </a:rPr>
                <a:t>껴서</a:t>
              </a:r>
              <a:r>
                <a:rPr dirty="0">
                  <a:latin typeface="Apple SD 산돌고딕 Neo 일반체"/>
                </a:rPr>
                <a:t> </a:t>
              </a:r>
            </a:p>
            <a:p>
              <a:pPr>
                <a:defRPr sz="2000"/>
              </a:pPr>
              <a:r>
                <a:rPr dirty="0" err="1">
                  <a:latin typeface="Apple SD 산돌고딕 Neo 일반체"/>
                </a:rPr>
                <a:t>많이</a:t>
              </a:r>
              <a:r>
                <a:rPr dirty="0">
                  <a:latin typeface="Apple SD 산돌고딕 Neo 일반체"/>
                </a:rPr>
                <a:t> </a:t>
              </a:r>
              <a:r>
                <a:rPr dirty="0" err="1">
                  <a:latin typeface="Apple SD 산돌고딕 Neo 일반체"/>
                </a:rPr>
                <a:t>잊어버린것</a:t>
              </a:r>
              <a:r>
                <a:rPr dirty="0">
                  <a:latin typeface="Apple SD 산돌고딕 Neo 일반체"/>
                </a:rPr>
                <a:t> </a:t>
              </a:r>
              <a:r>
                <a:rPr dirty="0" err="1">
                  <a:latin typeface="Apple SD 산돌고딕 Neo 일반체"/>
                </a:rPr>
                <a:t>같다</a:t>
              </a:r>
              <a:r>
                <a:rPr dirty="0">
                  <a:latin typeface="Apple SD 산돌고딕 Neo 일반체"/>
                </a:rPr>
                <a:t>.</a:t>
              </a:r>
            </a:p>
          </p:txBody>
        </p:sp>
      </p:grpSp>
      <p:sp>
        <p:nvSpPr>
          <p:cNvPr id="245" name="Google Shape;401;p13"/>
          <p:cNvSpPr/>
          <p:nvPr/>
        </p:nvSpPr>
        <p:spPr>
          <a:xfrm rot="16200000">
            <a:off x="1770579" y="3926259"/>
            <a:ext cx="1876895" cy="1877082"/>
          </a:xfrm>
          <a:prstGeom prst="roundRect">
            <a:avLst>
              <a:gd name="adj" fmla="val 50000"/>
            </a:avLst>
          </a:prstGeom>
          <a:solidFill>
            <a:srgbClr val="F6F9FA"/>
          </a:solidFill>
          <a:ln w="12700">
            <a:miter lim="400000"/>
          </a:ln>
          <a:effectLst>
            <a:outerShdw blurRad="317500" dist="50800" dir="16200000" rotWithShape="0">
              <a:srgbClr val="E8344E">
                <a:alpha val="20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47" name="Google Shape;404;p13"/>
          <p:cNvSpPr/>
          <p:nvPr/>
        </p:nvSpPr>
        <p:spPr>
          <a:xfrm rot="16200000">
            <a:off x="7123987" y="7175500"/>
            <a:ext cx="1876895" cy="1877081"/>
          </a:xfrm>
          <a:prstGeom prst="roundRect">
            <a:avLst>
              <a:gd name="adj" fmla="val 50000"/>
            </a:avLst>
          </a:prstGeom>
          <a:solidFill>
            <a:srgbClr val="F6F9FA"/>
          </a:solidFill>
          <a:ln w="12700">
            <a:miter lim="400000"/>
          </a:ln>
          <a:effectLst>
            <a:outerShdw blurRad="317500" dist="50800" dir="16200000" rotWithShape="0">
              <a:srgbClr val="E8344E">
                <a:alpha val="20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pic>
        <p:nvPicPr>
          <p:cNvPr id="246" name="Google Shape;402;p13" descr="Google Shape;402;p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134" y="4177550"/>
            <a:ext cx="329058" cy="1372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Google Shape;405;p13" descr="Google Shape;405;p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4830" y="7432448"/>
            <a:ext cx="329058" cy="1372199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Google Shape;407;p13"/>
          <p:cNvSpPr/>
          <p:nvPr/>
        </p:nvSpPr>
        <p:spPr>
          <a:xfrm rot="16200000">
            <a:off x="15894330" y="7175500"/>
            <a:ext cx="1876895" cy="1877081"/>
          </a:xfrm>
          <a:prstGeom prst="roundRect">
            <a:avLst>
              <a:gd name="adj" fmla="val 50000"/>
            </a:avLst>
          </a:prstGeom>
          <a:solidFill>
            <a:srgbClr val="F6F9FA"/>
          </a:solidFill>
          <a:ln w="12700">
            <a:miter lim="400000"/>
          </a:ln>
          <a:effectLst>
            <a:outerShdw blurRad="317500" dist="50800" dir="16200000" rotWithShape="0">
              <a:srgbClr val="E8344E">
                <a:alpha val="20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pic>
        <p:nvPicPr>
          <p:cNvPr id="250" name="Google Shape;408;p13" descr="Google Shape;408;p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75173" y="7432448"/>
            <a:ext cx="329061" cy="1372199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Google Shape;410;p13"/>
          <p:cNvSpPr/>
          <p:nvPr/>
        </p:nvSpPr>
        <p:spPr>
          <a:xfrm rot="16200000">
            <a:off x="10545402" y="3926259"/>
            <a:ext cx="1876895" cy="1877082"/>
          </a:xfrm>
          <a:prstGeom prst="roundRect">
            <a:avLst>
              <a:gd name="adj" fmla="val 50000"/>
            </a:avLst>
          </a:prstGeom>
          <a:solidFill>
            <a:srgbClr val="F6F9FA"/>
          </a:solidFill>
          <a:ln w="12700">
            <a:miter lim="400000"/>
          </a:ln>
          <a:effectLst>
            <a:outerShdw blurRad="317500" dist="50800" dir="16200000" rotWithShape="0">
              <a:srgbClr val="E8344E">
                <a:alpha val="20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pic>
        <p:nvPicPr>
          <p:cNvPr id="252" name="Google Shape;411;p13" descr="Google Shape;411;p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955" y="4177550"/>
            <a:ext cx="329061" cy="1372199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Google Shape;412;p13"/>
          <p:cNvSpPr txBox="1"/>
          <p:nvPr/>
        </p:nvSpPr>
        <p:spPr>
          <a:xfrm>
            <a:off x="1697396" y="4610100"/>
            <a:ext cx="201486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3750"/>
              </a:lnSpc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김동용</a:t>
            </a:r>
          </a:p>
        </p:txBody>
      </p:sp>
      <p:sp>
        <p:nvSpPr>
          <p:cNvPr id="254" name="Google Shape;413;p13"/>
          <p:cNvSpPr txBox="1"/>
          <p:nvPr/>
        </p:nvSpPr>
        <p:spPr>
          <a:xfrm>
            <a:off x="7056260" y="7874000"/>
            <a:ext cx="201486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3750"/>
              </a:lnSpc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rPr dirty="0" err="1">
                <a:latin typeface="Calibri"/>
                <a:ea typeface="Calibri"/>
                <a:cs typeface="Calibri"/>
                <a:sym typeface="Calibri"/>
              </a:rPr>
              <a:t>김나현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414;p13"/>
          <p:cNvSpPr txBox="1"/>
          <p:nvPr/>
        </p:nvSpPr>
        <p:spPr>
          <a:xfrm>
            <a:off x="15831083" y="7874000"/>
            <a:ext cx="201486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3750"/>
              </a:lnSpc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임선오</a:t>
            </a:r>
          </a:p>
        </p:txBody>
      </p:sp>
      <p:sp>
        <p:nvSpPr>
          <p:cNvPr id="256" name="Google Shape;415;p13"/>
          <p:cNvSpPr txBox="1"/>
          <p:nvPr/>
        </p:nvSpPr>
        <p:spPr>
          <a:xfrm>
            <a:off x="10472218" y="4610100"/>
            <a:ext cx="201486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3750"/>
              </a:lnSpc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정성원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E33BC7-6732-F8AB-24A1-D1BAA7C9C015}"/>
              </a:ext>
            </a:extLst>
          </p:cNvPr>
          <p:cNvSpPr txBox="1"/>
          <p:nvPr/>
        </p:nvSpPr>
        <p:spPr>
          <a:xfrm>
            <a:off x="11780520" y="7175593"/>
            <a:ext cx="4113717" cy="193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장고와 </a:t>
            </a: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DRF</a:t>
            </a:r>
            <a:r>
              <a: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의 차이를 </a:t>
            </a:r>
            <a:r>
              <a:rPr kumimoji="0" lang="ko-KR" altLang="en-US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구별할수</a:t>
            </a:r>
            <a:r>
              <a: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 있고 </a:t>
            </a:r>
            <a:endParaRPr lang="en-US" altLang="ko-KR" sz="2000" dirty="0">
              <a:latin typeface="Apple SD 산돌고딕 Neo 일반체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Apple SD 산돌고딕 Neo 일반체"/>
              </a:rPr>
              <a:t>DRF </a:t>
            </a:r>
            <a:r>
              <a:rPr lang="ko-KR" altLang="en-US" sz="2000" dirty="0" err="1">
                <a:latin typeface="Apple SD 산돌고딕 Neo 일반체"/>
              </a:rPr>
              <a:t>홈페이지안에있는</a:t>
            </a:r>
            <a:r>
              <a:rPr lang="ko-KR" altLang="en-US" sz="2000" dirty="0">
                <a:latin typeface="Apple SD 산돌고딕 Neo 일반체"/>
              </a:rPr>
              <a:t> 내용을 찾아 코드에 </a:t>
            </a:r>
            <a:r>
              <a: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접목시켜보고 하는 과정이 좋았다</a:t>
            </a: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. </a:t>
            </a:r>
            <a:endParaRPr lang="en-US" altLang="ko-KR" sz="2000" dirty="0">
              <a:latin typeface="Apple SD 산돌고딕 Neo 일반체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하지만</a:t>
            </a: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ple SD 산돌고딕 Neo 일반체"/>
                <a:sym typeface="Arial"/>
              </a:rPr>
              <a:t>, </a:t>
            </a:r>
            <a:r>
              <a:rPr lang="ko-KR" altLang="en-US" sz="2000" dirty="0">
                <a:latin typeface="Apple SD 산돌고딕 Neo 일반체"/>
              </a:rPr>
              <a:t>모르고 이해 </a:t>
            </a:r>
            <a:r>
              <a:rPr lang="ko-KR" altLang="en-US" sz="2000" dirty="0" err="1">
                <a:latin typeface="Apple SD 산돌고딕 Neo 일반체"/>
              </a:rPr>
              <a:t>안되는것이</a:t>
            </a:r>
            <a:r>
              <a:rPr lang="ko-KR" altLang="en-US" sz="2000" dirty="0">
                <a:latin typeface="Apple SD 산돌고딕 Neo 일반체"/>
              </a:rPr>
              <a:t> </a:t>
            </a:r>
            <a:r>
              <a:rPr lang="ko-KR" altLang="en-US" sz="2000" dirty="0" err="1">
                <a:latin typeface="Apple SD 산돌고딕 Neo 일반체"/>
              </a:rPr>
              <a:t>너무많아</a:t>
            </a:r>
            <a:r>
              <a:rPr lang="ko-KR" altLang="en-US" sz="2000" dirty="0">
                <a:latin typeface="Apple SD 산돌고딕 Neo 일반체"/>
              </a:rPr>
              <a:t> 힘들었다</a:t>
            </a:r>
            <a:r>
              <a:rPr lang="en-US" altLang="ko-KR" sz="2000" dirty="0">
                <a:latin typeface="Apple SD 산돌고딕 Neo 일반체"/>
              </a:rPr>
              <a:t>.</a:t>
            </a:r>
            <a:endParaRPr kumimoji="0" lang="en-US" altLang="ko-KR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pple SD 산돌고딕 Neo 일반체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5D389-1DB7-8E74-7201-F31E5C48B7BD}"/>
              </a:ext>
            </a:extLst>
          </p:cNvPr>
          <p:cNvSpPr txBox="1"/>
          <p:nvPr/>
        </p:nvSpPr>
        <p:spPr>
          <a:xfrm>
            <a:off x="12396180" y="3482465"/>
            <a:ext cx="4595894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b="0" i="0" dirty="0">
                <a:solidFill>
                  <a:schemeClr val="tx1"/>
                </a:solidFill>
                <a:effectLst/>
                <a:latin typeface="Apple SD 산돌고딕 Neo 일반체"/>
              </a:rPr>
              <a:t>소셜 로그인에 </a:t>
            </a:r>
            <a:r>
              <a:rPr lang="en-US" altLang="ko-KR" sz="2000" b="0" i="0" dirty="0">
                <a:solidFill>
                  <a:schemeClr val="tx1"/>
                </a:solidFill>
                <a:effectLst/>
                <a:latin typeface="Apple SD 산돌고딕 Neo 일반체"/>
              </a:rPr>
              <a:t>4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Apple SD 산돌고딕 Neo 일반체"/>
              </a:rPr>
              <a:t>일이라는 시간을 할애했지만 기존에 사용하던 </a:t>
            </a:r>
            <a:r>
              <a:rPr lang="en-US" altLang="ko-KR" sz="2000" b="0" i="0" dirty="0">
                <a:solidFill>
                  <a:schemeClr val="tx1"/>
                </a:solidFill>
                <a:effectLst/>
                <a:latin typeface="Apple SD 산돌고딕 Neo 일반체"/>
              </a:rPr>
              <a:t>JWT 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Apple SD 산돌고딕 Neo 일반체"/>
              </a:rPr>
              <a:t>인증 방식 과 </a:t>
            </a:r>
            <a:r>
              <a:rPr lang="ko-KR" altLang="en-US" sz="2000" b="0" i="0" dirty="0" err="1">
                <a:solidFill>
                  <a:schemeClr val="tx1"/>
                </a:solidFill>
                <a:effectLst/>
                <a:latin typeface="Apple SD 산돌고딕 Neo 일반체"/>
              </a:rPr>
              <a:t>소셜로그인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Apple SD 산돌고딕 Neo 일반체"/>
              </a:rPr>
              <a:t> 인증방식인 </a:t>
            </a:r>
            <a:r>
              <a:rPr lang="en-US" altLang="ko-KR" sz="2000" b="0" i="0" dirty="0">
                <a:solidFill>
                  <a:schemeClr val="tx1"/>
                </a:solidFill>
                <a:effectLst/>
                <a:latin typeface="Apple SD 산돌고딕 Neo 일반체"/>
              </a:rPr>
              <a:t>OAuth 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Apple SD 산돌고딕 Neo 일반체"/>
              </a:rPr>
              <a:t>방식을 동시에 </a:t>
            </a:r>
            <a:r>
              <a:rPr lang="ko-KR" altLang="en-US" sz="2000" b="0" i="0" dirty="0" err="1">
                <a:solidFill>
                  <a:schemeClr val="tx1"/>
                </a:solidFill>
                <a:effectLst/>
                <a:latin typeface="Apple SD 산돌고딕 Neo 일반체"/>
              </a:rPr>
              <a:t>사용하는것을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Apple SD 산돌고딕 Neo 일반체"/>
              </a:rPr>
              <a:t> 시간문제로 </a:t>
            </a:r>
            <a:r>
              <a:rPr lang="ko-KR" altLang="en-US" sz="2000" b="0" i="0" dirty="0" err="1">
                <a:solidFill>
                  <a:schemeClr val="tx1"/>
                </a:solidFill>
                <a:effectLst/>
                <a:latin typeface="Apple SD 산돌고딕 Neo 일반체"/>
              </a:rPr>
              <a:t>구현하지못해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Apple SD 산돌고딕 Neo 일반체"/>
              </a:rPr>
              <a:t> 프로젝트에서 도입하지 </a:t>
            </a:r>
            <a:r>
              <a:rPr lang="ko-KR" altLang="en-US" sz="2000" b="0" i="0" dirty="0" err="1">
                <a:solidFill>
                  <a:schemeClr val="tx1"/>
                </a:solidFill>
                <a:effectLst/>
                <a:latin typeface="Apple SD 산돌고딕 Neo 일반체"/>
              </a:rPr>
              <a:t>못한것이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Apple SD 산돌고딕 Neo 일반체"/>
              </a:rPr>
              <a:t> 아쉽고 이번 프로젝트로 </a:t>
            </a:r>
            <a:r>
              <a:rPr lang="en-US" altLang="ko-KR" sz="2000" b="0" i="0" dirty="0">
                <a:solidFill>
                  <a:schemeClr val="tx1"/>
                </a:solidFill>
                <a:effectLst/>
                <a:latin typeface="Apple SD 산돌고딕 Neo 일반체"/>
              </a:rPr>
              <a:t>crawler 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Apple SD 산돌고딕 Neo 일반체"/>
              </a:rPr>
              <a:t>와 </a:t>
            </a:r>
            <a:r>
              <a:rPr lang="en-US" altLang="ko-KR" sz="2000" b="0" i="0" dirty="0" err="1">
                <a:solidFill>
                  <a:schemeClr val="tx1"/>
                </a:solidFill>
                <a:effectLst/>
                <a:latin typeface="Apple SD 산돌고딕 Neo 일반체"/>
              </a:rPr>
              <a:t>openai</a:t>
            </a:r>
            <a:r>
              <a:rPr lang="en-US" altLang="ko-KR" sz="2000" b="0" i="0" dirty="0">
                <a:solidFill>
                  <a:schemeClr val="tx1"/>
                </a:solidFill>
                <a:effectLst/>
                <a:latin typeface="Apple SD 산돌고딕 Neo 일반체"/>
              </a:rPr>
              <a:t> 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Apple SD 산돌고딕 Neo 일반체"/>
              </a:rPr>
              <a:t>를 다루며 새로운 기능을 많이 </a:t>
            </a:r>
            <a:r>
              <a:rPr lang="ko-KR" altLang="en-US" sz="2000" b="0" i="0" dirty="0" err="1">
                <a:solidFill>
                  <a:schemeClr val="tx1"/>
                </a:solidFill>
                <a:effectLst/>
                <a:latin typeface="Apple SD 산돌고딕 Neo 일반체"/>
              </a:rPr>
              <a:t>알게되어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Apple SD 산돌고딕 Neo 일반체"/>
              </a:rPr>
              <a:t> </a:t>
            </a:r>
            <a:r>
              <a:rPr lang="ko-KR" altLang="en-US" sz="2000" b="0" i="0" dirty="0" err="1">
                <a:solidFill>
                  <a:schemeClr val="tx1"/>
                </a:solidFill>
                <a:effectLst/>
                <a:latin typeface="Apple SD 산돌고딕 Neo 일반체"/>
              </a:rPr>
              <a:t>큰성과가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Apple SD 산돌고딕 Neo 일반체"/>
              </a:rPr>
              <a:t> 있었다고 생각합니다</a:t>
            </a:r>
            <a:endParaRPr kumimoji="0" lang="en-US" altLang="ko-KR" sz="2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pple SD 산돌고딕 Neo 일반체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9C6DD3-3234-5645-C928-53EB5CBDB987}"/>
              </a:ext>
            </a:extLst>
          </p:cNvPr>
          <p:cNvSpPr txBox="1"/>
          <p:nvPr/>
        </p:nvSpPr>
        <p:spPr>
          <a:xfrm>
            <a:off x="3612394" y="4083786"/>
            <a:ext cx="4595894" cy="16312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b="0" i="0" dirty="0">
                <a:solidFill>
                  <a:schemeClr val="tx1"/>
                </a:solidFill>
                <a:effectLst/>
                <a:latin typeface="Apple SD 산돌고딕 Neo 일반체"/>
              </a:rPr>
              <a:t>DRF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Apple SD 산돌고딕 Neo 일반체"/>
              </a:rPr>
              <a:t>를 사용하여 기본적인 것들을 구현 </a:t>
            </a:r>
            <a:r>
              <a:rPr lang="ko-KR" altLang="en-US" sz="2000" b="0" i="0" dirty="0" err="1">
                <a:solidFill>
                  <a:schemeClr val="tx1"/>
                </a:solidFill>
                <a:effectLst/>
                <a:latin typeface="Apple SD 산돌고딕 Neo 일반체"/>
              </a:rPr>
              <a:t>할수있었고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Apple SD 산돌고딕 Neo 일반체"/>
              </a:rPr>
              <a:t> 장고에 많이 기능들이 </a:t>
            </a:r>
            <a:r>
              <a:rPr lang="ko-KR" altLang="en-US" sz="2000" b="0" i="0" dirty="0" err="1">
                <a:solidFill>
                  <a:schemeClr val="tx1"/>
                </a:solidFill>
                <a:effectLst/>
                <a:latin typeface="Apple SD 산돌고딕 Neo 일반체"/>
              </a:rPr>
              <a:t>만들어져있는걸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Apple SD 산돌고딕 Neo 일반체"/>
              </a:rPr>
              <a:t> </a:t>
            </a:r>
            <a:r>
              <a:rPr lang="ko-KR" altLang="en-US" sz="2000" b="0" i="0" dirty="0" err="1">
                <a:solidFill>
                  <a:schemeClr val="tx1"/>
                </a:solidFill>
                <a:effectLst/>
                <a:latin typeface="Apple SD 산돌고딕 Neo 일반체"/>
              </a:rPr>
              <a:t>알수있었다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Apple SD 산돌고딕 Neo 일반체"/>
              </a:rPr>
              <a:t> </a:t>
            </a:r>
            <a:r>
              <a:rPr lang="ko-KR" altLang="en-US" sz="2000" b="0" i="0" dirty="0" err="1">
                <a:solidFill>
                  <a:schemeClr val="tx1"/>
                </a:solidFill>
                <a:effectLst/>
                <a:latin typeface="Apple SD 산돌고딕 Neo 일반체"/>
              </a:rPr>
              <a:t>공식문서등을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Apple SD 산돌고딕 Neo 일반체"/>
              </a:rPr>
              <a:t> 참고 해서 많은 기능들을 구현 </a:t>
            </a:r>
            <a:r>
              <a:rPr lang="ko-KR" altLang="en-US" sz="2000" b="0" i="0" dirty="0" err="1">
                <a:solidFill>
                  <a:schemeClr val="tx1"/>
                </a:solidFill>
                <a:effectLst/>
                <a:latin typeface="Apple SD 산돌고딕 Neo 일반체"/>
              </a:rPr>
              <a:t>할수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Apple SD 산돌고딕 Neo 일반체"/>
              </a:rPr>
              <a:t> 있게 실력을 </a:t>
            </a:r>
            <a:r>
              <a:rPr lang="ko-KR" altLang="en-US" sz="2000" b="0" i="0" dirty="0" err="1">
                <a:solidFill>
                  <a:schemeClr val="tx1"/>
                </a:solidFill>
                <a:effectLst/>
                <a:latin typeface="Apple SD 산돌고딕 Neo 일반체"/>
              </a:rPr>
              <a:t>늘려나가야겠다</a:t>
            </a:r>
            <a:r>
              <a:rPr lang="en-US" altLang="ko-KR" sz="2000" b="0" i="0" dirty="0">
                <a:solidFill>
                  <a:schemeClr val="tx1"/>
                </a:solidFill>
                <a:effectLst/>
                <a:latin typeface="Apple SD 산돌고딕 Neo 일반체"/>
              </a:rPr>
              <a:t>.</a:t>
            </a:r>
            <a:endParaRPr kumimoji="0" lang="en-US" altLang="ko-KR" sz="2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pple SD 산돌고딕 Neo 일반체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빅뉴스피핕.png" descr="빅뉴스피핕.png"/>
          <p:cNvPicPr>
            <a:picLocks noChangeAspect="1"/>
          </p:cNvPicPr>
          <p:nvPr/>
        </p:nvPicPr>
        <p:blipFill>
          <a:blip r:embed="rId2"/>
          <a:srcRect t="15584" b="15584"/>
          <a:stretch>
            <a:fillRect/>
          </a:stretch>
        </p:blipFill>
        <p:spPr>
          <a:xfrm>
            <a:off x="17765523" y="9753599"/>
            <a:ext cx="1981003" cy="1022657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Google Shape;422;p14"/>
          <p:cNvSpPr/>
          <p:nvPr/>
        </p:nvSpPr>
        <p:spPr>
          <a:xfrm>
            <a:off x="1092090" y="1016000"/>
            <a:ext cx="1041298" cy="723900"/>
          </a:xfrm>
          <a:prstGeom prst="rect">
            <a:avLst/>
          </a:prstGeom>
          <a:solidFill>
            <a:srgbClr val="E8344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60" name="Google Shape;423;p14"/>
          <p:cNvSpPr txBox="1"/>
          <p:nvPr/>
        </p:nvSpPr>
        <p:spPr>
          <a:xfrm>
            <a:off x="990500" y="1016000"/>
            <a:ext cx="1244477" cy="67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t>05</a:t>
            </a:r>
          </a:p>
        </p:txBody>
      </p:sp>
      <p:sp>
        <p:nvSpPr>
          <p:cNvPr id="261" name="Google Shape;424;p14"/>
          <p:cNvSpPr txBox="1"/>
          <p:nvPr/>
        </p:nvSpPr>
        <p:spPr>
          <a:xfrm>
            <a:off x="2412759" y="1011822"/>
            <a:ext cx="16863914" cy="732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800"/>
            </a:lvl1pPr>
          </a:lstStyle>
          <a:p>
            <a:r>
              <a:t>자체 평가 의견 - (4) 프로젝트 개선점 / 보완할 점</a:t>
            </a:r>
          </a:p>
        </p:txBody>
      </p:sp>
      <p:pic>
        <p:nvPicPr>
          <p:cNvPr id="262" name="Google Shape;425;p14" descr="Google Shape;425;p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94" y="1968500"/>
            <a:ext cx="18019500" cy="6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Google Shape;327;p11"/>
          <p:cNvSpPr txBox="1"/>
          <p:nvPr/>
        </p:nvSpPr>
        <p:spPr>
          <a:xfrm>
            <a:off x="10463631" y="3523004"/>
            <a:ext cx="8294016" cy="4678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sz="32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rPr lang="ko-KR" altLang="en-US" b="1" dirty="0"/>
              <a:t>소셜 로그인</a:t>
            </a:r>
            <a:endParaRPr lang="en-US" altLang="ko-KR" b="1" dirty="0"/>
          </a:p>
          <a:p>
            <a:pPr algn="ctr">
              <a:defRPr sz="32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endParaRPr dirty="0"/>
          </a:p>
          <a:p>
            <a:pPr algn="ctr">
              <a:defRPr sz="3000"/>
            </a:pPr>
            <a:r>
              <a:rPr lang="ko-KR" altLang="en-US" dirty="0"/>
              <a:t>소셜 로그인 기능까지는 시도하여 로그인까지는 데이터베이스에 확인되었지만</a:t>
            </a:r>
            <a:endParaRPr lang="en-US" altLang="ko-KR" dirty="0"/>
          </a:p>
          <a:p>
            <a:pPr algn="ctr">
              <a:defRPr sz="3000"/>
            </a:pPr>
            <a:r>
              <a:rPr lang="en-US" dirty="0" err="1"/>
              <a:t>Django_DRF</a:t>
            </a:r>
            <a:r>
              <a:rPr lang="en-US" dirty="0"/>
              <a:t> </a:t>
            </a:r>
            <a:r>
              <a:rPr lang="ko-KR" altLang="en-US" dirty="0"/>
              <a:t>인증과 </a:t>
            </a:r>
            <a:r>
              <a:rPr lang="ko-KR" altLang="en-US" dirty="0" err="1"/>
              <a:t>맞지않아</a:t>
            </a:r>
            <a:r>
              <a:rPr lang="ko-KR" altLang="en-US" dirty="0"/>
              <a:t> 로그인을 하여도 권한을 받지 못하여 최종적으로 개발 실패 하였습니다</a:t>
            </a:r>
            <a:r>
              <a:rPr lang="en-US" altLang="ko-KR" dirty="0"/>
              <a:t>.</a:t>
            </a:r>
          </a:p>
          <a:p>
            <a:pPr algn="ctr">
              <a:defRPr sz="3000"/>
            </a:pPr>
            <a:endParaRPr lang="en-US" altLang="ko-KR" dirty="0"/>
          </a:p>
          <a:p>
            <a:pPr algn="ctr">
              <a:defRPr sz="3000"/>
            </a:pPr>
            <a:r>
              <a:rPr lang="ko-KR" altLang="en-US" dirty="0"/>
              <a:t>이것을 개선하여 </a:t>
            </a:r>
            <a:r>
              <a:rPr lang="ko-KR" altLang="en-US" dirty="0" err="1"/>
              <a:t>소셜로그인이</a:t>
            </a:r>
            <a:r>
              <a:rPr lang="ko-KR" altLang="en-US" dirty="0"/>
              <a:t> 된다면 사용자가 조금 더 편리하게 사용이 가능해 보입니다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C699A2-CAE2-63FD-7308-4A053B068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460" y="2809481"/>
            <a:ext cx="7612380" cy="694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0219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빅뉴스피핕.png" descr="빅뉴스피핕.png"/>
          <p:cNvPicPr>
            <a:picLocks noChangeAspect="1"/>
          </p:cNvPicPr>
          <p:nvPr/>
        </p:nvPicPr>
        <p:blipFill>
          <a:blip r:embed="rId2"/>
          <a:srcRect t="15584" b="15584"/>
          <a:stretch>
            <a:fillRect/>
          </a:stretch>
        </p:blipFill>
        <p:spPr>
          <a:xfrm>
            <a:off x="17765523" y="9753599"/>
            <a:ext cx="1981003" cy="1022657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Google Shape;422;p14"/>
          <p:cNvSpPr/>
          <p:nvPr/>
        </p:nvSpPr>
        <p:spPr>
          <a:xfrm>
            <a:off x="1092090" y="1016000"/>
            <a:ext cx="1041298" cy="723900"/>
          </a:xfrm>
          <a:prstGeom prst="rect">
            <a:avLst/>
          </a:prstGeom>
          <a:solidFill>
            <a:srgbClr val="E8344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60" name="Google Shape;423;p14"/>
          <p:cNvSpPr txBox="1"/>
          <p:nvPr/>
        </p:nvSpPr>
        <p:spPr>
          <a:xfrm>
            <a:off x="990500" y="1016000"/>
            <a:ext cx="1244477" cy="67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t>05</a:t>
            </a:r>
          </a:p>
        </p:txBody>
      </p:sp>
      <p:sp>
        <p:nvSpPr>
          <p:cNvPr id="261" name="Google Shape;424;p14"/>
          <p:cNvSpPr txBox="1"/>
          <p:nvPr/>
        </p:nvSpPr>
        <p:spPr>
          <a:xfrm>
            <a:off x="2412759" y="1011822"/>
            <a:ext cx="16863914" cy="732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800"/>
            </a:lvl1pPr>
          </a:lstStyle>
          <a:p>
            <a:r>
              <a:t>자체 평가 의견 - (4) 프로젝트 개선점 / 보완할 점</a:t>
            </a:r>
          </a:p>
        </p:txBody>
      </p:sp>
      <p:pic>
        <p:nvPicPr>
          <p:cNvPr id="262" name="Google Shape;425;p14" descr="Google Shape;425;p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94" y="1968500"/>
            <a:ext cx="18019500" cy="6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Google Shape;426;p14" descr="Google Shape;426;p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584" y="4692966"/>
            <a:ext cx="8824458" cy="2403862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Google Shape;327;p11"/>
          <p:cNvSpPr txBox="1"/>
          <p:nvPr/>
        </p:nvSpPr>
        <p:spPr>
          <a:xfrm>
            <a:off x="10463631" y="3523004"/>
            <a:ext cx="8294016" cy="4785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sz="32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rPr b="1" dirty="0" err="1"/>
              <a:t>네이버</a:t>
            </a:r>
            <a:r>
              <a:rPr b="1" dirty="0"/>
              <a:t> </a:t>
            </a:r>
            <a:r>
              <a:rPr b="1" dirty="0" err="1"/>
              <a:t>뉴스</a:t>
            </a:r>
            <a:r>
              <a:rPr b="1" dirty="0"/>
              <a:t> </a:t>
            </a:r>
            <a:r>
              <a:rPr b="1" dirty="0" err="1"/>
              <a:t>크롤링</a:t>
            </a:r>
            <a:r>
              <a:rPr b="1" dirty="0"/>
              <a:t> </a:t>
            </a:r>
            <a:r>
              <a:rPr b="1" dirty="0" err="1"/>
              <a:t>최적화</a:t>
            </a:r>
            <a:endParaRPr b="1" dirty="0"/>
          </a:p>
          <a:p>
            <a:pPr algn="ctr">
              <a:defRPr sz="32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endParaRPr dirty="0"/>
          </a:p>
          <a:p>
            <a:pPr algn="ctr">
              <a:defRPr sz="3000"/>
            </a:pPr>
            <a:r>
              <a:rPr dirty="0"/>
              <a:t>더 </a:t>
            </a:r>
            <a:r>
              <a:rPr dirty="0" err="1"/>
              <a:t>다양한</a:t>
            </a:r>
            <a:r>
              <a:rPr dirty="0"/>
              <a:t> </a:t>
            </a:r>
            <a:r>
              <a:rPr dirty="0" err="1"/>
              <a:t>뉴스</a:t>
            </a:r>
            <a:r>
              <a:rPr dirty="0"/>
              <a:t> </a:t>
            </a:r>
            <a:r>
              <a:rPr dirty="0" err="1"/>
              <a:t>카테고리를</a:t>
            </a:r>
            <a:r>
              <a:rPr dirty="0"/>
              <a:t> </a:t>
            </a:r>
            <a:r>
              <a:rPr dirty="0" err="1"/>
              <a:t>추가해</a:t>
            </a:r>
            <a:r>
              <a:rPr dirty="0"/>
              <a:t> </a:t>
            </a:r>
            <a:r>
              <a:rPr dirty="0" err="1"/>
              <a:t>사용자에게</a:t>
            </a:r>
            <a:r>
              <a:rPr dirty="0"/>
              <a:t> 더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선택지를</a:t>
            </a:r>
            <a:r>
              <a:rPr dirty="0"/>
              <a:t> </a:t>
            </a:r>
            <a:r>
              <a:rPr dirty="0" err="1"/>
              <a:t>제공할</a:t>
            </a:r>
            <a:r>
              <a:rPr dirty="0"/>
              <a:t> 수 </a:t>
            </a:r>
            <a:r>
              <a:rPr dirty="0" err="1"/>
              <a:t>있습니다</a:t>
            </a:r>
            <a:r>
              <a:rPr dirty="0"/>
              <a:t>.</a:t>
            </a:r>
          </a:p>
          <a:p>
            <a:pPr>
              <a:lnSpc>
                <a:spcPct val="130000"/>
              </a:lnSpc>
              <a:defRPr sz="3000"/>
            </a:pPr>
            <a:endParaRPr dirty="0"/>
          </a:p>
          <a:p>
            <a:pPr algn="ctr">
              <a:defRPr sz="3000" b="1"/>
            </a:pPr>
            <a:r>
              <a:rPr dirty="0" err="1"/>
              <a:t>보안</a:t>
            </a:r>
            <a:r>
              <a:rPr dirty="0"/>
              <a:t> </a:t>
            </a:r>
            <a:r>
              <a:rPr dirty="0" err="1"/>
              <a:t>강화</a:t>
            </a:r>
            <a:endParaRPr dirty="0"/>
          </a:p>
          <a:p>
            <a:pPr algn="ctr">
              <a:defRPr sz="3000"/>
            </a:pPr>
            <a:endParaRPr dirty="0"/>
          </a:p>
          <a:p>
            <a:pPr algn="ctr">
              <a:defRPr sz="3000"/>
            </a:pPr>
            <a:r>
              <a:rPr dirty="0" err="1"/>
              <a:t>로그인을</a:t>
            </a:r>
            <a:r>
              <a:rPr dirty="0"/>
              <a:t> 더 </a:t>
            </a:r>
            <a:r>
              <a:rPr dirty="0" err="1"/>
              <a:t>안전하게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2단계 </a:t>
            </a:r>
            <a:r>
              <a:rPr dirty="0" err="1"/>
              <a:t>인증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보안</a:t>
            </a:r>
            <a:r>
              <a:rPr dirty="0"/>
              <a:t> </a:t>
            </a:r>
            <a:r>
              <a:rPr dirty="0" err="1"/>
              <a:t>기능을</a:t>
            </a:r>
            <a:r>
              <a:rPr dirty="0"/>
              <a:t> </a:t>
            </a:r>
            <a:r>
              <a:rPr dirty="0" err="1"/>
              <a:t>추가하면</a:t>
            </a:r>
            <a:r>
              <a:rPr dirty="0"/>
              <a:t> </a:t>
            </a:r>
            <a:r>
              <a:rPr dirty="0" err="1"/>
              <a:t>사용자</a:t>
            </a:r>
            <a:r>
              <a:rPr dirty="0"/>
              <a:t> </a:t>
            </a:r>
            <a:r>
              <a:rPr dirty="0" err="1"/>
              <a:t>정보를</a:t>
            </a:r>
            <a:r>
              <a:rPr dirty="0"/>
              <a:t> 더 </a:t>
            </a:r>
            <a:r>
              <a:rPr dirty="0" err="1"/>
              <a:t>안전하게</a:t>
            </a:r>
            <a:r>
              <a:rPr dirty="0"/>
              <a:t> </a:t>
            </a:r>
            <a:r>
              <a:rPr dirty="0" err="1"/>
              <a:t>보호할</a:t>
            </a:r>
            <a:r>
              <a:rPr dirty="0"/>
              <a:t> 수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빅뉴스피핕.png" descr="빅뉴스피핕.png"/>
          <p:cNvPicPr>
            <a:picLocks noChangeAspect="1"/>
          </p:cNvPicPr>
          <p:nvPr/>
        </p:nvPicPr>
        <p:blipFill>
          <a:blip r:embed="rId2"/>
          <a:srcRect t="15584" b="15584"/>
          <a:stretch>
            <a:fillRect/>
          </a:stretch>
        </p:blipFill>
        <p:spPr>
          <a:xfrm>
            <a:off x="17765523" y="9753600"/>
            <a:ext cx="1981003" cy="1022658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Google Shape;57;p3"/>
          <p:cNvSpPr/>
          <p:nvPr/>
        </p:nvSpPr>
        <p:spPr>
          <a:xfrm>
            <a:off x="1092090" y="1016000"/>
            <a:ext cx="1041298" cy="723900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3" name="Google Shape;58;p3"/>
          <p:cNvSpPr txBox="1"/>
          <p:nvPr/>
        </p:nvSpPr>
        <p:spPr>
          <a:xfrm>
            <a:off x="990500" y="1016000"/>
            <a:ext cx="124447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t>01</a:t>
            </a:r>
          </a:p>
        </p:txBody>
      </p:sp>
      <p:sp>
        <p:nvSpPr>
          <p:cNvPr id="54" name="Google Shape;59;p3"/>
          <p:cNvSpPr txBox="1"/>
          <p:nvPr/>
        </p:nvSpPr>
        <p:spPr>
          <a:xfrm>
            <a:off x="2412758" y="1015999"/>
            <a:ext cx="747955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8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t>프로젝트 개요</a:t>
            </a:r>
          </a:p>
        </p:txBody>
      </p:sp>
      <p:pic>
        <p:nvPicPr>
          <p:cNvPr id="55" name="Google Shape;60;p3" descr="Google Shape;60;p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94" y="1968500"/>
            <a:ext cx="18019500" cy="635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Google Shape;61;p3"/>
          <p:cNvSpPr/>
          <p:nvPr/>
        </p:nvSpPr>
        <p:spPr>
          <a:xfrm>
            <a:off x="1320668" y="2387600"/>
            <a:ext cx="584143" cy="584200"/>
          </a:xfrm>
          <a:prstGeom prst="ellipse">
            <a:avLst/>
          </a:prstGeom>
          <a:solidFill>
            <a:srgbClr val="FFF6F8"/>
          </a:solidFill>
          <a:ln w="25400">
            <a:solidFill>
              <a:srgbClr val="E8344E"/>
            </a:solidFill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57" name="Google Shape;62;p3" descr="Google Shape;62;p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143" y="2517955"/>
            <a:ext cx="183474" cy="301043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Google Shape;63;p3"/>
          <p:cNvSpPr txBox="1"/>
          <p:nvPr/>
        </p:nvSpPr>
        <p:spPr>
          <a:xfrm>
            <a:off x="2171482" y="2419350"/>
            <a:ext cx="765310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rPr b="1" dirty="0" err="1">
                <a:latin typeface="Apple SD 산돌고딕 Neo 볼드체"/>
              </a:rPr>
              <a:t>프로젝트</a:t>
            </a:r>
            <a:r>
              <a:rPr b="1" dirty="0">
                <a:latin typeface="Apple SD 산돌고딕 Neo 볼드체"/>
              </a:rPr>
              <a:t> </a:t>
            </a:r>
            <a:r>
              <a:rPr b="1" dirty="0" err="1">
                <a:latin typeface="Apple SD 산돌고딕 Neo 볼드체"/>
              </a:rPr>
              <a:t>주제</a:t>
            </a:r>
            <a:r>
              <a:rPr b="1" dirty="0">
                <a:latin typeface="Apple SD 산돌고딕 Neo 볼드체"/>
              </a:rPr>
              <a:t> </a:t>
            </a:r>
            <a:r>
              <a:rPr b="1" dirty="0" err="1">
                <a:latin typeface="Apple SD 산돌고딕 Neo 볼드체"/>
              </a:rPr>
              <a:t>선정</a:t>
            </a:r>
            <a:r>
              <a:rPr b="1" dirty="0">
                <a:latin typeface="Apple SD 산돌고딕 Neo 볼드체"/>
              </a:rPr>
              <a:t> </a:t>
            </a:r>
            <a:r>
              <a:rPr b="1" dirty="0" err="1">
                <a:latin typeface="Apple SD 산돌고딕 Neo 볼드체"/>
              </a:rPr>
              <a:t>배경</a:t>
            </a:r>
            <a:r>
              <a:rPr b="1" dirty="0">
                <a:latin typeface="Apple SD 산돌고딕 Neo 볼드체"/>
              </a:rPr>
              <a:t> 및 </a:t>
            </a:r>
            <a:r>
              <a:rPr b="1" dirty="0" err="1">
                <a:latin typeface="Apple SD 산돌고딕 Neo 볼드체"/>
              </a:rPr>
              <a:t>기획의도</a:t>
            </a:r>
            <a:endParaRPr b="1" dirty="0">
              <a:latin typeface="Apple SD 산돌고딕 Neo 볼드체"/>
            </a:endParaRPr>
          </a:p>
        </p:txBody>
      </p:sp>
      <p:sp>
        <p:nvSpPr>
          <p:cNvPr id="59" name="Google Shape;64;p3"/>
          <p:cNvSpPr txBox="1"/>
          <p:nvPr/>
        </p:nvSpPr>
        <p:spPr>
          <a:xfrm>
            <a:off x="2141135" y="3032821"/>
            <a:ext cx="16860398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rPr sz="2800" dirty="0"/>
              <a:t>Django </a:t>
            </a:r>
            <a:r>
              <a:rPr sz="2800" dirty="0" err="1"/>
              <a:t>DRF를</a:t>
            </a:r>
            <a:r>
              <a:rPr sz="2800" dirty="0"/>
              <a:t> </a:t>
            </a:r>
            <a:r>
              <a:rPr sz="2800" dirty="0" err="1"/>
              <a:t>이용한</a:t>
            </a:r>
            <a:r>
              <a:rPr sz="2800" dirty="0"/>
              <a:t> </a:t>
            </a:r>
            <a:r>
              <a:rPr sz="2800" dirty="0" err="1"/>
              <a:t>래퍼런스</a:t>
            </a:r>
            <a:r>
              <a:rPr sz="2800" dirty="0"/>
              <a:t> </a:t>
            </a:r>
            <a:r>
              <a:rPr sz="2800" dirty="0" err="1"/>
              <a:t>사이트를</a:t>
            </a:r>
            <a:r>
              <a:rPr sz="2800" dirty="0"/>
              <a:t> </a:t>
            </a:r>
            <a:r>
              <a:rPr sz="2800" dirty="0" err="1"/>
              <a:t>만들</a:t>
            </a:r>
            <a:r>
              <a:rPr sz="2800" dirty="0"/>
              <a:t> 수 </a:t>
            </a:r>
            <a:r>
              <a:rPr sz="2800" dirty="0" err="1"/>
              <a:t>있는</a:t>
            </a:r>
            <a:r>
              <a:rPr sz="2800" dirty="0"/>
              <a:t> </a:t>
            </a:r>
            <a:r>
              <a:rPr sz="2800" dirty="0" err="1"/>
              <a:t>뉴스</a:t>
            </a:r>
            <a:r>
              <a:rPr sz="2800" dirty="0"/>
              <a:t> API </a:t>
            </a:r>
            <a:r>
              <a:rPr sz="2800" dirty="0" err="1"/>
              <a:t>서버</a:t>
            </a:r>
            <a:r>
              <a:rPr sz="2800" dirty="0"/>
              <a:t> </a:t>
            </a:r>
            <a:r>
              <a:rPr sz="2800" dirty="0" err="1"/>
              <a:t>구현</a:t>
            </a:r>
            <a:endParaRPr sz="2800" dirty="0"/>
          </a:p>
        </p:txBody>
      </p:sp>
      <p:sp>
        <p:nvSpPr>
          <p:cNvPr id="60" name="Google Shape;65;p3"/>
          <p:cNvSpPr/>
          <p:nvPr/>
        </p:nvSpPr>
        <p:spPr>
          <a:xfrm>
            <a:off x="1320668" y="4495800"/>
            <a:ext cx="584143" cy="584200"/>
          </a:xfrm>
          <a:prstGeom prst="ellipse">
            <a:avLst/>
          </a:prstGeom>
          <a:solidFill>
            <a:srgbClr val="FFF6F8"/>
          </a:solidFill>
          <a:ln w="25400">
            <a:solidFill>
              <a:srgbClr val="E8344E"/>
            </a:solidFill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61" name="Google Shape;66;p3" descr="Google Shape;66;p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5443" y="4613652"/>
            <a:ext cx="234673" cy="300838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Google Shape;67;p3"/>
          <p:cNvSpPr txBox="1"/>
          <p:nvPr/>
        </p:nvSpPr>
        <p:spPr>
          <a:xfrm>
            <a:off x="2171482" y="4527550"/>
            <a:ext cx="1369335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3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rPr b="1" dirty="0" err="1">
                <a:latin typeface="Apple SD 산돌고딕 Neo 볼드체"/>
              </a:rPr>
              <a:t>프로젝트</a:t>
            </a:r>
            <a:r>
              <a:rPr b="1" dirty="0">
                <a:latin typeface="Apple SD 산돌고딕 Neo 볼드체"/>
              </a:rPr>
              <a:t> </a:t>
            </a:r>
            <a:r>
              <a:rPr b="1" dirty="0" err="1">
                <a:latin typeface="Apple SD 산돌고딕 Neo 볼드체"/>
              </a:rPr>
              <a:t>내용</a:t>
            </a:r>
            <a:r>
              <a:rPr b="1" dirty="0">
                <a:latin typeface="Apple SD 산돌고딕 Neo 볼드체"/>
              </a:rPr>
              <a:t>(</a:t>
            </a:r>
            <a:r>
              <a:rPr b="1" dirty="0" err="1">
                <a:latin typeface="Apple SD 산돌고딕 Neo 볼드체"/>
              </a:rPr>
              <a:t>구현</a:t>
            </a:r>
            <a:r>
              <a:rPr b="1" dirty="0">
                <a:latin typeface="Apple SD 산돌고딕 Neo 볼드체"/>
              </a:rPr>
              <a:t> </a:t>
            </a:r>
            <a:r>
              <a:rPr b="1" dirty="0" err="1">
                <a:latin typeface="Apple SD 산돌고딕 Neo 볼드체"/>
              </a:rPr>
              <a:t>내용</a:t>
            </a:r>
            <a:r>
              <a:rPr b="1" dirty="0">
                <a:latin typeface="Apple SD 산돌고딕 Neo 볼드체"/>
              </a:rPr>
              <a:t>), </a:t>
            </a:r>
            <a:r>
              <a:rPr b="1" dirty="0" err="1">
                <a:latin typeface="Apple SD 산돌고딕 Neo 볼드체"/>
              </a:rPr>
              <a:t>컨셉</a:t>
            </a:r>
            <a:r>
              <a:rPr b="1" dirty="0">
                <a:latin typeface="Apple SD 산돌고딕 Neo 볼드체"/>
              </a:rPr>
              <a:t>, </a:t>
            </a:r>
            <a:r>
              <a:rPr b="1" dirty="0" err="1">
                <a:latin typeface="Apple SD 산돌고딕 Neo 볼드체"/>
              </a:rPr>
              <a:t>이번</a:t>
            </a:r>
            <a:r>
              <a:rPr b="1" dirty="0">
                <a:latin typeface="Apple SD 산돌고딕 Neo 볼드체"/>
              </a:rPr>
              <a:t> </a:t>
            </a:r>
            <a:r>
              <a:rPr b="1" dirty="0" err="1">
                <a:latin typeface="Apple SD 산돌고딕 Neo 볼드체"/>
              </a:rPr>
              <a:t>주차에</a:t>
            </a:r>
            <a:r>
              <a:rPr b="1" dirty="0">
                <a:latin typeface="Apple SD 산돌고딕 Neo 볼드체"/>
              </a:rPr>
              <a:t> </a:t>
            </a:r>
            <a:r>
              <a:rPr b="1" dirty="0" err="1">
                <a:latin typeface="Apple SD 산돌고딕 Neo 볼드체"/>
              </a:rPr>
              <a:t>배운</a:t>
            </a:r>
            <a:r>
              <a:rPr b="1" dirty="0">
                <a:latin typeface="Apple SD 산돌고딕 Neo 볼드체"/>
              </a:rPr>
              <a:t> </a:t>
            </a:r>
            <a:r>
              <a:rPr b="1" dirty="0" err="1">
                <a:latin typeface="Apple SD 산돌고딕 Neo 볼드체"/>
              </a:rPr>
              <a:t>내용과의</a:t>
            </a:r>
            <a:r>
              <a:rPr b="1" dirty="0">
                <a:latin typeface="Apple SD 산돌고딕 Neo 볼드체"/>
              </a:rPr>
              <a:t> </a:t>
            </a:r>
            <a:r>
              <a:rPr b="1" dirty="0" err="1">
                <a:latin typeface="Apple SD 산돌고딕 Neo 볼드체"/>
              </a:rPr>
              <a:t>연관성</a:t>
            </a:r>
            <a:r>
              <a:rPr b="1" dirty="0">
                <a:latin typeface="Apple SD 산돌고딕 Neo 볼드체"/>
              </a:rPr>
              <a:t>, </a:t>
            </a:r>
            <a:r>
              <a:rPr b="1" dirty="0" err="1">
                <a:latin typeface="Apple SD 산돌고딕 Neo 볼드체"/>
              </a:rPr>
              <a:t>개발</a:t>
            </a:r>
            <a:r>
              <a:rPr b="1" dirty="0">
                <a:latin typeface="Apple SD 산돌고딕 Neo 볼드체"/>
              </a:rPr>
              <a:t> </a:t>
            </a:r>
            <a:r>
              <a:rPr b="1" dirty="0" err="1">
                <a:latin typeface="Apple SD 산돌고딕 Neo 볼드체"/>
              </a:rPr>
              <a:t>환경</a:t>
            </a:r>
            <a:endParaRPr b="1" dirty="0">
              <a:latin typeface="Apple SD 산돌고딕 Neo 볼드체"/>
            </a:endParaRPr>
          </a:p>
        </p:txBody>
      </p:sp>
      <p:sp>
        <p:nvSpPr>
          <p:cNvPr id="63" name="Google Shape;68;p3"/>
          <p:cNvSpPr txBox="1"/>
          <p:nvPr/>
        </p:nvSpPr>
        <p:spPr>
          <a:xfrm>
            <a:off x="2141135" y="5141021"/>
            <a:ext cx="16860398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sz="2800" dirty="0" err="1"/>
              <a:t>뉴스</a:t>
            </a:r>
            <a:r>
              <a:rPr sz="2800" dirty="0"/>
              <a:t> </a:t>
            </a:r>
            <a:r>
              <a:rPr sz="2800" dirty="0" err="1"/>
              <a:t>데이터를</a:t>
            </a:r>
            <a:r>
              <a:rPr sz="2800" dirty="0"/>
              <a:t> </a:t>
            </a:r>
            <a:r>
              <a:rPr sz="2800" dirty="0" err="1"/>
              <a:t>제공하는</a:t>
            </a:r>
            <a:r>
              <a:rPr sz="2800" dirty="0"/>
              <a:t> API </a:t>
            </a:r>
            <a:r>
              <a:rPr sz="2800" dirty="0" err="1"/>
              <a:t>서버를</a:t>
            </a:r>
            <a:r>
              <a:rPr sz="2800" dirty="0"/>
              <a:t> </a:t>
            </a:r>
            <a:r>
              <a:rPr sz="2800" dirty="0" err="1"/>
              <a:t>구축하여</a:t>
            </a:r>
            <a:r>
              <a:rPr sz="2800" dirty="0"/>
              <a:t> </a:t>
            </a:r>
            <a:r>
              <a:rPr sz="2800" dirty="0" err="1"/>
              <a:t>다른</a:t>
            </a:r>
            <a:r>
              <a:rPr sz="2800" dirty="0"/>
              <a:t> </a:t>
            </a:r>
            <a:r>
              <a:rPr sz="2800" dirty="0" err="1"/>
              <a:t>애플리케이션이나</a:t>
            </a:r>
            <a:r>
              <a:rPr sz="2800" dirty="0"/>
              <a:t> </a:t>
            </a:r>
            <a:r>
              <a:rPr sz="2800" dirty="0" err="1"/>
              <a:t>클라이언트가</a:t>
            </a:r>
            <a:r>
              <a:rPr sz="2800" dirty="0"/>
              <a:t> </a:t>
            </a:r>
            <a:r>
              <a:rPr sz="2800" dirty="0" err="1"/>
              <a:t>다양한</a:t>
            </a:r>
            <a:r>
              <a:rPr sz="2800" dirty="0"/>
              <a:t> </a:t>
            </a:r>
            <a:r>
              <a:rPr sz="2800" dirty="0" err="1"/>
              <a:t>뉴스</a:t>
            </a:r>
            <a:r>
              <a:rPr sz="2800" dirty="0"/>
              <a:t> </a:t>
            </a:r>
            <a:r>
              <a:rPr sz="2800" dirty="0" err="1"/>
              <a:t>정보를</a:t>
            </a:r>
            <a:r>
              <a:rPr sz="2800" dirty="0"/>
              <a:t> </a:t>
            </a:r>
            <a:r>
              <a:rPr sz="2800" dirty="0" err="1"/>
              <a:t>쉽게</a:t>
            </a:r>
            <a:r>
              <a:rPr sz="2800" dirty="0"/>
              <a:t> </a:t>
            </a:r>
            <a:r>
              <a:rPr sz="2800" dirty="0" err="1"/>
              <a:t>참고</a:t>
            </a:r>
            <a:r>
              <a:rPr sz="2800" dirty="0"/>
              <a:t> </a:t>
            </a:r>
            <a:r>
              <a:rPr sz="2800" dirty="0" err="1"/>
              <a:t>할수</a:t>
            </a:r>
            <a:r>
              <a:rPr sz="2800" dirty="0"/>
              <a:t> </a:t>
            </a:r>
            <a:r>
              <a:rPr sz="2800" dirty="0" err="1"/>
              <a:t>있도록</a:t>
            </a:r>
            <a:r>
              <a:rPr sz="2800" dirty="0"/>
              <a:t> </a:t>
            </a:r>
            <a:r>
              <a:rPr sz="2800" dirty="0" err="1"/>
              <a:t>합니다</a:t>
            </a:r>
            <a:r>
              <a:rPr sz="2800" dirty="0"/>
              <a:t>.</a:t>
            </a:r>
          </a:p>
          <a:p>
            <a:pPr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dirty="0"/>
          </a:p>
          <a:p>
            <a:pPr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b="1" dirty="0" err="1"/>
              <a:t>핵심</a:t>
            </a:r>
            <a:r>
              <a:rPr b="1" dirty="0"/>
              <a:t> </a:t>
            </a:r>
            <a:r>
              <a:rPr b="1" dirty="0" err="1"/>
              <a:t>기능</a:t>
            </a:r>
            <a:endParaRPr b="1" dirty="0"/>
          </a:p>
          <a:p>
            <a:pPr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/>
              <a:t>- </a:t>
            </a:r>
            <a:r>
              <a:rPr sz="2800" dirty="0" err="1"/>
              <a:t>최신</a:t>
            </a:r>
            <a:r>
              <a:rPr sz="2800" dirty="0"/>
              <a:t> </a:t>
            </a:r>
            <a:r>
              <a:rPr sz="2800" dirty="0" err="1"/>
              <a:t>뉴스</a:t>
            </a:r>
            <a:r>
              <a:rPr sz="2800" dirty="0"/>
              <a:t> </a:t>
            </a:r>
            <a:r>
              <a:rPr sz="2800" dirty="0" err="1"/>
              <a:t>검색</a:t>
            </a:r>
            <a:endParaRPr sz="2800" dirty="0"/>
          </a:p>
          <a:p>
            <a:pPr marL="199143" indent="-199143">
              <a:buSzPct val="100000"/>
              <a:buChar char="-"/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sz="2800" dirty="0" err="1"/>
              <a:t>회원</a:t>
            </a:r>
            <a:r>
              <a:rPr sz="2800" dirty="0"/>
              <a:t> </a:t>
            </a:r>
            <a:r>
              <a:rPr sz="2800" dirty="0" err="1"/>
              <a:t>관리</a:t>
            </a:r>
            <a:r>
              <a:rPr sz="2800" dirty="0"/>
              <a:t> </a:t>
            </a:r>
            <a:r>
              <a:rPr sz="2800" dirty="0" err="1"/>
              <a:t>시스템</a:t>
            </a:r>
            <a:r>
              <a:rPr sz="2800" dirty="0"/>
              <a:t> (</a:t>
            </a:r>
            <a:r>
              <a:rPr sz="2800" dirty="0" err="1"/>
              <a:t>회원가입</a:t>
            </a:r>
            <a:r>
              <a:rPr sz="2800" dirty="0"/>
              <a:t>, </a:t>
            </a:r>
            <a:r>
              <a:rPr sz="2800" dirty="0" err="1"/>
              <a:t>로그인</a:t>
            </a:r>
            <a:r>
              <a:rPr sz="2800" dirty="0"/>
              <a:t>, </a:t>
            </a:r>
            <a:r>
              <a:rPr sz="2800" dirty="0" err="1"/>
              <a:t>프로필</a:t>
            </a:r>
            <a:r>
              <a:rPr sz="2800" dirty="0"/>
              <a:t> </a:t>
            </a:r>
            <a:r>
              <a:rPr sz="2800" dirty="0" err="1"/>
              <a:t>관리</a:t>
            </a:r>
            <a:r>
              <a:rPr sz="2800" dirty="0"/>
              <a:t>)</a:t>
            </a:r>
          </a:p>
          <a:p>
            <a:pPr marL="199143" indent="-199143">
              <a:buSzPct val="100000"/>
              <a:buChar char="-"/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sz="2800" dirty="0" err="1"/>
              <a:t>뉴스</a:t>
            </a:r>
            <a:r>
              <a:rPr sz="2800" dirty="0"/>
              <a:t> 및 </a:t>
            </a:r>
            <a:r>
              <a:rPr sz="2800" dirty="0" err="1"/>
              <a:t>댓글</a:t>
            </a:r>
            <a:r>
              <a:rPr sz="2800" dirty="0"/>
              <a:t> </a:t>
            </a:r>
            <a:r>
              <a:rPr sz="2800" dirty="0" err="1"/>
              <a:t>관리</a:t>
            </a:r>
            <a:r>
              <a:rPr sz="2800" dirty="0"/>
              <a:t>(CRUD)</a:t>
            </a:r>
          </a:p>
          <a:p>
            <a:pPr marL="199143" indent="-199143">
              <a:buSzPct val="100000"/>
              <a:buChar char="-"/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sz="2800" dirty="0"/>
              <a:t>AI </a:t>
            </a:r>
            <a:r>
              <a:rPr sz="2800" dirty="0" err="1"/>
              <a:t>기반</a:t>
            </a:r>
            <a:r>
              <a:rPr sz="2800" dirty="0"/>
              <a:t> </a:t>
            </a:r>
            <a:r>
              <a:rPr sz="2800" dirty="0" err="1"/>
              <a:t>뉴스</a:t>
            </a:r>
            <a:r>
              <a:rPr sz="2800" dirty="0"/>
              <a:t> </a:t>
            </a:r>
            <a:r>
              <a:rPr sz="2800" dirty="0" err="1"/>
              <a:t>요약</a:t>
            </a:r>
            <a:r>
              <a:rPr sz="2800" dirty="0"/>
              <a:t> </a:t>
            </a:r>
            <a:r>
              <a:rPr sz="2800" dirty="0" err="1"/>
              <a:t>기능</a:t>
            </a:r>
            <a:endParaRPr sz="2800" dirty="0"/>
          </a:p>
          <a:p>
            <a:pPr marL="199143" indent="-199143">
              <a:buSzPct val="100000"/>
              <a:buChar char="-"/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sz="2800" dirty="0" err="1"/>
              <a:t>네이버</a:t>
            </a:r>
            <a:r>
              <a:rPr sz="2800" dirty="0"/>
              <a:t> </a:t>
            </a:r>
            <a:r>
              <a:rPr sz="2800" dirty="0" err="1"/>
              <a:t>야구</a:t>
            </a:r>
            <a:r>
              <a:rPr sz="2800" dirty="0"/>
              <a:t> </a:t>
            </a:r>
            <a:r>
              <a:rPr sz="2800" dirty="0" err="1"/>
              <a:t>뉴스</a:t>
            </a:r>
            <a:r>
              <a:rPr sz="2800" dirty="0"/>
              <a:t> </a:t>
            </a:r>
            <a:r>
              <a:rPr sz="2800" dirty="0" err="1"/>
              <a:t>크롤링</a:t>
            </a:r>
            <a:endParaRPr dirty="0"/>
          </a:p>
        </p:txBody>
      </p:sp>
      <p:sp>
        <p:nvSpPr>
          <p:cNvPr id="64" name="Google Shape;69;p3"/>
          <p:cNvSpPr/>
          <p:nvPr/>
        </p:nvSpPr>
        <p:spPr>
          <a:xfrm>
            <a:off x="1320668" y="9558242"/>
            <a:ext cx="584143" cy="584201"/>
          </a:xfrm>
          <a:prstGeom prst="ellipse">
            <a:avLst/>
          </a:prstGeom>
          <a:solidFill>
            <a:srgbClr val="FFF6F8"/>
          </a:solidFill>
          <a:ln w="25400">
            <a:solidFill>
              <a:srgbClr val="E8344E"/>
            </a:solidFill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65" name="Google Shape;70;p3" descr="Google Shape;70;p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2001" y="9688796"/>
            <a:ext cx="228851" cy="304395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Google Shape;71;p3"/>
          <p:cNvSpPr txBox="1"/>
          <p:nvPr/>
        </p:nvSpPr>
        <p:spPr>
          <a:xfrm>
            <a:off x="2171482" y="9589993"/>
            <a:ext cx="765310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rPr b="1" dirty="0" err="1">
                <a:latin typeface="Apple SD 산돌고딕 Neo 볼드체"/>
              </a:rPr>
              <a:t>개발</a:t>
            </a:r>
            <a:r>
              <a:rPr b="1" dirty="0">
                <a:latin typeface="Apple SD 산돌고딕 Neo 볼드체"/>
              </a:rPr>
              <a:t> </a:t>
            </a:r>
            <a:r>
              <a:rPr b="1" dirty="0" err="1">
                <a:latin typeface="Apple SD 산돌고딕 Neo 볼드체"/>
              </a:rPr>
              <a:t>환경</a:t>
            </a:r>
            <a:endParaRPr b="1" dirty="0">
              <a:latin typeface="Apple SD 산돌고딕 Neo 볼드체"/>
            </a:endParaRPr>
          </a:p>
        </p:txBody>
      </p:sp>
      <p:sp>
        <p:nvSpPr>
          <p:cNvPr id="67" name="Google Shape;72;p3"/>
          <p:cNvSpPr txBox="1"/>
          <p:nvPr/>
        </p:nvSpPr>
        <p:spPr>
          <a:xfrm>
            <a:off x="2141134" y="10203464"/>
            <a:ext cx="171487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/>
              <a:t>Django, Django Rest Framework, Restful API, SIMPLE_JWT</a:t>
            </a:r>
            <a:r>
              <a:rPr dirty="0">
                <a:solidFill>
                  <a:srgbClr val="333333"/>
                </a:solidFill>
              </a:rPr>
              <a:t> </a:t>
            </a:r>
            <a:r>
              <a:rPr dirty="0"/>
              <a:t>, </a:t>
            </a:r>
            <a:r>
              <a:rPr dirty="0" err="1"/>
              <a:t>openAI</a:t>
            </a:r>
            <a:r>
              <a:rPr dirty="0"/>
              <a:t>, </a:t>
            </a:r>
            <a:r>
              <a:rPr dirty="0" err="1"/>
              <a:t>chatGPT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빅뉴스피핕.png" descr="빅뉴스피핕.png"/>
          <p:cNvPicPr>
            <a:picLocks noChangeAspect="1"/>
          </p:cNvPicPr>
          <p:nvPr/>
        </p:nvPicPr>
        <p:blipFill>
          <a:blip r:embed="rId2"/>
          <a:srcRect t="15584" b="15584"/>
          <a:stretch>
            <a:fillRect/>
          </a:stretch>
        </p:blipFill>
        <p:spPr>
          <a:xfrm>
            <a:off x="17765523" y="9753600"/>
            <a:ext cx="1981003" cy="1022658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Google Shape;57;p3"/>
          <p:cNvSpPr/>
          <p:nvPr/>
        </p:nvSpPr>
        <p:spPr>
          <a:xfrm>
            <a:off x="1092090" y="1016000"/>
            <a:ext cx="1041298" cy="723900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1" name="Google Shape;58;p3"/>
          <p:cNvSpPr txBox="1"/>
          <p:nvPr/>
        </p:nvSpPr>
        <p:spPr>
          <a:xfrm>
            <a:off x="990500" y="1016000"/>
            <a:ext cx="124447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t>01</a:t>
            </a:r>
          </a:p>
        </p:txBody>
      </p:sp>
      <p:sp>
        <p:nvSpPr>
          <p:cNvPr id="72" name="Google Shape;59;p3"/>
          <p:cNvSpPr txBox="1"/>
          <p:nvPr/>
        </p:nvSpPr>
        <p:spPr>
          <a:xfrm>
            <a:off x="2412758" y="1015999"/>
            <a:ext cx="747955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8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t>프로젝트 개요</a:t>
            </a:r>
          </a:p>
        </p:txBody>
      </p:sp>
      <p:pic>
        <p:nvPicPr>
          <p:cNvPr id="73" name="Google Shape;60;p3" descr="Google Shape;60;p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94" y="1968500"/>
            <a:ext cx="18019500" cy="6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7" name="그룹 1"/>
          <p:cNvGrpSpPr/>
          <p:nvPr/>
        </p:nvGrpSpPr>
        <p:grpSpPr>
          <a:xfrm>
            <a:off x="1320667" y="2321520"/>
            <a:ext cx="8503917" cy="584201"/>
            <a:chOff x="0" y="0"/>
            <a:chExt cx="8503916" cy="584200"/>
          </a:xfrm>
        </p:grpSpPr>
        <p:sp>
          <p:nvSpPr>
            <p:cNvPr id="74" name="Google Shape;73;p3"/>
            <p:cNvSpPr/>
            <p:nvPr/>
          </p:nvSpPr>
          <p:spPr>
            <a:xfrm>
              <a:off x="0" y="0"/>
              <a:ext cx="584143" cy="584200"/>
            </a:xfrm>
            <a:prstGeom prst="ellipse">
              <a:avLst/>
            </a:prstGeom>
            <a:solidFill>
              <a:srgbClr val="FFF6F8"/>
            </a:solidFill>
            <a:ln w="25400" cap="flat">
              <a:solidFill>
                <a:srgbClr val="E8344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75" name="Google Shape;74;p3" descr="Google Shape;74;p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051" y="130194"/>
              <a:ext cx="257801" cy="3058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6" name="Google Shape;75;p3"/>
            <p:cNvSpPr txBox="1"/>
            <p:nvPr/>
          </p:nvSpPr>
          <p:spPr>
            <a:xfrm>
              <a:off x="850815" y="31750"/>
              <a:ext cx="765310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lvl1pPr>
            </a:lstStyle>
            <a:p>
              <a:r>
                <a:rPr b="1" dirty="0" err="1">
                  <a:latin typeface="Apple SD 산돌고딕 Neo 볼드체"/>
                </a:rPr>
                <a:t>프로젝트</a:t>
              </a:r>
              <a:r>
                <a:rPr b="1" dirty="0">
                  <a:latin typeface="Apple SD 산돌고딕 Neo 볼드체"/>
                </a:rPr>
                <a:t> </a:t>
              </a:r>
              <a:r>
                <a:rPr b="1" dirty="0" err="1">
                  <a:latin typeface="Apple SD 산돌고딕 Neo 볼드체"/>
                </a:rPr>
                <a:t>구조</a:t>
              </a:r>
              <a:endParaRPr b="1" dirty="0">
                <a:latin typeface="Apple SD 산돌고딕 Neo 볼드체"/>
              </a:endParaRPr>
            </a:p>
          </p:txBody>
        </p:sp>
      </p:grpSp>
      <p:sp>
        <p:nvSpPr>
          <p:cNvPr id="78" name="TextBox 2"/>
          <p:cNvSpPr txBox="1"/>
          <p:nvPr/>
        </p:nvSpPr>
        <p:spPr>
          <a:xfrm>
            <a:off x="1692853" y="3759273"/>
            <a:ext cx="8049946" cy="683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 algn="ctr">
              <a:defRPr sz="4500">
                <a:latin typeface="Apple SD 산돌고딕 Neo 무거운"/>
                <a:ea typeface="Apple SD 산돌고딕 Neo 무거운"/>
                <a:cs typeface="Apple SD 산돌고딕 Neo 무거운"/>
                <a:sym typeface="Apple SD 산돌고딕 Neo 무거운"/>
              </a:defRPr>
            </a:pPr>
            <a:r>
              <a:rPr dirty="0"/>
              <a:t>accounts </a:t>
            </a:r>
          </a:p>
          <a:p>
            <a:pPr lvl="1" algn="ctr">
              <a:lnSpc>
                <a:spcPct val="120000"/>
              </a:lnSpc>
              <a:defRPr sz="3000"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lvl="1" algn="ctr">
              <a:lnSpc>
                <a:spcPct val="120000"/>
              </a:lnSpc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 err="1"/>
              <a:t>회원가입</a:t>
            </a:r>
            <a:endParaRPr dirty="0"/>
          </a:p>
          <a:p>
            <a:pPr lvl="1" algn="ctr">
              <a:lnSpc>
                <a:spcPct val="120000"/>
              </a:lnSpc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 err="1"/>
              <a:t>로그인</a:t>
            </a:r>
            <a:endParaRPr dirty="0"/>
          </a:p>
          <a:p>
            <a:pPr lvl="1" algn="ctr">
              <a:lnSpc>
                <a:spcPct val="120000"/>
              </a:lnSpc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 err="1"/>
              <a:t>로그아웃</a:t>
            </a:r>
            <a:endParaRPr dirty="0"/>
          </a:p>
          <a:p>
            <a:pPr lvl="1" algn="ctr">
              <a:lnSpc>
                <a:spcPct val="120000"/>
              </a:lnSpc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 err="1"/>
              <a:t>회원</a:t>
            </a:r>
            <a:r>
              <a:rPr dirty="0"/>
              <a:t> </a:t>
            </a:r>
            <a:r>
              <a:rPr dirty="0" err="1"/>
              <a:t>탈퇴</a:t>
            </a:r>
            <a:endParaRPr lang="en-US" dirty="0"/>
          </a:p>
          <a:p>
            <a:pPr lvl="1" algn="ctr">
              <a:lnSpc>
                <a:spcPct val="120000"/>
              </a:lnSpc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dirty="0"/>
          </a:p>
          <a:p>
            <a:pPr lvl="1" algn="ctr">
              <a:lnSpc>
                <a:spcPct val="120000"/>
              </a:lnSpc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 err="1"/>
              <a:t>회원</a:t>
            </a:r>
            <a:r>
              <a:rPr dirty="0"/>
              <a:t> </a:t>
            </a:r>
            <a:r>
              <a:rPr dirty="0" err="1"/>
              <a:t>기능</a:t>
            </a:r>
            <a:endParaRPr dirty="0"/>
          </a:p>
          <a:p>
            <a:pPr lvl="1" algn="ctr">
              <a:lnSpc>
                <a:spcPct val="120000"/>
              </a:lnSpc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 err="1"/>
              <a:t>회원</a:t>
            </a:r>
            <a:r>
              <a:rPr dirty="0"/>
              <a:t> </a:t>
            </a:r>
            <a:r>
              <a:rPr dirty="0" err="1"/>
              <a:t>정보</a:t>
            </a:r>
            <a:r>
              <a:rPr dirty="0"/>
              <a:t> </a:t>
            </a:r>
            <a:r>
              <a:rPr dirty="0" err="1"/>
              <a:t>수정</a:t>
            </a:r>
            <a:endParaRPr dirty="0"/>
          </a:p>
          <a:p>
            <a:pPr lvl="1" algn="ctr">
              <a:lnSpc>
                <a:spcPct val="120000"/>
              </a:lnSpc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 err="1"/>
              <a:t>회원</a:t>
            </a:r>
            <a:r>
              <a:rPr dirty="0"/>
              <a:t> </a:t>
            </a:r>
            <a:r>
              <a:rPr dirty="0" err="1"/>
              <a:t>프로필</a:t>
            </a:r>
            <a:endParaRPr dirty="0"/>
          </a:p>
          <a:p>
            <a:pPr lvl="1" algn="ctr">
              <a:lnSpc>
                <a:spcPct val="120000"/>
              </a:lnSpc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 err="1">
                <a:latin typeface="Apple SD 산돌고딕 Neo 일반체"/>
              </a:rPr>
              <a:t>작성한</a:t>
            </a:r>
            <a:r>
              <a:rPr dirty="0"/>
              <a:t> </a:t>
            </a:r>
            <a:r>
              <a:rPr dirty="0" err="1"/>
              <a:t>뉴스</a:t>
            </a:r>
            <a:r>
              <a:rPr dirty="0"/>
              <a:t> </a:t>
            </a:r>
            <a:r>
              <a:rPr dirty="0" err="1"/>
              <a:t>조회</a:t>
            </a:r>
            <a:endParaRPr dirty="0"/>
          </a:p>
          <a:p>
            <a:pPr lvl="1" algn="ctr">
              <a:lnSpc>
                <a:spcPct val="120000"/>
              </a:lnSpc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 err="1"/>
              <a:t>좋아요한</a:t>
            </a:r>
            <a:r>
              <a:rPr dirty="0"/>
              <a:t> </a:t>
            </a:r>
            <a:r>
              <a:rPr dirty="0" err="1"/>
              <a:t>뉴스</a:t>
            </a:r>
            <a:r>
              <a:rPr dirty="0"/>
              <a:t>, </a:t>
            </a:r>
            <a:r>
              <a:rPr dirty="0" err="1"/>
              <a:t>댓글</a:t>
            </a:r>
            <a:r>
              <a:rPr dirty="0"/>
              <a:t> </a:t>
            </a:r>
            <a:r>
              <a:rPr dirty="0" err="1"/>
              <a:t>조회</a:t>
            </a:r>
            <a:r>
              <a:rPr dirty="0"/>
              <a:t> </a:t>
            </a:r>
          </a:p>
        </p:txBody>
      </p:sp>
      <p:sp>
        <p:nvSpPr>
          <p:cNvPr id="79" name="TextBox 3"/>
          <p:cNvSpPr txBox="1"/>
          <p:nvPr/>
        </p:nvSpPr>
        <p:spPr>
          <a:xfrm>
            <a:off x="10076371" y="3668019"/>
            <a:ext cx="8503917" cy="6915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10000"/>
              </a:lnSpc>
              <a:defRPr sz="4500">
                <a:latin typeface="Apple SD 산돌고딕 Neo 무거운"/>
                <a:ea typeface="Apple SD 산돌고딕 Neo 무거운"/>
                <a:cs typeface="Apple SD 산돌고딕 Neo 무거운"/>
                <a:sym typeface="Apple SD 산돌고딕 Neo 무거운"/>
              </a:defRPr>
            </a:pPr>
            <a:r>
              <a:rPr dirty="0"/>
              <a:t>articles</a:t>
            </a:r>
          </a:p>
          <a:p>
            <a:pPr algn="ctr">
              <a:lnSpc>
                <a:spcPct val="110000"/>
              </a:lnSpc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dirty="0"/>
          </a:p>
          <a:p>
            <a:pPr algn="ctr">
              <a:lnSpc>
                <a:spcPct val="110000"/>
              </a:lnSpc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 err="1"/>
              <a:t>뉴스</a:t>
            </a:r>
            <a:r>
              <a:rPr dirty="0"/>
              <a:t> </a:t>
            </a:r>
            <a:r>
              <a:rPr dirty="0" err="1"/>
              <a:t>목록</a:t>
            </a:r>
            <a:r>
              <a:rPr dirty="0"/>
              <a:t> </a:t>
            </a:r>
            <a:r>
              <a:rPr dirty="0" err="1"/>
              <a:t>조회</a:t>
            </a:r>
            <a:r>
              <a:rPr dirty="0"/>
              <a:t>(</a:t>
            </a:r>
            <a:r>
              <a:rPr dirty="0" err="1"/>
              <a:t>메인</a:t>
            </a:r>
            <a:r>
              <a:rPr dirty="0"/>
              <a:t>) </a:t>
            </a:r>
            <a:endParaRPr lang="en-US" dirty="0"/>
          </a:p>
          <a:p>
            <a:pPr algn="ctr">
              <a:lnSpc>
                <a:spcPct val="110000"/>
              </a:lnSpc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 err="1"/>
              <a:t>최신순</a:t>
            </a:r>
            <a:r>
              <a:rPr dirty="0"/>
              <a:t>, </a:t>
            </a:r>
            <a:r>
              <a:rPr dirty="0" err="1"/>
              <a:t>좋아요</a:t>
            </a:r>
            <a:r>
              <a:rPr lang="ko-KR" altLang="en-US" dirty="0"/>
              <a:t>순</a:t>
            </a:r>
            <a:r>
              <a:rPr dirty="0"/>
              <a:t> </a:t>
            </a:r>
            <a:r>
              <a:rPr lang="ko-KR" altLang="en-US" dirty="0"/>
              <a:t>정렬</a:t>
            </a:r>
            <a:r>
              <a:rPr lang="en-US" altLang="ko-KR" dirty="0"/>
              <a:t> </a:t>
            </a:r>
            <a:r>
              <a:rPr lang="ko-KR" altLang="en-US" dirty="0"/>
              <a:t>및 검색 기능</a:t>
            </a:r>
            <a:endParaRPr dirty="0"/>
          </a:p>
          <a:p>
            <a:pPr algn="ctr">
              <a:lnSpc>
                <a:spcPct val="110000"/>
              </a:lnSpc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dirty="0"/>
          </a:p>
          <a:p>
            <a:pPr algn="ctr">
              <a:lnSpc>
                <a:spcPct val="110000"/>
              </a:lnSpc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 err="1"/>
              <a:t>뉴스</a:t>
            </a:r>
            <a:r>
              <a:rPr dirty="0"/>
              <a:t> CRUD</a:t>
            </a:r>
          </a:p>
          <a:p>
            <a:pPr algn="ctr">
              <a:lnSpc>
                <a:spcPct val="110000"/>
              </a:lnSpc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 err="1"/>
              <a:t>댓글</a:t>
            </a:r>
            <a:r>
              <a:rPr dirty="0"/>
              <a:t> CRUD</a:t>
            </a:r>
          </a:p>
          <a:p>
            <a:pPr algn="ctr">
              <a:lnSpc>
                <a:spcPct val="110000"/>
              </a:lnSpc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dirty="0"/>
          </a:p>
          <a:p>
            <a:pPr algn="ctr">
              <a:lnSpc>
                <a:spcPct val="110000"/>
              </a:lnSpc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 err="1"/>
              <a:t>뉴스</a:t>
            </a:r>
            <a:r>
              <a:rPr dirty="0"/>
              <a:t>, </a:t>
            </a:r>
            <a:r>
              <a:rPr dirty="0" err="1"/>
              <a:t>댓글</a:t>
            </a:r>
            <a:r>
              <a:rPr dirty="0"/>
              <a:t> </a:t>
            </a:r>
            <a:r>
              <a:rPr dirty="0" err="1"/>
              <a:t>좋아요</a:t>
            </a:r>
            <a:r>
              <a:rPr dirty="0"/>
              <a:t> </a:t>
            </a:r>
            <a:r>
              <a:rPr dirty="0" err="1"/>
              <a:t>기능</a:t>
            </a:r>
            <a:endParaRPr dirty="0"/>
          </a:p>
          <a:p>
            <a:pPr algn="ctr">
              <a:lnSpc>
                <a:spcPct val="110000"/>
              </a:lnSpc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dirty="0"/>
          </a:p>
          <a:p>
            <a:pPr algn="ctr">
              <a:lnSpc>
                <a:spcPct val="110000"/>
              </a:lnSpc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 err="1"/>
              <a:t>뉴스</a:t>
            </a:r>
            <a:r>
              <a:rPr dirty="0"/>
              <a:t> </a:t>
            </a:r>
            <a:r>
              <a:rPr dirty="0" err="1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url</a:t>
            </a:r>
            <a:r>
              <a:rPr dirty="0"/>
              <a:t> </a:t>
            </a:r>
            <a:r>
              <a:rPr dirty="0" err="1"/>
              <a:t>입력시</a:t>
            </a:r>
            <a:r>
              <a:rPr dirty="0"/>
              <a:t> </a:t>
            </a:r>
            <a:r>
              <a:rPr dirty="0" err="1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ai</a:t>
            </a:r>
            <a:r>
              <a:rPr dirty="0" err="1"/>
              <a:t>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내용</a:t>
            </a:r>
            <a:r>
              <a:rPr dirty="0"/>
              <a:t> </a:t>
            </a:r>
            <a:r>
              <a:rPr dirty="0" err="1"/>
              <a:t>요약</a:t>
            </a:r>
            <a:r>
              <a:rPr dirty="0"/>
              <a:t> </a:t>
            </a:r>
            <a:r>
              <a:rPr dirty="0" err="1"/>
              <a:t>제공</a:t>
            </a:r>
            <a:endParaRPr dirty="0"/>
          </a:p>
          <a:p>
            <a:pPr algn="ctr">
              <a:lnSpc>
                <a:spcPct val="110000"/>
              </a:lnSpc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 err="1"/>
              <a:t>네이버</a:t>
            </a:r>
            <a:r>
              <a:rPr dirty="0"/>
              <a:t> </a:t>
            </a:r>
            <a:r>
              <a:rPr dirty="0" err="1"/>
              <a:t>야구</a:t>
            </a:r>
            <a:r>
              <a:rPr dirty="0"/>
              <a:t> </a:t>
            </a:r>
            <a:r>
              <a:rPr dirty="0" err="1"/>
              <a:t>뉴스</a:t>
            </a:r>
            <a:r>
              <a:rPr dirty="0"/>
              <a:t> </a:t>
            </a:r>
            <a:r>
              <a:rPr dirty="0" err="1"/>
              <a:t>크롤링</a:t>
            </a:r>
            <a:r>
              <a:rPr dirty="0"/>
              <a:t> 후 </a:t>
            </a:r>
            <a:r>
              <a:rPr dirty="0" err="1"/>
              <a:t>목록</a:t>
            </a:r>
            <a:r>
              <a:rPr dirty="0"/>
              <a:t> </a:t>
            </a:r>
            <a:r>
              <a:rPr dirty="0" err="1"/>
              <a:t>제공</a:t>
            </a:r>
            <a:endParaRPr dirty="0"/>
          </a:p>
          <a:p>
            <a:pPr algn="ctr">
              <a:lnSpc>
                <a:spcPct val="110000"/>
              </a:lnSpc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/>
              <a:t>(</a:t>
            </a:r>
            <a:r>
              <a:rPr dirty="0" err="1"/>
              <a:t>클릭시</a:t>
            </a:r>
            <a:r>
              <a:rPr dirty="0"/>
              <a:t> </a:t>
            </a:r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이동</a:t>
            </a:r>
            <a:r>
              <a:rPr dirty="0"/>
              <a:t>, </a:t>
            </a:r>
            <a:r>
              <a:rPr dirty="0" err="1"/>
              <a:t>기사내용</a:t>
            </a:r>
            <a:r>
              <a:rPr dirty="0"/>
              <a:t> </a:t>
            </a:r>
            <a:r>
              <a:rPr dirty="0" err="1"/>
              <a:t>요약</a:t>
            </a:r>
            <a:r>
              <a:rPr dirty="0"/>
              <a:t> </a:t>
            </a:r>
            <a:r>
              <a:rPr dirty="0" err="1"/>
              <a:t>제공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빅뉴스피핕.png" descr="빅뉴스피핕.png"/>
          <p:cNvPicPr>
            <a:picLocks noChangeAspect="1"/>
          </p:cNvPicPr>
          <p:nvPr/>
        </p:nvPicPr>
        <p:blipFill>
          <a:blip r:embed="rId2"/>
          <a:srcRect t="15584" b="15584"/>
          <a:stretch>
            <a:fillRect/>
          </a:stretch>
        </p:blipFill>
        <p:spPr>
          <a:xfrm>
            <a:off x="17765523" y="9753600"/>
            <a:ext cx="1981003" cy="1022658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Google Shape;57;p3"/>
          <p:cNvSpPr/>
          <p:nvPr/>
        </p:nvSpPr>
        <p:spPr>
          <a:xfrm>
            <a:off x="1092090" y="1016000"/>
            <a:ext cx="1041298" cy="723900"/>
          </a:xfrm>
          <a:prstGeom prst="rect">
            <a:avLst/>
          </a:prstGeom>
          <a:solidFill>
            <a:srgbClr val="E8344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3" name="Google Shape;58;p3"/>
          <p:cNvSpPr txBox="1"/>
          <p:nvPr/>
        </p:nvSpPr>
        <p:spPr>
          <a:xfrm>
            <a:off x="990500" y="1016000"/>
            <a:ext cx="124447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t>01</a:t>
            </a:r>
          </a:p>
        </p:txBody>
      </p:sp>
      <p:sp>
        <p:nvSpPr>
          <p:cNvPr id="84" name="Google Shape;59;p3"/>
          <p:cNvSpPr txBox="1"/>
          <p:nvPr/>
        </p:nvSpPr>
        <p:spPr>
          <a:xfrm>
            <a:off x="2412758" y="1011822"/>
            <a:ext cx="7479553" cy="732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4800"/>
            </a:pPr>
            <a:r>
              <a:rPr dirty="0" err="1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rPr>
              <a:t>프로젝트</a:t>
            </a:r>
            <a:r>
              <a:rPr dirty="0"/>
              <a:t> </a:t>
            </a:r>
            <a:r>
              <a:rPr dirty="0" err="1"/>
              <a:t>개요</a:t>
            </a:r>
            <a:endParaRPr dirty="0"/>
          </a:p>
        </p:txBody>
      </p:sp>
      <p:pic>
        <p:nvPicPr>
          <p:cNvPr id="85" name="Google Shape;60;p3" descr="Google Shape;60;p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94" y="1968500"/>
            <a:ext cx="18019500" cy="63500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Google Shape;76;p3"/>
          <p:cNvSpPr/>
          <p:nvPr/>
        </p:nvSpPr>
        <p:spPr>
          <a:xfrm>
            <a:off x="1320668" y="2411278"/>
            <a:ext cx="584143" cy="584201"/>
          </a:xfrm>
          <a:prstGeom prst="ellipse">
            <a:avLst/>
          </a:prstGeom>
          <a:solidFill>
            <a:srgbClr val="FFF6F8"/>
          </a:solidFill>
          <a:ln w="25400">
            <a:solidFill>
              <a:srgbClr val="E8344E"/>
            </a:solidFill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87" name="Google Shape;77;p3" descr="Google Shape;77;p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129" y="2558093"/>
            <a:ext cx="226458" cy="297995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Google Shape;78;p3"/>
          <p:cNvSpPr txBox="1"/>
          <p:nvPr/>
        </p:nvSpPr>
        <p:spPr>
          <a:xfrm>
            <a:off x="2171482" y="2444459"/>
            <a:ext cx="7653103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rPr b="1" dirty="0" err="1">
                <a:latin typeface="Apple SD 산돌고딕 Neo 볼드체"/>
              </a:rPr>
              <a:t>활용</a:t>
            </a:r>
            <a:r>
              <a:rPr b="1" dirty="0">
                <a:latin typeface="Apple SD 산돌고딕 Neo 볼드체"/>
              </a:rPr>
              <a:t> </a:t>
            </a:r>
            <a:r>
              <a:rPr b="1" dirty="0" err="1">
                <a:latin typeface="Apple SD 산돌고딕 Neo 볼드체"/>
              </a:rPr>
              <a:t>방안</a:t>
            </a:r>
            <a:r>
              <a:rPr b="1" dirty="0">
                <a:latin typeface="Apple SD 산돌고딕 Neo 볼드체"/>
              </a:rPr>
              <a:t> 및 </a:t>
            </a:r>
            <a:r>
              <a:rPr b="1" dirty="0" err="1">
                <a:latin typeface="Apple SD 산돌고딕 Neo 볼드체"/>
              </a:rPr>
              <a:t>기대</a:t>
            </a:r>
            <a:r>
              <a:rPr b="1" dirty="0">
                <a:latin typeface="Apple SD 산돌고딕 Neo 볼드체"/>
              </a:rPr>
              <a:t> </a:t>
            </a:r>
            <a:r>
              <a:rPr b="1" dirty="0" err="1">
                <a:latin typeface="Apple SD 산돌고딕 Neo 볼드체"/>
              </a:rPr>
              <a:t>효과</a:t>
            </a:r>
            <a:endParaRPr b="1" dirty="0">
              <a:latin typeface="Apple SD 산돌고딕 Neo 볼드체"/>
            </a:endParaRPr>
          </a:p>
        </p:txBody>
      </p:sp>
      <p:sp>
        <p:nvSpPr>
          <p:cNvPr id="89" name="Google Shape;79;p3"/>
          <p:cNvSpPr txBox="1"/>
          <p:nvPr/>
        </p:nvSpPr>
        <p:spPr>
          <a:xfrm>
            <a:off x="2194252" y="2995479"/>
            <a:ext cx="16879242" cy="809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4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rPr sz="3000" b="1" dirty="0" err="1">
                <a:latin typeface="Apple SD 산돌고딕 Neo 볼드체"/>
              </a:rPr>
              <a:t>활용</a:t>
            </a:r>
            <a:r>
              <a:rPr sz="3000" b="1" dirty="0">
                <a:latin typeface="Apple SD 산돌고딕 Neo 볼드체"/>
              </a:rPr>
              <a:t> </a:t>
            </a:r>
            <a:r>
              <a:rPr sz="3000" b="1" dirty="0" err="1">
                <a:latin typeface="Apple SD 산돌고딕 Neo 볼드체"/>
              </a:rPr>
              <a:t>방안</a:t>
            </a:r>
            <a:endParaRPr sz="3000" dirty="0">
              <a:latin typeface="Apple SD 산돌고딕 Neo 볼드체"/>
            </a:endParaRPr>
          </a:p>
          <a:p>
            <a:pPr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sz="2800" dirty="0" err="1">
                <a:latin typeface="Apple SD 산돌고딕 Neo 볼드체"/>
              </a:rPr>
              <a:t>뉴스</a:t>
            </a:r>
            <a:r>
              <a:rPr sz="2800" dirty="0">
                <a:latin typeface="Apple SD 산돌고딕 Neo 볼드체"/>
              </a:rPr>
              <a:t> </a:t>
            </a:r>
            <a:r>
              <a:rPr sz="2800" dirty="0" err="1">
                <a:latin typeface="Apple SD 산돌고딕 Neo 볼드체"/>
              </a:rPr>
              <a:t>애플리케이션</a:t>
            </a:r>
            <a:r>
              <a:rPr sz="2800" dirty="0">
                <a:latin typeface="Apple SD 산돌고딕 Neo 볼드체"/>
              </a:rPr>
              <a:t> </a:t>
            </a:r>
            <a:r>
              <a:rPr sz="2800" dirty="0" err="1">
                <a:latin typeface="Apple SD 산돌고딕 Neo 볼드체"/>
              </a:rPr>
              <a:t>개발</a:t>
            </a:r>
            <a:endParaRPr sz="2800" dirty="0">
              <a:latin typeface="Apple SD 산돌고딕 Neo 볼드체"/>
            </a:endParaRPr>
          </a:p>
          <a:p>
            <a:pPr marL="240631" indent="-240631">
              <a:buSzPct val="100000"/>
              <a:buChar char="-"/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sz="2800" dirty="0" err="1">
                <a:latin typeface="Apple SD 산돌고딕 Neo 볼드체"/>
              </a:rPr>
              <a:t>사용자는</a:t>
            </a:r>
            <a:r>
              <a:rPr sz="2800" dirty="0">
                <a:latin typeface="Apple SD 산돌고딕 Neo 볼드체"/>
              </a:rPr>
              <a:t> API </a:t>
            </a:r>
            <a:r>
              <a:rPr sz="2800" dirty="0" err="1">
                <a:latin typeface="Apple SD 산돌고딕 Neo 볼드체"/>
              </a:rPr>
              <a:t>서버를</a:t>
            </a:r>
            <a:r>
              <a:rPr sz="2800" dirty="0">
                <a:latin typeface="Apple SD 산돌고딕 Neo 볼드체"/>
              </a:rPr>
              <a:t> </a:t>
            </a:r>
            <a:r>
              <a:rPr sz="2800" dirty="0" err="1">
                <a:latin typeface="Apple SD 산돌고딕 Neo 볼드체"/>
              </a:rPr>
              <a:t>통해</a:t>
            </a:r>
            <a:r>
              <a:rPr sz="2800" dirty="0">
                <a:latin typeface="Apple SD 산돌고딕 Neo 볼드체"/>
              </a:rPr>
              <a:t> </a:t>
            </a:r>
            <a:r>
              <a:rPr sz="2800" dirty="0" err="1">
                <a:latin typeface="Apple SD 산돌고딕 Neo 볼드체"/>
              </a:rPr>
              <a:t>뉴스</a:t>
            </a:r>
            <a:r>
              <a:rPr sz="2800" dirty="0">
                <a:latin typeface="Apple SD 산돌고딕 Neo 볼드체"/>
              </a:rPr>
              <a:t> </a:t>
            </a:r>
            <a:r>
              <a:rPr sz="2800" dirty="0" err="1">
                <a:latin typeface="Apple SD 산돌고딕 Neo 볼드체"/>
              </a:rPr>
              <a:t>기사</a:t>
            </a:r>
            <a:r>
              <a:rPr sz="2800" dirty="0">
                <a:latin typeface="Apple SD 산돌고딕 Neo 볼드체"/>
              </a:rPr>
              <a:t>, </a:t>
            </a:r>
            <a:r>
              <a:rPr sz="2800" dirty="0" err="1">
                <a:latin typeface="Apple SD 산돌고딕 Neo 볼드체"/>
              </a:rPr>
              <a:t>요약</a:t>
            </a:r>
            <a:r>
              <a:rPr sz="2800" dirty="0">
                <a:latin typeface="Apple SD 산돌고딕 Neo 볼드체"/>
              </a:rPr>
              <a:t> </a:t>
            </a:r>
            <a:r>
              <a:rPr sz="2800" dirty="0" err="1">
                <a:latin typeface="Apple SD 산돌고딕 Neo 볼드체"/>
              </a:rPr>
              <a:t>정보를</a:t>
            </a:r>
            <a:r>
              <a:rPr sz="2800" dirty="0">
                <a:latin typeface="Apple SD 산돌고딕 Neo 볼드체"/>
              </a:rPr>
              <a:t> </a:t>
            </a:r>
            <a:r>
              <a:rPr sz="2800" dirty="0" err="1">
                <a:latin typeface="Apple SD 산돌고딕 Neo 볼드체"/>
              </a:rPr>
              <a:t>제공받을</a:t>
            </a:r>
            <a:r>
              <a:rPr sz="2800" dirty="0">
                <a:latin typeface="Apple SD 산돌고딕 Neo 볼드체"/>
              </a:rPr>
              <a:t> 수 </a:t>
            </a:r>
            <a:r>
              <a:rPr sz="2800" dirty="0" err="1">
                <a:latin typeface="Apple SD 산돌고딕 Neo 볼드체"/>
              </a:rPr>
              <a:t>있고</a:t>
            </a:r>
            <a:r>
              <a:rPr sz="2800" dirty="0">
                <a:latin typeface="Apple SD 산돌고딕 Neo 볼드체"/>
              </a:rPr>
              <a:t> </a:t>
            </a:r>
            <a:r>
              <a:rPr lang="ko-KR" altLang="en-US" sz="2800" dirty="0">
                <a:latin typeface="Apple SD 산돌고딕 Neo 볼드체"/>
              </a:rPr>
              <a:t>개발자는 </a:t>
            </a:r>
            <a:r>
              <a:rPr sz="2800" dirty="0" err="1">
                <a:latin typeface="Apple SD 산돌고딕 Neo 볼드체"/>
              </a:rPr>
              <a:t>데이터를</a:t>
            </a:r>
            <a:r>
              <a:rPr sz="2800" dirty="0">
                <a:latin typeface="Apple SD 산돌고딕 Neo 볼드체"/>
              </a:rPr>
              <a:t> </a:t>
            </a:r>
            <a:r>
              <a:rPr sz="2800" dirty="0" err="1">
                <a:latin typeface="Apple SD 산돌고딕 Neo 볼드체"/>
              </a:rPr>
              <a:t>쉽게</a:t>
            </a:r>
            <a:r>
              <a:rPr sz="2800" dirty="0">
                <a:latin typeface="Apple SD 산돌고딕 Neo 볼드체"/>
              </a:rPr>
              <a:t> </a:t>
            </a:r>
            <a:r>
              <a:rPr sz="2800" dirty="0" err="1">
                <a:latin typeface="Apple SD 산돌고딕 Neo 볼드체"/>
              </a:rPr>
              <a:t>처리하고</a:t>
            </a:r>
            <a:r>
              <a:rPr sz="2800" dirty="0">
                <a:latin typeface="Apple SD 산돌고딕 Neo 볼드체"/>
              </a:rPr>
              <a:t> </a:t>
            </a:r>
            <a:r>
              <a:rPr lang="en-US" sz="2800" dirty="0">
                <a:latin typeface="Apple SD 산돌고딕 Neo 볼드체"/>
              </a:rPr>
              <a:t>        </a:t>
            </a:r>
            <a:r>
              <a:rPr sz="2800" dirty="0" err="1">
                <a:latin typeface="Apple SD 산돌고딕 Neo 볼드체"/>
              </a:rPr>
              <a:t>배포할</a:t>
            </a:r>
            <a:r>
              <a:rPr sz="2800" dirty="0">
                <a:latin typeface="Apple SD 산돌고딕 Neo 볼드체"/>
              </a:rPr>
              <a:t> 수 </a:t>
            </a:r>
            <a:r>
              <a:rPr sz="2800" dirty="0" err="1">
                <a:latin typeface="Apple SD 산돌고딕 Neo 볼드체"/>
              </a:rPr>
              <a:t>있습니다</a:t>
            </a:r>
            <a:r>
              <a:rPr sz="2800" dirty="0">
                <a:latin typeface="Apple SD 산돌고딕 Neo 볼드체"/>
              </a:rPr>
              <a:t>.</a:t>
            </a:r>
            <a:r>
              <a:rPr lang="en-US" sz="2800" dirty="0">
                <a:latin typeface="Apple SD 산돌고딕 Neo 볼드체"/>
              </a:rPr>
              <a:t> </a:t>
            </a:r>
          </a:p>
          <a:p>
            <a:pPr marL="240631" indent="-240631">
              <a:buSzPct val="100000"/>
              <a:buChar char="-"/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sz="2800" dirty="0">
              <a:latin typeface="Apple SD 산돌고딕 Neo 볼드체"/>
            </a:endParaRPr>
          </a:p>
          <a:p>
            <a:pPr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sz="2800" dirty="0">
                <a:latin typeface="Apple SD 산돌고딕 Neo 볼드체"/>
              </a:rPr>
              <a:t>AI </a:t>
            </a:r>
            <a:r>
              <a:rPr sz="2800" dirty="0" err="1">
                <a:latin typeface="Apple SD 산돌고딕 Neo 볼드체"/>
              </a:rPr>
              <a:t>기반</a:t>
            </a:r>
            <a:r>
              <a:rPr sz="2800" dirty="0">
                <a:latin typeface="Apple SD 산돌고딕 Neo 볼드체"/>
              </a:rPr>
              <a:t> </a:t>
            </a:r>
            <a:r>
              <a:rPr sz="2800" dirty="0" err="1">
                <a:latin typeface="Apple SD 산돌고딕 Neo 볼드체"/>
              </a:rPr>
              <a:t>뉴스</a:t>
            </a:r>
            <a:r>
              <a:rPr sz="2800" dirty="0">
                <a:latin typeface="Apple SD 산돌고딕 Neo 볼드체"/>
              </a:rPr>
              <a:t> </a:t>
            </a:r>
            <a:r>
              <a:rPr sz="2800" dirty="0" err="1">
                <a:latin typeface="Apple SD 산돌고딕 Neo 볼드체"/>
              </a:rPr>
              <a:t>요약</a:t>
            </a:r>
            <a:r>
              <a:rPr sz="2800" dirty="0">
                <a:latin typeface="Apple SD 산돌고딕 Neo 볼드체"/>
              </a:rPr>
              <a:t> </a:t>
            </a:r>
            <a:r>
              <a:rPr sz="2800" dirty="0" err="1">
                <a:latin typeface="Apple SD 산돌고딕 Neo 볼드체"/>
              </a:rPr>
              <a:t>서비스</a:t>
            </a:r>
            <a:endParaRPr sz="2800" dirty="0">
              <a:latin typeface="Apple SD 산돌고딕 Neo 볼드체"/>
            </a:endParaRPr>
          </a:p>
          <a:p>
            <a:pPr marL="240631" indent="-240631">
              <a:buSzPct val="100000"/>
              <a:buChar char="-"/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sz="2800" dirty="0">
                <a:latin typeface="Apple SD 산돌고딕 Neo 볼드체"/>
              </a:rPr>
              <a:t>긴 </a:t>
            </a:r>
            <a:r>
              <a:rPr sz="2800" dirty="0" err="1">
                <a:latin typeface="Apple SD 산돌고딕 Neo 볼드체"/>
              </a:rPr>
              <a:t>뉴스</a:t>
            </a:r>
            <a:r>
              <a:rPr sz="2800" dirty="0">
                <a:latin typeface="Apple SD 산돌고딕 Neo 볼드체"/>
              </a:rPr>
              <a:t> </a:t>
            </a:r>
            <a:r>
              <a:rPr sz="2800" dirty="0" err="1">
                <a:latin typeface="Apple SD 산돌고딕 Neo 볼드체"/>
              </a:rPr>
              <a:t>기사를</a:t>
            </a:r>
            <a:r>
              <a:rPr sz="2800" dirty="0">
                <a:latin typeface="Apple SD 산돌고딕 Neo 볼드체"/>
              </a:rPr>
              <a:t> </a:t>
            </a:r>
            <a:r>
              <a:rPr sz="2800" dirty="0" err="1">
                <a:latin typeface="Apple SD 산돌고딕 Neo 볼드체"/>
              </a:rPr>
              <a:t>간략히</a:t>
            </a:r>
            <a:r>
              <a:rPr sz="2800" dirty="0">
                <a:latin typeface="Apple SD 산돌고딕 Neo 볼드체"/>
              </a:rPr>
              <a:t> </a:t>
            </a:r>
            <a:r>
              <a:rPr sz="2800" dirty="0" err="1">
                <a:latin typeface="Apple SD 산돌고딕 Neo 볼드체"/>
              </a:rPr>
              <a:t>요약된</a:t>
            </a:r>
            <a:r>
              <a:rPr sz="2800" dirty="0">
                <a:latin typeface="Apple SD 산돌고딕 Neo 볼드체"/>
              </a:rPr>
              <a:t> </a:t>
            </a:r>
            <a:r>
              <a:rPr sz="2800" dirty="0" err="1">
                <a:latin typeface="Apple SD 산돌고딕 Neo 볼드체"/>
              </a:rPr>
              <a:t>형태로</a:t>
            </a:r>
            <a:r>
              <a:rPr sz="2800" dirty="0">
                <a:latin typeface="Apple SD 산돌고딕 Neo 볼드체"/>
              </a:rPr>
              <a:t> </a:t>
            </a:r>
            <a:r>
              <a:rPr sz="2800" dirty="0" err="1">
                <a:latin typeface="Apple SD 산돌고딕 Neo 볼드체"/>
              </a:rPr>
              <a:t>빠르게</a:t>
            </a:r>
            <a:r>
              <a:rPr sz="2800" dirty="0">
                <a:latin typeface="Apple SD 산돌고딕 Neo 볼드체"/>
              </a:rPr>
              <a:t> </a:t>
            </a:r>
            <a:r>
              <a:rPr sz="2800" dirty="0" err="1">
                <a:latin typeface="Apple SD 산돌고딕 Neo 볼드체"/>
              </a:rPr>
              <a:t>파악할</a:t>
            </a:r>
            <a:r>
              <a:rPr sz="2800" dirty="0">
                <a:latin typeface="Apple SD 산돌고딕 Neo 볼드체"/>
              </a:rPr>
              <a:t> 수 </a:t>
            </a:r>
            <a:r>
              <a:rPr sz="2800" dirty="0" err="1">
                <a:latin typeface="Apple SD 산돌고딕 Neo 볼드체"/>
              </a:rPr>
              <a:t>있습니다</a:t>
            </a:r>
            <a:r>
              <a:rPr sz="2800" dirty="0">
                <a:latin typeface="Apple SD 산돌고딕 Neo 볼드체"/>
              </a:rPr>
              <a:t>. </a:t>
            </a:r>
            <a:r>
              <a:rPr sz="2800" dirty="0" err="1">
                <a:latin typeface="Apple SD 산돌고딕 Neo 볼드체"/>
              </a:rPr>
              <a:t>이를</a:t>
            </a:r>
            <a:r>
              <a:rPr sz="2800" dirty="0">
                <a:latin typeface="Apple SD 산돌고딕 Neo 볼드체"/>
              </a:rPr>
              <a:t> </a:t>
            </a:r>
            <a:r>
              <a:rPr sz="2800" dirty="0" err="1">
                <a:latin typeface="Apple SD 산돌고딕 Neo 볼드체"/>
              </a:rPr>
              <a:t>통해</a:t>
            </a:r>
            <a:r>
              <a:rPr sz="2800" dirty="0">
                <a:latin typeface="Apple SD 산돌고딕 Neo 볼드체"/>
              </a:rPr>
              <a:t> </a:t>
            </a:r>
            <a:r>
              <a:rPr sz="2800" dirty="0" err="1">
                <a:latin typeface="Apple SD 산돌고딕 Neo 볼드체"/>
              </a:rPr>
              <a:t>바쁜</a:t>
            </a:r>
            <a:r>
              <a:rPr sz="2800" dirty="0">
                <a:latin typeface="Apple SD 산돌고딕 Neo 볼드체"/>
              </a:rPr>
              <a:t> </a:t>
            </a:r>
            <a:r>
              <a:rPr sz="2800" dirty="0" err="1">
                <a:latin typeface="Apple SD 산돌고딕 Neo 볼드체"/>
              </a:rPr>
              <a:t>현대인들에게</a:t>
            </a:r>
            <a:r>
              <a:rPr sz="2800" dirty="0">
                <a:latin typeface="Apple SD 산돌고딕 Neo 볼드체"/>
              </a:rPr>
              <a:t> 더 </a:t>
            </a:r>
            <a:r>
              <a:rPr sz="2800" dirty="0" err="1">
                <a:latin typeface="Apple SD 산돌고딕 Neo 볼드체"/>
              </a:rPr>
              <a:t>짧고</a:t>
            </a:r>
            <a:r>
              <a:rPr sz="2800" dirty="0">
                <a:latin typeface="Apple SD 산돌고딕 Neo 볼드체"/>
              </a:rPr>
              <a:t> </a:t>
            </a:r>
            <a:r>
              <a:rPr lang="en-US" sz="2800" dirty="0">
                <a:latin typeface="Apple SD 산돌고딕 Neo 볼드체"/>
              </a:rPr>
              <a:t>    </a:t>
            </a:r>
            <a:r>
              <a:rPr sz="2800" dirty="0" err="1">
                <a:latin typeface="Apple SD 산돌고딕 Neo 볼드체"/>
              </a:rPr>
              <a:t>간결한</a:t>
            </a:r>
            <a:r>
              <a:rPr lang="en-US" sz="2800" dirty="0">
                <a:latin typeface="Apple SD 산돌고딕 Neo 볼드체"/>
              </a:rPr>
              <a:t> </a:t>
            </a:r>
            <a:r>
              <a:rPr sz="2800" dirty="0" err="1">
                <a:latin typeface="Apple SD 산돌고딕 Neo 볼드체"/>
              </a:rPr>
              <a:t>뉴스</a:t>
            </a:r>
            <a:r>
              <a:rPr sz="2800" dirty="0">
                <a:latin typeface="Apple SD 산돌고딕 Neo 볼드체"/>
              </a:rPr>
              <a:t> </a:t>
            </a:r>
            <a:r>
              <a:rPr sz="2800" dirty="0" err="1">
                <a:latin typeface="Apple SD 산돌고딕 Neo 볼드체"/>
              </a:rPr>
              <a:t>경험을</a:t>
            </a:r>
            <a:r>
              <a:rPr sz="2800" dirty="0">
                <a:latin typeface="Apple SD 산돌고딕 Neo 볼드체"/>
              </a:rPr>
              <a:t> </a:t>
            </a:r>
            <a:r>
              <a:rPr sz="2800" dirty="0" err="1">
                <a:latin typeface="Apple SD 산돌고딕 Neo 볼드체"/>
              </a:rPr>
              <a:t>제공할</a:t>
            </a:r>
            <a:r>
              <a:rPr sz="2800" dirty="0">
                <a:latin typeface="Apple SD 산돌고딕 Neo 볼드체"/>
              </a:rPr>
              <a:t> 수 </a:t>
            </a:r>
            <a:r>
              <a:rPr sz="2800" dirty="0" err="1">
                <a:latin typeface="Apple SD 산돌고딕 Neo 볼드체"/>
              </a:rPr>
              <a:t>있습니다</a:t>
            </a:r>
            <a:r>
              <a:rPr sz="2800" dirty="0">
                <a:latin typeface="Apple SD 산돌고딕 Neo 볼드체"/>
              </a:rPr>
              <a:t>.</a:t>
            </a:r>
            <a:r>
              <a:rPr lang="en-US" sz="2800" dirty="0">
                <a:latin typeface="Apple SD 산돌고딕 Neo 볼드체"/>
              </a:rPr>
              <a:t> </a:t>
            </a:r>
          </a:p>
          <a:p>
            <a:pPr marL="240631" indent="-240631">
              <a:buSzPct val="100000"/>
              <a:buChar char="-"/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dirty="0">
              <a:latin typeface="Apple SD 산돌고딕 Neo 볼드체"/>
            </a:endParaRPr>
          </a:p>
          <a:p>
            <a:pPr>
              <a:defRPr sz="34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rPr sz="3000" b="1" dirty="0" err="1">
                <a:latin typeface="Apple SD 산돌고딕 Neo 볼드체"/>
              </a:rPr>
              <a:t>기대</a:t>
            </a:r>
            <a:r>
              <a:rPr sz="3000" b="1" dirty="0">
                <a:latin typeface="Apple SD 산돌고딕 Neo 볼드체"/>
              </a:rPr>
              <a:t> </a:t>
            </a:r>
            <a:r>
              <a:rPr sz="3000" b="1" dirty="0" err="1">
                <a:latin typeface="Apple SD 산돌고딕 Neo 볼드체"/>
              </a:rPr>
              <a:t>효과</a:t>
            </a:r>
            <a:endParaRPr sz="3000" dirty="0">
              <a:latin typeface="Apple SD 산돌고딕 Neo 볼드체"/>
            </a:endParaRPr>
          </a:p>
          <a:p>
            <a:pPr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Apple SD 산돌고딕 Neo 일반체"/>
              </a:rPr>
              <a:t>RESTful API </a:t>
            </a:r>
            <a:r>
              <a:rPr dirty="0" err="1">
                <a:latin typeface="Apple SD 산돌고딕 Neo 일반체"/>
              </a:rPr>
              <a:t>설계</a:t>
            </a:r>
            <a:r>
              <a:rPr dirty="0">
                <a:latin typeface="Apple SD 산돌고딕 Neo 일반체"/>
              </a:rPr>
              <a:t> 및 </a:t>
            </a:r>
            <a:r>
              <a:rPr dirty="0" err="1">
                <a:latin typeface="Apple SD 산돌고딕 Neo 일반체"/>
              </a:rPr>
              <a:t>구현</a:t>
            </a:r>
            <a:r>
              <a:rPr dirty="0">
                <a:latin typeface="Apple SD 산돌고딕 Neo 일반체"/>
              </a:rPr>
              <a:t> </a:t>
            </a:r>
            <a:r>
              <a:rPr dirty="0" err="1">
                <a:latin typeface="Apple SD 산돌고딕 Neo 일반체"/>
              </a:rPr>
              <a:t>경험</a:t>
            </a:r>
            <a:endParaRPr dirty="0">
              <a:latin typeface="Apple SD 산돌고딕 Neo 일반체"/>
            </a:endParaRPr>
          </a:p>
          <a:p>
            <a:pPr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dirty="0">
                <a:latin typeface="Apple SD 산돌고딕 Neo 볼드체"/>
              </a:rPr>
              <a:t>-</a:t>
            </a:r>
            <a:r>
              <a:rPr lang="ko-KR" altLang="en-US" dirty="0">
                <a:latin typeface="Apple SD 산돌고딕 Neo 볼드체"/>
              </a:rPr>
              <a:t> </a:t>
            </a:r>
            <a:r>
              <a:rPr lang="en-US" altLang="ko-KR" dirty="0">
                <a:latin typeface="Apple SD 산돌고딕 Neo 볼드체"/>
              </a:rPr>
              <a:t>API endpoint </a:t>
            </a:r>
            <a:r>
              <a:rPr lang="ko-KR" altLang="en-US" dirty="0">
                <a:latin typeface="Apple SD 산돌고딕 Neo 볼드체"/>
              </a:rPr>
              <a:t>설계</a:t>
            </a:r>
            <a:r>
              <a:rPr lang="en-US" altLang="ko-KR" dirty="0">
                <a:latin typeface="Apple SD 산돌고딕 Neo 볼드체"/>
              </a:rPr>
              <a:t>, HTTP </a:t>
            </a:r>
            <a:r>
              <a:rPr lang="ko-KR" altLang="en-US" dirty="0">
                <a:latin typeface="Apple SD 산돌고딕 Neo 볼드체"/>
              </a:rPr>
              <a:t>메소드 사용</a:t>
            </a:r>
            <a:r>
              <a:rPr lang="en-US" altLang="ko-KR" dirty="0">
                <a:latin typeface="Apple SD 산돌고딕 Neo 볼드체"/>
              </a:rPr>
              <a:t>, ORM</a:t>
            </a:r>
            <a:r>
              <a:rPr lang="ko-KR" altLang="en-US" dirty="0">
                <a:latin typeface="Apple SD 산돌고딕 Neo 볼드체"/>
              </a:rPr>
              <a:t>을 통해 데이터 베이스를 효율적으로 다루고 적용하는  과정을 경험하고 인증 시스템을 구현하면서 </a:t>
            </a:r>
            <a:r>
              <a:rPr lang="en-US" altLang="ko-KR" dirty="0">
                <a:latin typeface="Apple SD 산돌고딕 Neo 볼드체"/>
              </a:rPr>
              <a:t>JWT</a:t>
            </a:r>
            <a:r>
              <a:rPr lang="ko-KR" altLang="en-US" dirty="0">
                <a:latin typeface="Apple SD 산돌고딕 Neo 볼드체"/>
              </a:rPr>
              <a:t>을 활용한 보안 처리와 토큰 기반의 인증 흐름을 학습하게 되었습니다</a:t>
            </a:r>
            <a:endParaRPr lang="en-US" altLang="ko-KR" dirty="0">
              <a:latin typeface="Apple SD 산돌고딕 Neo 볼드체"/>
            </a:endParaRPr>
          </a:p>
          <a:p>
            <a:pPr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lang="en-US" altLang="en-US" dirty="0">
              <a:latin typeface="Apple SD 산돌고딕 Neo 볼드체"/>
            </a:endParaRPr>
          </a:p>
          <a:p>
            <a:pPr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lang="ko-KR" altLang="en-US" b="0" i="0" dirty="0">
                <a:solidFill>
                  <a:srgbClr val="27262E"/>
                </a:solidFill>
                <a:effectLst/>
                <a:latin typeface="Apple SD 산돌고딕 Neo 일반체"/>
              </a:rPr>
              <a:t>데이터처리자동화</a:t>
            </a:r>
            <a:endParaRPr lang="en-US" altLang="ko-KR" b="0" i="0" dirty="0">
              <a:solidFill>
                <a:srgbClr val="27262E"/>
              </a:solidFill>
              <a:effectLst/>
              <a:latin typeface="Apple SD 산돌고딕 Neo 일반체"/>
            </a:endParaRPr>
          </a:p>
          <a:p>
            <a:pPr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lang="en-US" altLang="ko-KR" dirty="0">
                <a:solidFill>
                  <a:srgbClr val="27262E"/>
                </a:solidFill>
                <a:latin typeface="Apple SD 산돌고딕 Neo 일반체"/>
              </a:rPr>
              <a:t>-</a:t>
            </a:r>
            <a:r>
              <a:rPr lang="ko-KR" altLang="en-US" b="0" i="0" dirty="0">
                <a:solidFill>
                  <a:srgbClr val="27262E"/>
                </a:solidFill>
                <a:effectLst/>
                <a:latin typeface="Apple SD 산돌고딕 Neo 일반체"/>
              </a:rPr>
              <a:t>뉴스 </a:t>
            </a:r>
            <a:r>
              <a:rPr lang="ko-KR" altLang="en-US" b="0" i="0" dirty="0" err="1">
                <a:solidFill>
                  <a:srgbClr val="27262E"/>
                </a:solidFill>
                <a:effectLst/>
                <a:latin typeface="Apple SD 산돌고딕 Neo 일반체"/>
              </a:rPr>
              <a:t>크롤링과</a:t>
            </a:r>
            <a:r>
              <a:rPr lang="ko-KR" altLang="en-US" b="0" i="0" dirty="0">
                <a:solidFill>
                  <a:srgbClr val="27262E"/>
                </a:solidFill>
                <a:effectLst/>
                <a:latin typeface="Apple SD 산돌고딕 Neo 일반체"/>
              </a:rPr>
              <a:t> </a:t>
            </a:r>
            <a:r>
              <a:rPr lang="en-US" altLang="ko-KR" b="0" i="0" dirty="0">
                <a:solidFill>
                  <a:srgbClr val="27262E"/>
                </a:solidFill>
                <a:effectLst/>
                <a:latin typeface="Apple SD 산돌고딕 Neo 일반체"/>
              </a:rPr>
              <a:t>ai </a:t>
            </a:r>
            <a:r>
              <a:rPr lang="ko-KR" altLang="en-US" b="0" i="0" dirty="0">
                <a:solidFill>
                  <a:srgbClr val="27262E"/>
                </a:solidFill>
                <a:effectLst/>
                <a:latin typeface="Apple SD 산돌고딕 Neo 일반체"/>
              </a:rPr>
              <a:t>요약 기능은 데이터를 수집하고 정리하는 과정을 자동화합니다</a:t>
            </a:r>
            <a:r>
              <a:rPr lang="en-US" altLang="ko-KR" b="0" i="0" dirty="0">
                <a:solidFill>
                  <a:srgbClr val="27262E"/>
                </a:solidFill>
                <a:effectLst/>
                <a:latin typeface="Apple SD 산돌고딕 Neo 일반체"/>
              </a:rPr>
              <a:t>. </a:t>
            </a:r>
            <a:r>
              <a:rPr lang="ko-KR" altLang="en-US" b="0" i="0" dirty="0">
                <a:solidFill>
                  <a:srgbClr val="27262E"/>
                </a:solidFill>
                <a:effectLst/>
                <a:latin typeface="Apple SD 산돌고딕 Neo 일반체"/>
              </a:rPr>
              <a:t>이를 통해 콘텐츠 관리 효율성을 </a:t>
            </a:r>
            <a:r>
              <a:rPr lang="ko-KR" altLang="en-US" b="0" i="0" dirty="0" err="1">
                <a:solidFill>
                  <a:srgbClr val="27262E"/>
                </a:solidFill>
                <a:effectLst/>
                <a:latin typeface="Apple SD 산돌고딕 Neo 일반체"/>
              </a:rPr>
              <a:t>높일수</a:t>
            </a:r>
            <a:r>
              <a:rPr lang="ko-KR" altLang="en-US" b="0" i="0" dirty="0">
                <a:solidFill>
                  <a:srgbClr val="27262E"/>
                </a:solidFill>
                <a:effectLst/>
                <a:latin typeface="Apple SD 산돌고딕 Neo 일반체"/>
              </a:rPr>
              <a:t> 있습니다</a:t>
            </a:r>
            <a:endParaRPr lang="ko-KR" altLang="en-US" dirty="0">
              <a:latin typeface="Apple SD 산돌고딕 Neo 일반체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빅뉴스피핕.png" descr="빅뉴스피핕.png"/>
          <p:cNvPicPr>
            <a:picLocks noChangeAspect="1"/>
          </p:cNvPicPr>
          <p:nvPr/>
        </p:nvPicPr>
        <p:blipFill>
          <a:blip r:embed="rId2"/>
          <a:srcRect t="15584" b="15584"/>
          <a:stretch>
            <a:fillRect/>
          </a:stretch>
        </p:blipFill>
        <p:spPr>
          <a:xfrm>
            <a:off x="17765523" y="9753600"/>
            <a:ext cx="1981003" cy="1022658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Google Shape;86;p4"/>
          <p:cNvSpPr/>
          <p:nvPr/>
        </p:nvSpPr>
        <p:spPr>
          <a:xfrm>
            <a:off x="1092090" y="1016000"/>
            <a:ext cx="1041298" cy="723900"/>
          </a:xfrm>
          <a:prstGeom prst="rect">
            <a:avLst/>
          </a:prstGeom>
          <a:solidFill>
            <a:srgbClr val="E8344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3" name="Google Shape;87;p4"/>
          <p:cNvSpPr txBox="1"/>
          <p:nvPr/>
        </p:nvSpPr>
        <p:spPr>
          <a:xfrm>
            <a:off x="990500" y="1016000"/>
            <a:ext cx="1244477" cy="67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t>02</a:t>
            </a:r>
          </a:p>
        </p:txBody>
      </p:sp>
      <p:sp>
        <p:nvSpPr>
          <p:cNvPr id="94" name="Google Shape;88;p4"/>
          <p:cNvSpPr txBox="1"/>
          <p:nvPr/>
        </p:nvSpPr>
        <p:spPr>
          <a:xfrm>
            <a:off x="2412758" y="1011822"/>
            <a:ext cx="7479553" cy="732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800"/>
            </a:lvl1pPr>
          </a:lstStyle>
          <a:p>
            <a:r>
              <a:t>프로젝트 팀 구성 및 역할</a:t>
            </a:r>
          </a:p>
        </p:txBody>
      </p:sp>
      <p:pic>
        <p:nvPicPr>
          <p:cNvPr id="95" name="Google Shape;89;p4" descr="Google Shape;89;p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94" y="1968500"/>
            <a:ext cx="18019500" cy="6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Google Shape;90;p4" descr="Google Shape;90;p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090" y="2954697"/>
            <a:ext cx="18019500" cy="3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Google Shape;91;p4" descr="Google Shape;91;p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090" y="3881797"/>
            <a:ext cx="18019500" cy="3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Google Shape;92;p4" descr="Google Shape;92;p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090" y="4758097"/>
            <a:ext cx="18019500" cy="1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Google Shape;93;p4" descr="Google Shape;93;p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090" y="5659797"/>
            <a:ext cx="18019500" cy="1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Google Shape;94;p4" descr="Google Shape;94;p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090" y="6561497"/>
            <a:ext cx="18019500" cy="1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Google Shape;95;p4" descr="Google Shape;95;p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090" y="7463197"/>
            <a:ext cx="18019500" cy="1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Google Shape;96;p4" descr="Google Shape;96;p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090" y="8288697"/>
            <a:ext cx="18019500" cy="38101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Google Shape;100;p4"/>
          <p:cNvSpPr txBox="1"/>
          <p:nvPr/>
        </p:nvSpPr>
        <p:spPr>
          <a:xfrm>
            <a:off x="1041296" y="3272197"/>
            <a:ext cx="312388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25000"/>
              </a:lnSpc>
              <a:defRPr sz="2400"/>
            </a:lvl1pPr>
          </a:lstStyle>
          <a:p>
            <a:r>
              <a:t>이름</a:t>
            </a:r>
          </a:p>
        </p:txBody>
      </p:sp>
      <p:sp>
        <p:nvSpPr>
          <p:cNvPr id="104" name="Google Shape;101;p4"/>
          <p:cNvSpPr txBox="1"/>
          <p:nvPr/>
        </p:nvSpPr>
        <p:spPr>
          <a:xfrm>
            <a:off x="1041296" y="4161197"/>
            <a:ext cx="312388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25000"/>
              </a:lnSpc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김동용</a:t>
            </a:r>
          </a:p>
        </p:txBody>
      </p:sp>
      <p:sp>
        <p:nvSpPr>
          <p:cNvPr id="105" name="Google Shape;102;p4"/>
          <p:cNvSpPr txBox="1"/>
          <p:nvPr/>
        </p:nvSpPr>
        <p:spPr>
          <a:xfrm>
            <a:off x="7136686" y="3953194"/>
            <a:ext cx="11822518" cy="809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25000"/>
              </a:lnSpc>
              <a:defRPr sz="2400"/>
            </a:lvl1pPr>
          </a:lstStyle>
          <a:p>
            <a:r>
              <a:rPr sz="2200" dirty="0">
                <a:latin typeface="Apple SD 산돌고딕 Neo 볼드체"/>
              </a:rPr>
              <a:t>ERD, </a:t>
            </a:r>
            <a:r>
              <a:rPr sz="2200" dirty="0" err="1">
                <a:latin typeface="Apple SD 산돌고딕 Neo 볼드체"/>
              </a:rPr>
              <a:t>와이어</a:t>
            </a:r>
            <a:r>
              <a:rPr sz="2200" dirty="0">
                <a:latin typeface="Apple SD 산돌고딕 Neo 볼드체"/>
              </a:rPr>
              <a:t> </a:t>
            </a:r>
            <a:r>
              <a:rPr sz="2200" dirty="0" err="1">
                <a:latin typeface="Apple SD 산돌고딕 Neo 볼드체"/>
              </a:rPr>
              <a:t>프레임</a:t>
            </a:r>
            <a:r>
              <a:rPr sz="2200" dirty="0">
                <a:latin typeface="Apple SD 산돌고딕 Neo 볼드체"/>
              </a:rPr>
              <a:t>, </a:t>
            </a:r>
            <a:r>
              <a:rPr sz="2200" dirty="0" err="1">
                <a:latin typeface="Apple SD 산돌고딕 Neo 볼드체"/>
              </a:rPr>
              <a:t>SA문서</a:t>
            </a:r>
            <a:r>
              <a:rPr sz="2200" dirty="0">
                <a:latin typeface="Apple SD 산돌고딕 Neo 볼드체"/>
              </a:rPr>
              <a:t>, </a:t>
            </a:r>
            <a:r>
              <a:rPr sz="2200" dirty="0" err="1">
                <a:latin typeface="Apple SD 산돌고딕 Neo 볼드체"/>
              </a:rPr>
              <a:t>회원이</a:t>
            </a:r>
            <a:r>
              <a:rPr sz="2200" dirty="0">
                <a:latin typeface="Apple SD 산돌고딕 Neo 볼드체"/>
              </a:rPr>
              <a:t> </a:t>
            </a:r>
            <a:r>
              <a:rPr sz="2200" dirty="0" err="1">
                <a:latin typeface="Apple SD 산돌고딕 Neo 볼드체"/>
              </a:rPr>
              <a:t>작성한</a:t>
            </a:r>
            <a:r>
              <a:rPr sz="2200" dirty="0">
                <a:latin typeface="Apple SD 산돌고딕 Neo 볼드체"/>
              </a:rPr>
              <a:t> </a:t>
            </a:r>
            <a:r>
              <a:rPr sz="2200" dirty="0" err="1">
                <a:latin typeface="Apple SD 산돌고딕 Neo 볼드체"/>
              </a:rPr>
              <a:t>뉴스</a:t>
            </a:r>
            <a:r>
              <a:rPr sz="2200" dirty="0">
                <a:latin typeface="Apple SD 산돌고딕 Neo 볼드체"/>
              </a:rPr>
              <a:t>, </a:t>
            </a:r>
            <a:r>
              <a:rPr sz="2200" dirty="0" err="1">
                <a:latin typeface="Apple SD 산돌고딕 Neo 볼드체"/>
              </a:rPr>
              <a:t>좋아요한</a:t>
            </a:r>
            <a:r>
              <a:rPr sz="2200" dirty="0">
                <a:latin typeface="Apple SD 산돌고딕 Neo 볼드체"/>
              </a:rPr>
              <a:t> </a:t>
            </a:r>
            <a:r>
              <a:rPr sz="2200" dirty="0" err="1">
                <a:latin typeface="Apple SD 산돌고딕 Neo 볼드체"/>
              </a:rPr>
              <a:t>뉴스</a:t>
            </a:r>
            <a:r>
              <a:rPr sz="2200" dirty="0">
                <a:latin typeface="Apple SD 산돌고딕 Neo 볼드체"/>
              </a:rPr>
              <a:t>, </a:t>
            </a:r>
            <a:r>
              <a:rPr sz="2200" dirty="0" err="1">
                <a:latin typeface="Apple SD 산돌고딕 Neo 볼드체"/>
              </a:rPr>
              <a:t>댓글</a:t>
            </a:r>
            <a:r>
              <a:rPr sz="2200" dirty="0">
                <a:latin typeface="Apple SD 산돌고딕 Neo 볼드체"/>
              </a:rPr>
              <a:t> </a:t>
            </a:r>
            <a:r>
              <a:rPr sz="2200" dirty="0" err="1">
                <a:latin typeface="Apple SD 산돌고딕 Neo 볼드체"/>
              </a:rPr>
              <a:t>조회</a:t>
            </a:r>
            <a:r>
              <a:rPr sz="2200" dirty="0">
                <a:latin typeface="Apple SD 산돌고딕 Neo 볼드체"/>
              </a:rPr>
              <a:t>, </a:t>
            </a:r>
            <a:r>
              <a:rPr sz="2200" dirty="0" err="1">
                <a:latin typeface="Apple SD 산돌고딕 Neo 볼드체"/>
              </a:rPr>
              <a:t>회원</a:t>
            </a:r>
            <a:r>
              <a:rPr sz="2200" dirty="0">
                <a:latin typeface="Apple SD 산돌고딕 Neo 볼드체"/>
              </a:rPr>
              <a:t> </a:t>
            </a:r>
            <a:r>
              <a:rPr sz="2200" dirty="0" err="1">
                <a:latin typeface="Apple SD 산돌고딕 Neo 볼드체"/>
              </a:rPr>
              <a:t>탈퇴</a:t>
            </a:r>
            <a:r>
              <a:rPr sz="2200" dirty="0">
                <a:latin typeface="Apple SD 산돌고딕 Neo 볼드체"/>
              </a:rPr>
              <a:t>, </a:t>
            </a:r>
            <a:r>
              <a:rPr sz="2200" dirty="0" err="1">
                <a:latin typeface="Apple SD 산돌고딕 Neo 볼드체"/>
              </a:rPr>
              <a:t>뉴스</a:t>
            </a:r>
            <a:r>
              <a:rPr sz="2200" dirty="0">
                <a:latin typeface="Apple SD 산돌고딕 Neo 볼드체"/>
              </a:rPr>
              <a:t> </a:t>
            </a:r>
            <a:r>
              <a:rPr sz="2200" dirty="0" err="1">
                <a:latin typeface="Apple SD 산돌고딕 Neo 볼드체"/>
              </a:rPr>
              <a:t>상세조회</a:t>
            </a:r>
            <a:r>
              <a:rPr sz="2200" dirty="0">
                <a:latin typeface="Apple SD 산돌고딕 Neo 볼드체"/>
              </a:rPr>
              <a:t>, </a:t>
            </a:r>
            <a:r>
              <a:rPr sz="2200" dirty="0" err="1">
                <a:latin typeface="Apple SD 산돌고딕 Neo 볼드체"/>
              </a:rPr>
              <a:t>수정</a:t>
            </a:r>
            <a:r>
              <a:rPr sz="2200" dirty="0">
                <a:latin typeface="Apple SD 산돌고딕 Neo 볼드체"/>
              </a:rPr>
              <a:t>, </a:t>
            </a:r>
            <a:r>
              <a:rPr sz="2200" dirty="0" err="1">
                <a:latin typeface="Apple SD 산돌고딕 Neo 볼드체"/>
              </a:rPr>
              <a:t>삭제</a:t>
            </a:r>
            <a:r>
              <a:rPr sz="2200" dirty="0">
                <a:latin typeface="Apple SD 산돌고딕 Neo 볼드체"/>
              </a:rPr>
              <a:t>, </a:t>
            </a:r>
            <a:r>
              <a:rPr sz="2200" dirty="0" err="1">
                <a:latin typeface="Apple SD 산돌고딕 Neo 볼드체"/>
              </a:rPr>
              <a:t>댓글CRUD</a:t>
            </a:r>
            <a:r>
              <a:rPr sz="2200" dirty="0">
                <a:latin typeface="Apple SD 산돌고딕 Neo 볼드체"/>
              </a:rPr>
              <a:t>, </a:t>
            </a:r>
            <a:r>
              <a:rPr sz="2200" dirty="0" err="1">
                <a:latin typeface="Apple SD 산돌고딕 Neo 볼드체"/>
              </a:rPr>
              <a:t>뉴스</a:t>
            </a:r>
            <a:r>
              <a:rPr sz="2200" dirty="0">
                <a:latin typeface="Apple SD 산돌고딕 Neo 볼드체"/>
              </a:rPr>
              <a:t>, </a:t>
            </a:r>
            <a:r>
              <a:rPr sz="2200" dirty="0" err="1">
                <a:latin typeface="Apple SD 산돌고딕 Neo 볼드체"/>
              </a:rPr>
              <a:t>댓글</a:t>
            </a:r>
            <a:r>
              <a:rPr sz="2200" dirty="0">
                <a:latin typeface="Apple SD 산돌고딕 Neo 볼드체"/>
              </a:rPr>
              <a:t> </a:t>
            </a:r>
            <a:r>
              <a:rPr sz="2200" dirty="0" err="1">
                <a:latin typeface="Apple SD 산돌고딕 Neo 볼드체"/>
              </a:rPr>
              <a:t>좋아요</a:t>
            </a:r>
            <a:endParaRPr sz="2200" dirty="0">
              <a:latin typeface="Apple SD 산돌고딕 Neo 볼드체"/>
            </a:endParaRPr>
          </a:p>
        </p:txBody>
      </p:sp>
      <p:sp>
        <p:nvSpPr>
          <p:cNvPr id="106" name="Google Shape;103;p4"/>
          <p:cNvSpPr txBox="1"/>
          <p:nvPr/>
        </p:nvSpPr>
        <p:spPr>
          <a:xfrm>
            <a:off x="7136686" y="4811871"/>
            <a:ext cx="11822518" cy="809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25000"/>
              </a:lnSpc>
              <a:defRPr sz="2400"/>
            </a:lvl1pPr>
          </a:lstStyle>
          <a:p>
            <a:r>
              <a:rPr sz="2200" dirty="0">
                <a:latin typeface="Apple SD 산돌고딕 Neo 볼드체"/>
              </a:rPr>
              <a:t>ERD, </a:t>
            </a:r>
            <a:r>
              <a:rPr sz="2200" dirty="0" err="1">
                <a:latin typeface="Apple SD 산돌고딕 Neo 볼드체"/>
              </a:rPr>
              <a:t>와이어</a:t>
            </a:r>
            <a:r>
              <a:rPr sz="2200" dirty="0">
                <a:latin typeface="Apple SD 산돌고딕 Neo 볼드체"/>
              </a:rPr>
              <a:t> </a:t>
            </a:r>
            <a:r>
              <a:rPr sz="2200" dirty="0" err="1">
                <a:latin typeface="Apple SD 산돌고딕 Neo 볼드체"/>
              </a:rPr>
              <a:t>프레임</a:t>
            </a:r>
            <a:r>
              <a:rPr sz="2200" dirty="0">
                <a:latin typeface="Apple SD 산돌고딕 Neo 볼드체"/>
              </a:rPr>
              <a:t>, </a:t>
            </a:r>
            <a:r>
              <a:rPr sz="2200" dirty="0" err="1">
                <a:latin typeface="Apple SD 산돌고딕 Neo 볼드체"/>
              </a:rPr>
              <a:t>SA문서</a:t>
            </a:r>
            <a:r>
              <a:rPr sz="2200" dirty="0">
                <a:latin typeface="Apple SD 산돌고딕 Neo 볼드체"/>
              </a:rPr>
              <a:t>, </a:t>
            </a:r>
            <a:r>
              <a:rPr sz="2200" dirty="0" err="1">
                <a:latin typeface="Apple SD 산돌고딕 Neo 볼드체"/>
              </a:rPr>
              <a:t>openAI를</a:t>
            </a:r>
            <a:r>
              <a:rPr sz="2200" dirty="0">
                <a:latin typeface="Apple SD 산돌고딕 Neo 볼드체"/>
              </a:rPr>
              <a:t> </a:t>
            </a:r>
            <a:r>
              <a:rPr sz="2200" dirty="0" err="1">
                <a:latin typeface="Apple SD 산돌고딕 Neo 볼드체"/>
              </a:rPr>
              <a:t>활용한</a:t>
            </a:r>
            <a:r>
              <a:rPr sz="2200" dirty="0">
                <a:latin typeface="Apple SD 산돌고딕 Neo 볼드체"/>
              </a:rPr>
              <a:t> </a:t>
            </a:r>
            <a:r>
              <a:rPr sz="2200" dirty="0" err="1">
                <a:latin typeface="Apple SD 산돌고딕 Neo 볼드체"/>
              </a:rPr>
              <a:t>크롤링</a:t>
            </a:r>
            <a:r>
              <a:rPr sz="2200" dirty="0">
                <a:latin typeface="Apple SD 산돌고딕 Neo 볼드체"/>
              </a:rPr>
              <a:t>, </a:t>
            </a:r>
            <a:r>
              <a:rPr sz="2200" dirty="0" err="1">
                <a:latin typeface="Apple SD 산돌고딕 Neo 볼드체"/>
              </a:rPr>
              <a:t>뉴스목록</a:t>
            </a:r>
            <a:r>
              <a:rPr sz="2200" dirty="0">
                <a:latin typeface="Apple SD 산돌고딕 Neo 볼드체"/>
              </a:rPr>
              <a:t>(</a:t>
            </a:r>
            <a:r>
              <a:rPr sz="2200" dirty="0" err="1">
                <a:latin typeface="Apple SD 산돌고딕 Neo 볼드체"/>
              </a:rPr>
              <a:t>메인</a:t>
            </a:r>
            <a:r>
              <a:rPr sz="2200" dirty="0">
                <a:latin typeface="Apple SD 산돌고딕 Neo 볼드체"/>
              </a:rPr>
              <a:t>), </a:t>
            </a:r>
            <a:r>
              <a:rPr sz="2200" dirty="0" err="1">
                <a:latin typeface="Apple SD 산돌고딕 Neo 볼드체"/>
              </a:rPr>
              <a:t>회원</a:t>
            </a:r>
            <a:r>
              <a:rPr sz="2200" dirty="0">
                <a:latin typeface="Apple SD 산돌고딕 Neo 볼드체"/>
              </a:rPr>
              <a:t> </a:t>
            </a:r>
            <a:r>
              <a:rPr sz="2200" dirty="0" err="1">
                <a:latin typeface="Apple SD 산돌고딕 Neo 볼드체"/>
              </a:rPr>
              <a:t>탈퇴</a:t>
            </a:r>
            <a:r>
              <a:rPr sz="2200" dirty="0">
                <a:latin typeface="Apple SD 산돌고딕 Neo 볼드체"/>
              </a:rPr>
              <a:t>, </a:t>
            </a:r>
            <a:r>
              <a:rPr sz="2200" dirty="0" err="1">
                <a:latin typeface="Apple SD 산돌고딕 Neo 볼드체"/>
              </a:rPr>
              <a:t>뉴스</a:t>
            </a:r>
            <a:r>
              <a:rPr sz="2200" dirty="0">
                <a:latin typeface="Apple SD 산돌고딕 Neo 볼드체"/>
              </a:rPr>
              <a:t> </a:t>
            </a:r>
            <a:r>
              <a:rPr sz="2200" dirty="0" err="1">
                <a:latin typeface="Apple SD 산돌고딕 Neo 볼드체"/>
              </a:rPr>
              <a:t>작성</a:t>
            </a:r>
            <a:r>
              <a:rPr sz="2200" dirty="0">
                <a:latin typeface="Apple SD 산돌고딕 Neo 볼드체"/>
              </a:rPr>
              <a:t>, </a:t>
            </a:r>
            <a:r>
              <a:rPr sz="2200" dirty="0" err="1">
                <a:latin typeface="Apple SD 산돌고딕 Neo 볼드체"/>
              </a:rPr>
              <a:t>댓글CRUD</a:t>
            </a:r>
            <a:r>
              <a:rPr sz="2200" dirty="0">
                <a:latin typeface="Apple SD 산돌고딕 Neo 볼드체"/>
              </a:rPr>
              <a:t>, </a:t>
            </a:r>
            <a:r>
              <a:rPr sz="2200" dirty="0" err="1">
                <a:latin typeface="Apple SD 산돌고딕 Neo 볼드체"/>
              </a:rPr>
              <a:t>뉴스</a:t>
            </a:r>
            <a:r>
              <a:rPr sz="2200" dirty="0">
                <a:latin typeface="Apple SD 산돌고딕 Neo 볼드체"/>
              </a:rPr>
              <a:t>, </a:t>
            </a:r>
            <a:r>
              <a:rPr sz="2200" dirty="0" err="1">
                <a:latin typeface="Apple SD 산돌고딕 Neo 볼드체"/>
              </a:rPr>
              <a:t>댓글</a:t>
            </a:r>
            <a:r>
              <a:rPr sz="2200" dirty="0">
                <a:latin typeface="Apple SD 산돌고딕 Neo 볼드체"/>
              </a:rPr>
              <a:t> </a:t>
            </a:r>
            <a:r>
              <a:rPr sz="2200" dirty="0" err="1">
                <a:latin typeface="Apple SD 산돌고딕 Neo 볼드체"/>
              </a:rPr>
              <a:t>좋아요</a:t>
            </a:r>
            <a:r>
              <a:rPr sz="2200" dirty="0">
                <a:latin typeface="Apple SD 산돌고딕 Neo 볼드체"/>
              </a:rPr>
              <a:t>, </a:t>
            </a:r>
            <a:r>
              <a:rPr sz="2200" dirty="0" err="1">
                <a:latin typeface="Apple SD 산돌고딕 Neo 볼드체"/>
              </a:rPr>
              <a:t>뉴스</a:t>
            </a:r>
            <a:r>
              <a:rPr sz="2200" dirty="0">
                <a:latin typeface="Apple SD 산돌고딕 Neo 볼드체"/>
              </a:rPr>
              <a:t> </a:t>
            </a:r>
            <a:r>
              <a:rPr sz="2200" dirty="0" err="1">
                <a:latin typeface="Apple SD 산돌고딕 Neo 볼드체"/>
              </a:rPr>
              <a:t>요약</a:t>
            </a:r>
            <a:r>
              <a:rPr sz="2200" dirty="0">
                <a:latin typeface="Apple SD 산돌고딕 Neo 볼드체"/>
              </a:rPr>
              <a:t>, </a:t>
            </a:r>
            <a:r>
              <a:rPr sz="2200" dirty="0" err="1">
                <a:latin typeface="Apple SD 산돌고딕 Neo 볼드체"/>
              </a:rPr>
              <a:t>추천</a:t>
            </a:r>
            <a:r>
              <a:rPr sz="2200" dirty="0">
                <a:latin typeface="Apple SD 산돌고딕 Neo 볼드체"/>
              </a:rPr>
              <a:t> </a:t>
            </a:r>
            <a:r>
              <a:rPr sz="2200" dirty="0" err="1">
                <a:latin typeface="Apple SD 산돌고딕 Neo 볼드체"/>
              </a:rPr>
              <a:t>뉴스</a:t>
            </a:r>
            <a:r>
              <a:rPr sz="2200" dirty="0">
                <a:latin typeface="Apple SD 산돌고딕 Neo 볼드체"/>
              </a:rPr>
              <a:t> 및 </a:t>
            </a:r>
            <a:r>
              <a:rPr sz="2200" dirty="0" err="1">
                <a:latin typeface="Apple SD 산돌고딕 Neo 볼드체"/>
              </a:rPr>
              <a:t>요약</a:t>
            </a:r>
            <a:endParaRPr sz="2200" dirty="0">
              <a:latin typeface="Apple SD 산돌고딕 Neo 볼드체"/>
            </a:endParaRPr>
          </a:p>
        </p:txBody>
      </p:sp>
      <p:sp>
        <p:nvSpPr>
          <p:cNvPr id="107" name="Google Shape;104;p4"/>
          <p:cNvSpPr txBox="1"/>
          <p:nvPr/>
        </p:nvSpPr>
        <p:spPr>
          <a:xfrm>
            <a:off x="7136686" y="5718494"/>
            <a:ext cx="11822518" cy="809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25000"/>
              </a:lnSpc>
              <a:defRPr sz="2400"/>
            </a:lvl1pPr>
          </a:lstStyle>
          <a:p>
            <a:r>
              <a:rPr sz="2200">
                <a:latin typeface="Apple SD 산돌고딕 Neo 볼드체"/>
              </a:rPr>
              <a:t>ERD, 와이어 프레임, SA문서, 회원 프로필 조회, 회원 정보 수정, 회원 탈퇴, 댓글CRUD, 뉴스, 댓글 좋아요</a:t>
            </a:r>
          </a:p>
        </p:txBody>
      </p:sp>
      <p:sp>
        <p:nvSpPr>
          <p:cNvPr id="108" name="Google Shape;105;p4"/>
          <p:cNvSpPr txBox="1"/>
          <p:nvPr/>
        </p:nvSpPr>
        <p:spPr>
          <a:xfrm>
            <a:off x="7098589" y="6607494"/>
            <a:ext cx="11822519" cy="809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25000"/>
              </a:lnSpc>
              <a:defRPr sz="2400"/>
            </a:lvl1pPr>
          </a:lstStyle>
          <a:p>
            <a:r>
              <a:rPr sz="2200">
                <a:latin typeface="Apple SD 산돌고딕 Neo 볼드체"/>
              </a:rPr>
              <a:t>ERD, 와이어 프레임, SA문서, 회원가입, 로그인, 로그아웃, 회원 탈퇴, 댓글CRUD, 뉴스, 댓글 좋아요, 뉴스목록(메인) 검색, 최신순, 좋아요순 정렬</a:t>
            </a:r>
          </a:p>
        </p:txBody>
      </p:sp>
      <p:sp>
        <p:nvSpPr>
          <p:cNvPr id="109" name="Google Shape;106;p4"/>
          <p:cNvSpPr txBox="1"/>
          <p:nvPr/>
        </p:nvSpPr>
        <p:spPr>
          <a:xfrm>
            <a:off x="7136686" y="7708090"/>
            <a:ext cx="11822518" cy="386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25000"/>
              </a:lnSpc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sz="2200">
                <a:latin typeface="Apple SD 산돌고딕 Neo 볼드체"/>
              </a:rPr>
              <a:t>S.A 문서, ERD 피드백, 기능별 분배 구현 유도</a:t>
            </a:r>
          </a:p>
        </p:txBody>
      </p:sp>
      <p:sp>
        <p:nvSpPr>
          <p:cNvPr id="110" name="Google Shape;107;p4"/>
          <p:cNvSpPr txBox="1"/>
          <p:nvPr/>
        </p:nvSpPr>
        <p:spPr>
          <a:xfrm>
            <a:off x="4063593" y="4173897"/>
            <a:ext cx="2793722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25000"/>
              </a:lnSpc>
              <a:defRPr sz="2400"/>
            </a:lvl1pPr>
          </a:lstStyle>
          <a:p>
            <a:r>
              <a:t>팀장</a:t>
            </a:r>
          </a:p>
        </p:txBody>
      </p:sp>
      <p:sp>
        <p:nvSpPr>
          <p:cNvPr id="111" name="Google Shape;108;p4"/>
          <p:cNvSpPr txBox="1"/>
          <p:nvPr/>
        </p:nvSpPr>
        <p:spPr>
          <a:xfrm>
            <a:off x="4063593" y="5037497"/>
            <a:ext cx="2793722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25000"/>
              </a:lnSpc>
              <a:defRPr sz="2400"/>
            </a:lvl1pPr>
          </a:lstStyle>
          <a:p>
            <a:r>
              <a:t>서기</a:t>
            </a:r>
          </a:p>
        </p:txBody>
      </p:sp>
      <p:sp>
        <p:nvSpPr>
          <p:cNvPr id="112" name="Google Shape;109;p4"/>
          <p:cNvSpPr txBox="1"/>
          <p:nvPr/>
        </p:nvSpPr>
        <p:spPr>
          <a:xfrm>
            <a:off x="4063593" y="5926497"/>
            <a:ext cx="2793722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25000"/>
              </a:lnSpc>
              <a:defRPr sz="2400"/>
            </a:lvl1pPr>
          </a:lstStyle>
          <a:p>
            <a:r>
              <a:t>팀원</a:t>
            </a:r>
          </a:p>
        </p:txBody>
      </p:sp>
      <p:sp>
        <p:nvSpPr>
          <p:cNvPr id="113" name="Google Shape;110;p4"/>
          <p:cNvSpPr txBox="1"/>
          <p:nvPr/>
        </p:nvSpPr>
        <p:spPr>
          <a:xfrm>
            <a:off x="4063593" y="6828197"/>
            <a:ext cx="2793722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25000"/>
              </a:lnSpc>
              <a:defRPr sz="2400"/>
            </a:lvl1pPr>
          </a:lstStyle>
          <a:p>
            <a:r>
              <a:t>팀원</a:t>
            </a:r>
          </a:p>
        </p:txBody>
      </p:sp>
      <p:sp>
        <p:nvSpPr>
          <p:cNvPr id="114" name="Google Shape;111;p4"/>
          <p:cNvSpPr txBox="1"/>
          <p:nvPr/>
        </p:nvSpPr>
        <p:spPr>
          <a:xfrm>
            <a:off x="4063593" y="7704497"/>
            <a:ext cx="2793722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25000"/>
              </a:lnSpc>
              <a:defRPr sz="2400"/>
            </a:lvl1pPr>
          </a:lstStyle>
          <a:p>
            <a:r>
              <a:t>튜터</a:t>
            </a:r>
          </a:p>
        </p:txBody>
      </p:sp>
      <p:sp>
        <p:nvSpPr>
          <p:cNvPr id="115" name="Google Shape;112;p4"/>
          <p:cNvSpPr txBox="1"/>
          <p:nvPr/>
        </p:nvSpPr>
        <p:spPr>
          <a:xfrm>
            <a:off x="1041296" y="5037497"/>
            <a:ext cx="312388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25000"/>
              </a:lnSpc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정성원</a:t>
            </a:r>
          </a:p>
        </p:txBody>
      </p:sp>
      <p:sp>
        <p:nvSpPr>
          <p:cNvPr id="116" name="Google Shape;113;p4"/>
          <p:cNvSpPr txBox="1"/>
          <p:nvPr/>
        </p:nvSpPr>
        <p:spPr>
          <a:xfrm>
            <a:off x="1041296" y="5939197"/>
            <a:ext cx="312388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25000"/>
              </a:lnSpc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김나현</a:t>
            </a:r>
          </a:p>
        </p:txBody>
      </p:sp>
      <p:sp>
        <p:nvSpPr>
          <p:cNvPr id="117" name="Google Shape;114;p4"/>
          <p:cNvSpPr txBox="1"/>
          <p:nvPr/>
        </p:nvSpPr>
        <p:spPr>
          <a:xfrm>
            <a:off x="1041296" y="6840897"/>
            <a:ext cx="312388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25000"/>
              </a:lnSpc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임선오</a:t>
            </a:r>
          </a:p>
        </p:txBody>
      </p:sp>
      <p:sp>
        <p:nvSpPr>
          <p:cNvPr id="118" name="Google Shape;115;p4"/>
          <p:cNvSpPr txBox="1"/>
          <p:nvPr/>
        </p:nvSpPr>
        <p:spPr>
          <a:xfrm>
            <a:off x="1041296" y="7717197"/>
            <a:ext cx="312388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25000"/>
              </a:lnSpc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원유선</a:t>
            </a:r>
          </a:p>
        </p:txBody>
      </p:sp>
      <p:sp>
        <p:nvSpPr>
          <p:cNvPr id="119" name="Google Shape;116;p4"/>
          <p:cNvSpPr txBox="1"/>
          <p:nvPr/>
        </p:nvSpPr>
        <p:spPr>
          <a:xfrm>
            <a:off x="6755724" y="3270109"/>
            <a:ext cx="12406660" cy="37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25000"/>
              </a:lnSpc>
              <a:defRPr sz="2400"/>
            </a:lvl1pPr>
          </a:lstStyle>
          <a:p>
            <a:r>
              <a:t>담당 업무</a:t>
            </a:r>
          </a:p>
        </p:txBody>
      </p:sp>
      <p:sp>
        <p:nvSpPr>
          <p:cNvPr id="120" name="Google Shape;117;p4"/>
          <p:cNvSpPr txBox="1"/>
          <p:nvPr/>
        </p:nvSpPr>
        <p:spPr>
          <a:xfrm>
            <a:off x="4063593" y="3272197"/>
            <a:ext cx="2793722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25000"/>
              </a:lnSpc>
              <a:defRPr sz="2400"/>
            </a:lvl1pPr>
          </a:lstStyle>
          <a:p>
            <a:r>
              <a:t>역할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57;p3"/>
          <p:cNvSpPr/>
          <p:nvPr/>
        </p:nvSpPr>
        <p:spPr>
          <a:xfrm>
            <a:off x="1092090" y="1016000"/>
            <a:ext cx="1041298" cy="723900"/>
          </a:xfrm>
          <a:prstGeom prst="rect">
            <a:avLst/>
          </a:prstGeom>
          <a:solidFill>
            <a:srgbClr val="E8344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4" name="Google Shape;58;p3"/>
          <p:cNvSpPr txBox="1"/>
          <p:nvPr/>
        </p:nvSpPr>
        <p:spPr>
          <a:xfrm>
            <a:off x="990500" y="1016000"/>
            <a:ext cx="1244477" cy="67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t>03</a:t>
            </a:r>
          </a:p>
        </p:txBody>
      </p:sp>
      <p:sp>
        <p:nvSpPr>
          <p:cNvPr id="125" name="Google Shape;59;p3"/>
          <p:cNvSpPr txBox="1"/>
          <p:nvPr/>
        </p:nvSpPr>
        <p:spPr>
          <a:xfrm>
            <a:off x="2412758" y="1011822"/>
            <a:ext cx="14671282" cy="732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defRPr sz="4800"/>
            </a:pPr>
            <a:r>
              <a:rPr dirty="0" err="1"/>
              <a:t>프로젝트</a:t>
            </a:r>
            <a:r>
              <a:rPr dirty="0"/>
              <a:t> </a:t>
            </a:r>
            <a:r>
              <a:rPr dirty="0" err="1"/>
              <a:t>수행</a:t>
            </a:r>
            <a:r>
              <a:rPr dirty="0"/>
              <a:t> </a:t>
            </a:r>
            <a:r>
              <a:rPr dirty="0" err="1"/>
              <a:t>절차</a:t>
            </a:r>
            <a:r>
              <a:rPr dirty="0"/>
              <a:t> 및 </a:t>
            </a:r>
            <a:r>
              <a:rPr dirty="0" err="1"/>
              <a:t>방법</a:t>
            </a:r>
            <a:r>
              <a:rPr dirty="0"/>
              <a:t> -(1) </a:t>
            </a:r>
            <a:r>
              <a:rPr dirty="0" err="1"/>
              <a:t>프로젝트의</a:t>
            </a:r>
            <a:r>
              <a:rPr dirty="0"/>
              <a:t> </a:t>
            </a:r>
            <a:r>
              <a:rPr dirty="0" err="1"/>
              <a:t>사전</a:t>
            </a:r>
            <a:r>
              <a:rPr dirty="0"/>
              <a:t> </a:t>
            </a:r>
            <a:r>
              <a:rPr dirty="0" err="1"/>
              <a:t>기획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7AD1EF-D05E-48F1-370B-22E7EC8F8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0" y="2032000"/>
            <a:ext cx="18699479" cy="9144001"/>
          </a:xfrm>
          <a:prstGeom prst="rect">
            <a:avLst/>
          </a:prstGeom>
        </p:spPr>
      </p:pic>
      <p:pic>
        <p:nvPicPr>
          <p:cNvPr id="126" name="Google Shape;60;p3" descr="Google Shape;60;p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94" y="1968500"/>
            <a:ext cx="18019500" cy="6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Google Shape;78;p3"/>
          <p:cNvSpPr txBox="1"/>
          <p:nvPr/>
        </p:nvSpPr>
        <p:spPr>
          <a:xfrm>
            <a:off x="1061610" y="2430402"/>
            <a:ext cx="7653102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200"/>
            </a:lvl1pPr>
          </a:lstStyle>
          <a:p>
            <a:r>
              <a:rPr dirty="0" err="1"/>
              <a:t>프로젝트의</a:t>
            </a:r>
            <a:r>
              <a:rPr dirty="0"/>
              <a:t> </a:t>
            </a:r>
            <a:r>
              <a:rPr dirty="0" err="1"/>
              <a:t>사전</a:t>
            </a:r>
            <a:r>
              <a:rPr dirty="0"/>
              <a:t> </a:t>
            </a:r>
            <a:r>
              <a:rPr dirty="0" err="1"/>
              <a:t>기획</a:t>
            </a:r>
            <a:r>
              <a:rPr lang="en-US" dirty="0"/>
              <a:t> – </a:t>
            </a:r>
            <a:r>
              <a:rPr lang="ko-KR" altLang="en-US" dirty="0"/>
              <a:t>와이어프레임</a:t>
            </a:r>
            <a:endParaRPr lang="en-US" altLang="ko-KR" dirty="0"/>
          </a:p>
          <a:p>
            <a:r>
              <a:rPr lang="ko-KR" altLang="en-US" sz="2400" dirty="0">
                <a:latin typeface="Apple SD 산돌고딕 Neo 볼드체"/>
                <a:hlinkClick r:id="rId4"/>
              </a:rPr>
              <a:t> 와이어 프레임</a:t>
            </a:r>
            <a:endParaRPr sz="3600" dirty="0">
              <a:latin typeface="Apple SD 산돌고딕 Neo 볼드체"/>
            </a:endParaRPr>
          </a:p>
        </p:txBody>
      </p:sp>
      <p:pic>
        <p:nvPicPr>
          <p:cNvPr id="122" name="빅뉴스피핕.png" descr="빅뉴스피핕.png"/>
          <p:cNvPicPr>
            <a:picLocks noChangeAspect="1"/>
          </p:cNvPicPr>
          <p:nvPr/>
        </p:nvPicPr>
        <p:blipFill>
          <a:blip r:embed="rId5"/>
          <a:srcRect t="15584" b="15584"/>
          <a:stretch>
            <a:fillRect/>
          </a:stretch>
        </p:blipFill>
        <p:spPr>
          <a:xfrm>
            <a:off x="17765523" y="9753600"/>
            <a:ext cx="1981003" cy="10226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빅뉴스피핕.png" descr="빅뉴스피핕.png"/>
          <p:cNvPicPr>
            <a:picLocks noChangeAspect="1"/>
          </p:cNvPicPr>
          <p:nvPr/>
        </p:nvPicPr>
        <p:blipFill>
          <a:blip r:embed="rId2"/>
          <a:srcRect t="15584" b="15584"/>
          <a:stretch>
            <a:fillRect/>
          </a:stretch>
        </p:blipFill>
        <p:spPr>
          <a:xfrm>
            <a:off x="17765523" y="9753600"/>
            <a:ext cx="1981003" cy="1022657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Google Shape;57;p3"/>
          <p:cNvSpPr/>
          <p:nvPr/>
        </p:nvSpPr>
        <p:spPr>
          <a:xfrm>
            <a:off x="1092090" y="1016000"/>
            <a:ext cx="1041298" cy="723900"/>
          </a:xfrm>
          <a:prstGeom prst="rect">
            <a:avLst/>
          </a:prstGeom>
          <a:solidFill>
            <a:srgbClr val="E8344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4" name="Google Shape;58;p3"/>
          <p:cNvSpPr txBox="1"/>
          <p:nvPr/>
        </p:nvSpPr>
        <p:spPr>
          <a:xfrm>
            <a:off x="990500" y="1016000"/>
            <a:ext cx="1244477" cy="67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t>03</a:t>
            </a:r>
          </a:p>
        </p:txBody>
      </p:sp>
      <p:sp>
        <p:nvSpPr>
          <p:cNvPr id="125" name="Google Shape;59;p3"/>
          <p:cNvSpPr txBox="1"/>
          <p:nvPr/>
        </p:nvSpPr>
        <p:spPr>
          <a:xfrm>
            <a:off x="2412758" y="1011822"/>
            <a:ext cx="14671282" cy="732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defRPr sz="4800"/>
            </a:pPr>
            <a:r>
              <a:rPr dirty="0" err="1"/>
              <a:t>프로젝트</a:t>
            </a:r>
            <a:r>
              <a:rPr dirty="0"/>
              <a:t> </a:t>
            </a:r>
            <a:r>
              <a:rPr dirty="0" err="1"/>
              <a:t>수행</a:t>
            </a:r>
            <a:r>
              <a:rPr dirty="0"/>
              <a:t> </a:t>
            </a:r>
            <a:r>
              <a:rPr dirty="0" err="1"/>
              <a:t>절차</a:t>
            </a:r>
            <a:r>
              <a:rPr dirty="0"/>
              <a:t> 및 </a:t>
            </a:r>
            <a:r>
              <a:rPr dirty="0" err="1"/>
              <a:t>방법</a:t>
            </a:r>
            <a:r>
              <a:rPr dirty="0"/>
              <a:t> -(1) </a:t>
            </a:r>
            <a:r>
              <a:rPr dirty="0" err="1"/>
              <a:t>프로젝트의</a:t>
            </a:r>
            <a:r>
              <a:rPr dirty="0"/>
              <a:t> </a:t>
            </a:r>
            <a:r>
              <a:rPr dirty="0" err="1"/>
              <a:t>사전</a:t>
            </a:r>
            <a:r>
              <a:rPr dirty="0"/>
              <a:t> </a:t>
            </a:r>
            <a:r>
              <a:rPr dirty="0" err="1"/>
              <a:t>기획</a:t>
            </a:r>
            <a:endParaRPr dirty="0"/>
          </a:p>
        </p:txBody>
      </p:sp>
      <p:pic>
        <p:nvPicPr>
          <p:cNvPr id="126" name="Google Shape;60;p3" descr="Google Shape;60;p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94" y="1968500"/>
            <a:ext cx="18019500" cy="6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Google Shape;78;p3"/>
          <p:cNvSpPr txBox="1"/>
          <p:nvPr/>
        </p:nvSpPr>
        <p:spPr>
          <a:xfrm>
            <a:off x="1078932" y="2443030"/>
            <a:ext cx="765310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200"/>
            </a:lvl1pPr>
          </a:lstStyle>
          <a:p>
            <a:r>
              <a:rPr dirty="0" err="1"/>
              <a:t>프로젝트의</a:t>
            </a:r>
            <a:r>
              <a:rPr dirty="0"/>
              <a:t> </a:t>
            </a:r>
            <a:r>
              <a:rPr dirty="0" err="1"/>
              <a:t>사전</a:t>
            </a:r>
            <a:r>
              <a:rPr dirty="0"/>
              <a:t> </a:t>
            </a:r>
            <a:r>
              <a:rPr dirty="0" err="1"/>
              <a:t>기획</a:t>
            </a:r>
            <a:r>
              <a:rPr lang="en-US" dirty="0"/>
              <a:t> – ERD </a:t>
            </a:r>
            <a:endParaRPr dirty="0"/>
          </a:p>
        </p:txBody>
      </p:sp>
      <p:pic>
        <p:nvPicPr>
          <p:cNvPr id="128" name="ERD 복사본.png" descr="ERD 복사본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968" y="3023031"/>
            <a:ext cx="7479553" cy="710255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762614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빅뉴스피핕.png" descr="빅뉴스피핕.png"/>
          <p:cNvPicPr>
            <a:picLocks noChangeAspect="1"/>
          </p:cNvPicPr>
          <p:nvPr/>
        </p:nvPicPr>
        <p:blipFill>
          <a:blip r:embed="rId2"/>
          <a:srcRect t="15584" b="15584"/>
          <a:stretch>
            <a:fillRect/>
          </a:stretch>
        </p:blipFill>
        <p:spPr>
          <a:xfrm>
            <a:off x="17765523" y="9753599"/>
            <a:ext cx="1981003" cy="1022657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Google Shape;124;p5"/>
          <p:cNvSpPr/>
          <p:nvPr/>
        </p:nvSpPr>
        <p:spPr>
          <a:xfrm>
            <a:off x="1092090" y="1016000"/>
            <a:ext cx="1041298" cy="723900"/>
          </a:xfrm>
          <a:prstGeom prst="rect">
            <a:avLst/>
          </a:prstGeom>
          <a:solidFill>
            <a:srgbClr val="E8344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2" name="Google Shape;125;p5"/>
          <p:cNvSpPr txBox="1"/>
          <p:nvPr/>
        </p:nvSpPr>
        <p:spPr>
          <a:xfrm>
            <a:off x="990500" y="1016000"/>
            <a:ext cx="1244477" cy="67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t>03</a:t>
            </a:r>
          </a:p>
        </p:txBody>
      </p:sp>
      <p:sp>
        <p:nvSpPr>
          <p:cNvPr id="133" name="Google Shape;126;p5"/>
          <p:cNvSpPr txBox="1"/>
          <p:nvPr/>
        </p:nvSpPr>
        <p:spPr>
          <a:xfrm>
            <a:off x="2412758" y="1011822"/>
            <a:ext cx="7479553" cy="732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800"/>
            </a:lvl1pPr>
          </a:lstStyle>
          <a:p>
            <a:r>
              <a:t>프로젝트 수행 절차 및 방법</a:t>
            </a:r>
          </a:p>
        </p:txBody>
      </p:sp>
      <p:pic>
        <p:nvPicPr>
          <p:cNvPr id="134" name="Google Shape;127;p5" descr="Google Shape;127;p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94" y="1968500"/>
            <a:ext cx="18019500" cy="6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Google Shape;129;p5" descr="Google Shape;129;p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090" y="3089742"/>
            <a:ext cx="18019500" cy="3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Google Shape;130;p5" descr="Google Shape;130;p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090" y="4016843"/>
            <a:ext cx="18019500" cy="3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Google Shape;131;p5" descr="Google Shape;131;p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090" y="4791543"/>
            <a:ext cx="18019500" cy="1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Google Shape;132;p5" descr="Google Shape;132;p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090" y="5515443"/>
            <a:ext cx="18019500" cy="1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Google Shape;133;p5" descr="Google Shape;133;p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709" y="6313473"/>
            <a:ext cx="18019500" cy="1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Google Shape;135;p5" descr="Google Shape;135;p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090" y="7164182"/>
            <a:ext cx="18019500" cy="1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Google Shape;136;p5" descr="Google Shape;136;p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090" y="7937498"/>
            <a:ext cx="18019500" cy="3810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Google Shape;140;p5"/>
          <p:cNvSpPr txBox="1"/>
          <p:nvPr/>
        </p:nvSpPr>
        <p:spPr>
          <a:xfrm>
            <a:off x="1041296" y="3407243"/>
            <a:ext cx="312388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25000"/>
              </a:lnSpc>
              <a:defRPr sz="2400"/>
            </a:lvl1pPr>
          </a:lstStyle>
          <a:p>
            <a:r>
              <a:t>구분</a:t>
            </a:r>
          </a:p>
        </p:txBody>
      </p:sp>
      <p:sp>
        <p:nvSpPr>
          <p:cNvPr id="143" name="Google Shape;141;p5"/>
          <p:cNvSpPr txBox="1"/>
          <p:nvPr/>
        </p:nvSpPr>
        <p:spPr>
          <a:xfrm>
            <a:off x="6755724" y="3407243"/>
            <a:ext cx="9054194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25000"/>
              </a:lnSpc>
              <a:defRPr sz="2400"/>
            </a:lvl1pPr>
          </a:lstStyle>
          <a:p>
            <a:r>
              <a:t>활동</a:t>
            </a:r>
          </a:p>
        </p:txBody>
      </p:sp>
      <p:sp>
        <p:nvSpPr>
          <p:cNvPr id="144" name="Google Shape;142;p5"/>
          <p:cNvSpPr txBox="1"/>
          <p:nvPr/>
        </p:nvSpPr>
        <p:spPr>
          <a:xfrm>
            <a:off x="4063593" y="3407243"/>
            <a:ext cx="2793722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25000"/>
              </a:lnSpc>
              <a:defRPr sz="2400"/>
            </a:lvl1pPr>
          </a:lstStyle>
          <a:p>
            <a:r>
              <a:t>기간</a:t>
            </a:r>
          </a:p>
        </p:txBody>
      </p:sp>
      <p:sp>
        <p:nvSpPr>
          <p:cNvPr id="145" name="Google Shape;143;p5"/>
          <p:cNvSpPr txBox="1"/>
          <p:nvPr/>
        </p:nvSpPr>
        <p:spPr>
          <a:xfrm>
            <a:off x="16038495" y="3394542"/>
            <a:ext cx="3454056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25000"/>
              </a:lnSpc>
              <a:defRPr sz="2400"/>
            </a:lvl1pPr>
          </a:lstStyle>
          <a:p>
            <a:r>
              <a:rPr dirty="0" err="1"/>
              <a:t>비고</a:t>
            </a:r>
            <a:endParaRPr dirty="0"/>
          </a:p>
        </p:txBody>
      </p:sp>
      <p:sp>
        <p:nvSpPr>
          <p:cNvPr id="146" name="Google Shape;144;p5"/>
          <p:cNvSpPr txBox="1"/>
          <p:nvPr/>
        </p:nvSpPr>
        <p:spPr>
          <a:xfrm>
            <a:off x="1041296" y="4245443"/>
            <a:ext cx="312388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25000"/>
              </a:lnSpc>
              <a:defRPr sz="24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t>사전 기획 </a:t>
            </a:r>
          </a:p>
        </p:txBody>
      </p:sp>
      <p:sp>
        <p:nvSpPr>
          <p:cNvPr id="147" name="Google Shape;145;p5"/>
          <p:cNvSpPr txBox="1"/>
          <p:nvPr/>
        </p:nvSpPr>
        <p:spPr>
          <a:xfrm>
            <a:off x="4063593" y="4232743"/>
            <a:ext cx="279372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25000"/>
              </a:lnSpc>
              <a:defRPr sz="25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t>9/11</a:t>
            </a:r>
          </a:p>
        </p:txBody>
      </p:sp>
      <p:sp>
        <p:nvSpPr>
          <p:cNvPr id="148" name="Google Shape;150;p5"/>
          <p:cNvSpPr txBox="1"/>
          <p:nvPr/>
        </p:nvSpPr>
        <p:spPr>
          <a:xfrm>
            <a:off x="7009699" y="4028682"/>
            <a:ext cx="7671501" cy="801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25000"/>
              </a:lnSpc>
              <a:defRPr sz="2200"/>
            </a:lvl1pPr>
          </a:lstStyle>
          <a:p>
            <a:r>
              <a:rPr dirty="0" err="1"/>
              <a:t>프로젝트</a:t>
            </a:r>
            <a:r>
              <a:rPr dirty="0"/>
              <a:t> </a:t>
            </a:r>
            <a:r>
              <a:rPr dirty="0" err="1"/>
              <a:t>기획</a:t>
            </a:r>
            <a:r>
              <a:rPr dirty="0"/>
              <a:t>, S.A </a:t>
            </a:r>
            <a:r>
              <a:rPr dirty="0" err="1"/>
              <a:t>문서</a:t>
            </a:r>
            <a:r>
              <a:rPr dirty="0"/>
              <a:t> </a:t>
            </a:r>
            <a:r>
              <a:rPr dirty="0" err="1"/>
              <a:t>작성</a:t>
            </a:r>
            <a:r>
              <a:rPr dirty="0"/>
              <a:t>, ERD </a:t>
            </a:r>
            <a:r>
              <a:rPr dirty="0" err="1"/>
              <a:t>설계</a:t>
            </a:r>
            <a:r>
              <a:rPr dirty="0"/>
              <a:t>, </a:t>
            </a:r>
            <a:r>
              <a:rPr dirty="0" err="1"/>
              <a:t>와이어프레임</a:t>
            </a:r>
            <a:r>
              <a:rPr dirty="0"/>
              <a:t> </a:t>
            </a:r>
            <a:r>
              <a:rPr dirty="0" err="1"/>
              <a:t>제작</a:t>
            </a:r>
            <a:r>
              <a:rPr dirty="0"/>
              <a:t>, </a:t>
            </a:r>
            <a:endParaRPr lang="en-US" dirty="0"/>
          </a:p>
          <a:p>
            <a:r>
              <a:rPr dirty="0" err="1"/>
              <a:t>프로젝트</a:t>
            </a:r>
            <a:r>
              <a:rPr dirty="0"/>
              <a:t> </a:t>
            </a:r>
            <a:r>
              <a:rPr dirty="0" err="1"/>
              <a:t>초기</a:t>
            </a:r>
            <a:r>
              <a:rPr dirty="0"/>
              <a:t> </a:t>
            </a:r>
            <a:r>
              <a:rPr dirty="0" err="1"/>
              <a:t>세팅</a:t>
            </a:r>
            <a:endParaRPr dirty="0"/>
          </a:p>
        </p:txBody>
      </p:sp>
      <p:sp>
        <p:nvSpPr>
          <p:cNvPr id="149" name="Google Shape;151;p5"/>
          <p:cNvSpPr txBox="1"/>
          <p:nvPr/>
        </p:nvSpPr>
        <p:spPr>
          <a:xfrm>
            <a:off x="6997000" y="4993357"/>
            <a:ext cx="8673234" cy="345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25000"/>
              </a:lnSpc>
              <a:defRPr sz="2200"/>
            </a:lvl1pPr>
          </a:lstStyle>
          <a:p>
            <a:r>
              <a:t>백엔드 개발, accounts, articles 필수 기능 구현</a:t>
            </a:r>
          </a:p>
        </p:txBody>
      </p:sp>
      <p:sp>
        <p:nvSpPr>
          <p:cNvPr id="150" name="Google Shape;152;p5"/>
          <p:cNvSpPr txBox="1"/>
          <p:nvPr/>
        </p:nvSpPr>
        <p:spPr>
          <a:xfrm>
            <a:off x="7009699" y="5780652"/>
            <a:ext cx="8673234" cy="345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25000"/>
              </a:lnSpc>
              <a:defRPr sz="2200"/>
            </a:lvl1pPr>
          </a:lstStyle>
          <a:p>
            <a:r>
              <a:t>크롤링 구현, 뉴스 목록 검색, 정렬(최신순, 좋아요한뉴스)기능 구현</a:t>
            </a:r>
          </a:p>
        </p:txBody>
      </p:sp>
      <p:sp>
        <p:nvSpPr>
          <p:cNvPr id="151" name="Google Shape;154;p5"/>
          <p:cNvSpPr txBox="1"/>
          <p:nvPr/>
        </p:nvSpPr>
        <p:spPr>
          <a:xfrm>
            <a:off x="6958903" y="6582563"/>
            <a:ext cx="867323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250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 err="1"/>
              <a:t>배포</a:t>
            </a:r>
            <a:r>
              <a:rPr dirty="0"/>
              <a:t>, </a:t>
            </a:r>
            <a:r>
              <a:rPr dirty="0" err="1"/>
              <a:t>ppt제작</a:t>
            </a:r>
            <a:r>
              <a:rPr dirty="0"/>
              <a:t>, </a:t>
            </a:r>
            <a:r>
              <a:rPr dirty="0" err="1"/>
              <a:t>발표</a:t>
            </a:r>
            <a:r>
              <a:rPr dirty="0"/>
              <a:t> </a:t>
            </a:r>
            <a:r>
              <a:rPr dirty="0" err="1"/>
              <a:t>준비</a:t>
            </a:r>
            <a:endParaRPr dirty="0"/>
          </a:p>
        </p:txBody>
      </p:sp>
      <p:sp>
        <p:nvSpPr>
          <p:cNvPr id="152" name="Google Shape;155;p5"/>
          <p:cNvSpPr txBox="1"/>
          <p:nvPr/>
        </p:nvSpPr>
        <p:spPr>
          <a:xfrm>
            <a:off x="4063593" y="4969343"/>
            <a:ext cx="279372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25000"/>
              </a:lnSpc>
              <a:defRPr sz="25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t>9/12</a:t>
            </a:r>
          </a:p>
        </p:txBody>
      </p:sp>
      <p:sp>
        <p:nvSpPr>
          <p:cNvPr id="153" name="Google Shape;156;p5"/>
          <p:cNvSpPr txBox="1"/>
          <p:nvPr/>
        </p:nvSpPr>
        <p:spPr>
          <a:xfrm>
            <a:off x="4076292" y="5756638"/>
            <a:ext cx="279372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25000"/>
              </a:lnSpc>
              <a:defRPr sz="25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t>9/13~9/18</a:t>
            </a:r>
          </a:p>
        </p:txBody>
      </p:sp>
      <p:sp>
        <p:nvSpPr>
          <p:cNvPr id="154" name="Google Shape;158;p5"/>
          <p:cNvSpPr txBox="1"/>
          <p:nvPr/>
        </p:nvSpPr>
        <p:spPr>
          <a:xfrm>
            <a:off x="4012797" y="6557163"/>
            <a:ext cx="279372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25000"/>
              </a:lnSpc>
              <a:defRPr sz="25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rPr dirty="0"/>
              <a:t>9/19</a:t>
            </a:r>
          </a:p>
        </p:txBody>
      </p:sp>
      <p:sp>
        <p:nvSpPr>
          <p:cNvPr id="155" name="Google Shape;159;p5"/>
          <p:cNvSpPr txBox="1"/>
          <p:nvPr/>
        </p:nvSpPr>
        <p:spPr>
          <a:xfrm>
            <a:off x="4084756" y="7400008"/>
            <a:ext cx="277679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55000"/>
              </a:lnSpc>
              <a:defRPr sz="25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rPr dirty="0"/>
              <a:t>9/11~9/19</a:t>
            </a:r>
          </a:p>
        </p:txBody>
      </p:sp>
      <p:sp>
        <p:nvSpPr>
          <p:cNvPr id="156" name="Google Shape;160;p5"/>
          <p:cNvSpPr txBox="1"/>
          <p:nvPr/>
        </p:nvSpPr>
        <p:spPr>
          <a:xfrm>
            <a:off x="1041296" y="4982043"/>
            <a:ext cx="312388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25000"/>
              </a:lnSpc>
              <a:defRPr sz="24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rPr dirty="0" err="1"/>
              <a:t>시스템</a:t>
            </a:r>
            <a:r>
              <a:rPr dirty="0"/>
              <a:t> </a:t>
            </a:r>
            <a:r>
              <a:rPr dirty="0" err="1"/>
              <a:t>설계</a:t>
            </a:r>
            <a:r>
              <a:rPr dirty="0"/>
              <a:t> </a:t>
            </a:r>
          </a:p>
        </p:txBody>
      </p:sp>
      <p:sp>
        <p:nvSpPr>
          <p:cNvPr id="157" name="Google Shape;161;p5"/>
          <p:cNvSpPr txBox="1"/>
          <p:nvPr/>
        </p:nvSpPr>
        <p:spPr>
          <a:xfrm>
            <a:off x="990499" y="5562109"/>
            <a:ext cx="3123889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24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rPr dirty="0" err="1"/>
              <a:t>기능</a:t>
            </a:r>
            <a:r>
              <a:rPr dirty="0"/>
              <a:t> </a:t>
            </a:r>
            <a:r>
              <a:rPr dirty="0" err="1"/>
              <a:t>구현</a:t>
            </a:r>
            <a:r>
              <a:rPr dirty="0"/>
              <a:t> 및 </a:t>
            </a:r>
            <a:endParaRPr lang="en-US" dirty="0"/>
          </a:p>
          <a:p>
            <a:r>
              <a:rPr dirty="0" err="1"/>
              <a:t>트러블</a:t>
            </a:r>
            <a:r>
              <a:rPr dirty="0"/>
              <a:t> </a:t>
            </a:r>
            <a:r>
              <a:rPr dirty="0" err="1"/>
              <a:t>슈팅</a:t>
            </a:r>
            <a:endParaRPr dirty="0"/>
          </a:p>
        </p:txBody>
      </p:sp>
      <p:sp>
        <p:nvSpPr>
          <p:cNvPr id="158" name="Google Shape;164;p5"/>
          <p:cNvSpPr txBox="1"/>
          <p:nvPr/>
        </p:nvSpPr>
        <p:spPr>
          <a:xfrm>
            <a:off x="1053994" y="7412708"/>
            <a:ext cx="312388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25000"/>
              </a:lnSpc>
              <a:defRPr sz="24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t>총 개발 기간</a:t>
            </a:r>
          </a:p>
        </p:txBody>
      </p:sp>
      <p:sp>
        <p:nvSpPr>
          <p:cNvPr id="159" name="Google Shape;161;p5"/>
          <p:cNvSpPr txBox="1"/>
          <p:nvPr/>
        </p:nvSpPr>
        <p:spPr>
          <a:xfrm>
            <a:off x="990500" y="6382868"/>
            <a:ext cx="3123889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24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rPr dirty="0" err="1"/>
              <a:t>기능</a:t>
            </a:r>
            <a:r>
              <a:rPr dirty="0"/>
              <a:t> </a:t>
            </a:r>
            <a:r>
              <a:rPr dirty="0" err="1"/>
              <a:t>구현</a:t>
            </a:r>
            <a:r>
              <a:rPr dirty="0"/>
              <a:t> 및 </a:t>
            </a:r>
            <a:endParaRPr lang="en-US" dirty="0"/>
          </a:p>
          <a:p>
            <a:r>
              <a:rPr dirty="0" err="1"/>
              <a:t>트러블</a:t>
            </a:r>
            <a:r>
              <a:rPr dirty="0"/>
              <a:t> </a:t>
            </a:r>
            <a:r>
              <a:rPr dirty="0" err="1"/>
              <a:t>슈팅</a:t>
            </a:r>
            <a:endParaRPr dirty="0"/>
          </a:p>
        </p:txBody>
      </p:sp>
      <p:sp>
        <p:nvSpPr>
          <p:cNvPr id="2" name="Google Shape;154;p5">
            <a:extLst>
              <a:ext uri="{FF2B5EF4-FFF2-40B4-BE49-F238E27FC236}">
                <a16:creationId xmlns:a16="http://schemas.microsoft.com/office/drawing/2014/main" id="{D2F3AAA2-E302-1D70-9133-F956709BA75D}"/>
              </a:ext>
            </a:extLst>
          </p:cNvPr>
          <p:cNvSpPr txBox="1"/>
          <p:nvPr/>
        </p:nvSpPr>
        <p:spPr>
          <a:xfrm>
            <a:off x="16850076" y="4185585"/>
            <a:ext cx="1830894" cy="386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250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ko-KR" altLang="en-US" dirty="0" err="1"/>
              <a:t>튜터님</a:t>
            </a:r>
            <a:r>
              <a:rPr lang="ko-KR" altLang="en-US" dirty="0"/>
              <a:t> 피드백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2067</Words>
  <Application>Microsoft Office PowerPoint</Application>
  <PresentationFormat>사용자 지정</PresentationFormat>
  <Paragraphs>311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Apple SD 산돌고딕 Neo 볼드체</vt:lpstr>
      <vt:lpstr>Apple SD 산돌고딕 Neo 일반체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Chol_rang</dc:creator>
  <cp:lastModifiedBy>임선오 임선오</cp:lastModifiedBy>
  <cp:revision>3</cp:revision>
  <dcterms:modified xsi:type="dcterms:W3CDTF">2024-09-19T11:57:50Z</dcterms:modified>
</cp:coreProperties>
</file>