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72" r:id="rId5"/>
    <p:sldId id="274" r:id="rId6"/>
    <p:sldId id="275" r:id="rId7"/>
    <p:sldId id="276" r:id="rId8"/>
    <p:sldId id="258" r:id="rId9"/>
    <p:sldId id="270" r:id="rId10"/>
    <p:sldId id="259" r:id="rId11"/>
    <p:sldId id="277" r:id="rId12"/>
    <p:sldId id="262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94628"/>
  </p:normalViewPr>
  <p:slideViewPr>
    <p:cSldViewPr snapToGrid="0">
      <p:cViewPr varScale="1">
        <p:scale>
          <a:sx n="104" d="100"/>
          <a:sy n="104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94EB-B879-4388-BE18-66D7BE3A17BC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EE8AD-EE39-441F-8F44-CA6F303C9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EE8AD-EE39-441F-8F44-CA6F303C98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9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20152-3BBF-435C-AABD-B78F6A7885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7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20152-3BBF-435C-AABD-B78F6A7885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8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20152-3BBF-435C-AABD-B78F6A7885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E8578-276D-E2C5-748B-32165A3E2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DDBBC-92A9-78D7-186C-33B96934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64F8-05BE-9677-3B0D-788DA7CE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0790F-6264-5F62-FCDE-8780FBD4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AEBAA-7269-009A-3008-8B69408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7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EDB9D-699A-5029-47E6-8BF53743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341D8-DF19-F85B-2D9D-48CAD41B8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B7631-6372-DD42-2B08-2E2DF2B3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9BE81-35DA-2F1C-F510-5871EE33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8241D-6F69-DB56-90BD-638734BD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2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0D6BBF-96B8-02EB-315E-C42E44BBE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D05CE-1076-A7C5-2371-7B9E8069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9ACB5-1F2F-B85A-E225-15D73EAC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76596-BABC-F916-8FE5-0DCA6538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24CDD-9D56-DB8A-E66D-121F8D53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42E63-39EA-6501-AC44-98870513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6E37A-9F80-A523-EFE2-CDD05482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FC4AE-2FD7-03DF-9153-A2FC7237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6AB09-F894-5FA7-03A4-B84DBE7F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65B7D-C513-5852-07F3-F3D11FBF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A606E-56C8-04E5-A25F-2F42A56F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CC7F1-10C1-CF51-9012-7027883C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91229-3264-3419-841E-34F5D6A6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D8655-2383-01F8-542A-EB27061F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E0AB8-6774-E8A0-BA0C-3CAEAA14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174A-8AC7-B715-B0AC-48FC1B29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5002C-1F44-2C4B-F4DB-49508FEA9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9C925-0C06-A251-E17B-32B3409A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7D417-727E-227E-7068-269BAAAB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54605-E013-B566-F601-FC76C336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87999-0C76-B6A9-3AE7-B101A2AD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6D0D9-1F87-E339-053D-1279D69A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7EF0B-5A37-73B6-D71C-DCFA0347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2C824-43EC-BCD4-92AB-0145CE562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3C3CF6-E5B5-CD45-63BE-539723932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0C177-7602-8CA9-3FB9-F3833135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D323C-7238-D4DE-7DFA-A905263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FA55F4-60E8-12EB-56F0-A6D59FBC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F150D2-06A1-0C9F-4CE2-758C6E43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E7595-570E-A889-18DA-82DF9CA7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7A8D4F-ED81-C884-44C0-41DB1417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8F843-D66F-5FE5-6BD3-F6F40D48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4FD5F-3017-DC47-80E2-E6585C2D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4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9EAD71-2BA5-6239-A4B4-F9E2A652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6D004C-3338-1540-2934-A617438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1612F-8D21-6357-4E86-08F37518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E00F3-C991-05EE-D093-9CE57985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92F0C-289C-52A9-0D66-88DCA829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FD5B4F-A475-18A3-8562-980B06B7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15D63-D2F7-DB0D-E1AE-7BCF2083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192B4-CABB-DB61-5F1A-61FCA3B3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C96262-F8AA-F066-26BF-BA59FF8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5497-9C73-C901-8DF2-4F72279F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9566B-F255-2D5F-9DCF-D907629DD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BFE10-DB43-9AC7-91DD-18875FF5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B1BCA-FFAC-7D33-56CB-2E0FF3B6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3CE2A-6A56-DC26-7C2D-E3FB39BA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FD72C-8ECE-B68F-584E-CDFEF67A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8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FD90EC-AE9F-5D3E-4182-77980B39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0FA52-382D-BF72-4746-13B0FF6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28AB4-07CF-C0C3-5034-348A18D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283D9-EC5E-4DBD-8858-F974A4934CD4}" type="datetimeFigureOut">
              <a:rPr lang="ko-KR" altLang="en-US" smtClean="0"/>
              <a:t>24-11-20(Wed)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D3CC4-9FDC-AB8D-181B-9ABE55C45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A5B7A-CFCD-E3EE-49DC-0DCA2934B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48120-F17B-4521-B769-53FB4C27D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6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13A74-70C2-ECF8-2072-E72CEDE30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74FD3-B39F-BE7A-84C9-6A35D5272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Team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Blue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35C1E-522A-1FC3-E9E7-D617042D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5D2BE-F2FA-856B-CD5D-A6BD42AA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Java 8</a:t>
            </a:r>
            <a:r>
              <a:rPr lang="en-US" altLang="ko-KR" dirty="0"/>
              <a:t>, </a:t>
            </a:r>
            <a:r>
              <a:rPr lang="en-US" altLang="ko-KR" b="1" dirty="0" err="1"/>
              <a:t>sbt</a:t>
            </a:r>
            <a:r>
              <a:rPr lang="en-US" altLang="ko-KR" b="1" dirty="0"/>
              <a:t> 1.10.2</a:t>
            </a:r>
            <a:r>
              <a:rPr lang="en-US" altLang="ko-KR" dirty="0"/>
              <a:t>, Scala version </a:t>
            </a:r>
            <a:r>
              <a:rPr lang="en-US" altLang="ko-KR" b="1" dirty="0"/>
              <a:t>2.13.15</a:t>
            </a:r>
          </a:p>
          <a:p>
            <a:r>
              <a:rPr lang="en-US" altLang="ko-KR" dirty="0"/>
              <a:t>Some development tools (especially </a:t>
            </a:r>
            <a:r>
              <a:rPr lang="en-US" altLang="ko-KR" dirty="0" err="1"/>
              <a:t>VSCode’s</a:t>
            </a:r>
            <a:r>
              <a:rPr lang="en-US" altLang="ko-KR" dirty="0"/>
              <a:t> Metals plugin) do not support Scala 2.11.x, so decided to use the latest version of Scala 2</a:t>
            </a:r>
          </a:p>
          <a:p>
            <a:r>
              <a:rPr lang="en-US" altLang="ko-KR" dirty="0"/>
              <a:t>Others are just as usual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58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9A2F-68D2-C724-03E2-ACD6E09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Libraries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1DBFA-DA14-EE01-DCA4-82856B68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gRPC</a:t>
            </a:r>
            <a:r>
              <a:rPr lang="en-US" altLang="ko-KR" dirty="0"/>
              <a:t> w/ </a:t>
            </a:r>
            <a:r>
              <a:rPr lang="en-US" altLang="ko-KR" b="1" dirty="0" err="1"/>
              <a:t>Protobuf</a:t>
            </a:r>
            <a:r>
              <a:rPr lang="en-US" altLang="ko-KR" dirty="0"/>
              <a:t>, of course</a:t>
            </a:r>
          </a:p>
          <a:p>
            <a:r>
              <a:rPr lang="en-US" altLang="ko-KR" b="1" dirty="0" err="1"/>
              <a:t>ScalaPB</a:t>
            </a:r>
            <a:r>
              <a:rPr lang="en-US" altLang="ko-KR" dirty="0"/>
              <a:t> for compiling .</a:t>
            </a:r>
            <a:r>
              <a:rPr lang="en-US" altLang="ko-KR" dirty="0" err="1"/>
              <a:t>proto’s</a:t>
            </a:r>
            <a:r>
              <a:rPr lang="en-US" altLang="ko-KR" dirty="0"/>
              <a:t> to Scala classes</a:t>
            </a:r>
          </a:p>
          <a:p>
            <a:r>
              <a:rPr lang="en-US" altLang="ko-KR" b="1" dirty="0" err="1"/>
              <a:t>os</a:t>
            </a:r>
            <a:r>
              <a:rPr lang="en-US" altLang="ko-KR" b="1" dirty="0"/>
              <a:t>-lib</a:t>
            </a:r>
            <a:r>
              <a:rPr lang="en-US" altLang="ko-KR" dirty="0"/>
              <a:t> for convenient and fancy file manipulation</a:t>
            </a:r>
          </a:p>
          <a:p>
            <a:r>
              <a:rPr lang="en-US" altLang="ko-KR" b="1" dirty="0" err="1"/>
              <a:t>scalatest</a:t>
            </a:r>
            <a:r>
              <a:rPr lang="en-US" altLang="ko-KR" dirty="0"/>
              <a:t> as testing framework (similar to JUnit which we have used in the assignments!)</a:t>
            </a:r>
          </a:p>
          <a:p>
            <a:r>
              <a:rPr lang="en-US" altLang="ko-KR" b="1" dirty="0"/>
              <a:t>scala-logging</a:t>
            </a:r>
            <a:r>
              <a:rPr lang="en-US" altLang="ko-KR" dirty="0"/>
              <a:t> for logging (just a wrapper to SLF4J)</a:t>
            </a:r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123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A4A50-7087-6D5C-C0C8-846FFE6CD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9BC6-0CFB-45F9-3DCE-DF010AAE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D81A9-A024-53FA-6B75-E097AFDC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rtl="0"/>
            <a:r>
              <a:rPr lang="en-US" altLang="ko-KR" dirty="0"/>
              <a:t>How do you communicate with each other?</a:t>
            </a:r>
          </a:p>
          <a:p>
            <a:pPr marL="914400" lvl="1"/>
            <a:r>
              <a:rPr lang="ko-KR" altLang="en-US" dirty="0"/>
              <a:t>카카오톡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In-person</a:t>
            </a:r>
          </a:p>
          <a:p>
            <a:pPr marL="914400" lvl="1"/>
            <a:endParaRPr lang="en-US" altLang="ko-KR" dirty="0"/>
          </a:p>
          <a:p>
            <a:pPr marL="457200" rtl="0"/>
            <a:r>
              <a:rPr lang="en-US" altLang="ko-KR" b="0" dirty="0">
                <a:effectLst/>
              </a:rPr>
              <a:t>How do you manage documentation and the git repository?</a:t>
            </a:r>
          </a:p>
          <a:p>
            <a:pPr marL="914400" lvl="1"/>
            <a:r>
              <a:rPr lang="en-US" altLang="ko-KR" b="0" dirty="0">
                <a:effectLst/>
              </a:rPr>
              <a:t>Google Docs, Git (Commit convention,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b</a:t>
            </a:r>
            <a:r>
              <a:rPr lang="en-US" altLang="ko-KR" dirty="0"/>
              <a:t>ranching with the name of the team member)</a:t>
            </a:r>
            <a:endParaRPr lang="en-US" altLang="ko-KR" b="0" dirty="0">
              <a:effectLst/>
            </a:endParaRPr>
          </a:p>
          <a:p>
            <a:pPr lvl="1" indent="0">
              <a:buNone/>
            </a:pPr>
            <a:endParaRPr lang="en-US" altLang="ko-KR" b="0" dirty="0">
              <a:effectLst/>
            </a:endParaRPr>
          </a:p>
          <a:p>
            <a:pPr marL="457200" rtl="0"/>
            <a:r>
              <a:rPr lang="en-US" altLang="ko-KR" dirty="0"/>
              <a:t>Who is responsible for what?</a:t>
            </a:r>
          </a:p>
          <a:p>
            <a:pPr marL="914400" lvl="1"/>
            <a:r>
              <a:rPr lang="en-US" altLang="ko-KR" dirty="0"/>
              <a:t>Chief Programmer : </a:t>
            </a:r>
            <a:r>
              <a:rPr lang="en-US" altLang="ko-KR" dirty="0" err="1"/>
              <a:t>Doyoung</a:t>
            </a:r>
            <a:r>
              <a:rPr lang="en-US" altLang="ko-KR" dirty="0"/>
              <a:t> KIM</a:t>
            </a:r>
          </a:p>
          <a:p>
            <a:pPr marL="914400" lvl="1"/>
            <a:r>
              <a:rPr lang="en-US" altLang="ko-KR" dirty="0"/>
              <a:t>Copilots : </a:t>
            </a:r>
            <a:r>
              <a:rPr lang="en-US" altLang="ko-KR" dirty="0" err="1"/>
              <a:t>Duhong</a:t>
            </a:r>
            <a:r>
              <a:rPr lang="en-US" altLang="ko-KR" dirty="0"/>
              <a:t> KWON, </a:t>
            </a:r>
            <a:r>
              <a:rPr lang="en-US" altLang="ko-KR" dirty="0" err="1"/>
              <a:t>Soonho</a:t>
            </a:r>
            <a:r>
              <a:rPr lang="en-US" altLang="ko-KR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415325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2F372-E43A-A8DC-01C5-74F126C4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F26D2-C3E8-B8CF-6DDF-E5851459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Milestones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BB60A-B2C1-4441-BB7B-EE38CEF76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4" y="1876548"/>
            <a:ext cx="3584324" cy="2043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CAA898-E8DF-4C75-BF5A-19E437AD2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259" y="4563021"/>
            <a:ext cx="2554886" cy="1737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1FB75C-9A56-4F41-A685-EF869E5CA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45" y="1690688"/>
            <a:ext cx="4757560" cy="27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2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5AAAC-7D59-66B0-6AEA-3A27AFA19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9B260-D658-BDEF-9358-0218CBC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Implementation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B2B21-0E3C-2D12-6386-E1E31238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Designed and implemented a our </a:t>
            </a:r>
            <a:r>
              <a:rPr lang="en-US" altLang="ko-KR" sz="2000" dirty="0" err="1"/>
              <a:t>grpc</a:t>
            </a:r>
            <a:r>
              <a:rPr lang="en-US" altLang="ko-KR" sz="2000" dirty="0"/>
              <a:t> tutorial.</a:t>
            </a:r>
          </a:p>
          <a:p>
            <a:pPr marL="0" indent="0">
              <a:buNone/>
            </a:pPr>
            <a:r>
              <a:rPr lang="en-US" altLang="ko-KR" sz="2000" dirty="0"/>
              <a:t>We used </a:t>
            </a:r>
            <a:r>
              <a:rPr lang="en-US" altLang="ko-KR" sz="2000" dirty="0" err="1"/>
              <a:t>ScalaPB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EB4191-E82E-4D85-95D8-BC1F1E60C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1" y="2886406"/>
            <a:ext cx="2495550" cy="2581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E6E03C-0142-450D-8E4E-86CABDDB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733" y="3765146"/>
            <a:ext cx="2446725" cy="8113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120484-83D1-4C0F-9A00-B9F618422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33" y="2591679"/>
            <a:ext cx="1774867" cy="16859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CB0692-C5B6-416F-88C6-E057ABC41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98" y="3174105"/>
            <a:ext cx="1774867" cy="16859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B3AFAB-96BD-4044-AC45-19C40DC59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804" y="3639671"/>
            <a:ext cx="2228680" cy="1749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29EA10-F181-49A0-A797-17C86EC4AA2F}"/>
              </a:ext>
            </a:extLst>
          </p:cNvPr>
          <p:cNvSpPr txBox="1"/>
          <p:nvPr/>
        </p:nvSpPr>
        <p:spPr>
          <a:xfrm>
            <a:off x="4259397" y="5524534"/>
            <a:ext cx="395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&lt;Codes: Worker, Master, proto file&gt;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07760-5025-49FC-9B83-3FA0587F6ED7}"/>
              </a:ext>
            </a:extLst>
          </p:cNvPr>
          <p:cNvSpPr txBox="1"/>
          <p:nvPr/>
        </p:nvSpPr>
        <p:spPr>
          <a:xfrm>
            <a:off x="9526602" y="3194737"/>
            <a:ext cx="127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&lt;Result&gt;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53B34-96C5-4C39-B240-EEF2A2B59623}"/>
              </a:ext>
            </a:extLst>
          </p:cNvPr>
          <p:cNvSpPr txBox="1"/>
          <p:nvPr/>
        </p:nvSpPr>
        <p:spPr>
          <a:xfrm>
            <a:off x="9113119" y="4667564"/>
            <a:ext cx="230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Master prints the responses from workers in parallel.</a:t>
            </a:r>
            <a:endParaRPr lang="ko-KR" altLang="en-US" sz="12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6A547AB-E144-46F7-A6DE-B63DC333FA38}"/>
              </a:ext>
            </a:extLst>
          </p:cNvPr>
          <p:cNvSpPr/>
          <p:nvPr/>
        </p:nvSpPr>
        <p:spPr>
          <a:xfrm>
            <a:off x="3621741" y="3639671"/>
            <a:ext cx="311838" cy="7799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CB02E48-BB7A-471E-A910-4A97D510B241}"/>
              </a:ext>
            </a:extLst>
          </p:cNvPr>
          <p:cNvSpPr/>
          <p:nvPr/>
        </p:nvSpPr>
        <p:spPr>
          <a:xfrm>
            <a:off x="8060142" y="3796566"/>
            <a:ext cx="311838" cy="7799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EC3D5-DB8C-44FF-A06B-89470ECDA65A}"/>
              </a:ext>
            </a:extLst>
          </p:cNvPr>
          <p:cNvSpPr txBox="1"/>
          <p:nvPr/>
        </p:nvSpPr>
        <p:spPr>
          <a:xfrm>
            <a:off x="1532966" y="570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&lt;Design&gt;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2C3F4-832C-4BA7-9CD8-D6C3699C72B2}"/>
              </a:ext>
            </a:extLst>
          </p:cNvPr>
          <p:cNvSpPr txBox="1"/>
          <p:nvPr/>
        </p:nvSpPr>
        <p:spPr>
          <a:xfrm>
            <a:off x="251481" y="6521115"/>
            <a:ext cx="7964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*The operation (op) is a random selection among +, -, *, and /.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38F6C-F798-4B50-ACA0-CEEFFE08C2D3}"/>
              </a:ext>
            </a:extLst>
          </p:cNvPr>
          <p:cNvSpPr txBox="1"/>
          <p:nvPr/>
        </p:nvSpPr>
        <p:spPr>
          <a:xfrm>
            <a:off x="2238766" y="5167793"/>
            <a:ext cx="1102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844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5AAAC-7D59-66B0-6AEA-3A27AFA19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9B260-D658-BDEF-9358-0218CBC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Implementation 2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B128DB4-D75A-4574-85EE-8AFEC0D9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03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Automating Worker Operations Using Shell Script</a:t>
            </a:r>
            <a:endParaRPr lang="ko-KR" altLang="en-US" sz="18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6201794-FC89-4829-96E8-42B08A5EEBE1}"/>
              </a:ext>
            </a:extLst>
          </p:cNvPr>
          <p:cNvGrpSpPr/>
          <p:nvPr/>
        </p:nvGrpSpPr>
        <p:grpSpPr>
          <a:xfrm>
            <a:off x="723901" y="1368423"/>
            <a:ext cx="5656729" cy="5047129"/>
            <a:chOff x="-425571" y="1825625"/>
            <a:chExt cx="5656729" cy="50471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8EB622-6573-42A2-91C9-1D21D6ED694C}"/>
                </a:ext>
              </a:extLst>
            </p:cNvPr>
            <p:cNvSpPr txBox="1"/>
            <p:nvPr/>
          </p:nvSpPr>
          <p:spPr>
            <a:xfrm>
              <a:off x="573741" y="2680447"/>
              <a:ext cx="323625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Let's use </a:t>
              </a:r>
              <a:r>
                <a:rPr lang="en-US" altLang="ko-KR" sz="1050" dirty="0" err="1"/>
                <a:t>Gensort</a:t>
              </a:r>
              <a:r>
                <a:rPr lang="en-US" altLang="ko-KR" sz="1050" dirty="0"/>
                <a:t> to generate sample data on each worker!</a:t>
              </a:r>
            </a:p>
            <a:p>
              <a:endParaRPr lang="en-US" altLang="ko-KR" sz="1050" dirty="0"/>
            </a:p>
            <a:p>
              <a:pPr marL="228600" indent="-228600">
                <a:buAutoNum type="arabicPeriod"/>
              </a:pPr>
              <a:r>
                <a:rPr lang="en-US" altLang="ko-KR" sz="1050" dirty="0"/>
                <a:t>Use the </a:t>
              </a:r>
              <a:r>
                <a:rPr lang="en-US" altLang="ko-KR" sz="1050" dirty="0" err="1"/>
                <a:t>ssh</a:t>
              </a:r>
              <a:r>
                <a:rPr lang="en-US" altLang="ko-KR" sz="1050" dirty="0"/>
                <a:t> command to connect to each worker machine.</a:t>
              </a:r>
            </a:p>
            <a:p>
              <a:pPr marL="228600" indent="-228600">
                <a:buAutoNum type="arabicPeriod"/>
              </a:pPr>
              <a:endParaRPr lang="en-US" altLang="ko-KR" sz="1050" dirty="0"/>
            </a:p>
            <a:p>
              <a:r>
                <a:rPr lang="en-US" altLang="ko-KR" sz="1050" dirty="0"/>
                <a:t>2. Navigate to the directory where the data will be stored.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3. Run the ./</a:t>
              </a:r>
              <a:r>
                <a:rPr lang="en-US" altLang="ko-KR" sz="1050" dirty="0" err="1"/>
                <a:t>gensort</a:t>
              </a:r>
              <a:r>
                <a:rPr lang="en-US" altLang="ko-KR" sz="1050" dirty="0"/>
                <a:t> command to generate the sample data.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4. Disconnect from the current worker machine.</a:t>
              </a:r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r>
                <a:rPr lang="en-US" altLang="ko-KR" sz="1050" dirty="0"/>
                <a:t>5. Use the </a:t>
              </a:r>
              <a:r>
                <a:rPr lang="en-US" altLang="ko-KR" sz="1050" dirty="0" err="1"/>
                <a:t>ssh</a:t>
              </a:r>
              <a:r>
                <a:rPr lang="en-US" altLang="ko-KR" sz="1050" dirty="0"/>
                <a:t> command to connect to each worker machine.</a:t>
              </a:r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r>
                <a:rPr lang="en-US" altLang="ko-KR" sz="1050" dirty="0"/>
                <a:t>….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(end)</a:t>
              </a:r>
              <a:endParaRPr lang="ko-KR" altLang="en-US" sz="1050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BD550C-B069-4C5D-9A29-4467E324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741" y="3551136"/>
              <a:ext cx="3134162" cy="11431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A62FDD-B89E-4E01-8844-90B540B28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39" y="4032027"/>
              <a:ext cx="1829055" cy="15242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EC93F98-B345-4270-8C67-A41B96A2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740" y="4855865"/>
              <a:ext cx="1829055" cy="367481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5EF6871-4179-4650-8DD7-A1BEABFC0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740" y="5623944"/>
              <a:ext cx="3096057" cy="152421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9EA6407-62DD-47D7-9239-419CF5C01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739" y="4483737"/>
              <a:ext cx="4124901" cy="171474"/>
            </a:xfrm>
            <a:prstGeom prst="rect">
              <a:avLst/>
            </a:prstGeom>
          </p:spPr>
        </p:pic>
        <p:sp>
          <p:nvSpPr>
            <p:cNvPr id="40" name="곱하기 기호 39">
              <a:extLst>
                <a:ext uri="{FF2B5EF4-FFF2-40B4-BE49-F238E27FC236}">
                  <a16:creationId xmlns:a16="http://schemas.microsoft.com/office/drawing/2014/main" id="{75C33316-9CE4-46E0-8EFE-6BA9D3FD8563}"/>
                </a:ext>
              </a:extLst>
            </p:cNvPr>
            <p:cNvSpPr/>
            <p:nvPr/>
          </p:nvSpPr>
          <p:spPr>
            <a:xfrm>
              <a:off x="-425571" y="1825625"/>
              <a:ext cx="5656729" cy="5047129"/>
            </a:xfrm>
            <a:prstGeom prst="mathMultiply">
              <a:avLst>
                <a:gd name="adj1" fmla="val 542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F24C68F-7FAB-40D9-AC1F-49057C7E7143}"/>
              </a:ext>
            </a:extLst>
          </p:cNvPr>
          <p:cNvSpPr txBox="1"/>
          <p:nvPr/>
        </p:nvSpPr>
        <p:spPr>
          <a:xfrm>
            <a:off x="946344" y="274228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Worker1</a:t>
            </a:r>
            <a:endParaRPr lang="ko-KR" altLang="en-US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B34BDE-2642-4076-B5A0-6C09A8F3D837}"/>
              </a:ext>
            </a:extLst>
          </p:cNvPr>
          <p:cNvSpPr txBox="1"/>
          <p:nvPr/>
        </p:nvSpPr>
        <p:spPr>
          <a:xfrm>
            <a:off x="946344" y="480262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Worker2</a:t>
            </a:r>
            <a:endParaRPr lang="ko-KR" altLang="en-US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E3F67-AAC0-4C02-B8CD-1084381A9879}"/>
              </a:ext>
            </a:extLst>
          </p:cNvPr>
          <p:cNvSpPr txBox="1"/>
          <p:nvPr/>
        </p:nvSpPr>
        <p:spPr>
          <a:xfrm>
            <a:off x="946344" y="5465184"/>
            <a:ext cx="1007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Worker3</a:t>
            </a:r>
          </a:p>
          <a:p>
            <a:r>
              <a:rPr lang="en-US" altLang="ko-KR" sz="1100" b="1" dirty="0"/>
              <a:t>Worker4</a:t>
            </a:r>
            <a:endParaRPr lang="ko-KR" altLang="en-US" sz="1100" b="1" dirty="0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51E7732D-C6FB-4A45-AF43-22F61B44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70" y="1966976"/>
            <a:ext cx="3227984" cy="13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77EEA62-CED1-4111-A6A1-6D51B1BA2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3656" y="4121031"/>
            <a:ext cx="1921411" cy="207253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32F0E62-DE0D-4B5B-B80B-E30813EFF468}"/>
              </a:ext>
            </a:extLst>
          </p:cNvPr>
          <p:cNvSpPr txBox="1"/>
          <p:nvPr/>
        </p:nvSpPr>
        <p:spPr>
          <a:xfrm>
            <a:off x="7810370" y="3430322"/>
            <a:ext cx="3617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Using a shell script, we can just execute</a:t>
            </a:r>
          </a:p>
          <a:p>
            <a:r>
              <a:rPr lang="en-US" altLang="ko-KR" sz="1200" b="1" dirty="0"/>
              <a:t>“</a:t>
            </a:r>
            <a:r>
              <a:rPr lang="ko-KR" altLang="en-US" sz="1200" b="1" dirty="0"/>
              <a:t>/home/blue/scripts/distribute_gensort.sh</a:t>
            </a:r>
            <a:r>
              <a:rPr lang="en-US" altLang="ko-KR" sz="1200" b="1" dirty="0"/>
              <a:t>”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C9AD6E-6CBC-4568-89F2-CACD1CD62FB6}"/>
              </a:ext>
            </a:extLst>
          </p:cNvPr>
          <p:cNvSpPr txBox="1"/>
          <p:nvPr/>
        </p:nvSpPr>
        <p:spPr>
          <a:xfrm>
            <a:off x="8722623" y="6193563"/>
            <a:ext cx="140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&lt;Result&gt;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44EA3F-A712-4309-9983-2D1B5A367381}"/>
              </a:ext>
            </a:extLst>
          </p:cNvPr>
          <p:cNvSpPr txBox="1"/>
          <p:nvPr/>
        </p:nvSpPr>
        <p:spPr>
          <a:xfrm>
            <a:off x="8512024" y="1604542"/>
            <a:ext cx="182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&lt;Shell Script&gt;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5393531-4770-4054-A18F-E9CB5B29FCA1}"/>
              </a:ext>
            </a:extLst>
          </p:cNvPr>
          <p:cNvSpPr/>
          <p:nvPr/>
        </p:nvSpPr>
        <p:spPr>
          <a:xfrm>
            <a:off x="6397151" y="3258036"/>
            <a:ext cx="1024991" cy="98975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46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770E9-257E-5779-AE45-0B0B8383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Filled with hope – Milestone week 1 to 5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A3D12-B0C8-4EFD-8264-B71D0B15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1213"/>
            <a:ext cx="3589367" cy="1177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6D4FD0-1849-4082-916D-72C4E7B8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03168"/>
            <a:ext cx="3357282" cy="1542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8AEA00-5C39-45D2-8984-99681AAC6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317" y="2411790"/>
            <a:ext cx="5543608" cy="982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DF9DCF-F43E-411A-B0AB-22055E305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317" y="3801633"/>
            <a:ext cx="3689974" cy="9827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C10A8E-EE1B-4922-B0CD-6C5D9DB38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839559"/>
            <a:ext cx="5011918" cy="11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25573-9D11-B36B-3CBE-6EEC3F9A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of your weekly 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FB989-2C3D-1F14-E056-F128963D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314" y="1825625"/>
            <a:ext cx="1001848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Week 1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Set Git repository up.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Done some of documenting, such as writing down milestones.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Planned to have regular meeting on Saturday.</a:t>
            </a:r>
          </a:p>
          <a:p>
            <a:pPr marL="0" indent="0" algn="l">
              <a:buNone/>
            </a:pP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Week 2 [Midterm Week]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Learned Concepts and Libraries</a:t>
            </a:r>
          </a:p>
          <a:p>
            <a:pPr lvl="2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E.g.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gRPC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Protobuf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Scala’s Future, etc.</a:t>
            </a:r>
          </a:p>
          <a:p>
            <a:pPr marL="0" indent="0">
              <a:buNone/>
            </a:pP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dirty="0"/>
              <a:t>Week 3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Set git Commit convention</a:t>
            </a:r>
          </a:p>
          <a:p>
            <a:pPr lvl="1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Re-establish communication Tools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3AE7634-55DB-AF25-D4DA-F572434355B1}"/>
              </a:ext>
            </a:extLst>
          </p:cNvPr>
          <p:cNvSpPr txBox="1">
            <a:spLocks/>
          </p:cNvSpPr>
          <p:nvPr/>
        </p:nvSpPr>
        <p:spPr>
          <a:xfrm>
            <a:off x="1333820" y="1744075"/>
            <a:ext cx="10076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Week 4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Decided to make sample program before starting to implementing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Assign roles for Chief Programmer, Copilots </a:t>
            </a:r>
            <a:r>
              <a:rPr lang="en-US" altLang="ko-KR" sz="1600" dirty="0">
                <a:solidFill>
                  <a:srgbClr val="1F2328"/>
                </a:solidFill>
                <a:latin typeface="-apple-system"/>
              </a:rPr>
              <a:t>[Surgical Team Model]</a:t>
            </a:r>
          </a:p>
          <a:p>
            <a:endParaRPr lang="en-US" altLang="ko-KR" sz="2000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Week 5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Overall Design of the System [</a:t>
            </a:r>
            <a:r>
              <a:rPr lang="en-US" altLang="ko-KR" sz="1800" dirty="0">
                <a:solidFill>
                  <a:srgbClr val="1F2328"/>
                </a:solidFill>
                <a:latin typeface="-apple-system"/>
              </a:rPr>
              <a:t>Primary Design Completed]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IntelliJ SSH Connection and Deployment Setup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Shell Script for Master to Manage Worker Machines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Test Code for Master-Worker Communication</a:t>
            </a:r>
          </a:p>
          <a:p>
            <a:pPr lvl="1"/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Presentation Preparation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4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B7E88-C4AC-783B-5B1E-832BF726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Phases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3877B-61CD-DE81-2733-97EC31D3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 unit of procedure that must be executed in a designated order</a:t>
            </a:r>
          </a:p>
          <a:p>
            <a:pPr lvl="1"/>
            <a:r>
              <a:rPr kumimoji="1" lang="en-US" altLang="ko-KR" dirty="0"/>
              <a:t>How can a worker machine shuffle without sorting?</a:t>
            </a:r>
          </a:p>
          <a:p>
            <a:pPr lvl="1"/>
            <a:r>
              <a:rPr kumimoji="1" lang="en-US" altLang="ko-KR" dirty="0"/>
              <a:t>How can a worker machine merge without shuffling?</a:t>
            </a:r>
          </a:p>
          <a:p>
            <a:r>
              <a:rPr kumimoji="1" lang="en-US" altLang="ko-KR" dirty="0"/>
              <a:t>4 phases – Sort, Sample, Shuffle, Merge 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55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622C-57D8-0C41-BEF3-183FDAA9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Sort Phase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9AB3E-3F97-7FFC-D8C8-B3C443D2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2040" cy="4351338"/>
          </a:xfrm>
        </p:spPr>
        <p:txBody>
          <a:bodyPr/>
          <a:lstStyle/>
          <a:p>
            <a:r>
              <a:rPr kumimoji="1" lang="en-US" altLang="ko-KR" dirty="0"/>
              <a:t>A phase where each worker machine sorts its own set of records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Starts with the master’s start signal </a:t>
            </a:r>
          </a:p>
          <a:p>
            <a:pPr marL="0" indent="0">
              <a:buNone/>
            </a:pPr>
            <a:r>
              <a:rPr kumimoji="1" lang="en-US" altLang="ko-KR" dirty="0"/>
              <a:t>  </a:t>
            </a:r>
            <a:r>
              <a:rPr kumimoji="1" lang="en-US" altLang="ko-KR" sz="2000" dirty="0"/>
              <a:t>(i.e. RPC with empty argument)</a:t>
            </a:r>
          </a:p>
          <a:p>
            <a:r>
              <a:rPr kumimoji="1" lang="en-US" altLang="ko-KR" dirty="0"/>
              <a:t>RPC returns future that indicates the end of the computation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3DCB76-8C36-7AF8-4F9F-E54AF53745B0}"/>
              </a:ext>
            </a:extLst>
          </p:cNvPr>
          <p:cNvGrpSpPr/>
          <p:nvPr/>
        </p:nvGrpSpPr>
        <p:grpSpPr>
          <a:xfrm>
            <a:off x="8697189" y="1297250"/>
            <a:ext cx="2706988" cy="4320000"/>
            <a:chOff x="8697189" y="1297250"/>
            <a:chExt cx="2706988" cy="432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7381B82-8499-E8E4-721E-9FA7E413A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7189" y="1297250"/>
              <a:ext cx="2706988" cy="432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05E8C-94AA-B230-E6F2-C0FD4740EB96}"/>
                </a:ext>
              </a:extLst>
            </p:cNvPr>
            <p:cNvSpPr txBox="1"/>
            <p:nvPr/>
          </p:nvSpPr>
          <p:spPr>
            <a:xfrm>
              <a:off x="9221821" y="1964984"/>
              <a:ext cx="1692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Master</a:t>
              </a:r>
              <a:endParaRPr lang="ko-KR" altLang="en-US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F0576-9E92-077B-3F81-8DE21EE4407D}"/>
                </a:ext>
              </a:extLst>
            </p:cNvPr>
            <p:cNvSpPr txBox="1"/>
            <p:nvPr/>
          </p:nvSpPr>
          <p:spPr>
            <a:xfrm>
              <a:off x="9221821" y="5027222"/>
              <a:ext cx="1692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Workers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47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2005-5F20-3A78-BB14-DD2148E2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Sample Phase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F6417-CA4C-6B1C-9073-030F433A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2609" cy="4351338"/>
          </a:xfrm>
        </p:spPr>
        <p:txBody>
          <a:bodyPr/>
          <a:lstStyle/>
          <a:p>
            <a:r>
              <a:rPr kumimoji="1" lang="en-US" altLang="ko-KR" dirty="0"/>
              <a:t>A phase where each worker machine sends certain amount of samples to the master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Master calls remote procedure with the number of samples it wants</a:t>
            </a:r>
          </a:p>
          <a:p>
            <a:r>
              <a:rPr kumimoji="1" lang="en-US" altLang="ko-KR" dirty="0"/>
              <a:t>Worker returns a stream of sample records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C2CB5-B199-BE6D-C1C4-BC8D21E857F8}"/>
              </a:ext>
            </a:extLst>
          </p:cNvPr>
          <p:cNvGrpSpPr/>
          <p:nvPr/>
        </p:nvGrpSpPr>
        <p:grpSpPr>
          <a:xfrm>
            <a:off x="8531409" y="1278728"/>
            <a:ext cx="2986062" cy="4320000"/>
            <a:chOff x="8531409" y="1278728"/>
            <a:chExt cx="2986062" cy="432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DEA829E-C4EB-1654-B6B2-20CEC1A0C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409" y="1278728"/>
              <a:ext cx="2986062" cy="432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71D8FC-21EF-BF07-2601-233B470BEE8B}"/>
                </a:ext>
              </a:extLst>
            </p:cNvPr>
            <p:cNvSpPr txBox="1"/>
            <p:nvPr/>
          </p:nvSpPr>
          <p:spPr>
            <a:xfrm>
              <a:off x="9221821" y="1964984"/>
              <a:ext cx="1692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Master</a:t>
              </a:r>
              <a:endParaRPr lang="ko-KR" altLang="en-US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D50D8F-7B9E-B191-9F7E-AB4E62C19D22}"/>
                </a:ext>
              </a:extLst>
            </p:cNvPr>
            <p:cNvSpPr txBox="1"/>
            <p:nvPr/>
          </p:nvSpPr>
          <p:spPr>
            <a:xfrm>
              <a:off x="9221821" y="5027222"/>
              <a:ext cx="1692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Workers</a:t>
              </a:r>
              <a:endParaRPr lang="ko-KR" altLang="en-US" sz="1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A9E6BD-E48D-B65A-9AAC-04B46180363A}"/>
                </a:ext>
              </a:extLst>
            </p:cNvPr>
            <p:cNvSpPr/>
            <p:nvPr/>
          </p:nvSpPr>
          <p:spPr>
            <a:xfrm>
              <a:off x="11284085" y="1964984"/>
              <a:ext cx="233386" cy="214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6AAAF7-F364-5B26-364F-F00DFAB2DC48}"/>
                </a:ext>
              </a:extLst>
            </p:cNvPr>
            <p:cNvSpPr/>
            <p:nvPr/>
          </p:nvSpPr>
          <p:spPr>
            <a:xfrm>
              <a:off x="11284085" y="5074104"/>
              <a:ext cx="233386" cy="214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72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9FA3A-2CF8-77E3-7C8A-8170081E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Shuffle Phase &amp; Merge Phase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B5AC1-6F67-6F3C-47A5-661CE24B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The phase where actual the record exchange between workers happens</a:t>
            </a:r>
          </a:p>
          <a:p>
            <a:r>
              <a:rPr kumimoji="1" lang="en-US" altLang="ko-KR" dirty="0"/>
              <a:t>By the record range given by the master, workers send &amp; receive records</a:t>
            </a:r>
          </a:p>
          <a:p>
            <a:r>
              <a:rPr kumimoji="1" lang="en-US" altLang="ko-KR" dirty="0"/>
              <a:t>Then, they merges them into one sorted set of files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4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AC9E-D043-5560-F181-10FAE91B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575D9-A719-4BCA-7A0C-236B3E98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10350500" cy="42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BBB43-DD3F-6DEE-F48A-124104DC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9CBA2-3BEB-B7FD-807E-12A8C36C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69BF5-D8E1-8375-88F4-0F5B8E76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690688"/>
            <a:ext cx="6184900" cy="41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0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626</Words>
  <Application>Microsoft Office PowerPoint</Application>
  <PresentationFormat>와이드스크린</PresentationFormat>
  <Paragraphs>116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-apple-system</vt:lpstr>
      <vt:lpstr>맑은 고딕</vt:lpstr>
      <vt:lpstr>Arial</vt:lpstr>
      <vt:lpstr>Office 테마</vt:lpstr>
      <vt:lpstr>Progress Presentation</vt:lpstr>
      <vt:lpstr>Filled with hope – Milestone week 1 to 5</vt:lpstr>
      <vt:lpstr>Review of your weekly progress</vt:lpstr>
      <vt:lpstr>Phases</vt:lpstr>
      <vt:lpstr>Sort Phase</vt:lpstr>
      <vt:lpstr>Sample Phase</vt:lpstr>
      <vt:lpstr>Shuffle Phase &amp; Merge Phase</vt:lpstr>
      <vt:lpstr>Design</vt:lpstr>
      <vt:lpstr>Design</vt:lpstr>
      <vt:lpstr>Programming Environment</vt:lpstr>
      <vt:lpstr>Libraries</vt:lpstr>
      <vt:lpstr>Logistics</vt:lpstr>
      <vt:lpstr>Progress – Milestones</vt:lpstr>
      <vt:lpstr>Progress – Implementation 1</vt:lpstr>
      <vt:lpstr>Progress – Implementation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Presentation</dc:title>
  <dc:creator>김순호(컴퓨터공학과)</dc:creator>
  <cp:lastModifiedBy>김순호(컴퓨터공학과)</cp:lastModifiedBy>
  <cp:revision>13</cp:revision>
  <dcterms:created xsi:type="dcterms:W3CDTF">2024-11-18T06:27:14Z</dcterms:created>
  <dcterms:modified xsi:type="dcterms:W3CDTF">2024-11-20T12:31:15Z</dcterms:modified>
</cp:coreProperties>
</file>