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2" r:id="rId5"/>
    <p:sldId id="25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43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6D84F-F93C-944A-865C-9626D7836A8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DFF15-3143-F14A-B601-369B292321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994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Option 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MMU</a:t>
            </a:r>
            <a:r>
              <a:rPr kumimoji="1" lang="ko-KR" altLang="en-US" dirty="0"/>
              <a:t>가 할 일을 프로세서가 대신 하는 것이기 때문에 느림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r>
              <a:rPr kumimoji="1" lang="en-US" altLang="ko-KR" dirty="0"/>
              <a:t>Option 2</a:t>
            </a:r>
            <a:r>
              <a:rPr kumimoji="1" lang="ko-KR" altLang="en-US" dirty="0"/>
              <a:t> 접근법 선택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DFF15-3143-F14A-B601-369B292321B7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878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D5ECF-CC7F-90B6-EBCE-7D20A2795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8716C9-5DBE-205F-0CF4-4677E71C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7A84D-3B6D-A4A9-5E68-24B77910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D6FF2-B259-8908-4D54-863B2010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05713-F8C3-E7DF-7358-23722D8F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97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AD95E-F77F-0519-7E07-08BCC647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BAB80E-7B0F-4D19-ED70-7F0FE1D3C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F3A86-D78F-2793-77FD-6997EBF7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CC640-4F88-9F77-6C21-E2C3A8D0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936CB-F349-E208-BD36-C83CAE41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29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0C429F-A315-5146-47EA-C7F9B1EEA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0BF93-0C07-05BB-3549-1A7582D0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32EA2-1F58-C9AD-C694-1FD8FDE6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78DAD-E5DE-998A-34D4-367B9FF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01975-0E34-8762-1006-B2C8CBF6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836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64FD-F215-2A9B-DDA9-84B04240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BC48E-8053-407A-1D38-E45414E01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5364-CA87-3452-6B1A-7B89B266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A62C2-A9D0-DBE5-3688-70B3B166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EEA19-AD97-8618-E22E-17B52A8B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9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E257-78F1-6494-F26D-CF31488E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A58D9-C37F-D21B-0323-AF9BC4A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0038D-8E9D-4977-1F79-441A9E49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37152-691E-E4F3-A7C0-C42BF44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4AB19-92B0-9306-CA7C-1A38CD58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1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859B7-5B74-3C97-D549-8B614DA4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A8B85-D2E9-54D0-68AC-64A9CEFCB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87B2F-43F3-590E-6ACE-8423929F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69068-8272-20A5-3BF9-F47A13BE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A9956-52B8-0192-033D-528D5082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E7592-D8EE-1E32-3799-A344C787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71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7ECE2-1C9B-E744-F9A7-50AF3D66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9EB586-1CA2-2ECA-10BE-5453E841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D16BC-FEF8-1FB0-D55E-30B18BB9B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6632F-EB90-EBB1-4ABF-D353A31D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F340C9-6FD9-824D-E27A-B9DBC180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781BBE-A54C-6AD4-289C-5AC93ED0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705BD-20F5-084C-948A-CD417525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31F247-45E7-98B5-89D0-8736548D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62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1FD4F-103E-1FE8-5F9E-92A85780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9D577-7704-2C32-D401-797C98D4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C4F73D-29A1-FBB2-F572-1905BDCD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79364D-98E1-75B9-561B-02AB7B0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0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CDB72-8F5D-E9B4-914E-236CB4E5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ACBA5-D4B7-27A0-3201-69F80938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04B60-C2CA-BE67-8CEA-0869789C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14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B6B1E-07D4-C0CC-C37A-87935AF1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56E02-4CB0-35B3-872A-096DBD53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EF02B-3629-4E1F-A051-46375444F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1F9656-C382-FBE0-3391-CE4D5B26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3C940-4BE5-C43C-9B69-C2E65346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2DB9F-D185-6E6B-64B2-89AD3931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09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6F5BF-520F-57B6-D2A6-BAC5856B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730E0-F787-A90B-E2C6-C791E0C04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F05973-DFFA-E43A-1A16-2E7143E8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3CDB4-561E-8B57-21D5-C13AAFDB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CD55E-BBD4-E4B5-2D81-C286850A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AFB44-8489-19FA-6B9E-FB4625A8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817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D0A628-D123-E5C4-962E-F54E2156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28E9B-EF45-7F27-5E76-CDE47CA8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B39C6-F221-5C15-2006-E759E3132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528C3-46EC-B446-A115-64D9069D3248}" type="datetimeFigureOut">
              <a:rPr kumimoji="1" lang="ko-KR" altLang="en-US" smtClean="0"/>
              <a:t>2024. 10. 29.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2E021-BD2A-786B-2E5A-6C3AF9ED0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E7486-393B-3715-E44E-5536C8866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CC349-A036-164B-B149-8EC83363C3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9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E03BB-9054-60F1-4204-DF94C2A0B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Pintos Project 2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7BED1C-DF4F-B498-9277-60112CD73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Programs</a:t>
            </a:r>
          </a:p>
          <a:p>
            <a:endParaRPr kumimoji="1"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dirty="0">
                <a:latin typeface="NanumMyeongjo" panose="02000300000000000000" pitchFamily="2" charset="-127"/>
                <a:ea typeface="NanumMyeongjo" panose="02000300000000000000" pitchFamily="2" charset="-127"/>
                <a:cs typeface="Times New Roman" panose="02020603050405020304" pitchFamily="18" charset="0"/>
              </a:rPr>
              <a:t>김도영</a:t>
            </a:r>
            <a:r>
              <a:rPr kumimoji="1" lang="en-US" altLang="ko-KR" dirty="0">
                <a:latin typeface="NanumMyeongjo" panose="02000300000000000000" pitchFamily="2" charset="-127"/>
                <a:ea typeface="NanumMyeongjo" panose="02000300000000000000" pitchFamily="2" charset="-127"/>
                <a:cs typeface="Times New Roman" panose="02020603050405020304" pitchFamily="18" charset="0"/>
              </a:rPr>
              <a:t>,</a:t>
            </a:r>
            <a:r>
              <a:rPr kumimoji="1" lang="ko-KR" altLang="en-US" dirty="0">
                <a:latin typeface="NanumMyeongjo" panose="02000300000000000000" pitchFamily="2" charset="-127"/>
                <a:ea typeface="NanumMyeongjo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kumimoji="1" lang="ko-KR" altLang="en-US" dirty="0" err="1">
                <a:latin typeface="NanumMyeongjo" panose="02000300000000000000" pitchFamily="2" charset="-127"/>
                <a:ea typeface="NanumMyeongjo" panose="02000300000000000000" pitchFamily="2" charset="-127"/>
                <a:cs typeface="Times New Roman" panose="02020603050405020304" pitchFamily="18" charset="0"/>
              </a:rPr>
              <a:t>제태호</a:t>
            </a:r>
            <a:endParaRPr kumimoji="1" lang="ko-KR" altLang="en-US" dirty="0">
              <a:latin typeface="NanumMyeongjo" panose="02000300000000000000" pitchFamily="2" charset="-127"/>
              <a:ea typeface="NanumMyeongj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3A473-4BA1-FF72-3192-3AF319B24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004D2-FB04-853D-5C09-3FB5CAA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(Brief) System Call Handling Procedure in Pintos</a:t>
            </a:r>
            <a:endParaRPr kumimoji="1"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C4467-BE8E-9CFA-759A-2521997A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and system call number are pushed onto stack by </a:t>
            </a:r>
            <a:r>
              <a:rPr kumimoji="1"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syscall</a:t>
            </a:r>
            <a:r>
              <a:rPr kumimoji="1"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#() 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raises interrupt by          </a:t>
            </a:r>
            <a:r>
              <a:rPr kumimoji="1"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int 0x30 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passing control flow to </a:t>
            </a:r>
            <a:r>
              <a:rPr kumimoji="1"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syscall_handler</a:t>
            </a:r>
            <a:r>
              <a:rPr kumimoji="1"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5D9C08-4242-F963-67F7-A995A2F43E64}"/>
              </a:ext>
            </a:extLst>
          </p:cNvPr>
          <p:cNvGrpSpPr/>
          <p:nvPr/>
        </p:nvGrpSpPr>
        <p:grpSpPr>
          <a:xfrm>
            <a:off x="9511746" y="1825625"/>
            <a:ext cx="1272208" cy="3737113"/>
            <a:chOff x="9511747" y="2132737"/>
            <a:chExt cx="1272208" cy="373711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18DB8F1-35DF-6FFC-50F2-7107DC9C6CAE}"/>
                </a:ext>
              </a:extLst>
            </p:cNvPr>
            <p:cNvSpPr/>
            <p:nvPr/>
          </p:nvSpPr>
          <p:spPr>
            <a:xfrm>
              <a:off x="9511747" y="2132737"/>
              <a:ext cx="1272208" cy="373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90D6080-D889-5A5E-14AF-CCC89C467129}"/>
                </a:ext>
              </a:extLst>
            </p:cNvPr>
            <p:cNvSpPr/>
            <p:nvPr/>
          </p:nvSpPr>
          <p:spPr>
            <a:xfrm>
              <a:off x="9511747" y="5162586"/>
              <a:ext cx="1272208" cy="707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Times New Roman" panose="02020603050405020304" pitchFamily="18" charset="0"/>
                </a:rPr>
                <a:t>...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BDE0A1-4357-87F6-83B0-40ED693F16B0}"/>
                </a:ext>
              </a:extLst>
            </p:cNvPr>
            <p:cNvSpPr/>
            <p:nvPr/>
          </p:nvSpPr>
          <p:spPr>
            <a:xfrm>
              <a:off x="9511747" y="4455322"/>
              <a:ext cx="1272208" cy="707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Times New Roman" panose="02020603050405020304" pitchFamily="18" charset="0"/>
                </a:rPr>
                <a:t>ARG0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5DFC8D-9B68-3BF0-FF1D-FD01780D0989}"/>
                </a:ext>
              </a:extLst>
            </p:cNvPr>
            <p:cNvSpPr/>
            <p:nvPr/>
          </p:nvSpPr>
          <p:spPr>
            <a:xfrm>
              <a:off x="9511747" y="3748058"/>
              <a:ext cx="1272208" cy="707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Times New Roman" panose="02020603050405020304" pitchFamily="18" charset="0"/>
                </a:rPr>
                <a:t>NUMBER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FA6900-3C1F-6DC9-C20E-1F4708BF502C}"/>
              </a:ext>
            </a:extLst>
          </p:cNvPr>
          <p:cNvGrpSpPr/>
          <p:nvPr/>
        </p:nvGrpSpPr>
        <p:grpSpPr>
          <a:xfrm>
            <a:off x="7167769" y="1825625"/>
            <a:ext cx="1272208" cy="3737113"/>
            <a:chOff x="7167769" y="2132737"/>
            <a:chExt cx="1272208" cy="373711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E1FECA-3B8A-7819-8DB0-6A90B97D635E}"/>
                </a:ext>
              </a:extLst>
            </p:cNvPr>
            <p:cNvSpPr/>
            <p:nvPr/>
          </p:nvSpPr>
          <p:spPr>
            <a:xfrm>
              <a:off x="7167769" y="2132737"/>
              <a:ext cx="1272208" cy="37371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EF51CE-A0A7-8FB4-C8C5-C2E72EC04AE3}"/>
                </a:ext>
              </a:extLst>
            </p:cNvPr>
            <p:cNvSpPr/>
            <p:nvPr/>
          </p:nvSpPr>
          <p:spPr>
            <a:xfrm>
              <a:off x="7167769" y="5162586"/>
              <a:ext cx="1272208" cy="7072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  <a:cs typeface="Times New Roman" panose="02020603050405020304" pitchFamily="18" charset="0"/>
                </a:rPr>
                <a:t>...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D61986C-71FF-2BD1-EE3A-601E7FB91B1A}"/>
              </a:ext>
            </a:extLst>
          </p:cNvPr>
          <p:cNvSpPr txBox="1"/>
          <p:nvPr/>
        </p:nvSpPr>
        <p:spPr>
          <a:xfrm>
            <a:off x="6791416" y="5697675"/>
            <a:ext cx="2024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Stack</a:t>
            </a:r>
          </a:p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syscall1()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7FEDFD-CFEA-CB90-ECB6-E17D900FFA93}"/>
              </a:ext>
            </a:extLst>
          </p:cNvPr>
          <p:cNvSpPr txBox="1"/>
          <p:nvPr/>
        </p:nvSpPr>
        <p:spPr>
          <a:xfrm>
            <a:off x="9205926" y="5697674"/>
            <a:ext cx="1883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Stack</a:t>
            </a:r>
          </a:p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syscall1()</a:t>
            </a:r>
            <a:endParaRPr kumimoji="1" lang="ko-KR" altLang="en-US" dirty="0"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0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B66B-FA16-CEEC-BBC9-5778A556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Manipulation in System Call</a:t>
            </a:r>
            <a:endParaRPr kumimoji="1"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C350-4086-0B28-2860-64705E17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do (at least) three things on </a:t>
            </a:r>
            <a:r>
              <a:rPr kumimoji="1"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syscall_handler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()</a:t>
            </a:r>
            <a:r>
              <a:rPr kumimoji="1" lang="en-US" altLang="ko-KR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what kind of system call was invoked by system call number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 Fetch argument from user stack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 task required by the system call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return value to user process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</a:t>
            </a:r>
            <a:r>
              <a:rPr kumimoji="1"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1" lang="en-US" altLang="ko-KR" sz="3200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esp</a:t>
            </a:r>
            <a:r>
              <a:rPr kumimoji="1"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to access user stack!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kumimoji="1"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EC7D5-4052-5E72-F5D0-39ED538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User Memory Access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B0CBF-C13D-788E-79FB-E128F6DA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using </a:t>
            </a:r>
            <a:r>
              <a:rPr kumimoji="1"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esp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access user stack is great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 what if user stack pointer (or other pointers given by user) does not hold valid address?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to check before dereference!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 Check if </a:t>
            </a:r>
            <a:r>
              <a:rPr kumimoji="1"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esp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completely valid</a:t>
            </a:r>
          </a:p>
          <a:p>
            <a:pPr>
              <a:lnSpc>
                <a:spcPct val="150000"/>
              </a:lnSpc>
            </a:pPr>
            <a:r>
              <a:rPr kumimoji="1"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Check only whether </a:t>
            </a:r>
            <a:r>
              <a:rPr kumimoji="1" lang="en-US" altLang="ko-KR" u="sng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esp</a:t>
            </a:r>
            <a:r>
              <a:rPr kumimoji="1" lang="en-US" altLang="ko-K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below </a:t>
            </a:r>
            <a:r>
              <a:rPr kumimoji="1" lang="en-US" altLang="ko-KR" u="sng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PHYS_BASE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08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C042F-5473-C160-8F6F-1F406C2F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More Things to Consider 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20C78-7B50-91FB-0EBD-4DD86CA7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of system call must be passed into saved </a:t>
            </a:r>
            <a:r>
              <a:rPr kumimoji="1" lang="en-US" altLang="ko-KR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eax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x86 calling convention: Return value goes into </a:t>
            </a:r>
            <a:r>
              <a:rPr kumimoji="1"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ax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user process an illusion such that system calls are just function call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choosing second option, invalid user address will cause page fault 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How to handle them?</a:t>
            </a:r>
            <a:endParaRPr kumimoji="1"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1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0379-C7E8-3083-7E90-309772C6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(Imperfect) Code According to Discussions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3030B-5548-AED1-D8B5-EBBE964E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442"/>
            <a:ext cx="658633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/* From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userprog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/syscall.c */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syscall_handler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struct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intr_frame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*f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syscall_number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uint32_t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retval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if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is_user_vaddr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f-&gt;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esp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syscall_number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((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f-&gt;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esp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)[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else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/* The user stack pointer is faulty. Make user process that invoked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system call exit. Be sure not to leak resources when killing the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process. */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switch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syscall_number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case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SYS_HALT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halt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break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...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case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SYS_TELL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retval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uint32_t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tell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f-&gt;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esp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break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 ...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f-&gt;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eax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" altLang="ko-KR" sz="200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retval</a:t>
            </a: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kumimoji="1" lang="ko-KR" altLang="en-US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10ED5-7F80-09AC-085B-FD6B10D613BF}"/>
              </a:ext>
            </a:extLst>
          </p:cNvPr>
          <p:cNvSpPr txBox="1"/>
          <p:nvPr/>
        </p:nvSpPr>
        <p:spPr>
          <a:xfrm>
            <a:off x="8338930" y="2663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53ABB7-FB5F-35CC-B0BB-4549CB98D7C2}"/>
              </a:ext>
            </a:extLst>
          </p:cNvPr>
          <p:cNvSpPr txBox="1">
            <a:spLocks/>
          </p:cNvSpPr>
          <p:nvPr/>
        </p:nvSpPr>
        <p:spPr>
          <a:xfrm>
            <a:off x="7616688" y="1776964"/>
            <a:ext cx="36244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retval</a:t>
            </a:r>
            <a:r>
              <a:rPr kumimoji="1"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28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stores the value that will be returned to the user process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r>
              <a:rPr kumimoji="1" lang="en-US" altLang="ko-KR" sz="28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Only check if </a:t>
            </a:r>
            <a:r>
              <a:rPr kumimoji="1" lang="en-US" altLang="ko-KR" sz="2800" dirty="0" err="1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esp</a:t>
            </a:r>
            <a:r>
              <a:rPr kumimoji="1" lang="en-US" altLang="ko-KR" sz="28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 exceeds </a:t>
            </a:r>
            <a:r>
              <a:rPr kumimoji="1"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PHYS_BASE</a:t>
            </a:r>
            <a:r>
              <a:rPr kumimoji="1" lang="en-US" altLang="ko-KR" sz="28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!</a:t>
            </a:r>
            <a:endParaRPr kumimoji="1" lang="en-US" altLang="ko-KR" sz="2800" dirty="0">
              <a:latin typeface="D2Coding" panose="020B0609020101020101" pitchFamily="49" charset="-127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0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75EA8-A498-FEA2-03D0-38451033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Manipulation in System Call</a:t>
            </a:r>
            <a:endParaRPr kumimoji="1"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7327F-5FE9-6543-78D2-CF2F8308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halt()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exit()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exec()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wait()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halt() 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exec() 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straightforward 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exit() 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wait() 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lot more tricky…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pass exit code of exiting process to the waiting process</a:t>
            </a:r>
          </a:p>
          <a:p>
            <a:pPr lvl="1">
              <a:lnSpc>
                <a:spcPct val="150000"/>
              </a:lnSpc>
            </a:pP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process should be awaken when the child process exit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How about storing per-process </a:t>
            </a:r>
            <a:r>
              <a:rPr kumimoji="1" lang="en-US" altLang="ko-KR" sz="2800" dirty="0">
                <a:latin typeface="D2Coding" panose="020B0609020101020101" pitchFamily="49" charset="-127"/>
                <a:ea typeface="D2Coding" panose="020B0609020101020101" pitchFamily="49" charset="-127"/>
                <a:cs typeface="Times New Roman" panose="02020603050405020304" pitchFamily="18" charset="0"/>
              </a:rPr>
              <a:t>waiters</a:t>
            </a:r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list?</a:t>
            </a:r>
            <a:endParaRPr kumimoji="1"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509</Words>
  <Application>Microsoft Macintosh PowerPoint</Application>
  <PresentationFormat>와이드스크린</PresentationFormat>
  <Paragraphs>71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D2Coding</vt:lpstr>
      <vt:lpstr>NanumMyeongjo</vt:lpstr>
      <vt:lpstr>Arial</vt:lpstr>
      <vt:lpstr>Times New Roman</vt:lpstr>
      <vt:lpstr>Office 테마</vt:lpstr>
      <vt:lpstr>Pintos Project 2</vt:lpstr>
      <vt:lpstr>(Brief) System Call Handling Procedure in Pintos</vt:lpstr>
      <vt:lpstr>User Process Manipulation in System Call</vt:lpstr>
      <vt:lpstr>Safe User Memory Access</vt:lpstr>
      <vt:lpstr>Few More Things to Consider </vt:lpstr>
      <vt:lpstr>(Imperfect) Code According to Discussions</vt:lpstr>
      <vt:lpstr>User Process Manipulation in System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도영 김</dc:creator>
  <cp:lastModifiedBy>김도영(컴퓨터공학과)</cp:lastModifiedBy>
  <cp:revision>1</cp:revision>
  <dcterms:created xsi:type="dcterms:W3CDTF">2024-10-28T20:54:19Z</dcterms:created>
  <dcterms:modified xsi:type="dcterms:W3CDTF">2024-10-28T22:18:57Z</dcterms:modified>
</cp:coreProperties>
</file>