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7" r:id="rId2"/>
    <p:sldId id="275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7" r:id="rId11"/>
    <p:sldId id="278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416E7C"/>
    <a:srgbClr val="7DD2EF"/>
    <a:srgbClr val="80D6F3"/>
    <a:srgbClr val="ECEBE9"/>
    <a:srgbClr val="DAEADA"/>
    <a:srgbClr val="1F90C3"/>
    <a:srgbClr val="C7E0C7"/>
    <a:srgbClr val="5B6F90"/>
    <a:srgbClr val="2B4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6279" autoAdjust="0"/>
  </p:normalViewPr>
  <p:slideViewPr>
    <p:cSldViewPr snapToGrid="0" showGuides="1">
      <p:cViewPr varScale="1">
        <p:scale>
          <a:sx n="75" d="100"/>
          <a:sy n="75" d="100"/>
        </p:scale>
        <p:origin x="2574" y="6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FF77-49FF-4A12-80DF-4244D8C2E7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5C1CF-1E74-48A6-9C91-AA9AD360B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2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50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농어촌과 같은 일부 지역은 특화서비스가 전혀 제공되지 않는 것으로 나타났다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따라서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지역내 중증우울의 노인은 정신건강복지센터에 연계하는 경우도 있지만 중증 정신질환자를 담당하고 있어서 상당수의 우울노인이 적절한 서비스를 이용하지 못하는 경향이 있다고 우려했다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-&gt;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농어촌 지원 국가사업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사전지원제도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장기요양제도 진입 전 예방적 </a:t>
            </a:r>
            <a:r>
              <a:rPr lang="ko-KR" altLang="en-US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돌봄기능을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포괄적으로 보장할 수 있는 사업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활동형 서비스로 월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1-2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 수준에서 </a:t>
            </a:r>
            <a:r>
              <a:rPr lang="ko-KR" altLang="en-US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중점돌봄군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대상자의 집단프로그램 진행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34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노인맞춤돌봄서비스 대상자 범위의 소득기준을 폐지하고</a:t>
            </a:r>
            <a:r>
              <a:rPr lang="en-US" altLang="ko-KR" sz="1200" kern="0" spc="-34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-34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돌봄필요도에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따라 서비스를 이용할 수 있는 제도로서의 확장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5C1CF-1E74-48A6-9C91-AA9AD360BC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6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78C0-4F2D-FD71-8FE6-F7317BC9A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008A15-03B2-107E-85FD-DB4926039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DFD966-C961-1169-2CFE-4453183BE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C1C34-AF6B-E0E0-7BD6-3CE407D8A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5C1CF-1E74-48A6-9C91-AA9AD360BC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48A06-94F1-C77D-1A0F-E065CBFAD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0DC98D-9383-EDBB-F7C1-9B2B48002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6A723C-3FAA-A565-880B-DD7969A2B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사전지원제도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장기요양제도 진입 전 예방적 </a:t>
            </a:r>
            <a:r>
              <a:rPr lang="ko-KR" altLang="en-US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돌봄기능을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포괄적으로 보장할 수 있는 사업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활동형 서비스로 월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1-2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 수준에서 </a:t>
            </a:r>
            <a:r>
              <a:rPr lang="ko-KR" altLang="en-US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중점돌봄군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대상자의 집단프로그램 진행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34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노인맞춤돌봄서비스 대상자 범위의 소득기준을 폐지하고</a:t>
            </a:r>
            <a:r>
              <a:rPr lang="en-US" altLang="ko-KR" sz="1200" kern="0" spc="-34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-34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돌봄필요도에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따라 서비스를 이용할 수 있는 제도로서의 확장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E2E3C-62CD-8B69-8A14-F0B7EA8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5C1CF-1E74-48A6-9C91-AA9AD360BC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6EAA8-CC85-6FA3-55AD-D39A6C6A5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37B089-C461-5FFE-05BF-07D689A1AA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8F8167-350B-143F-FC81-03DE4BE96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사전지원제도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장기요양제도 진입 전 예방적 </a:t>
            </a:r>
            <a:r>
              <a:rPr lang="ko-KR" altLang="en-US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돌봄기능을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포괄적으로 보장할 수 있는 사업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활동형 서비스로 월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1-2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 수준에서 </a:t>
            </a:r>
            <a:r>
              <a:rPr lang="ko-KR" altLang="en-US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중점돌봄군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대상자의 집단프로그램 진행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34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노인맞춤돌봄서비스 대상자 범위의 소득기준을 폐지하고</a:t>
            </a:r>
            <a:r>
              <a:rPr lang="en-US" altLang="ko-KR" sz="1200" kern="0" spc="-34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-34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돌봄필요도에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따라 서비스를 이용할 수 있는 제도로서의 확장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384BC1-A557-B0C4-9959-D7DAEDE28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5C1CF-1E74-48A6-9C91-AA9AD360BC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7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DD0-E7DD-4B39-A823-D0CC7F6A146C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5AC9-6134-4ECF-ABFA-30704E8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DD0-E7DD-4B39-A823-D0CC7F6A146C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5AC9-6134-4ECF-ABFA-30704E8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DD0-E7DD-4B39-A823-D0CC7F6A146C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5AC9-6134-4ECF-ABFA-30704E8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4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DD0-E7DD-4B39-A823-D0CC7F6A146C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5AC9-6134-4ECF-ABFA-30704E8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6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DD0-E7DD-4B39-A823-D0CC7F6A146C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5AC9-6134-4ECF-ABFA-30704E8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DD0-E7DD-4B39-A823-D0CC7F6A146C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5AC9-6134-4ECF-ABFA-30704E8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9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DD0-E7DD-4B39-A823-D0CC7F6A146C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5AC9-6134-4ECF-ABFA-30704E8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6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DD0-E7DD-4B39-A823-D0CC7F6A146C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5AC9-6134-4ECF-ABFA-30704E8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DD0-E7DD-4B39-A823-D0CC7F6A146C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5AC9-6134-4ECF-ABFA-30704E8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3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DD0-E7DD-4B39-A823-D0CC7F6A146C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5AC9-6134-4ECF-ABFA-30704E8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4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DD0-E7DD-4B39-A823-D0CC7F6A146C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5AC9-6134-4ECF-ABFA-30704E8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3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851DD0-E7DD-4B39-A823-D0CC7F6A146C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75AC9-6134-4ECF-ABFA-30704E8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7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info@slpkey.co.kr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info@slpkey.co.kr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9">
            <a:extLst>
              <a:ext uri="{FF2B5EF4-FFF2-40B4-BE49-F238E27FC236}">
                <a16:creationId xmlns:a16="http://schemas.microsoft.com/office/drawing/2014/main" id="{5D868B43-E85B-E35F-CA59-145A8C458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6858000" cy="394969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5B00F132-ECDE-A696-4544-AAE50E9CE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1"/>
            <a:ext cx="6857999" cy="1199944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78A31-E992-F468-0F45-CBB2CC05FF40}"/>
              </a:ext>
            </a:extLst>
          </p:cNvPr>
          <p:cNvSpPr txBox="1"/>
          <p:nvPr/>
        </p:nvSpPr>
        <p:spPr>
          <a:xfrm>
            <a:off x="1336588" y="237867"/>
            <a:ext cx="4184824" cy="848002"/>
          </a:xfrm>
          <a:prstGeom prst="rect">
            <a:avLst/>
          </a:prstGeom>
        </p:spPr>
        <p:txBody>
          <a:bodyPr vert="horz" lIns="51435" tIns="25718" rIns="51435" bIns="25718" rtlCol="0" anchor="t">
            <a:normAutofit/>
          </a:bodyPr>
          <a:lstStyle/>
          <a:p>
            <a:pPr algn="ctr" latinLnBrk="0">
              <a:lnSpc>
                <a:spcPts val="2200"/>
              </a:lnSpc>
              <a:spcAft>
                <a:spcPts val="338"/>
              </a:spcAft>
            </a:pPr>
            <a:r>
              <a:rPr lang="ko-KR" altLang="en-US" dirty="0"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국민건강보험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에 가입하셨다면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ts val="2200"/>
              </a:lnSpc>
              <a:spcAft>
                <a:spcPts val="338"/>
              </a:spcAft>
            </a:pPr>
            <a:r>
              <a:rPr lang="ko-KR" altLang="en-US" dirty="0">
                <a:solidFill>
                  <a:srgbClr val="1F90C3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장기요양급여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를 받으실 수 있어요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0B06C8E-8FBE-F2C6-D99B-1A6727310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1192"/>
              </p:ext>
            </p:extLst>
          </p:nvPr>
        </p:nvGraphicFramePr>
        <p:xfrm>
          <a:off x="1148383" y="2796391"/>
          <a:ext cx="4561234" cy="56046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0546">
                  <a:extLst>
                    <a:ext uri="{9D8B030D-6E8A-4147-A177-3AD203B41FA5}">
                      <a16:colId xmlns:a16="http://schemas.microsoft.com/office/drawing/2014/main" val="473739944"/>
                    </a:ext>
                  </a:extLst>
                </a:gridCol>
                <a:gridCol w="2826380">
                  <a:extLst>
                    <a:ext uri="{9D8B030D-6E8A-4147-A177-3AD203B41FA5}">
                      <a16:colId xmlns:a16="http://schemas.microsoft.com/office/drawing/2014/main" val="4274577818"/>
                    </a:ext>
                  </a:extLst>
                </a:gridCol>
                <a:gridCol w="704308">
                  <a:extLst>
                    <a:ext uri="{9D8B030D-6E8A-4147-A177-3AD203B41FA5}">
                      <a16:colId xmlns:a16="http://schemas.microsoft.com/office/drawing/2014/main" val="1143024461"/>
                    </a:ext>
                  </a:extLst>
                </a:gridCol>
              </a:tblGrid>
              <a:tr h="2159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kern="0" dirty="0">
                          <a:solidFill>
                            <a:schemeClr val="accent4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*</a:t>
                      </a:r>
                      <a:r>
                        <a:rPr lang="ko-KR" altLang="en-US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4264" marR="4264" marT="426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질병명</a:t>
                      </a:r>
                      <a:endParaRPr lang="ko-KR" altLang="en-US" sz="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4264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질병코드</a:t>
                      </a:r>
                      <a:endParaRPr lang="ko-KR" altLang="en-US" sz="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4264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761864"/>
                  </a:ext>
                </a:extLst>
              </a:tr>
              <a:tr h="215934"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한국표준</a:t>
                      </a:r>
                      <a:endParaRPr lang="en-US" altLang="ko-KR" sz="90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질병ㆍ사인분류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4264" marR="4264" marT="426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가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알츠하이머병에서의 치매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F00*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083736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나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혈관성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치매 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F01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471221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다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달리 분류된 기타 질환에서의 치매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F02*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052925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라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상세불명의 치매 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F03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023035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마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알츠하이머병 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G30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02667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바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지주막하출혈 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I60 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698974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사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뇌내출혈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I61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62623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아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기타 비외상성 </a:t>
                      </a:r>
                      <a:r>
                        <a:rPr lang="ko-KR" altLang="en-US" sz="9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두개내출혈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I62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394116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뇌경색증 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I63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585467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차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출혈 또는 경색증으로 명시되지 않은 뇌졸중 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I64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608816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카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뇌경색증을 유발하지 않은 뇌전동맥의 폐쇄 및 협착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I65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28056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타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뇌경색증을 유발하지 않은 대뇌동맥의 폐쇄 및 협착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I66 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297295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파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기타 뇌혈관질환 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I67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77510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하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달리 분류된 질환에서의 뇌혈관장애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I68*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590802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거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뇌혈관질환의 후유증 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I69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15628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너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파킨슨병 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G20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882172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더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이차성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9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파킨슨증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G21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929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러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달리 분류된 질환에서의 </a:t>
                      </a:r>
                      <a:r>
                        <a:rPr lang="ko-KR" altLang="en-US" sz="9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파킨슨증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G22*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242570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머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기저핵의 기타 퇴행성 질환 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G23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07533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버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중풍후유증 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U23.4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459858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서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진전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震顫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 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R25.1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098225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어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척수성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9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근위축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및 관련 증후군 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G12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933560"/>
                  </a:ext>
                </a:extLst>
              </a:tr>
              <a:tr h="422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저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달리 분류된 질환에서의 일차적으로</a:t>
                      </a:r>
                      <a:endParaRPr lang="en-US" altLang="ko-KR" sz="90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l" fontAlgn="ctr"/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   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중추신경계통에 영향을 주는 계통성 위축 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G13*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36950"/>
                  </a:ext>
                </a:extLst>
              </a:tr>
              <a:tr h="2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처</a:t>
                      </a:r>
                      <a:r>
                        <a:rPr lang="en-US" altLang="ko-KR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다발경화증 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G35 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16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7280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85D8B51-E5EF-D873-8878-77AF5B630C90}"/>
              </a:ext>
            </a:extLst>
          </p:cNvPr>
          <p:cNvSpPr txBox="1"/>
          <p:nvPr/>
        </p:nvSpPr>
        <p:spPr>
          <a:xfrm>
            <a:off x="1254261" y="1577013"/>
            <a:ext cx="4341218" cy="843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65</a:t>
            </a:r>
            <a:r>
              <a:rPr lang="ko-KR" altLang="en-US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세 이상 노인 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또는</a:t>
            </a:r>
            <a:endParaRPr lang="en-US" altLang="ko-KR" sz="1050" b="0" i="0" dirty="0">
              <a:solidFill>
                <a:srgbClr val="333333"/>
              </a:solidFill>
              <a:effectLst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65</a:t>
            </a:r>
            <a:r>
              <a:rPr lang="ko-KR" altLang="en-US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세 미만</a:t>
            </a:r>
            <a:r>
              <a:rPr lang="en-US" altLang="ko-KR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6</a:t>
            </a:r>
            <a:r>
              <a:rPr lang="ko-KR" altLang="en-US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개월 이상의 기간 동안 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치매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중풍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파킨슨병 등 노인성 질병</a:t>
            </a:r>
            <a:r>
              <a:rPr lang="en-US" altLang="ko-KR" sz="1050" kern="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* 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으로</a:t>
            </a:r>
            <a:endParaRPr lang="en-US" altLang="ko-KR" sz="1050" b="0" i="0" dirty="0">
              <a:solidFill>
                <a:srgbClr val="333333"/>
              </a:solidFill>
              <a:effectLst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일상생활을 수행하기 어렵다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면 장기요양서비스를 신청할 수 있어요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endParaRPr lang="ko-KR" altLang="en-US" sz="10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374A97-CFBE-7154-8EEB-3F3674292618}"/>
              </a:ext>
            </a:extLst>
          </p:cNvPr>
          <p:cNvSpPr txBox="1"/>
          <p:nvPr/>
        </p:nvSpPr>
        <p:spPr>
          <a:xfrm>
            <a:off x="1148383" y="8575720"/>
            <a:ext cx="4538422" cy="402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0" i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단</a:t>
            </a:r>
            <a:r>
              <a:rPr lang="en-US" altLang="ko-KR" sz="700" b="0" i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700" b="0" i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장애인 활동지원 급여를 이용 중이거나 이용을 희망하는 경우 장기요양등급을 받으면 장애인 활동지원 신청이 제한되며</a:t>
            </a:r>
            <a:r>
              <a:rPr lang="en-US" altLang="ko-KR" sz="700" b="0" i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700" b="0" i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장기요양등급을 취소해도 장애인 활동지원 신청이 불가능하니 주의하시기 바랍니다</a:t>
            </a:r>
            <a:endParaRPr lang="ko-KR" altLang="en-US" sz="7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20042-C17D-4795-779C-45D08379C6E0}"/>
              </a:ext>
            </a:extLst>
          </p:cNvPr>
          <p:cNvSpPr txBox="1"/>
          <p:nvPr/>
        </p:nvSpPr>
        <p:spPr>
          <a:xfrm>
            <a:off x="1336588" y="9152421"/>
            <a:ext cx="4184824" cy="715977"/>
          </a:xfrm>
          <a:prstGeom prst="rect">
            <a:avLst/>
          </a:prstGeom>
        </p:spPr>
        <p:txBody>
          <a:bodyPr vert="horz" lIns="51435" tIns="25718" rIns="51435" bIns="25718" rtlCol="0" anchor="t">
            <a:normAutofit/>
          </a:bodyPr>
          <a:lstStyle/>
          <a:p>
            <a:pPr algn="ctr" latinLnBrk="0">
              <a:lnSpc>
                <a:spcPts val="2200"/>
              </a:lnSpc>
              <a:spcAft>
                <a:spcPts val="338"/>
              </a:spcAft>
            </a:pPr>
            <a:r>
              <a:rPr lang="ko-KR" altLang="en-US" dirty="0">
                <a:solidFill>
                  <a:srgbClr val="1F90C3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장기요양등급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받고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ts val="2200"/>
              </a:lnSpc>
              <a:spcAft>
                <a:spcPts val="338"/>
              </a:spcAft>
            </a:pPr>
            <a:r>
              <a:rPr lang="ko-KR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맞춤형 언어재활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받으세요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8395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815FC6-DC19-35C6-C02B-C5BBB6D8C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2000"/>
              </p:ext>
            </p:extLst>
          </p:nvPr>
        </p:nvGraphicFramePr>
        <p:xfrm>
          <a:off x="700087" y="1310254"/>
          <a:ext cx="5457825" cy="3642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809">
                  <a:extLst>
                    <a:ext uri="{9D8B030D-6E8A-4147-A177-3AD203B41FA5}">
                      <a16:colId xmlns:a16="http://schemas.microsoft.com/office/drawing/2014/main" val="473739944"/>
                    </a:ext>
                  </a:extLst>
                </a:gridCol>
                <a:gridCol w="1011254">
                  <a:extLst>
                    <a:ext uri="{9D8B030D-6E8A-4147-A177-3AD203B41FA5}">
                      <a16:colId xmlns:a16="http://schemas.microsoft.com/office/drawing/2014/main" val="4274577818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659030192"/>
                    </a:ext>
                  </a:extLst>
                </a:gridCol>
                <a:gridCol w="2381460">
                  <a:extLst>
                    <a:ext uri="{9D8B030D-6E8A-4147-A177-3AD203B41FA5}">
                      <a16:colId xmlns:a16="http://schemas.microsoft.com/office/drawing/2014/main" val="2840811039"/>
                    </a:ext>
                  </a:extLst>
                </a:gridCol>
                <a:gridCol w="842752">
                  <a:extLst>
                    <a:ext uri="{9D8B030D-6E8A-4147-A177-3AD203B41FA5}">
                      <a16:colId xmlns:a16="http://schemas.microsoft.com/office/drawing/2014/main" val="1143024461"/>
                    </a:ext>
                  </a:extLst>
                </a:gridCol>
              </a:tblGrid>
              <a:tr h="3401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모집 구분</a:t>
                      </a:r>
                      <a:endParaRPr lang="ko-KR" altLang="en-US" sz="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4264" marR="4264" marT="426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근무 직종 </a:t>
                      </a:r>
                      <a:r>
                        <a:rPr lang="en-US" altLang="ko-KR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/ </a:t>
                      </a:r>
                      <a:r>
                        <a:rPr lang="ko-KR" altLang="en-US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부서</a:t>
                      </a:r>
                    </a:p>
                  </a:txBody>
                  <a:tcPr marL="4264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담당 업무 </a:t>
                      </a:r>
                      <a:r>
                        <a:rPr lang="en-US" altLang="ko-KR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/ </a:t>
                      </a:r>
                      <a:r>
                        <a:rPr lang="ko-KR" altLang="en-US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자격 조건</a:t>
                      </a:r>
                    </a:p>
                  </a:txBody>
                  <a:tcPr marL="4264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모집인원</a:t>
                      </a:r>
                      <a:endParaRPr lang="ko-KR" altLang="en-US" sz="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4264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761864"/>
                  </a:ext>
                </a:extLst>
              </a:tr>
              <a:tr h="82565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정규직</a:t>
                      </a:r>
                    </a:p>
                  </a:txBody>
                  <a:tcPr marL="4264" marR="4264" marT="426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6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1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언어재활사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재활치료부</a:t>
                      </a: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담당 업무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자격 조건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우대 조건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</a:p>
                  </a:txBody>
                  <a:tcPr marL="54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운동 실어증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말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실행증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마비말장애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환자의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언어 검사 및 방문 치료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급 언어재활사 자격증 소지자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관련 분야 치료  및 연구 경험자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36000" marR="4264" marT="426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명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36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083736"/>
                  </a:ext>
                </a:extLst>
              </a:tr>
              <a:tr h="825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l" fontAlgn="ctr"/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담당 업무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자격 조건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우대 조건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</a:p>
                  </a:txBody>
                  <a:tcPr marL="54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감각 실어증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신경인지장애 환자의 언어검사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및 방문 치료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급 언어재활사 자격증 소지자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관련 분야 치료 및 연구 경험자</a:t>
                      </a:r>
                    </a:p>
                  </a:txBody>
                  <a:tcPr marL="36000" marR="4264" marT="426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명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36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471221"/>
                  </a:ext>
                </a:extLst>
              </a:tr>
              <a:tr h="825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마케터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기획사업부</a:t>
                      </a:r>
                    </a:p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  -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내근직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담당 업무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자격 조건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우대 조건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</a:p>
                  </a:txBody>
                  <a:tcPr marL="54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정부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병원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기업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학교와의 제휴 마케팅 기획 및 진행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SNS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마케팅 기획 및 진행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유관 경력 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 이상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재활 및 복지 분야 경험자</a:t>
                      </a:r>
                    </a:p>
                  </a:txBody>
                  <a:tcPr marL="36000" marR="4264" marT="426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명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36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052925"/>
                  </a:ext>
                </a:extLst>
              </a:tr>
              <a:tr h="825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재무회계 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·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서무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재무부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  -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내근직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6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담당 업무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자격 조건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우대 조건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</a:p>
                  </a:txBody>
                  <a:tcPr marL="54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6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재무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세무 회계 관리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비품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시설 관리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고객 응대 및 관리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유관 경력 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 이상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l" fontAlgn="ctr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재활 및 복지 분야 경험자</a:t>
                      </a:r>
                    </a:p>
                  </a:txBody>
                  <a:tcPr marL="36000" marR="4264" marT="426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6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명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36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6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0230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38D15B-2809-6DD6-9958-191B2926F79C}"/>
              </a:ext>
            </a:extLst>
          </p:cNvPr>
          <p:cNvSpPr txBox="1"/>
          <p:nvPr/>
        </p:nvSpPr>
        <p:spPr>
          <a:xfrm>
            <a:off x="700087" y="5100014"/>
            <a:ext cx="5457825" cy="468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Ⅰ. 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근무조건 및 급여</a:t>
            </a:r>
            <a:endParaRPr lang="en-US" altLang="ko-KR" sz="1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 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 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8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시간 근무 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(09:00 ~ 18:00)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4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 보험 제공</a:t>
            </a:r>
            <a:endParaRPr lang="en-US" altLang="ko-KR" sz="1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언어재활사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 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세션 당 치료비의 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40% 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수령</a:t>
            </a:r>
            <a:endParaRPr lang="en-US" altLang="ko-KR" sz="1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마케터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</a:t>
            </a:r>
            <a:r>
              <a:rPr lang="ko-KR" altLang="en-US" sz="10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내근직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 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연봉 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3,000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만원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~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Ⅱ. </a:t>
            </a:r>
            <a:r>
              <a:rPr lang="ko-KR" altLang="en-US" sz="1000" b="1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모집 전형</a:t>
            </a:r>
            <a:endParaRPr lang="en-US" altLang="ko-KR" sz="1000" b="1" kern="0" spc="0" dirty="0">
              <a:solidFill>
                <a:srgbClr val="000000"/>
              </a:solidFill>
              <a:effectLst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1. 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서류심사</a:t>
            </a:r>
            <a:endParaRPr lang="en-US" altLang="ko-KR" sz="1000" kern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실무면접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3. 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최종면접</a:t>
            </a:r>
            <a:endParaRPr lang="en-US" altLang="ko-KR" sz="1000" kern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000" kern="0" spc="0" dirty="0">
              <a:solidFill>
                <a:srgbClr val="000000"/>
              </a:solidFill>
              <a:effectLst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Ⅲ. </a:t>
            </a:r>
            <a:r>
              <a:rPr lang="ko-KR" altLang="en-US" sz="1000" b="1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서류 접수</a:t>
            </a:r>
            <a:endParaRPr lang="en-US" altLang="ko-KR" sz="1000" b="1" kern="0" spc="0" dirty="0">
              <a:solidFill>
                <a:srgbClr val="000000"/>
              </a:solidFill>
              <a:effectLst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제출서류</a:t>
            </a:r>
            <a:endParaRPr lang="en-US" altLang="ko-KR" sz="1000" kern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(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공통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이력서 및 자기소개서</a:t>
            </a:r>
            <a:endParaRPr lang="en-US" altLang="ko-KR" sz="1000" kern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(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언어재활사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 1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급 언어재활사 자격증 사본</a:t>
            </a:r>
            <a:endParaRPr lang="en-US" altLang="ko-KR" sz="1000" kern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(</a:t>
            </a:r>
            <a:r>
              <a:rPr lang="ko-KR" altLang="en-US" sz="1000" kern="0" dirty="0" err="1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내근직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경력 증명서 사본</a:t>
            </a:r>
            <a:endParaRPr lang="en-US" altLang="ko-KR" sz="1000" kern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접수기간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2024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12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16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 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~ 2024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12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31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endParaRPr lang="en-US" altLang="ko-KR" sz="1000" kern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접수방법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kern="0" dirty="0" err="1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제출처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info@slpkey.co.kr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제출</a:t>
            </a:r>
            <a:endParaRPr lang="en-US" altLang="ko-KR" sz="1000" kern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kern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Ⅳ. </a:t>
            </a:r>
            <a:r>
              <a:rPr lang="ko-KR" altLang="en-US" sz="1000" b="1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문의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02-000-0000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8" name="그림 7" descr="그래픽, 로고, 스크린샷, 상징이(가) 표시된 사진&#10;&#10;자동 생성된 설명">
            <a:extLst>
              <a:ext uri="{FF2B5EF4-FFF2-40B4-BE49-F238E27FC236}">
                <a16:creationId xmlns:a16="http://schemas.microsoft.com/office/drawing/2014/main" id="{3662137A-D965-0876-7E38-8557FE74A1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9166" t="17222" r="30556" b="20416"/>
          <a:stretch/>
        </p:blipFill>
        <p:spPr>
          <a:xfrm>
            <a:off x="4202161" y="5930864"/>
            <a:ext cx="1955751" cy="30280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37A347-F471-81F2-E9AC-65BD2FB241E6}"/>
              </a:ext>
            </a:extLst>
          </p:cNvPr>
          <p:cNvSpPr txBox="1"/>
          <p:nvPr/>
        </p:nvSpPr>
        <p:spPr>
          <a:xfrm>
            <a:off x="1552575" y="208409"/>
            <a:ext cx="3752850" cy="858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언어재활방문센터 </a:t>
            </a:r>
            <a:r>
              <a:rPr lang="en-US" altLang="ko-KR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</a:t>
            </a:r>
            <a:r>
              <a:rPr lang="en-US" altLang="ko-KR" sz="18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ey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에서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유능한 인재를 모집합니다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 (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상근직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46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B2F47-EDE7-99E3-0524-3918A92D4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24DB15-82DF-0F18-4E17-DD0877802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44641"/>
              </p:ext>
            </p:extLst>
          </p:nvPr>
        </p:nvGraphicFramePr>
        <p:xfrm>
          <a:off x="700087" y="1310254"/>
          <a:ext cx="5457825" cy="2428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809">
                  <a:extLst>
                    <a:ext uri="{9D8B030D-6E8A-4147-A177-3AD203B41FA5}">
                      <a16:colId xmlns:a16="http://schemas.microsoft.com/office/drawing/2014/main" val="473739944"/>
                    </a:ext>
                  </a:extLst>
                </a:gridCol>
                <a:gridCol w="1011254">
                  <a:extLst>
                    <a:ext uri="{9D8B030D-6E8A-4147-A177-3AD203B41FA5}">
                      <a16:colId xmlns:a16="http://schemas.microsoft.com/office/drawing/2014/main" val="4274577818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659030192"/>
                    </a:ext>
                  </a:extLst>
                </a:gridCol>
                <a:gridCol w="2381460">
                  <a:extLst>
                    <a:ext uri="{9D8B030D-6E8A-4147-A177-3AD203B41FA5}">
                      <a16:colId xmlns:a16="http://schemas.microsoft.com/office/drawing/2014/main" val="2840811039"/>
                    </a:ext>
                  </a:extLst>
                </a:gridCol>
                <a:gridCol w="842752">
                  <a:extLst>
                    <a:ext uri="{9D8B030D-6E8A-4147-A177-3AD203B41FA5}">
                      <a16:colId xmlns:a16="http://schemas.microsoft.com/office/drawing/2014/main" val="1143024461"/>
                    </a:ext>
                  </a:extLst>
                </a:gridCol>
              </a:tblGrid>
              <a:tr h="3661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모집 구분</a:t>
                      </a:r>
                      <a:endParaRPr lang="ko-KR" altLang="en-US" sz="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4264" marR="4264" marT="426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근무 직종 </a:t>
                      </a:r>
                      <a:r>
                        <a:rPr lang="en-US" altLang="ko-KR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/ </a:t>
                      </a:r>
                      <a:r>
                        <a:rPr lang="ko-KR" altLang="en-US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부서</a:t>
                      </a:r>
                    </a:p>
                  </a:txBody>
                  <a:tcPr marL="4264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담당 업무 </a:t>
                      </a:r>
                      <a:r>
                        <a:rPr lang="en-US" altLang="ko-KR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/ </a:t>
                      </a:r>
                      <a:r>
                        <a:rPr lang="ko-KR" altLang="en-US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자격 조건</a:t>
                      </a:r>
                    </a:p>
                  </a:txBody>
                  <a:tcPr marL="4264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모집인원</a:t>
                      </a:r>
                      <a:endParaRPr lang="ko-KR" altLang="en-US" sz="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4264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761864"/>
                  </a:ext>
                </a:extLst>
              </a:tr>
              <a:tr h="10311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일용직</a:t>
                      </a:r>
                    </a:p>
                  </a:txBody>
                  <a:tcPr marL="4264" marR="4264" marT="426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6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1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언어재활사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재활치료부</a:t>
                      </a:r>
                    </a:p>
                  </a:txBody>
                  <a:tcPr marL="180000" marR="4264" marT="4264" marB="7200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6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담당 업무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자격 조건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</a:p>
                  </a:txBody>
                  <a:tcPr marL="54000" marR="4264" marT="4264" marB="7200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운동 실어증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말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실행증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마비말장애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환자의 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언어 방문 치료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급 이상 언어재활사 자격증 소지자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36000" marR="4264" marT="4264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명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36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083736"/>
                  </a:ext>
                </a:extLst>
              </a:tr>
              <a:tr h="10311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l" fontAlgn="ctr"/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800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담당 업무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</a:p>
                    <a:p>
                      <a:pPr marL="0" marR="0" lvl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자격 조건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</a:t>
                      </a:r>
                    </a:p>
                  </a:txBody>
                  <a:tcPr marL="54000" marR="4264" marT="4264" marB="7200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6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감각 실어증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신경인지장애  언어 방문 치료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급 이상 언어재활사 자격증 소지자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36000" marR="4264" marT="4264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6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명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36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6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4712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29CAF0-3447-71CC-CBA7-B6CEBFD3033A}"/>
              </a:ext>
            </a:extLst>
          </p:cNvPr>
          <p:cNvSpPr txBox="1"/>
          <p:nvPr/>
        </p:nvSpPr>
        <p:spPr>
          <a:xfrm>
            <a:off x="1552575" y="208409"/>
            <a:ext cx="3752850" cy="858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언어재활방문센터 </a:t>
            </a:r>
            <a:r>
              <a:rPr lang="en-US" altLang="ko-KR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</a:t>
            </a:r>
            <a:r>
              <a:rPr lang="en-US" altLang="ko-KR" sz="18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ey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에서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유능한 인재를 모집합니다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일용직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5765-AD37-2A66-6B83-A88598A8273D}"/>
              </a:ext>
            </a:extLst>
          </p:cNvPr>
          <p:cNvSpPr txBox="1"/>
          <p:nvPr/>
        </p:nvSpPr>
        <p:spPr>
          <a:xfrm>
            <a:off x="700087" y="4225493"/>
            <a:ext cx="5457825" cy="3766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Ⅰ. 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근무조건 및 급여</a:t>
            </a:r>
            <a:endParaRPr lang="en-US" altLang="ko-KR" sz="1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 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 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시간 근무 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(13:00 ~ 18:00)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세션 당 치료비의 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30% 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수령</a:t>
            </a:r>
            <a:endParaRPr lang="en-US" altLang="ko-KR" sz="1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급여의 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3.3% 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공제 후 지급 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사업소득세 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3%+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주민세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사업소득세의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10%)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Ⅱ. </a:t>
            </a:r>
            <a:r>
              <a:rPr lang="ko-KR" altLang="en-US" sz="1000" b="1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모집 전형</a:t>
            </a:r>
            <a:endParaRPr lang="en-US" altLang="ko-KR" sz="1000" b="1" kern="0" spc="0" dirty="0">
              <a:solidFill>
                <a:srgbClr val="000000"/>
              </a:solidFill>
              <a:effectLst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1. 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서류심사</a:t>
            </a:r>
            <a:endParaRPr lang="en-US" altLang="ko-KR" sz="1000" kern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실무면접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3. 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최종면접</a:t>
            </a:r>
            <a:endParaRPr lang="en-US" altLang="ko-KR" sz="1000" kern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000" kern="0" spc="0" dirty="0">
              <a:solidFill>
                <a:srgbClr val="000000"/>
              </a:solidFill>
              <a:effectLst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Ⅲ. </a:t>
            </a:r>
            <a:r>
              <a:rPr lang="ko-KR" altLang="en-US" sz="1000" b="1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서류 접수</a:t>
            </a:r>
            <a:endParaRPr lang="en-US" altLang="ko-KR" sz="1000" b="1" kern="0" spc="0" dirty="0">
              <a:solidFill>
                <a:srgbClr val="000000"/>
              </a:solidFill>
              <a:effectLst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제출서류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이력서 및 자기소개서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언어재활사 자격증 사본</a:t>
            </a:r>
            <a:endParaRPr lang="en-US" altLang="ko-KR" sz="1000" kern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접수기간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2024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12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16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 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~ 2024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12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31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endParaRPr lang="en-US" altLang="ko-KR" sz="1000" kern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접수방법</a:t>
            </a:r>
            <a:r>
              <a:rPr lang="en-US" altLang="ko-KR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kern="0" dirty="0" err="1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제출처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info@slpkey.co.kr</a:t>
            </a:r>
            <a:r>
              <a:rPr lang="ko-KR" altLang="en-US" sz="1000" kern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제출</a:t>
            </a:r>
            <a:endParaRPr lang="en-US" altLang="ko-KR" sz="1000" kern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kern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Ⅳ. </a:t>
            </a:r>
            <a:r>
              <a:rPr lang="ko-KR" altLang="en-US" sz="1000" b="1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문의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02-000-0000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" name="그림 1" descr="그래픽, 로고, 스크린샷, 상징이(가) 표시된 사진&#10;&#10;자동 생성된 설명">
            <a:extLst>
              <a:ext uri="{FF2B5EF4-FFF2-40B4-BE49-F238E27FC236}">
                <a16:creationId xmlns:a16="http://schemas.microsoft.com/office/drawing/2014/main" id="{1DA824E7-8902-24C8-68E2-00D1E11858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9166" t="17222" r="30556" b="20416"/>
          <a:stretch/>
        </p:blipFill>
        <p:spPr>
          <a:xfrm>
            <a:off x="4202161" y="5930864"/>
            <a:ext cx="1955751" cy="30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5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37E0-D817-95E5-375E-3DA97B56D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9">
            <a:extLst>
              <a:ext uri="{FF2B5EF4-FFF2-40B4-BE49-F238E27FC236}">
                <a16:creationId xmlns:a16="http://schemas.microsoft.com/office/drawing/2014/main" id="{6C874955-4ED2-A8B0-9E89-CF02B716D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6858000" cy="394969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FF8FDA7C-C425-E102-0EC9-A831EF8C0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1"/>
            <a:ext cx="6857999" cy="1199944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492BD-ACF2-2AAA-4EC6-A8276DA0E4AD}"/>
              </a:ext>
            </a:extLst>
          </p:cNvPr>
          <p:cNvSpPr txBox="1"/>
          <p:nvPr/>
        </p:nvSpPr>
        <p:spPr>
          <a:xfrm>
            <a:off x="1336588" y="237867"/>
            <a:ext cx="4184824" cy="848002"/>
          </a:xfrm>
          <a:prstGeom prst="rect">
            <a:avLst/>
          </a:prstGeom>
        </p:spPr>
        <p:txBody>
          <a:bodyPr vert="horz" lIns="51435" tIns="25718" rIns="51435" bIns="25718" rtlCol="0" anchor="t">
            <a:normAutofit/>
          </a:bodyPr>
          <a:lstStyle/>
          <a:p>
            <a:pPr algn="ctr" latinLnBrk="0">
              <a:lnSpc>
                <a:spcPts val="2200"/>
              </a:lnSpc>
              <a:spcAft>
                <a:spcPts val="338"/>
              </a:spcAft>
            </a:pPr>
            <a:r>
              <a:rPr lang="ko-KR" altLang="en-US" dirty="0"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국민건강보험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에 가입하셨다면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ts val="2200"/>
              </a:lnSpc>
              <a:spcAft>
                <a:spcPts val="338"/>
              </a:spcAft>
            </a:pPr>
            <a:r>
              <a:rPr lang="ko-KR" altLang="en-US" dirty="0">
                <a:solidFill>
                  <a:srgbClr val="1F90C3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장기요양급여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를 받으실 수 있어요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7423B15-4892-C65D-7A6A-E889F4454FAF}"/>
              </a:ext>
            </a:extLst>
          </p:cNvPr>
          <p:cNvGraphicFramePr>
            <a:graphicFrameLocks noGrp="1"/>
          </p:cNvGraphicFramePr>
          <p:nvPr/>
        </p:nvGraphicFramePr>
        <p:xfrm>
          <a:off x="1148383" y="2796392"/>
          <a:ext cx="4561234" cy="4688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0546">
                  <a:extLst>
                    <a:ext uri="{9D8B030D-6E8A-4147-A177-3AD203B41FA5}">
                      <a16:colId xmlns:a16="http://schemas.microsoft.com/office/drawing/2014/main" val="473739944"/>
                    </a:ext>
                  </a:extLst>
                </a:gridCol>
                <a:gridCol w="2826380">
                  <a:extLst>
                    <a:ext uri="{9D8B030D-6E8A-4147-A177-3AD203B41FA5}">
                      <a16:colId xmlns:a16="http://schemas.microsoft.com/office/drawing/2014/main" val="4274577818"/>
                    </a:ext>
                  </a:extLst>
                </a:gridCol>
                <a:gridCol w="704308">
                  <a:extLst>
                    <a:ext uri="{9D8B030D-6E8A-4147-A177-3AD203B41FA5}">
                      <a16:colId xmlns:a16="http://schemas.microsoft.com/office/drawing/2014/main" val="1143024461"/>
                    </a:ext>
                  </a:extLst>
                </a:gridCol>
              </a:tblGrid>
              <a:tr h="1806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kern="0" dirty="0">
                          <a:solidFill>
                            <a:schemeClr val="accent4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*</a:t>
                      </a:r>
                      <a:r>
                        <a:rPr lang="ko-KR" altLang="en-US" sz="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구분</a:t>
                      </a:r>
                      <a:endParaRPr lang="ko-KR" altLang="en-US" sz="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4264" marR="4264" marT="426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질병명</a:t>
                      </a:r>
                      <a:endParaRPr lang="ko-KR" altLang="en-US" sz="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4264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질병코드</a:t>
                      </a:r>
                      <a:endParaRPr lang="ko-KR" altLang="en-US" sz="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4264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761864"/>
                  </a:ext>
                </a:extLst>
              </a:tr>
              <a:tr h="180652"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한국표준</a:t>
                      </a:r>
                      <a:endParaRPr lang="en-US" altLang="ko-KR" sz="60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질병ㆍ사인분류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4264" marR="4264" marT="426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가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알츠하이머병에서의 치매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F00*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083736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나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혈관성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치매 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F01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471221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다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달리 분류된 기타 질환에서의 치매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F02*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052925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라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상세불명의 치매 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F03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023035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마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알츠하이머병 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G30 </a:t>
                      </a:r>
                      <a:endParaRPr 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02667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바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지주막하출혈 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I60 </a:t>
                      </a:r>
                      <a:endParaRPr 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698974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사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뇌내출혈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I61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62623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아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기타 비외상성 </a:t>
                      </a:r>
                      <a:r>
                        <a:rPr lang="ko-KR" altLang="en-US" sz="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두개내출혈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I62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394116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뇌경색증 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I63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585467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차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출혈 또는 경색증으로 명시되지 않은 뇌졸중 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I64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608816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카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뇌경색증을 유발하지 않은 뇌전동맥의 폐쇄 및 협착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I65 </a:t>
                      </a:r>
                      <a:endParaRPr 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28056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타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뇌경색증을 유발하지 않은 대뇌동맥의 폐쇄 및 협착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I66 </a:t>
                      </a:r>
                      <a:endParaRPr 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297295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파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기타 뇌혈관질환 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I67 </a:t>
                      </a:r>
                      <a:endParaRPr 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77510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하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달리 분류된 질환에서의 뇌혈관장애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I68*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590802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거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뇌혈관질환의 후유증 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I69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15628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너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파킨슨병 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G20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882172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더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이차성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파킨슨증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G21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929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러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달리 분류된 질환에서의 </a:t>
                      </a:r>
                      <a:r>
                        <a:rPr lang="ko-KR" altLang="en-US" sz="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파킨슨증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G22*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242570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머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기저핵의 기타 퇴행성 질환 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G23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07533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버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중풍후유증 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U23.4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459858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서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진전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震顫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 </a:t>
                      </a:r>
                      <a:endParaRPr lang="en-US" altLang="ko-KR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R25.1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098225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어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척수성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근위축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및 관련 증후군 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G12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933560"/>
                  </a:ext>
                </a:extLst>
              </a:tr>
              <a:tr h="3532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저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달리 분류된 질환에서의 일차적으로</a:t>
                      </a:r>
                      <a:endParaRPr lang="en-US" altLang="ko-KR" sz="60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vl="0" algn="l" fontAlgn="ctr"/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   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중추신경계통에 영향을 주는 계통성 위축 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G13*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36950"/>
                  </a:ext>
                </a:extLst>
              </a:tr>
              <a:tr h="180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처</a:t>
                      </a:r>
                      <a:r>
                        <a:rPr lang="en-US" altLang="ko-KR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다발경화증 </a:t>
                      </a:r>
                      <a:endParaRPr lang="ko-KR" alt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075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G35 </a:t>
                      </a:r>
                      <a:endParaRPr lang="en-US" sz="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21500" marR="4264" marT="4264" marB="0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7280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67C7B7-D1B9-C083-F394-8D3CA1FE68DC}"/>
              </a:ext>
            </a:extLst>
          </p:cNvPr>
          <p:cNvSpPr txBox="1"/>
          <p:nvPr/>
        </p:nvSpPr>
        <p:spPr>
          <a:xfrm>
            <a:off x="1254261" y="1577013"/>
            <a:ext cx="4341218" cy="843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65</a:t>
            </a:r>
            <a:r>
              <a:rPr lang="ko-KR" altLang="en-US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세 이상 노인 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또는</a:t>
            </a:r>
            <a:endParaRPr lang="en-US" altLang="ko-KR" sz="1050" b="0" i="0" dirty="0">
              <a:solidFill>
                <a:srgbClr val="333333"/>
              </a:solidFill>
              <a:effectLst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65</a:t>
            </a:r>
            <a:r>
              <a:rPr lang="ko-KR" altLang="en-US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세 미만</a:t>
            </a:r>
            <a:r>
              <a:rPr lang="en-US" altLang="ko-KR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6</a:t>
            </a:r>
            <a:r>
              <a:rPr lang="ko-KR" altLang="en-US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개월 이상의 기간 동안 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치매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중풍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파킨슨병 등 노인성 질병</a:t>
            </a:r>
            <a:r>
              <a:rPr lang="en-US" altLang="ko-KR" sz="1050" kern="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* 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으로</a:t>
            </a:r>
            <a:endParaRPr lang="en-US" altLang="ko-KR" sz="1050" b="0" i="0" dirty="0">
              <a:solidFill>
                <a:srgbClr val="333333"/>
              </a:solidFill>
              <a:effectLst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05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일상생활을 수행하기 어렵다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면 장기요양서비스를 신청할 수 있어요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endParaRPr lang="ko-KR" altLang="en-US" sz="10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F00B5D-AC74-237C-CE6D-5F6480E6FC77}"/>
              </a:ext>
            </a:extLst>
          </p:cNvPr>
          <p:cNvSpPr/>
          <p:nvPr/>
        </p:nvSpPr>
        <p:spPr>
          <a:xfrm>
            <a:off x="2956240" y="8311788"/>
            <a:ext cx="937260" cy="290333"/>
          </a:xfrm>
          <a:prstGeom prst="roundRect">
            <a:avLst/>
          </a:prstGeom>
          <a:solidFill>
            <a:srgbClr val="5B6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rtlCol="0" anchor="ctr"/>
          <a:lstStyle/>
          <a:p>
            <a:pPr algn="ctr"/>
            <a:r>
              <a:rPr lang="ko-KR" altLang="en-US" sz="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▶  자세히 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52FD8-2D9B-543A-8277-A7EA09C5709F}"/>
              </a:ext>
            </a:extLst>
          </p:cNvPr>
          <p:cNvSpPr txBox="1"/>
          <p:nvPr/>
        </p:nvSpPr>
        <p:spPr>
          <a:xfrm>
            <a:off x="3893500" y="8269130"/>
            <a:ext cx="203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보건복지부 링크 </a:t>
            </a:r>
            <a:r>
              <a:rPr lang="en-US" altLang="ko-KR" sz="600" dirty="0"/>
              <a:t>-&gt;</a:t>
            </a:r>
          </a:p>
          <a:p>
            <a:r>
              <a:rPr lang="en-US" altLang="ko-KR" sz="600" dirty="0"/>
              <a:t>https://www.mohw.go.kr/menu.es?mid=a10712030100</a:t>
            </a:r>
            <a:endParaRPr lang="ko-KR" altLang="en-US" sz="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4703E5-28E0-8DA7-A110-4563BD32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90" y="8546129"/>
            <a:ext cx="943689" cy="8328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CADD2E-9272-0BF2-AEF1-2872C7DBC553}"/>
              </a:ext>
            </a:extLst>
          </p:cNvPr>
          <p:cNvSpPr txBox="1"/>
          <p:nvPr/>
        </p:nvSpPr>
        <p:spPr>
          <a:xfrm>
            <a:off x="1336588" y="8940043"/>
            <a:ext cx="4184824" cy="715977"/>
          </a:xfrm>
          <a:prstGeom prst="rect">
            <a:avLst/>
          </a:prstGeom>
        </p:spPr>
        <p:txBody>
          <a:bodyPr vert="horz" lIns="51435" tIns="25718" rIns="51435" bIns="25718" rtlCol="0" anchor="t">
            <a:normAutofit/>
          </a:bodyPr>
          <a:lstStyle/>
          <a:p>
            <a:pPr algn="ctr" latinLnBrk="0">
              <a:lnSpc>
                <a:spcPts val="2200"/>
              </a:lnSpc>
              <a:spcAft>
                <a:spcPts val="338"/>
              </a:spcAft>
            </a:pPr>
            <a:r>
              <a:rPr lang="ko-KR" altLang="en-US" dirty="0">
                <a:solidFill>
                  <a:srgbClr val="1F90C3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장기요양등급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받고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ts val="2200"/>
              </a:lnSpc>
              <a:spcAft>
                <a:spcPts val="338"/>
              </a:spcAft>
            </a:pPr>
            <a:r>
              <a:rPr lang="ko-KR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맞춤형 언어재활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받으세요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0E57B2-2CE6-EEEA-52E0-8C52741D9B7F}"/>
              </a:ext>
            </a:extLst>
          </p:cNvPr>
          <p:cNvSpPr txBox="1"/>
          <p:nvPr/>
        </p:nvSpPr>
        <p:spPr>
          <a:xfrm>
            <a:off x="1148383" y="7556940"/>
            <a:ext cx="4538422" cy="402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0" i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단</a:t>
            </a:r>
            <a:r>
              <a:rPr lang="en-US" altLang="ko-KR" sz="700" b="0" i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700" b="0" i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장애인 활동지원 급여를 이용 중이거나 이용을 희망하는 경우 장기요양등급을 받으면 장애인 활동지원 신청이 제한되며</a:t>
            </a:r>
            <a:r>
              <a:rPr lang="en-US" altLang="ko-KR" sz="700" b="0" i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700" b="0" i="0" dirty="0">
                <a:solidFill>
                  <a:srgbClr val="000000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장기요양등급을 취소해도 장애인 활동지원 신청이 불가능하니 주의하시기 바랍니다</a:t>
            </a:r>
            <a:endParaRPr lang="ko-KR" altLang="en-US" sz="7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03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8CFB2-FD36-145E-DACB-C065CC6A7311}"/>
              </a:ext>
            </a:extLst>
          </p:cNvPr>
          <p:cNvSpPr txBox="1"/>
          <p:nvPr/>
        </p:nvSpPr>
        <p:spPr>
          <a:xfrm>
            <a:off x="228600" y="33385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보건복지부와 함께하는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	</a:t>
            </a:r>
            <a:r>
              <a:rPr lang="ko-KR" altLang="en-US" sz="16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언어재활방문센터 </a:t>
            </a:r>
            <a:r>
              <a:rPr lang="en-US" altLang="ko-KR" sz="16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key</a:t>
            </a:r>
            <a:endParaRPr lang="ko-KR" altLang="en-US" sz="1600" dirty="0">
              <a:solidFill>
                <a:srgbClr val="156082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F24719D-FE91-0B27-A457-079256B98A74}"/>
              </a:ext>
            </a:extLst>
          </p:cNvPr>
          <p:cNvSpPr/>
          <p:nvPr/>
        </p:nvSpPr>
        <p:spPr>
          <a:xfrm>
            <a:off x="849039" y="1010792"/>
            <a:ext cx="1600200" cy="1630481"/>
          </a:xfrm>
          <a:prstGeom prst="ellipse">
            <a:avLst/>
          </a:prstGeom>
          <a:solidFill>
            <a:srgbClr val="ECEB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>
              <a:spcAft>
                <a:spcPts val="338"/>
              </a:spcAft>
            </a:pPr>
            <a:r>
              <a:rPr lang="en-US" altLang="ko-KR" sz="12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“</a:t>
            </a:r>
            <a:r>
              <a:rPr lang="ko-KR" altLang="en-US" sz="12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맞춤형 장기요양서비스</a:t>
            </a:r>
            <a:r>
              <a:rPr lang="en-US" altLang="ko-KR" sz="12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”</a:t>
            </a:r>
          </a:p>
          <a:p>
            <a:pPr algn="ctr">
              <a:spcAft>
                <a:spcPts val="338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전국 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·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도 보건소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256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개소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>
              <a:spcAft>
                <a:spcPts val="338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협력 위탁기관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9595674-7745-80DC-257A-433F417AA31F}"/>
              </a:ext>
            </a:extLst>
          </p:cNvPr>
          <p:cNvSpPr/>
          <p:nvPr/>
        </p:nvSpPr>
        <p:spPr>
          <a:xfrm>
            <a:off x="2628900" y="1010792"/>
            <a:ext cx="1600200" cy="1630481"/>
          </a:xfrm>
          <a:prstGeom prst="ellipse">
            <a:avLst/>
          </a:prstGeom>
          <a:solidFill>
            <a:srgbClr val="ECEB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>
              <a:spcAft>
                <a:spcPts val="338"/>
              </a:spcAft>
            </a:pPr>
            <a:r>
              <a:rPr lang="en-US" altLang="ko-KR" sz="12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“</a:t>
            </a:r>
            <a:r>
              <a:rPr lang="ko-KR" altLang="en-US" sz="12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건강한 농어촌</a:t>
            </a:r>
            <a:r>
              <a:rPr lang="en-US" altLang="ko-KR" sz="12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”</a:t>
            </a:r>
          </a:p>
          <a:p>
            <a:pPr algn="ctr">
              <a:spcAft>
                <a:spcPts val="338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거점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&amp;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방문재활 서비스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F7411F9-A224-5F10-4158-D9F75EEBD04A}"/>
              </a:ext>
            </a:extLst>
          </p:cNvPr>
          <p:cNvSpPr/>
          <p:nvPr/>
        </p:nvSpPr>
        <p:spPr>
          <a:xfrm>
            <a:off x="4408762" y="1010792"/>
            <a:ext cx="1600200" cy="1630481"/>
          </a:xfrm>
          <a:prstGeom prst="ellipse">
            <a:avLst/>
          </a:prstGeom>
          <a:solidFill>
            <a:srgbClr val="ECEB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>
              <a:spcAft>
                <a:spcPts val="338"/>
              </a:spcAft>
            </a:pPr>
            <a:r>
              <a:rPr lang="en-US" altLang="ko-KR" sz="12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“</a:t>
            </a:r>
            <a:r>
              <a:rPr lang="ko-KR" altLang="en-US" sz="12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치매 가족</a:t>
            </a:r>
            <a:r>
              <a:rPr lang="en-US" altLang="ko-KR" sz="12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보호자 사전지원</a:t>
            </a:r>
            <a:r>
              <a:rPr lang="en-US" altLang="ko-KR" sz="12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”</a:t>
            </a:r>
          </a:p>
          <a:p>
            <a:pPr algn="ctr">
              <a:spcAft>
                <a:spcPts val="338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예방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&amp;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조기지원 프로그램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B64B8F-5982-144B-2247-C32672ED70F0}"/>
              </a:ext>
            </a:extLst>
          </p:cNvPr>
          <p:cNvSpPr txBox="1"/>
          <p:nvPr/>
        </p:nvSpPr>
        <p:spPr>
          <a:xfrm>
            <a:off x="228600" y="2977563"/>
            <a:ext cx="6400800" cy="330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맞춤형 장기요양 서비스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보건복지부의 장기요양서비스 이용 대상자의 욕구 및 상태에 맞춘 개별화 사업 정책에 따라 전국 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·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도 보건소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256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개소와 협력하여 개별화된 언어재활서비스를 제공합니다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건강한 농어촌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보건복지부가 진행하는 지역간 양극화 및 급속한 고령화로 지역간 서비스 제공 수준 및 삶의 질 격차를 줄이기 위한 농어촌 지역의 건강 인프라 강화 정책으로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전국 행정복지센터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사회복지관과 협업하여 거점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&amp;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방문재활 서비스를 제공합니다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치매 가족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보호자 사전지원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보건복지부의 치매정책의 사전지원제도로 장기요양제도 진입 전 예방적 돌봄 기능을 포괄적으로 보장해주는 사업과 관련하여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0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예방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&amp;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조기지원 프로그램 일환으로 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1-2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회 수준에서 집단프로그램을 운영하고 있습니다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2842F15-92E7-9096-CB74-B7DF5D003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69966"/>
              </p:ext>
            </p:extLst>
          </p:nvPr>
        </p:nvGraphicFramePr>
        <p:xfrm>
          <a:off x="327526" y="6513146"/>
          <a:ext cx="6120899" cy="3222931"/>
        </p:xfrm>
        <a:graphic>
          <a:graphicData uri="http://schemas.openxmlformats.org/drawingml/2006/table">
            <a:tbl>
              <a:tblPr/>
              <a:tblGrid>
                <a:gridCol w="615449">
                  <a:extLst>
                    <a:ext uri="{9D8B030D-6E8A-4147-A177-3AD203B41FA5}">
                      <a16:colId xmlns:a16="http://schemas.microsoft.com/office/drawing/2014/main" val="127205071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937353554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2141400374"/>
                    </a:ext>
                  </a:extLst>
                </a:gridCol>
                <a:gridCol w="2727325">
                  <a:extLst>
                    <a:ext uri="{9D8B030D-6E8A-4147-A177-3AD203B41FA5}">
                      <a16:colId xmlns:a16="http://schemas.microsoft.com/office/drawing/2014/main" val="1403896014"/>
                    </a:ext>
                  </a:extLst>
                </a:gridCol>
              </a:tblGrid>
              <a:tr h="2177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8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구분</a:t>
                      </a:r>
                    </a:p>
                  </a:txBody>
                  <a:tcPr marL="36433" marR="36433" marT="10073" marB="3600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8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회기</a:t>
                      </a:r>
                    </a:p>
                  </a:txBody>
                  <a:tcPr marL="36433" marR="36433" marT="10073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8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주제</a:t>
                      </a:r>
                    </a:p>
                  </a:txBody>
                  <a:tcPr marL="36433" marR="36433" marT="10073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8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제목</a:t>
                      </a:r>
                    </a:p>
                  </a:txBody>
                  <a:tcPr marL="36433" marR="36433" marT="10073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82321"/>
                  </a:ext>
                </a:extLst>
              </a:tr>
              <a:tr h="41897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치매 알기</a:t>
                      </a:r>
                    </a:p>
                  </a:txBody>
                  <a:tcPr marL="36433" marR="36433" marT="10073" marB="10073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</a:t>
                      </a:r>
                    </a:p>
                  </a:txBody>
                  <a:tcPr marL="36433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치매에 대한 바른 이해</a:t>
                      </a:r>
                    </a:p>
                  </a:txBody>
                  <a:tcPr marL="36433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1.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기억이 희미해지고 있어요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나이 탓이겠죠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2.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일상생활을 잘하면 괜찮은 거죠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  <a:endParaRPr lang="ko-KR" altLang="en-US" sz="8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08000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618610"/>
                  </a:ext>
                </a:extLst>
              </a:tr>
              <a:tr h="620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</a:t>
                      </a:r>
                    </a:p>
                  </a:txBody>
                  <a:tcPr marL="36433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정신행동증상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치매 종류별 초기증상 위험요인</a:t>
                      </a:r>
                    </a:p>
                  </a:txBody>
                  <a:tcPr marL="36433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3.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엉뚱한 행동을 해야 </a:t>
                      </a:r>
                      <a:r>
                        <a:rPr lang="ko-KR" altLang="en-US" sz="8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치매아닙니까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4.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기억력이 괜찮은 치매도 있나요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  <a:endParaRPr lang="ko-KR" altLang="en-US" sz="8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5.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치매 잘 걸리는 사람이 따로 있나요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  <a:endParaRPr lang="ko-KR" altLang="en-US" sz="8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08000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029859"/>
                  </a:ext>
                </a:extLst>
              </a:tr>
              <a:tr h="620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en-US" sz="8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</a:t>
                      </a:r>
                    </a:p>
                  </a:txBody>
                  <a:tcPr marL="36433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치매 진단 및 치료와 관리</a:t>
                      </a:r>
                    </a:p>
                  </a:txBody>
                  <a:tcPr marL="36433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6.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치매 진단은 어떻게 하는 건가요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7.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완치가 안 </a:t>
                      </a:r>
                      <a:r>
                        <a:rPr lang="ko-KR" altLang="en-US" sz="8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된다던데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치료가 무슨 소용인가요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  <a:endParaRPr lang="ko-KR" altLang="en-US" sz="8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8.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치매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인생의 끝인가요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  <a:endParaRPr lang="ko-KR" altLang="en-US" sz="8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08000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365822"/>
                  </a:ext>
                </a:extLst>
              </a:tr>
              <a:tr h="418976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돌보는 지혜</a:t>
                      </a:r>
                    </a:p>
                  </a:txBody>
                  <a:tcPr marL="36433" marR="36433" marT="10073" marB="10073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en-US" sz="8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</a:t>
                      </a:r>
                    </a:p>
                  </a:txBody>
                  <a:tcPr marL="36433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마음이해하기</a:t>
                      </a:r>
                    </a:p>
                  </a:txBody>
                  <a:tcPr marL="36433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1. </a:t>
                      </a:r>
                      <a:r>
                        <a:rPr lang="ko-KR" altLang="en-US" sz="8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치매어르신의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심정은 어떨까요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2.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가족들의 심정은 어떨까요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  <a:endParaRPr lang="ko-KR" altLang="en-US" sz="8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08000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479334"/>
                  </a:ext>
                </a:extLst>
              </a:tr>
              <a:tr h="219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en-US" sz="8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</a:t>
                      </a:r>
                    </a:p>
                  </a:txBody>
                  <a:tcPr marL="36433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8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부정적 태도 극복하기</a:t>
                      </a:r>
                    </a:p>
                  </a:txBody>
                  <a:tcPr marL="36433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3.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이렇게 모시면 되는 걸까요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</a:t>
                      </a:r>
                    </a:p>
                  </a:txBody>
                  <a:tcPr marL="108000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195371"/>
                  </a:ext>
                </a:extLst>
              </a:tr>
              <a:tr h="219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en-US" sz="8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</a:t>
                      </a:r>
                    </a:p>
                  </a:txBody>
                  <a:tcPr marL="36433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의사소통 방법 학습 응용</a:t>
                      </a:r>
                    </a:p>
                  </a:txBody>
                  <a:tcPr marL="36433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4.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이렇게 대화해 보세요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</a:t>
                      </a:r>
                    </a:p>
                  </a:txBody>
                  <a:tcPr marL="108000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88917"/>
                  </a:ext>
                </a:extLst>
              </a:tr>
              <a:tr h="219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en-US" sz="8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7</a:t>
                      </a:r>
                    </a:p>
                  </a:txBody>
                  <a:tcPr marL="36433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남아있는 능력 찾기</a:t>
                      </a:r>
                    </a:p>
                  </a:txBody>
                  <a:tcPr marL="36433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0" marR="0" indent="-20955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5. </a:t>
                      </a:r>
                      <a:r>
                        <a:rPr lang="ko-KR" altLang="en-US" sz="8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치매어르신도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할 수 있는 것이 많고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하고 싶은 것도 많아요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</a:t>
                      </a:r>
                    </a:p>
                  </a:txBody>
                  <a:tcPr marL="108000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801879"/>
                  </a:ext>
                </a:extLst>
              </a:tr>
              <a:tr h="219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en-US" sz="8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8</a:t>
                      </a:r>
                    </a:p>
                  </a:txBody>
                  <a:tcPr marL="36433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8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가족의 자기 돌보기</a:t>
                      </a:r>
                    </a:p>
                  </a:txBody>
                  <a:tcPr marL="36433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6.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가족들도 </a:t>
                      </a:r>
                      <a:r>
                        <a:rPr lang="ko-KR" altLang="en-US" sz="8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병나겠어요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이렇게 헤쳐 나가요</a:t>
                      </a:r>
                      <a:r>
                        <a:rPr lang="en-US" altLang="ko-KR" sz="8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</a:t>
                      </a:r>
                    </a:p>
                  </a:txBody>
                  <a:tcPr marL="108000" marR="36433" marT="10073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7782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F7F514E-5836-B805-489B-5DEA37C43A7B}"/>
              </a:ext>
            </a:extLst>
          </p:cNvPr>
          <p:cNvSpPr txBox="1"/>
          <p:nvPr/>
        </p:nvSpPr>
        <p:spPr>
          <a:xfrm>
            <a:off x="228600" y="6313091"/>
            <a:ext cx="7665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&lt;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프로그램 예시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14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721B1-FF1B-B55B-5B26-A160ED6B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2F0AEA-EFB4-3C2B-A651-D4EE526892DE}"/>
              </a:ext>
            </a:extLst>
          </p:cNvPr>
          <p:cNvSpPr txBox="1"/>
          <p:nvPr/>
        </p:nvSpPr>
        <p:spPr>
          <a:xfrm>
            <a:off x="228600" y="333855"/>
            <a:ext cx="381000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병원과 함께하는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	</a:t>
            </a:r>
            <a:r>
              <a:rPr lang="ko-KR" altLang="en-US" sz="16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언어재활방문센터 </a:t>
            </a:r>
            <a:r>
              <a:rPr lang="en-US" altLang="ko-KR" sz="16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key</a:t>
            </a:r>
            <a:endParaRPr lang="ko-KR" altLang="en-US" sz="1600" dirty="0">
              <a:solidFill>
                <a:srgbClr val="156082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922D5F-40C5-26B1-E7B7-6FE589D56E97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282010" y="2066305"/>
            <a:ext cx="0" cy="3641075"/>
          </a:xfrm>
          <a:prstGeom prst="line">
            <a:avLst/>
          </a:prstGeom>
          <a:ln w="34925">
            <a:solidFill>
              <a:srgbClr val="ECEBE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E7CC0C8-BECB-0287-9835-F8A349CB1D23}"/>
              </a:ext>
            </a:extLst>
          </p:cNvPr>
          <p:cNvCxnSpPr>
            <a:cxnSpLocks/>
          </p:cNvCxnSpPr>
          <p:nvPr/>
        </p:nvCxnSpPr>
        <p:spPr>
          <a:xfrm>
            <a:off x="5575993" y="2066305"/>
            <a:ext cx="0" cy="3178795"/>
          </a:xfrm>
          <a:prstGeom prst="line">
            <a:avLst/>
          </a:prstGeom>
          <a:ln w="34925">
            <a:solidFill>
              <a:srgbClr val="ECEBE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77923C15-A36D-70A8-C01F-4550E7C30D95}"/>
              </a:ext>
            </a:extLst>
          </p:cNvPr>
          <p:cNvSpPr/>
          <p:nvPr/>
        </p:nvSpPr>
        <p:spPr>
          <a:xfrm>
            <a:off x="764055" y="1010793"/>
            <a:ext cx="1035909" cy="1055512"/>
          </a:xfrm>
          <a:prstGeom prst="ellipse">
            <a:avLst/>
          </a:prstGeom>
          <a:solidFill>
            <a:srgbClr val="ECEB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>
              <a:spcAft>
                <a:spcPts val="338"/>
              </a:spcAft>
            </a:pPr>
            <a:r>
              <a:rPr lang="ko-KR" altLang="en-US" sz="12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진단 연계</a:t>
            </a:r>
            <a:endParaRPr lang="en-US" altLang="ko-KR" sz="800" dirty="0">
              <a:solidFill>
                <a:srgbClr val="156082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EDFD3F7-8673-7A91-0021-0DEF615E382B}"/>
              </a:ext>
            </a:extLst>
          </p:cNvPr>
          <p:cNvSpPr/>
          <p:nvPr/>
        </p:nvSpPr>
        <p:spPr>
          <a:xfrm>
            <a:off x="5058038" y="1010793"/>
            <a:ext cx="1035909" cy="1055512"/>
          </a:xfrm>
          <a:prstGeom prst="ellipse">
            <a:avLst/>
          </a:prstGeom>
          <a:solidFill>
            <a:srgbClr val="ECEB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>
              <a:spcAft>
                <a:spcPts val="338"/>
              </a:spcAft>
            </a:pPr>
            <a:r>
              <a:rPr lang="ko-KR" altLang="en-US" sz="12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퇴원 연계</a:t>
            </a:r>
            <a:endParaRPr lang="en-US" altLang="ko-KR" sz="800" dirty="0">
              <a:solidFill>
                <a:srgbClr val="156082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8D5DB9-0A11-931A-3519-AA2D5E7ED1FC}"/>
              </a:ext>
            </a:extLst>
          </p:cNvPr>
          <p:cNvSpPr txBox="1"/>
          <p:nvPr/>
        </p:nvSpPr>
        <p:spPr>
          <a:xfrm>
            <a:off x="4038600" y="2358124"/>
            <a:ext cx="1401687" cy="2820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300000"/>
              </a:lnSpc>
            </a:pPr>
            <a:r>
              <a:rPr lang="ko-KR" altLang="en-US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의뢰 확인</a:t>
            </a:r>
            <a:r>
              <a:rPr lang="en-US" altLang="ko-KR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입원 중</a:t>
            </a:r>
            <a:r>
              <a:rPr lang="en-US" altLang="ko-KR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ko-KR" altLang="en-US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endParaRPr lang="en-US" altLang="ko-KR" sz="1013" kern="0" dirty="0">
              <a:solidFill>
                <a:srgbClr val="15608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 fontAlgn="base">
              <a:lnSpc>
                <a:spcPct val="300000"/>
              </a:lnSpc>
            </a:pPr>
            <a:r>
              <a:rPr lang="ko-KR" altLang="en-US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상담 및 안내</a:t>
            </a:r>
            <a:r>
              <a:rPr lang="en-US" altLang="ko-KR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(</a:t>
            </a:r>
            <a:r>
              <a:rPr lang="ko-KR" altLang="en-US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입원 중</a:t>
            </a:r>
            <a:r>
              <a:rPr lang="en-US" altLang="ko-KR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  <a:p>
            <a:pPr algn="r" fontAlgn="base">
              <a:lnSpc>
                <a:spcPct val="300000"/>
              </a:lnSpc>
            </a:pPr>
            <a:r>
              <a:rPr lang="ko-KR" altLang="en-US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방문 및 평가</a:t>
            </a:r>
            <a:endParaRPr lang="en-US" altLang="ko-KR" sz="1013" kern="0" dirty="0">
              <a:solidFill>
                <a:srgbClr val="15608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 fontAlgn="base">
              <a:lnSpc>
                <a:spcPct val="300000"/>
              </a:lnSpc>
            </a:pPr>
            <a:r>
              <a:rPr lang="ko-KR" altLang="en-US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치료 진행</a:t>
            </a:r>
            <a:endParaRPr lang="en-US" altLang="ko-KR" sz="1013" kern="0" dirty="0">
              <a:solidFill>
                <a:srgbClr val="15608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 fontAlgn="base">
              <a:lnSpc>
                <a:spcPct val="300000"/>
              </a:lnSpc>
            </a:pPr>
            <a:r>
              <a:rPr lang="ko-KR" altLang="en-US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진전 평가</a:t>
            </a:r>
            <a:endParaRPr lang="en-US" altLang="ko-KR" sz="1013" kern="0" dirty="0">
              <a:solidFill>
                <a:srgbClr val="15608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 fontAlgn="base">
              <a:lnSpc>
                <a:spcPct val="300000"/>
              </a:lnSpc>
            </a:pPr>
            <a:r>
              <a:rPr lang="ko-KR" altLang="en-US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종결 상담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68A50-2346-4E99-5F6A-EA9FF63EA752}"/>
              </a:ext>
            </a:extLst>
          </p:cNvPr>
          <p:cNvSpPr txBox="1"/>
          <p:nvPr/>
        </p:nvSpPr>
        <p:spPr>
          <a:xfrm>
            <a:off x="1417715" y="2360162"/>
            <a:ext cx="1905222" cy="32878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base">
              <a:lnSpc>
                <a:spcPct val="300000"/>
              </a:lnSpc>
            </a:pPr>
            <a:r>
              <a:rPr lang="ko-KR" altLang="en-US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협약병원 진단 </a:t>
            </a:r>
            <a:endParaRPr lang="en-US" altLang="ko-KR" sz="1013" kern="0" dirty="0">
              <a:solidFill>
                <a:srgbClr val="15608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fontAlgn="base">
              <a:lnSpc>
                <a:spcPct val="300000"/>
              </a:lnSpc>
            </a:pPr>
            <a:r>
              <a:rPr lang="ko-KR" altLang="en-US" sz="1013" kern="0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장기요양등급신청 및 등급산정</a:t>
            </a:r>
            <a:endParaRPr lang="en-US" altLang="ko-KR" sz="1013" kern="0" dirty="0">
              <a:solidFill>
                <a:srgbClr val="C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fontAlgn="base">
              <a:lnSpc>
                <a:spcPct val="300000"/>
              </a:lnSpc>
            </a:pPr>
            <a:r>
              <a:rPr lang="ko-KR" altLang="en-US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의뢰확인 및 상담</a:t>
            </a:r>
            <a:r>
              <a:rPr lang="en-US" altLang="ko-KR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(</a:t>
            </a:r>
            <a:r>
              <a:rPr lang="ko-KR" altLang="en-US" sz="1013" kern="0" dirty="0" err="1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신청중</a:t>
            </a:r>
            <a:r>
              <a:rPr lang="en-US" altLang="ko-KR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 </a:t>
            </a:r>
          </a:p>
          <a:p>
            <a:pPr fontAlgn="base">
              <a:lnSpc>
                <a:spcPct val="300000"/>
              </a:lnSpc>
            </a:pPr>
            <a:r>
              <a:rPr lang="ko-KR" altLang="en-US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방문 및 평가</a:t>
            </a:r>
            <a:endParaRPr lang="en-US" altLang="ko-KR" sz="1013" kern="0" dirty="0">
              <a:solidFill>
                <a:srgbClr val="15608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fontAlgn="base">
              <a:lnSpc>
                <a:spcPct val="300000"/>
              </a:lnSpc>
            </a:pPr>
            <a:r>
              <a:rPr lang="ko-KR" altLang="en-US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치료 진행</a:t>
            </a:r>
            <a:endParaRPr lang="en-US" altLang="ko-KR" sz="1013" kern="0" dirty="0">
              <a:solidFill>
                <a:srgbClr val="15608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fontAlgn="base">
              <a:lnSpc>
                <a:spcPct val="300000"/>
              </a:lnSpc>
            </a:pPr>
            <a:r>
              <a:rPr lang="ko-KR" altLang="en-US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진전 평가</a:t>
            </a:r>
            <a:endParaRPr lang="en-US" altLang="ko-KR" sz="1013" kern="0" dirty="0">
              <a:solidFill>
                <a:srgbClr val="15608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fontAlgn="base">
              <a:lnSpc>
                <a:spcPct val="300000"/>
              </a:lnSpc>
            </a:pPr>
            <a:r>
              <a:rPr lang="ko-KR" altLang="en-US" sz="1013" kern="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종결 상담</a:t>
            </a:r>
            <a:endParaRPr lang="en-US" altLang="ko-KR" sz="1013" kern="0" dirty="0">
              <a:solidFill>
                <a:srgbClr val="15608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B83366-2BDD-398A-1CED-A2E7B3C955D7}"/>
              </a:ext>
            </a:extLst>
          </p:cNvPr>
          <p:cNvSpPr/>
          <p:nvPr/>
        </p:nvSpPr>
        <p:spPr>
          <a:xfrm>
            <a:off x="1417715" y="3878580"/>
            <a:ext cx="822565" cy="182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BA5773-5237-187F-4684-EAA481043552}"/>
              </a:ext>
            </a:extLst>
          </p:cNvPr>
          <p:cNvSpPr/>
          <p:nvPr/>
        </p:nvSpPr>
        <p:spPr>
          <a:xfrm>
            <a:off x="4635499" y="3416300"/>
            <a:ext cx="822565" cy="182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8C39390-F6AC-1D3C-34A5-AA57F4C820CD}"/>
              </a:ext>
            </a:extLst>
          </p:cNvPr>
          <p:cNvCxnSpPr>
            <a:stCxn id="25" idx="3"/>
          </p:cNvCxnSpPr>
          <p:nvPr/>
        </p:nvCxnSpPr>
        <p:spPr>
          <a:xfrm>
            <a:off x="2240280" y="4792980"/>
            <a:ext cx="23952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CEBB039C-CB6E-2B3E-E4FB-6418159C7B9C}"/>
              </a:ext>
            </a:extLst>
          </p:cNvPr>
          <p:cNvSpPr/>
          <p:nvPr/>
        </p:nvSpPr>
        <p:spPr>
          <a:xfrm>
            <a:off x="2926494" y="5360508"/>
            <a:ext cx="993342" cy="791062"/>
          </a:xfrm>
          <a:prstGeom prst="downArrow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3AF9CE-258F-1788-8C45-503A137FA076}"/>
              </a:ext>
            </a:extLst>
          </p:cNvPr>
          <p:cNvSpPr txBox="1"/>
          <p:nvPr/>
        </p:nvSpPr>
        <p:spPr>
          <a:xfrm>
            <a:off x="1828800" y="5726845"/>
            <a:ext cx="3200400" cy="77335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[</a:t>
            </a:r>
            <a:r>
              <a:rPr lang="ko-KR" altLang="en-US" sz="16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우리기관</a:t>
            </a:r>
            <a:r>
              <a:rPr lang="en-US" altLang="ko-KR" sz="16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내부 치료 시스템으로 연계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5163D910-EA6D-07A0-94A2-2DF0FFEF31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-5400000">
            <a:off x="3005585" y="4424175"/>
            <a:ext cx="740155" cy="598932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9A9F5D64-9A47-DBF2-D9A7-513A5CE78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86776" y="7412898"/>
            <a:ext cx="522720" cy="11880"/>
          </a:xfrm>
          <a:prstGeom prst="rect">
            <a:avLst/>
          </a:prstGeom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163C735-2609-791D-17DD-B6FBDC1FE812}"/>
              </a:ext>
            </a:extLst>
          </p:cNvPr>
          <p:cNvSpPr txBox="1"/>
          <p:nvPr/>
        </p:nvSpPr>
        <p:spPr>
          <a:xfrm>
            <a:off x="568891" y="7258628"/>
            <a:ext cx="1178080" cy="3338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400" b="1" i="0" u="none" strike="noStrike" spc="-100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말운동장애</a:t>
            </a:r>
            <a:endParaRPr lang="ko-KR" sz="1400" b="1" i="0" u="none" strike="noStrike" spc="-100" dirty="0">
              <a:solidFill>
                <a:srgbClr val="15608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7D04ED-B6A5-6CF7-E0B4-AE0CB16476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-5400000">
            <a:off x="3005585" y="5331614"/>
            <a:ext cx="740155" cy="5989322"/>
          </a:xfrm>
          <a:prstGeom prst="rect">
            <a:avLst/>
          </a:prstGeom>
        </p:spPr>
      </p:pic>
      <p:sp>
        <p:nvSpPr>
          <p:cNvPr id="17" name="TextBox 13">
            <a:extLst>
              <a:ext uri="{FF2B5EF4-FFF2-40B4-BE49-F238E27FC236}">
                <a16:creationId xmlns:a16="http://schemas.microsoft.com/office/drawing/2014/main" id="{9006FCC4-AE1F-FB72-234D-996A8E76405C}"/>
              </a:ext>
            </a:extLst>
          </p:cNvPr>
          <p:cNvSpPr txBox="1"/>
          <p:nvPr/>
        </p:nvSpPr>
        <p:spPr>
          <a:xfrm>
            <a:off x="568891" y="8176225"/>
            <a:ext cx="1178080" cy="3338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 latinLnBrk="1"/>
            <a:r>
              <a:rPr lang="ko-KR" altLang="en-US" sz="1400" b="1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신경언어장애</a:t>
            </a:r>
            <a:endParaRPr lang="ko-KR" altLang="en-US" sz="1100" b="1" dirty="0">
              <a:solidFill>
                <a:srgbClr val="15608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F7FAC104-B7B0-FDA5-0A02-163A0A0D252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-5400000">
            <a:off x="3005585" y="6253956"/>
            <a:ext cx="740155" cy="5989325"/>
          </a:xfrm>
          <a:prstGeom prst="rect">
            <a:avLst/>
          </a:prstGeom>
        </p:spPr>
      </p:pic>
      <p:sp>
        <p:nvSpPr>
          <p:cNvPr id="21" name="TextBox 19">
            <a:extLst>
              <a:ext uri="{FF2B5EF4-FFF2-40B4-BE49-F238E27FC236}">
                <a16:creationId xmlns:a16="http://schemas.microsoft.com/office/drawing/2014/main" id="{A1F5DA27-7AA1-B387-807F-927BB11E011F}"/>
              </a:ext>
            </a:extLst>
          </p:cNvPr>
          <p:cNvSpPr txBox="1"/>
          <p:nvPr/>
        </p:nvSpPr>
        <p:spPr>
          <a:xfrm>
            <a:off x="568891" y="9093488"/>
            <a:ext cx="1178080" cy="3338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 latinLnBrk="1"/>
            <a:r>
              <a:rPr lang="ko-KR" altLang="en-US" sz="1400" b="1" dirty="0">
                <a:solidFill>
                  <a:srgbClr val="15608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인지장애</a:t>
            </a:r>
            <a:endParaRPr lang="ko-KR" altLang="en-US" sz="1100" b="1" dirty="0">
              <a:solidFill>
                <a:srgbClr val="15608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858D3CF1-1159-F734-E937-54DF5248C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86776" y="8320335"/>
            <a:ext cx="522720" cy="11880"/>
          </a:xfrm>
          <a:prstGeom prst="rect">
            <a:avLst/>
          </a:prstGeom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2B49DE2-CDF7-BD8B-A839-023CAFB59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86776" y="9242679"/>
            <a:ext cx="522720" cy="11880"/>
          </a:xfrm>
          <a:prstGeom prst="rect">
            <a:avLst/>
          </a:prstGeom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3255C207-92BE-02BC-8A3B-5166969C7DE5}"/>
              </a:ext>
            </a:extLst>
          </p:cNvPr>
          <p:cNvSpPr txBox="1"/>
          <p:nvPr/>
        </p:nvSpPr>
        <p:spPr>
          <a:xfrm>
            <a:off x="1864440" y="7258628"/>
            <a:ext cx="4345860" cy="3338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6858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뇌졸중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퇴행성질환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뇌종양 등으로 인한 </a:t>
            </a:r>
            <a:r>
              <a:rPr lang="ko-KR" altLang="en-US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마비말장애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말실행증의 </a:t>
            </a:r>
            <a:r>
              <a:rPr lang="ko-KR" altLang="en-US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말장애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증상</a:t>
            </a: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34D02F88-BDF7-D5D0-1A87-85184B61EB8F}"/>
              </a:ext>
            </a:extLst>
          </p:cNvPr>
          <p:cNvSpPr txBox="1"/>
          <p:nvPr/>
        </p:nvSpPr>
        <p:spPr>
          <a:xfrm>
            <a:off x="1864440" y="8176225"/>
            <a:ext cx="4345860" cy="3338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6858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뇌졸중</a:t>
            </a:r>
            <a:r>
              <a:rPr lang="en-US" altLang="ko-KR" sz="1000" b="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b="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뇌종양</a:t>
            </a:r>
            <a:r>
              <a:rPr lang="en-US" altLang="ko-KR" sz="1000" b="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b="0" spc="-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외상성</a:t>
            </a:r>
            <a:r>
              <a:rPr lang="ko-KR" altLang="en-US" sz="1000" b="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000" b="0" spc="-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뇌손상</a:t>
            </a:r>
            <a:r>
              <a:rPr lang="en-US" altLang="ko-KR" sz="1000" b="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b="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뇌염 등으로 인한 실어증</a:t>
            </a:r>
            <a:r>
              <a:rPr lang="en-US" altLang="ko-KR" sz="1000" b="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b="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실독증</a:t>
            </a:r>
            <a:r>
              <a:rPr lang="en-US" altLang="ko-KR" sz="1000" b="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b="0" spc="-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실서증의</a:t>
            </a:r>
            <a:r>
              <a:rPr lang="ko-KR" altLang="en-US" sz="1000" b="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언어장애 증상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564A6E1B-C00B-7863-4C75-63F686E19935}"/>
              </a:ext>
            </a:extLst>
          </p:cNvPr>
          <p:cNvSpPr txBox="1"/>
          <p:nvPr/>
        </p:nvSpPr>
        <p:spPr>
          <a:xfrm>
            <a:off x="1864440" y="9063008"/>
            <a:ext cx="4345860" cy="3338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알츠하이머 치매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혈관성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치매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진행성 언어장애 등으로 인한 주의력 및 기억력 장애동반 의사소통장애 증상</a:t>
            </a:r>
          </a:p>
        </p:txBody>
      </p:sp>
    </p:spTree>
    <p:extLst>
      <p:ext uri="{BB962C8B-B14F-4D97-AF65-F5344CB8AC3E}">
        <p14:creationId xmlns:p14="http://schemas.microsoft.com/office/powerpoint/2010/main" val="16157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09637-4AD8-FB58-E6E1-F4F339A1A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80BCE9-B5E8-FE08-DD59-3E157E7CA985}"/>
              </a:ext>
            </a:extLst>
          </p:cNvPr>
          <p:cNvSpPr txBox="1"/>
          <p:nvPr/>
        </p:nvSpPr>
        <p:spPr>
          <a:xfrm>
            <a:off x="228600" y="333855"/>
            <a:ext cx="320040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언어재활방문센터 </a:t>
            </a:r>
            <a:r>
              <a:rPr lang="en-US" altLang="ko-KR" sz="16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key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치료 시스템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D7413E-BF6C-67F7-39A2-F5A828964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96676"/>
              </p:ext>
            </p:extLst>
          </p:nvPr>
        </p:nvGraphicFramePr>
        <p:xfrm>
          <a:off x="251460" y="1143001"/>
          <a:ext cx="6355080" cy="8429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660">
                  <a:extLst>
                    <a:ext uri="{9D8B030D-6E8A-4147-A177-3AD203B41FA5}">
                      <a16:colId xmlns:a16="http://schemas.microsoft.com/office/drawing/2014/main" val="1068032472"/>
                    </a:ext>
                  </a:extLst>
                </a:gridCol>
                <a:gridCol w="4884420">
                  <a:extLst>
                    <a:ext uri="{9D8B030D-6E8A-4147-A177-3AD203B41FA5}">
                      <a16:colId xmlns:a16="http://schemas.microsoft.com/office/drawing/2014/main" val="4181756477"/>
                    </a:ext>
                  </a:extLst>
                </a:gridCol>
              </a:tblGrid>
              <a:tr h="120416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156082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의뢰</a:t>
                      </a:r>
                      <a:endParaRPr lang="en-US" altLang="ko-KR" b="1" dirty="0">
                        <a:solidFill>
                          <a:srgbClr val="156082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홈페이지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상담신청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’,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전화나 이메일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방문을 통해  상담합니다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227765"/>
                  </a:ext>
                </a:extLst>
              </a:tr>
              <a:tr h="120416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156082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방문 및 평가</a:t>
                      </a:r>
                      <a:endParaRPr lang="en-US" altLang="ko-KR" b="1" dirty="0">
                        <a:solidFill>
                          <a:srgbClr val="156082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방문일자가 정해지면 자택으로 치료사가 방문하여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언어와 말 평가를 실시합니다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516970"/>
                  </a:ext>
                </a:extLst>
              </a:tr>
              <a:tr h="120416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156082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치료 계획 수립</a:t>
                      </a:r>
                      <a:endParaRPr lang="en-US" altLang="ko-KR" b="1" dirty="0">
                        <a:solidFill>
                          <a:srgbClr val="156082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평가 내용을 토대로 해당 분야 전문가들이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함께 치료 계획을 점검하고 수립합니다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143016"/>
                  </a:ext>
                </a:extLst>
              </a:tr>
              <a:tr h="120416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156082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방문 치료 서비스 실시</a:t>
                      </a:r>
                      <a:endParaRPr lang="en-US" altLang="ko-KR" b="1" dirty="0">
                        <a:solidFill>
                          <a:srgbClr val="156082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치료사가 방문하여 치료를 제공합니다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424595"/>
                  </a:ext>
                </a:extLst>
              </a:tr>
              <a:tr h="120416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156082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중간 평가 및 치료 진행 정보 제공</a:t>
                      </a:r>
                      <a:endParaRPr lang="en-US" altLang="ko-KR" b="1" dirty="0">
                        <a:solidFill>
                          <a:srgbClr val="156082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치료 중 중간 평가를 진행하여 진전 사항을 확인합니다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270885"/>
                  </a:ext>
                </a:extLst>
              </a:tr>
              <a:tr h="120416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156082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추가 치료 진행 여부 결정</a:t>
                      </a:r>
                      <a:endParaRPr lang="en-US" altLang="ko-KR" b="1" dirty="0">
                        <a:solidFill>
                          <a:srgbClr val="156082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중간 평가 결과를 바탕으로 추가 치료를 진행하거나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치료를 종료하게 됩니다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956954"/>
                  </a:ext>
                </a:extLst>
              </a:tr>
              <a:tr h="120416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156082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정기적 추적 관리</a:t>
                      </a:r>
                      <a:endParaRPr lang="en-US" altLang="ko-KR" b="1" dirty="0">
                        <a:solidFill>
                          <a:srgbClr val="156082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치료 종료 이후에도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[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우리기관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]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의 정기 추적 관리  서비스로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언어 능력 유지 여부를 확인할 수 있습니다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150078"/>
                  </a:ext>
                </a:extLst>
              </a:tr>
            </a:tbl>
          </a:graphicData>
        </a:graphic>
      </p:graphicFrame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B6CB7D64-EB7B-88AE-0913-9B3CF1F504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4" y="1323211"/>
            <a:ext cx="720000" cy="720000"/>
          </a:xfrm>
          <a:prstGeom prst="rect">
            <a:avLst/>
          </a:prstGeom>
        </p:spPr>
      </p:pic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22D09288-5C81-B775-14CE-89F08919FD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4" y="2513803"/>
            <a:ext cx="844704" cy="844704"/>
          </a:xfrm>
          <a:prstGeom prst="rect">
            <a:avLst/>
          </a:prstGeom>
        </p:spPr>
      </p:pic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9B03A5DC-9A39-C58F-4DC3-0EB427F7909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4" y="4953000"/>
            <a:ext cx="720000" cy="720000"/>
          </a:xfrm>
          <a:prstGeom prst="rect">
            <a:avLst/>
          </a:prstGeom>
        </p:spPr>
      </p:pic>
      <p:pic>
        <p:nvPicPr>
          <p:cNvPr id="16" name="그림 15" descr="블랙, 어둠이(가) 표시된 사진&#10;&#10;자동 생성된 설명">
            <a:extLst>
              <a:ext uri="{FF2B5EF4-FFF2-40B4-BE49-F238E27FC236}">
                <a16:creationId xmlns:a16="http://schemas.microsoft.com/office/drawing/2014/main" id="{965E6884-A5EE-DC11-1546-004F58D3AA8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4" y="6138670"/>
            <a:ext cx="720000" cy="720000"/>
          </a:xfrm>
          <a:prstGeom prst="rect">
            <a:avLst/>
          </a:prstGeom>
        </p:spPr>
      </p:pic>
      <p:pic>
        <p:nvPicPr>
          <p:cNvPr id="20" name="그림 19" descr="블랙, 어둠이(가) 표시된 사진&#10;&#10;자동 생성된 설명">
            <a:extLst>
              <a:ext uri="{FF2B5EF4-FFF2-40B4-BE49-F238E27FC236}">
                <a16:creationId xmlns:a16="http://schemas.microsoft.com/office/drawing/2014/main" id="{2AA7747E-712D-7568-CBA9-ADBD9BEC94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6" y="7324340"/>
            <a:ext cx="720000" cy="720000"/>
          </a:xfrm>
          <a:prstGeom prst="rect">
            <a:avLst/>
          </a:prstGeom>
        </p:spPr>
      </p:pic>
      <p:pic>
        <p:nvPicPr>
          <p:cNvPr id="22" name="그림 21" descr="블랙, 어둠이(가) 표시된 사진&#10;&#10;자동 생성된 설명">
            <a:extLst>
              <a:ext uri="{FF2B5EF4-FFF2-40B4-BE49-F238E27FC236}">
                <a16:creationId xmlns:a16="http://schemas.microsoft.com/office/drawing/2014/main" id="{B01BAF50-B75D-26C6-9DBB-9452AC5C1D7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4" y="8448241"/>
            <a:ext cx="720000" cy="720000"/>
          </a:xfrm>
          <a:prstGeom prst="rect">
            <a:avLst/>
          </a:prstGeom>
        </p:spPr>
      </p:pic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id="{AF506F35-AF0C-32A1-ACE7-34040531596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4" y="3793292"/>
            <a:ext cx="720000" cy="720000"/>
          </a:xfrm>
          <a:prstGeom prst="rect">
            <a:avLst/>
          </a:prstGeom>
        </p:spPr>
      </p:pic>
      <p:pic>
        <p:nvPicPr>
          <p:cNvPr id="2" name="그림 1" descr="그래픽, 로고, 스크린샷, 상징이(가) 표시된 사진&#10;&#10;자동 생성된 설명">
            <a:extLst>
              <a:ext uri="{FF2B5EF4-FFF2-40B4-BE49-F238E27FC236}">
                <a16:creationId xmlns:a16="http://schemas.microsoft.com/office/drawing/2014/main" id="{EDED4778-023D-5668-8CB8-56FBCC430A4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1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9166" t="17222" r="30556" b="20416"/>
          <a:stretch/>
        </p:blipFill>
        <p:spPr>
          <a:xfrm>
            <a:off x="4495178" y="2974647"/>
            <a:ext cx="2111362" cy="32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7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F72A-5D94-15E3-D802-69B64E97B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6EE1AC-FB03-4BED-4BCD-872492D56747}"/>
              </a:ext>
            </a:extLst>
          </p:cNvPr>
          <p:cNvSpPr txBox="1"/>
          <p:nvPr/>
        </p:nvSpPr>
        <p:spPr>
          <a:xfrm>
            <a:off x="228600" y="333855"/>
            <a:ext cx="381000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언어재활방문센터 </a:t>
            </a:r>
            <a:r>
              <a:rPr lang="en-US" altLang="ko-KR" sz="1600" dirty="0">
                <a:solidFill>
                  <a:srgbClr val="15608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key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평가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&amp;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치료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16C139A-CF50-0CEA-FCE2-CEC67B6CE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10049"/>
              </p:ext>
            </p:extLst>
          </p:nvPr>
        </p:nvGraphicFramePr>
        <p:xfrm>
          <a:off x="333375" y="1878224"/>
          <a:ext cx="6191250" cy="443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56">
                  <a:extLst>
                    <a:ext uri="{9D8B030D-6E8A-4147-A177-3AD203B41FA5}">
                      <a16:colId xmlns:a16="http://schemas.microsoft.com/office/drawing/2014/main" val="2034286317"/>
                    </a:ext>
                  </a:extLst>
                </a:gridCol>
                <a:gridCol w="782419">
                  <a:extLst>
                    <a:ext uri="{9D8B030D-6E8A-4147-A177-3AD203B41FA5}">
                      <a16:colId xmlns:a16="http://schemas.microsoft.com/office/drawing/2014/main" val="201176884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689551658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144769316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1325032030"/>
                    </a:ext>
                  </a:extLst>
                </a:gridCol>
              </a:tblGrid>
              <a:tr h="89758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평가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25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말운동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능력</a:t>
                      </a: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비구어평가</a:t>
                      </a: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폐활량 검사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성대 기능 평가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연인두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얼굴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턱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입술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혀의 운동 기능 평가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반사 체계 평가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41925"/>
                  </a:ext>
                </a:extLst>
              </a:tr>
              <a:tr h="824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구어평가</a:t>
                      </a: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호흡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발성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조음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공명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운율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말 명료도 평가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청지각적 평가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음향학적 평가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988604"/>
                  </a:ext>
                </a:extLst>
              </a:tr>
              <a:tr h="761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언어 능력</a:t>
                      </a: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15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한국판 웨스턴 실어증 검사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(K-WAB)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보스턴 이름대기 검사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(K-BNT)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실어증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신경언어장애 선별검사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(STAND)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51713"/>
                  </a:ext>
                </a:extLst>
              </a:tr>
              <a:tr h="97560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치료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마비말장애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호흡 및 발성 훈련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리실버만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음성치료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(LSVT)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조음지시법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최소대립쌍 치료</a:t>
                      </a:r>
                    </a:p>
                  </a:txBody>
                  <a:tcPr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구강근육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자극법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(PROMPTS)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운율 치료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속도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리듬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보조기 활용 안내 및 훈련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보완대체의사소통 활용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(AAC)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16062"/>
                  </a:ext>
                </a:extLst>
              </a:tr>
              <a:tr h="975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실어증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자극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촉진 치료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언어학 기반 치료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음운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어휘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통사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멜로디 억양 치료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(MIT)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수의적 통제 치료법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(VCIU)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베르니케실어증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치료법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(TWA)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단어인출 치료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(WRT)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시각동작치료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(VAT)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실어증 의사소통 효과증진법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(PACE)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61620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9D0AEAF-C499-DD86-6A7A-D8186A49B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29198"/>
              </p:ext>
            </p:extLst>
          </p:nvPr>
        </p:nvGraphicFramePr>
        <p:xfrm>
          <a:off x="333374" y="7423643"/>
          <a:ext cx="6191248" cy="2053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993">
                  <a:extLst>
                    <a:ext uri="{9D8B030D-6E8A-4147-A177-3AD203B41FA5}">
                      <a16:colId xmlns:a16="http://schemas.microsoft.com/office/drawing/2014/main" val="2421492810"/>
                    </a:ext>
                  </a:extLst>
                </a:gridCol>
                <a:gridCol w="2137067">
                  <a:extLst>
                    <a:ext uri="{9D8B030D-6E8A-4147-A177-3AD203B41FA5}">
                      <a16:colId xmlns:a16="http://schemas.microsoft.com/office/drawing/2014/main" val="2985053411"/>
                    </a:ext>
                  </a:extLst>
                </a:gridCol>
                <a:gridCol w="1149188">
                  <a:extLst>
                    <a:ext uri="{9D8B030D-6E8A-4147-A177-3AD203B41FA5}">
                      <a16:colId xmlns:a16="http://schemas.microsoft.com/office/drawing/2014/main" val="27115317"/>
                    </a:ext>
                  </a:extLst>
                </a:gridCol>
              </a:tblGrid>
              <a:tr h="228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사이트명</a:t>
                      </a:r>
                    </a:p>
                  </a:txBody>
                  <a:tcPr marL="51435" marR="51435" marT="25718" marB="2571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URL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6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223208"/>
                  </a:ext>
                </a:extLst>
              </a:tr>
              <a:tr h="2281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리플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리햅위더스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성인 언어치료 전문 플랫폼</a:t>
                      </a:r>
                    </a:p>
                  </a:txBody>
                  <a:tcPr marL="108000" marR="51435" marT="25718" marB="2571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https://www.replatform.co.kr/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6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552638"/>
                  </a:ext>
                </a:extLst>
              </a:tr>
              <a:tr h="2281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언어발전소</a:t>
                      </a:r>
                    </a:p>
                  </a:txBody>
                  <a:tcPr marL="108000" marR="51435" marT="25718" marB="2571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https://www.helpspeaking.kr/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08142"/>
                  </a:ext>
                </a:extLst>
              </a:tr>
              <a:tr h="228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연구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발간자료명</a:t>
                      </a:r>
                    </a:p>
                  </a:txBody>
                  <a:tcPr marL="51435" marR="51435" marT="25718" marB="2571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발간등록번호</a:t>
                      </a: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발행처</a:t>
                      </a: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25621"/>
                  </a:ext>
                </a:extLst>
              </a:tr>
              <a:tr h="2281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제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차 농어촌 보건복지 기본계획</a:t>
                      </a:r>
                    </a:p>
                  </a:txBody>
                  <a:tcPr marL="108000" marR="51435" marT="25718" marB="2571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보건복지부</a:t>
                      </a: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65477"/>
                  </a:ext>
                </a:extLst>
              </a:tr>
              <a:tr h="2281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2024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 치매정책 사업안내</a:t>
                      </a:r>
                    </a:p>
                  </a:txBody>
                  <a:tcPr marL="108000" marR="51435" marT="25718" marB="2571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11-1352000-002200-10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3049"/>
                  </a:ext>
                </a:extLst>
              </a:tr>
              <a:tr h="2281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2023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 지역사회 통합건강증진사업 안내</a:t>
                      </a:r>
                    </a:p>
                  </a:txBody>
                  <a:tcPr marL="108000" marR="51435" marT="25718" marB="2571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11-1352297-000648-01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441376"/>
                  </a:ext>
                </a:extLst>
              </a:tr>
              <a:tr h="2281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사회보장제도 성인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·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노인 돌봄 분야 기본평가</a:t>
                      </a:r>
                    </a:p>
                  </a:txBody>
                  <a:tcPr marL="108000" marR="51435" marT="25718" marB="2571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11-1352000-002450-01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42466"/>
                  </a:ext>
                </a:extLst>
              </a:tr>
              <a:tr h="2281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노인맞춤돌봄서비스 고도화 방안 연구</a:t>
                      </a:r>
                    </a:p>
                  </a:txBody>
                  <a:tcPr marL="108000" marR="51435" marT="25718" marB="2571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11-1352000-003541-01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B6F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>
                        <a:alpha val="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5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08EB03-CF1A-D201-2EDC-969D271260FD}"/>
              </a:ext>
            </a:extLst>
          </p:cNvPr>
          <p:cNvSpPr txBox="1"/>
          <p:nvPr/>
        </p:nvSpPr>
        <p:spPr>
          <a:xfrm>
            <a:off x="333375" y="7030811"/>
            <a:ext cx="857927" cy="325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참고자료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D4CB85-2D2E-4D20-B4DE-CDA70B844D12}"/>
              </a:ext>
            </a:extLst>
          </p:cNvPr>
          <p:cNvSpPr txBox="1"/>
          <p:nvPr/>
        </p:nvSpPr>
        <p:spPr>
          <a:xfrm>
            <a:off x="228600" y="1062933"/>
            <a:ext cx="6400800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신경장애로 인해 발생하는 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언어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인지장애에 특화된 치료 서비스 제공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근거기반중재 원칙에 따라 검증된 치료법으로 맞춤형 치료 프로그램을 제공합니다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8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래픽, 로고, 스크린샷, 상징이(가) 표시된 사진&#10;&#10;자동 생성된 설명">
            <a:extLst>
              <a:ext uri="{FF2B5EF4-FFF2-40B4-BE49-F238E27FC236}">
                <a16:creationId xmlns:a16="http://schemas.microsoft.com/office/drawing/2014/main" id="{719D3B9D-6EA7-EB4D-804C-2071504E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9166" t="17222" r="30556" b="20416"/>
          <a:stretch/>
        </p:blipFill>
        <p:spPr>
          <a:xfrm>
            <a:off x="2000250" y="2705100"/>
            <a:ext cx="2762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489DAED-940A-2999-D2C5-001298C6311E}"/>
              </a:ext>
            </a:extLst>
          </p:cNvPr>
          <p:cNvSpPr/>
          <p:nvPr/>
        </p:nvSpPr>
        <p:spPr>
          <a:xfrm>
            <a:off x="3863577" y="5511800"/>
            <a:ext cx="1278732" cy="379412"/>
          </a:xfrm>
          <a:prstGeom prst="roundRect">
            <a:avLst/>
          </a:prstGeom>
          <a:solidFill>
            <a:srgbClr val="416E7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8FCD53A-BD09-E3F4-C1D2-377C2E2F1439}"/>
              </a:ext>
            </a:extLst>
          </p:cNvPr>
          <p:cNvCxnSpPr>
            <a:cxnSpLocks/>
          </p:cNvCxnSpPr>
          <p:nvPr/>
        </p:nvCxnSpPr>
        <p:spPr>
          <a:xfrm>
            <a:off x="445400" y="6824008"/>
            <a:ext cx="1452457" cy="0"/>
          </a:xfrm>
          <a:prstGeom prst="line">
            <a:avLst/>
          </a:prstGeom>
          <a:ln>
            <a:solidFill>
              <a:srgbClr val="416E7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그래픽, 로고, 스크린샷, 상징이(가) 표시된 사진&#10;&#10;자동 생성된 설명">
            <a:extLst>
              <a:ext uri="{FF2B5EF4-FFF2-40B4-BE49-F238E27FC236}">
                <a16:creationId xmlns:a16="http://schemas.microsoft.com/office/drawing/2014/main" id="{A5E8B8F8-47C5-ACED-3FE8-C2EB2E73A9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9166" t="17222" r="30556" b="20416"/>
          <a:stretch/>
        </p:blipFill>
        <p:spPr>
          <a:xfrm>
            <a:off x="1692357" y="6209152"/>
            <a:ext cx="406350" cy="629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A5D334-CA8B-330B-BE73-7DED7214F19D}"/>
              </a:ext>
            </a:extLst>
          </p:cNvPr>
          <p:cNvSpPr txBox="1"/>
          <p:nvPr/>
        </p:nvSpPr>
        <p:spPr>
          <a:xfrm>
            <a:off x="389779" y="6144500"/>
            <a:ext cx="1302578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5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언어재활방문센터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 algn="r">
              <a:lnSpc>
                <a:spcPts val="2500"/>
              </a:lnSpc>
            </a:pPr>
            <a:r>
              <a:rPr lang="en-US" altLang="ko-KR" sz="2800" dirty="0">
                <a:solidFill>
                  <a:srgbClr val="416E7C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5D9E5E-2A86-FA91-EA20-BACF1CEF9FFE}"/>
              </a:ext>
            </a:extLst>
          </p:cNvPr>
          <p:cNvSpPr txBox="1"/>
          <p:nvPr/>
        </p:nvSpPr>
        <p:spPr>
          <a:xfrm>
            <a:off x="3910012" y="5414962"/>
            <a:ext cx="1185863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pc="-150" dirty="0"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치료시스템</a:t>
            </a:r>
            <a:endParaRPr lang="en-US" altLang="ko-KR" spc="-150" dirty="0"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dirty="0"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평가</a:t>
            </a:r>
            <a:r>
              <a:rPr lang="en-US" altLang="ko-KR" dirty="0"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&amp;</a:t>
            </a:r>
            <a:r>
              <a:rPr lang="ko-KR" altLang="en-US" dirty="0"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치료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ABD3658-756B-687F-CCFE-36C72CA35D85}"/>
              </a:ext>
            </a:extLst>
          </p:cNvPr>
          <p:cNvSpPr/>
          <p:nvPr/>
        </p:nvSpPr>
        <p:spPr>
          <a:xfrm>
            <a:off x="3858021" y="5925761"/>
            <a:ext cx="1278732" cy="379412"/>
          </a:xfrm>
          <a:prstGeom prst="roundRect">
            <a:avLst/>
          </a:prstGeom>
          <a:solidFill>
            <a:srgbClr val="416E7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6550DF-361A-CA0A-A500-8373BA56D1AD}"/>
              </a:ext>
            </a:extLst>
          </p:cNvPr>
          <p:cNvSpPr/>
          <p:nvPr/>
        </p:nvSpPr>
        <p:spPr>
          <a:xfrm>
            <a:off x="3858021" y="6339723"/>
            <a:ext cx="1278732" cy="379412"/>
          </a:xfrm>
          <a:prstGeom prst="roundRect">
            <a:avLst/>
          </a:prstGeom>
          <a:solidFill>
            <a:srgbClr val="416E7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0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래픽, 로고, 스크린샷, 상징이(가) 표시된 사진&#10;&#10;자동 생성된 설명">
            <a:extLst>
              <a:ext uri="{FF2B5EF4-FFF2-40B4-BE49-F238E27FC236}">
                <a16:creationId xmlns:a16="http://schemas.microsoft.com/office/drawing/2014/main" id="{215D4010-D591-09D4-21F4-B64B0B8004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9166" t="17222" r="30556" b="20416"/>
          <a:stretch/>
        </p:blipFill>
        <p:spPr>
          <a:xfrm>
            <a:off x="270006" y="6173202"/>
            <a:ext cx="446716" cy="69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87C6E-801E-5D40-7C6B-A20E339A2033}"/>
              </a:ext>
            </a:extLst>
          </p:cNvPr>
          <p:cNvSpPr txBox="1"/>
          <p:nvPr/>
        </p:nvSpPr>
        <p:spPr>
          <a:xfrm>
            <a:off x="716722" y="6183474"/>
            <a:ext cx="378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언어재활방문센터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key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188C98-41BF-D9B7-1328-DF9B2908C40A}"/>
              </a:ext>
            </a:extLst>
          </p:cNvPr>
          <p:cNvSpPr/>
          <p:nvPr/>
        </p:nvSpPr>
        <p:spPr>
          <a:xfrm>
            <a:off x="493364" y="7448188"/>
            <a:ext cx="937260" cy="290333"/>
          </a:xfrm>
          <a:prstGeom prst="roundRect">
            <a:avLst/>
          </a:prstGeom>
          <a:solidFill>
            <a:srgbClr val="5B6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rtlCol="0" anchor="ctr"/>
          <a:lstStyle/>
          <a:p>
            <a:pPr algn="ctr"/>
            <a:r>
              <a:rPr lang="ko-KR" altLang="en-US" sz="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상담신청 보내기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3D345-24A0-0778-68E3-17E04242160E}"/>
              </a:ext>
            </a:extLst>
          </p:cNvPr>
          <p:cNvSpPr txBox="1"/>
          <p:nvPr/>
        </p:nvSpPr>
        <p:spPr>
          <a:xfrm>
            <a:off x="142875" y="642455"/>
            <a:ext cx="6496050" cy="3654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0">
              <a:lnSpc>
                <a:spcPts val="2000"/>
              </a:lnSpc>
            </a:pPr>
            <a:r>
              <a:rPr lang="ko-KR" altLang="en-US" sz="1100" b="1" i="0" dirty="0">
                <a:solidFill>
                  <a:srgbClr val="000000"/>
                </a:solidFill>
                <a:effectLst/>
                <a:latin typeface="inherit"/>
              </a:rPr>
              <a:t>개인정보 수집 및 이용에 대한 안내</a:t>
            </a:r>
            <a:endParaRPr lang="ko-KR" altLang="en-US" sz="1100" b="1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fontAlgn="base" latinLnBrk="0">
              <a:lnSpc>
                <a:spcPts val="2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KR"/>
              </a:rPr>
              <a:t> </a:t>
            </a:r>
          </a:p>
          <a:p>
            <a:pPr algn="l" fontAlgn="base" latinLnBrk="0">
              <a:lnSpc>
                <a:spcPts val="2000"/>
              </a:lnSpc>
            </a:pPr>
            <a:r>
              <a:rPr lang="ko-KR" altLang="en-US" sz="1100" b="1" i="0" dirty="0">
                <a:solidFill>
                  <a:srgbClr val="000000"/>
                </a:solidFill>
                <a:effectLst/>
                <a:latin typeface="inherit"/>
              </a:rPr>
              <a:t>수집항목</a:t>
            </a:r>
            <a:endParaRPr lang="ko-KR" altLang="en-US" sz="11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fontAlgn="base" latinLnBrk="0">
              <a:lnSpc>
                <a:spcPts val="2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KR"/>
              </a:rPr>
              <a:t>이름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KR"/>
              </a:rPr>
              <a:t>연락처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KR"/>
              </a:rPr>
              <a:t>기관명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KR"/>
              </a:rPr>
              <a:t>이메일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KR"/>
              </a:rPr>
              <a:t>문의내용</a:t>
            </a:r>
          </a:p>
          <a:p>
            <a:pPr algn="l" fontAlgn="base" latinLnBrk="0">
              <a:lnSpc>
                <a:spcPts val="2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KR"/>
              </a:rPr>
              <a:t> </a:t>
            </a:r>
          </a:p>
          <a:p>
            <a:pPr algn="l" fontAlgn="base" latinLnBrk="0">
              <a:lnSpc>
                <a:spcPts val="2000"/>
              </a:lnSpc>
            </a:pPr>
            <a:r>
              <a:rPr lang="ko-KR" altLang="en-US" sz="1100" b="1" i="0" dirty="0">
                <a:solidFill>
                  <a:srgbClr val="000000"/>
                </a:solidFill>
                <a:effectLst/>
                <a:latin typeface="inherit"/>
              </a:rPr>
              <a:t>수집목적</a:t>
            </a:r>
            <a:endParaRPr lang="ko-KR" altLang="en-US" sz="11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fontAlgn="base" latinLnBrk="0">
              <a:lnSpc>
                <a:spcPts val="2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KR"/>
              </a:rPr>
              <a:t>문의접수 및 회신</a:t>
            </a:r>
          </a:p>
          <a:p>
            <a:pPr algn="l" fontAlgn="base" latinLnBrk="0">
              <a:lnSpc>
                <a:spcPts val="2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KR"/>
              </a:rPr>
              <a:t> </a:t>
            </a:r>
          </a:p>
          <a:p>
            <a:pPr algn="l" fontAlgn="base" latinLnBrk="0">
              <a:lnSpc>
                <a:spcPts val="2000"/>
              </a:lnSpc>
            </a:pPr>
            <a:r>
              <a:rPr lang="ko-KR" altLang="en-US" sz="1100" b="1" i="0" dirty="0">
                <a:solidFill>
                  <a:srgbClr val="000000"/>
                </a:solidFill>
                <a:effectLst/>
                <a:latin typeface="inherit"/>
              </a:rPr>
              <a:t>이용기간</a:t>
            </a:r>
            <a:endParaRPr lang="ko-KR" altLang="en-US" sz="11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fontAlgn="base" latinLnBrk="0">
              <a:lnSpc>
                <a:spcPts val="2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KR"/>
              </a:rPr>
              <a:t>원칙적으로 개인정보 수집 및 이용목적이 달성된 후에는 해당 정보를 지체 없이 파기합니다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l" fontAlgn="base" latinLnBrk="0">
              <a:lnSpc>
                <a:spcPts val="2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KR"/>
              </a:rPr>
              <a:t>단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KR"/>
              </a:rPr>
              <a:t>관계법령의 규정에 의하여 보전할 필요가 있는 경우 일정 기간 동안 개인정보를 보관할 수 있습니다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l" fontAlgn="base" latinLnBrk="0">
              <a:lnSpc>
                <a:spcPts val="2000"/>
              </a:lnSpc>
            </a:pP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KR"/>
              </a:rPr>
              <a:t> </a:t>
            </a:r>
          </a:p>
          <a:p>
            <a:pPr algn="l" fontAlgn="base" latinLnBrk="0">
              <a:lnSpc>
                <a:spcPts val="2000"/>
              </a:lnSpc>
            </a:pPr>
            <a:r>
              <a:rPr lang="ko-KR" altLang="en-US" sz="1100" b="1" dirty="0">
                <a:solidFill>
                  <a:srgbClr val="000000"/>
                </a:solidFill>
                <a:latin typeface="Noto Sans KR"/>
              </a:rPr>
              <a:t>언어재활방문센터 </a:t>
            </a:r>
            <a:r>
              <a:rPr lang="en-US" altLang="ko-KR" sz="1100" b="1" dirty="0">
                <a:solidFill>
                  <a:srgbClr val="000000"/>
                </a:solidFill>
                <a:latin typeface="Noto Sans KR"/>
              </a:rPr>
              <a:t>Key</a:t>
            </a:r>
            <a:r>
              <a:rPr lang="ko-KR" altLang="en-US" sz="1100" b="1" dirty="0">
                <a:solidFill>
                  <a:srgbClr val="000000"/>
                </a:solidFill>
                <a:latin typeface="Noto Sans KR"/>
              </a:rPr>
              <a:t>는 </a:t>
            </a:r>
            <a:endParaRPr lang="en-US" altLang="ko-KR" sz="1100" b="1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fontAlgn="base" latinLnBrk="0">
              <a:lnSpc>
                <a:spcPts val="2000"/>
              </a:lnSpc>
            </a:pPr>
            <a:r>
              <a:rPr lang="ko-KR" altLang="en-US" sz="1100" b="1" i="0" dirty="0">
                <a:solidFill>
                  <a:srgbClr val="000000"/>
                </a:solidFill>
                <a:effectLst/>
                <a:latin typeface="inherit"/>
              </a:rPr>
              <a:t>그 밖의 개인정보처리방침을 준수합니다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37244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</TotalTime>
  <Words>1910</Words>
  <Application>Microsoft Office PowerPoint</Application>
  <PresentationFormat>A4 용지(210x297mm)</PresentationFormat>
  <Paragraphs>433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inherit</vt:lpstr>
      <vt:lpstr>Noto Sans KR</vt:lpstr>
      <vt:lpstr>강원교육튼튼</vt:lpstr>
      <vt:lpstr>경기천년바탕OTF Regular</vt:lpstr>
      <vt:lpstr>나눔바른고딕OTF</vt:lpstr>
      <vt:lpstr>맑은 고딕</vt:lpstr>
      <vt:lpstr>함초롬바탕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김초롱</dc:creator>
  <cp:lastModifiedBy>김초롱</cp:lastModifiedBy>
  <cp:revision>31</cp:revision>
  <dcterms:created xsi:type="dcterms:W3CDTF">2024-12-03T08:35:27Z</dcterms:created>
  <dcterms:modified xsi:type="dcterms:W3CDTF">2024-12-13T07:03:40Z</dcterms:modified>
</cp:coreProperties>
</file>