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75" d="100"/>
          <a:sy n="75" d="100"/>
        </p:scale>
        <p:origin x="1536" y="54"/>
      </p:cViewPr>
      <p:guideLst>
        <p:guide orient="horz" pos="384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A9C4E7-4145-4A40-B840-800C97CC1C4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221672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9C4E7-4145-4A40-B840-800C97CC1C4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229482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9C4E7-4145-4A40-B840-800C97CC1C4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395854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9C4E7-4145-4A40-B840-800C97CC1C4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109320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A9C4E7-4145-4A40-B840-800C97CC1C4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245519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9C4E7-4145-4A40-B840-800C97CC1C4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186287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9C4E7-4145-4A40-B840-800C97CC1C43}"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352483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9C4E7-4145-4A40-B840-800C97CC1C43}"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69474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C4E7-4145-4A40-B840-800C97CC1C43}"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368274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0A9C4E7-4145-4A40-B840-800C97CC1C4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144033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0A9C4E7-4145-4A40-B840-800C97CC1C4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3797-6D64-4630-9C1E-D64AAB050272}" type="slidenum">
              <a:rPr lang="en-US" smtClean="0"/>
              <a:t>‹#›</a:t>
            </a:fld>
            <a:endParaRPr lang="en-US"/>
          </a:p>
        </p:txBody>
      </p:sp>
    </p:spTree>
    <p:extLst>
      <p:ext uri="{BB962C8B-B14F-4D97-AF65-F5344CB8AC3E}">
        <p14:creationId xmlns:p14="http://schemas.microsoft.com/office/powerpoint/2010/main" val="34539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0A9C4E7-4145-4A40-B840-800C97CC1C43}" type="datetimeFigureOut">
              <a:rPr lang="en-US" smtClean="0"/>
              <a:t>3/20/2018</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D6663797-6D64-4630-9C1E-D64AAB050272}" type="slidenum">
              <a:rPr lang="en-US" smtClean="0"/>
              <a:t>‹#›</a:t>
            </a:fld>
            <a:endParaRPr lang="en-US"/>
          </a:p>
        </p:txBody>
      </p:sp>
    </p:spTree>
    <p:extLst>
      <p:ext uri="{BB962C8B-B14F-4D97-AF65-F5344CB8AC3E}">
        <p14:creationId xmlns:p14="http://schemas.microsoft.com/office/powerpoint/2010/main" val="3721311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46EBB-C5F0-4198-A0E1-69E202EDAC67}"/>
              </a:ext>
            </a:extLst>
          </p:cNvPr>
          <p:cNvSpPr txBox="1"/>
          <p:nvPr/>
        </p:nvSpPr>
        <p:spPr>
          <a:xfrm>
            <a:off x="106680" y="98334"/>
            <a:ext cx="6617970" cy="6555641"/>
          </a:xfrm>
          <a:prstGeom prst="rect">
            <a:avLst/>
          </a:prstGeom>
          <a:noFill/>
        </p:spPr>
        <p:txBody>
          <a:bodyPr wrap="square" rtlCol="0">
            <a:spAutoFit/>
          </a:bodyPr>
          <a:lstStyle/>
          <a:p>
            <a:r>
              <a:rPr lang="en-US" sz="1200" b="1" dirty="0"/>
              <a:t>Writeup. Project 3. 3D perception</a:t>
            </a:r>
          </a:p>
          <a:p>
            <a:pPr marL="342900" indent="-342900">
              <a:buAutoNum type="arabicPeriod"/>
            </a:pPr>
            <a:r>
              <a:rPr lang="en-US" sz="1200" dirty="0"/>
              <a:t>Exercise 1,2, and 3</a:t>
            </a:r>
          </a:p>
          <a:p>
            <a:pPr marL="800100" lvl="1" indent="-342900">
              <a:buAutoNum type="arabicPeriod"/>
            </a:pPr>
            <a:r>
              <a:rPr lang="en-US" sz="1200" dirty="0"/>
              <a:t>The </a:t>
            </a:r>
            <a:r>
              <a:rPr lang="en-US" sz="1200" dirty="0" err="1"/>
              <a:t>pcl_callback</a:t>
            </a:r>
            <a:r>
              <a:rPr lang="en-US" sz="1200" dirty="0"/>
              <a:t>() has three steps</a:t>
            </a:r>
          </a:p>
          <a:p>
            <a:pPr marL="1257300" lvl="2" indent="-342900">
              <a:buAutoNum type="arabicPeriod"/>
            </a:pPr>
            <a:r>
              <a:rPr lang="en-US" sz="1200" dirty="0"/>
              <a:t>Filtering &amp; RANSAC &amp; Segmentation</a:t>
            </a:r>
          </a:p>
          <a:p>
            <a:pPr marL="1714500" lvl="3" indent="-342900">
              <a:buAutoNum type="arabicPeriod"/>
            </a:pPr>
            <a:r>
              <a:rPr lang="en-US" sz="1200" dirty="0"/>
              <a:t>Read data: </a:t>
            </a:r>
            <a:r>
              <a:rPr lang="en-US" sz="1200" dirty="0" err="1"/>
              <a:t>pcl_data</a:t>
            </a:r>
            <a:r>
              <a:rPr lang="en-US" sz="1200" dirty="0"/>
              <a:t> = </a:t>
            </a:r>
            <a:r>
              <a:rPr lang="en-US" sz="1200" dirty="0" err="1"/>
              <a:t>ros_to_pcl</a:t>
            </a:r>
            <a:r>
              <a:rPr lang="en-US" sz="1200" dirty="0"/>
              <a:t>(</a:t>
            </a:r>
            <a:r>
              <a:rPr lang="en-US" sz="1200" dirty="0" err="1"/>
              <a:t>pcl_msg</a:t>
            </a:r>
            <a:r>
              <a:rPr lang="en-US" sz="1200" dirty="0"/>
              <a:t>) </a:t>
            </a:r>
            <a:br>
              <a:rPr lang="en-US" sz="1200" dirty="0"/>
            </a:br>
            <a:r>
              <a:rPr lang="en-US" sz="1200" dirty="0"/>
              <a:t>// </a:t>
            </a:r>
            <a:r>
              <a:rPr lang="en-US" sz="1200" dirty="0" err="1"/>
              <a:t>ros</a:t>
            </a:r>
            <a:r>
              <a:rPr lang="en-US" sz="1200" dirty="0"/>
              <a:t> input to </a:t>
            </a:r>
            <a:r>
              <a:rPr lang="en-US" sz="1200" dirty="0" err="1"/>
              <a:t>pcl</a:t>
            </a:r>
            <a:r>
              <a:rPr lang="en-US" sz="1200" dirty="0"/>
              <a:t> for image processing</a:t>
            </a:r>
          </a:p>
          <a:p>
            <a:pPr marL="1714500" lvl="3" indent="-342900">
              <a:buAutoNum type="arabicPeriod"/>
            </a:pPr>
            <a:r>
              <a:rPr lang="en-US" sz="1200" b="1" dirty="0"/>
              <a:t>Voxel Grid </a:t>
            </a:r>
            <a:r>
              <a:rPr lang="en-US" sz="1200" dirty="0"/>
              <a:t>down sampling to reduce # points to process</a:t>
            </a:r>
            <a:br>
              <a:rPr lang="en-US" sz="1200" dirty="0"/>
            </a:br>
            <a:r>
              <a:rPr lang="en-US" sz="1200" dirty="0" err="1"/>
              <a:t>vox</a:t>
            </a:r>
            <a:r>
              <a:rPr lang="en-US" sz="1200" dirty="0"/>
              <a:t> = </a:t>
            </a:r>
            <a:r>
              <a:rPr lang="en-US" sz="1200" dirty="0" err="1"/>
              <a:t>pcl_data.make_voxel_grid_filter</a:t>
            </a:r>
            <a:r>
              <a:rPr lang="en-US" sz="1200" dirty="0"/>
              <a:t>() with LEAF_SIZE = 0.01 (1% from X, Y, Z dim), then it will create cloud of points from the object</a:t>
            </a:r>
          </a:p>
          <a:p>
            <a:pPr marL="1714500" lvl="3" indent="-342900">
              <a:buAutoNum type="arabicPeriod"/>
            </a:pPr>
            <a:r>
              <a:rPr lang="en-US" sz="1200" b="1" dirty="0"/>
              <a:t>Statistical filter</a:t>
            </a:r>
            <a:r>
              <a:rPr lang="en-US" sz="1200" dirty="0"/>
              <a:t>: to reduce noise from the image, </a:t>
            </a:r>
            <a:r>
              <a:rPr lang="en-US" sz="1200" dirty="0" err="1"/>
              <a:t>stat_filter</a:t>
            </a:r>
            <a:r>
              <a:rPr lang="en-US" sz="1200" dirty="0"/>
              <a:t> is applied based on the tutorial. There is no variable should be determined empirically.</a:t>
            </a:r>
          </a:p>
          <a:p>
            <a:pPr marL="1714500" lvl="3" indent="-342900">
              <a:buAutoNum type="arabicPeriod"/>
            </a:pPr>
            <a:r>
              <a:rPr lang="en-US" sz="1200" b="1" dirty="0"/>
              <a:t>Passthrough filter</a:t>
            </a:r>
            <a:r>
              <a:rPr lang="en-US" sz="1200" dirty="0"/>
              <a:t>: the most critical filter in this project. It should limit the region of interest from the image captured in camera. </a:t>
            </a:r>
            <a:br>
              <a:rPr lang="en-US" sz="1200" dirty="0"/>
            </a:br>
            <a:r>
              <a:rPr lang="en-US" sz="1200" dirty="0"/>
              <a:t>From the exercise, we create Z-axis filter (0.6~0.8). Min value is set to avoid capture edge of table (0.6) and Max value is set to avoid look at the floor and consider as “BOOK”</a:t>
            </a:r>
            <a:br>
              <a:rPr lang="en-US" sz="1200" dirty="0"/>
            </a:br>
            <a:r>
              <a:rPr lang="en-US" sz="1200" dirty="0"/>
              <a:t>In actual project, Y axis should also be cropped (-0.4 ~ 0.4), otherwise </a:t>
            </a:r>
            <a:r>
              <a:rPr lang="en-US" sz="1200" dirty="0" err="1"/>
              <a:t>robo</a:t>
            </a:r>
            <a:r>
              <a:rPr lang="en-US" sz="1200" dirty="0"/>
              <a:t>-arms and two bins are captured and considered as “BOOK”. I guess all of solid plate &amp; rectangular object could be considered as “BOOK”. So we need to crop the image in both Z and Y axis just look at the objects on the table</a:t>
            </a:r>
          </a:p>
          <a:p>
            <a:pPr marL="1714500" lvl="3" indent="-342900">
              <a:buAutoNum type="arabicPeriod"/>
            </a:pPr>
            <a:r>
              <a:rPr lang="en-US" sz="1200" b="1" dirty="0"/>
              <a:t>RANSAC filter</a:t>
            </a:r>
            <a:r>
              <a:rPr lang="en-US" sz="1200" dirty="0"/>
              <a:t>: Same as exercise 1, RANSAC place filter is applied and </a:t>
            </a:r>
            <a:r>
              <a:rPr lang="en-US" sz="1200" dirty="0" err="1"/>
              <a:t>max_distance</a:t>
            </a:r>
            <a:r>
              <a:rPr lang="en-US" sz="1200" dirty="0"/>
              <a:t> is set as 0.01 to remove the table. After segmentation, Outlier become objects</a:t>
            </a:r>
          </a:p>
          <a:p>
            <a:pPr marL="1257300" lvl="2" indent="-342900">
              <a:buAutoNum type="arabicPeriod"/>
            </a:pPr>
            <a:r>
              <a:rPr lang="en-US" sz="1200" b="1" dirty="0"/>
              <a:t>Euclidian Clustering </a:t>
            </a:r>
            <a:r>
              <a:rPr lang="en-US" sz="1200" dirty="0"/>
              <a:t>to separate clouds into different objects. We don’t know what this object is yet. I followed the procedure from Exercise 2 but need to tune the parameters such as Cluster tolerance, Min ~ Max cluster. I found these values from the Exercise 2. </a:t>
            </a:r>
            <a:br>
              <a:rPr lang="en-US" sz="1200" dirty="0"/>
            </a:br>
            <a:r>
              <a:rPr lang="en-US" sz="1200" dirty="0" err="1"/>
              <a:t>ec.set_ClusterTolerance</a:t>
            </a:r>
            <a:r>
              <a:rPr lang="en-US" sz="1200" dirty="0"/>
              <a:t>(0.02), </a:t>
            </a:r>
            <a:r>
              <a:rPr lang="en-US" sz="1200" dirty="0" err="1"/>
              <a:t>ec.set_MinClusterSize</a:t>
            </a:r>
            <a:r>
              <a:rPr lang="en-US" sz="1200" dirty="0"/>
              <a:t>(10), </a:t>
            </a:r>
            <a:r>
              <a:rPr lang="en-US" sz="1200" dirty="0" err="1"/>
              <a:t>ec.set_MaxClusterSize</a:t>
            </a:r>
            <a:r>
              <a:rPr lang="en-US" sz="1200" dirty="0"/>
              <a:t>(25000)</a:t>
            </a:r>
          </a:p>
          <a:p>
            <a:pPr marL="1257300" lvl="2" indent="-342900">
              <a:buAutoNum type="arabicPeriod"/>
            </a:pPr>
            <a:r>
              <a:rPr lang="en-US" sz="1200" dirty="0"/>
              <a:t>Features extracted and SVM trained</a:t>
            </a:r>
            <a:br>
              <a:rPr lang="en-US" sz="1200" dirty="0"/>
            </a:br>
            <a:r>
              <a:rPr lang="en-US" sz="1200" dirty="0"/>
              <a:t>To guessing well, I captured features 100 times (a single object is rotated randomly 100 times) and image is captured in HSV format. In SVM training, it achieve 0.98 score</a:t>
            </a:r>
            <a:br>
              <a:rPr lang="en-US" sz="1200" dirty="0"/>
            </a:br>
            <a:endParaRPr lang="en-US" sz="1200" dirty="0"/>
          </a:p>
          <a:p>
            <a:pPr marL="1714500" lvl="3" indent="-342900">
              <a:buAutoNum type="arabicPeriod"/>
            </a:pPr>
            <a:endParaRPr lang="en-US" sz="1200" dirty="0"/>
          </a:p>
        </p:txBody>
      </p:sp>
      <p:pic>
        <p:nvPicPr>
          <p:cNvPr id="6" name="Picture 5" descr="Screen Clipping">
            <a:extLst>
              <a:ext uri="{FF2B5EF4-FFF2-40B4-BE49-F238E27FC236}">
                <a16:creationId xmlns:a16="http://schemas.microsoft.com/office/drawing/2014/main" id="{A0F34722-0C19-4297-89EA-8A68C8D77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 y="9250782"/>
            <a:ext cx="6858000" cy="1956323"/>
          </a:xfrm>
          <a:prstGeom prst="rect">
            <a:avLst/>
          </a:prstGeom>
        </p:spPr>
      </p:pic>
      <p:pic>
        <p:nvPicPr>
          <p:cNvPr id="8" name="Picture 7" descr="Screen Clipping">
            <a:extLst>
              <a:ext uri="{FF2B5EF4-FFF2-40B4-BE49-F238E27FC236}">
                <a16:creationId xmlns:a16="http://schemas.microsoft.com/office/drawing/2014/main" id="{9D04CBB4-B5EB-490A-A529-3773029F0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515" y="6373637"/>
            <a:ext cx="3838976" cy="2618639"/>
          </a:xfrm>
          <a:prstGeom prst="rect">
            <a:avLst/>
          </a:prstGeom>
        </p:spPr>
      </p:pic>
    </p:spTree>
    <p:extLst>
      <p:ext uri="{BB962C8B-B14F-4D97-AF65-F5344CB8AC3E}">
        <p14:creationId xmlns:p14="http://schemas.microsoft.com/office/powerpoint/2010/main" val="2255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446EBB-C5F0-4198-A0E1-69E202EDAC67}"/>
              </a:ext>
            </a:extLst>
          </p:cNvPr>
          <p:cNvSpPr txBox="1"/>
          <p:nvPr/>
        </p:nvSpPr>
        <p:spPr>
          <a:xfrm>
            <a:off x="106680" y="98334"/>
            <a:ext cx="6617970" cy="11172289"/>
          </a:xfrm>
          <a:prstGeom prst="rect">
            <a:avLst/>
          </a:prstGeom>
          <a:noFill/>
        </p:spPr>
        <p:txBody>
          <a:bodyPr wrap="square" rtlCol="0">
            <a:spAutoFit/>
          </a:bodyPr>
          <a:lstStyle/>
          <a:p>
            <a:r>
              <a:rPr lang="en-US" sz="1200" b="1" dirty="0"/>
              <a:t>Writeup. Project 3. 3D perception</a:t>
            </a:r>
          </a:p>
          <a:p>
            <a:pPr marL="228600" indent="-228600">
              <a:buFont typeface="+mj-lt"/>
              <a:buAutoNum type="arabicPeriod" startAt="2"/>
            </a:pPr>
            <a:r>
              <a:rPr lang="en-US" sz="1200" dirty="0"/>
              <a:t>Pick and place</a:t>
            </a:r>
          </a:p>
          <a:p>
            <a:pPr marL="685800" lvl="1" indent="-228600">
              <a:buFont typeface="+mj-lt"/>
              <a:buAutoNum type="arabicPeriod" startAt="2"/>
            </a:pPr>
            <a:r>
              <a:rPr lang="en-US" sz="1200" dirty="0"/>
              <a:t>For three different scenarios.</a:t>
            </a:r>
          </a:p>
          <a:p>
            <a:pPr lvl="2"/>
            <a:r>
              <a:rPr lang="en-US" sz="1200" dirty="0">
                <a:highlight>
                  <a:srgbClr val="00FFFF"/>
                </a:highlight>
              </a:rPr>
              <a:t>Output 1: 100%</a:t>
            </a:r>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r>
              <a:rPr lang="en-US" sz="1200" dirty="0">
                <a:highlight>
                  <a:srgbClr val="00FFFF"/>
                </a:highlight>
              </a:rPr>
              <a:t>Output 2: 80% </a:t>
            </a:r>
            <a:r>
              <a:rPr lang="en-US" sz="1200" dirty="0"/>
              <a:t>(Glue is captured as book)</a:t>
            </a:r>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r>
              <a:rPr lang="en-US" sz="1200" dirty="0">
                <a:highlight>
                  <a:srgbClr val="00FFFF"/>
                </a:highlight>
              </a:rPr>
              <a:t>Output 3: 75% </a:t>
            </a:r>
            <a:r>
              <a:rPr lang="en-US" sz="1200" dirty="0"/>
              <a:t>(Glue and Sticky note as captured to book)</a:t>
            </a:r>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pPr lvl="2"/>
            <a:endParaRPr lang="en-US" sz="1200" dirty="0"/>
          </a:p>
          <a:p>
            <a:r>
              <a:rPr lang="en-US" sz="1200" dirty="0"/>
              <a:t>Since it capture glue and sticky note to books, I need to consider multiple items can be considered to the same object repeatedly.</a:t>
            </a:r>
          </a:p>
          <a:p>
            <a:endParaRPr lang="en-US" sz="1200" dirty="0"/>
          </a:p>
          <a:p>
            <a:r>
              <a:rPr lang="en-US" sz="1200" dirty="0"/>
              <a:t>In other words, although one object from the image is considered as book and delivered to the correct bin, it may not be actual book. In the code, two nested loop is designed as below</a:t>
            </a:r>
          </a:p>
          <a:p>
            <a:r>
              <a:rPr lang="en-US" sz="1200" dirty="0"/>
              <a:t>For </a:t>
            </a:r>
            <a:r>
              <a:rPr lang="en-US" sz="1200" dirty="0" err="1"/>
              <a:t>found_object</a:t>
            </a:r>
            <a:r>
              <a:rPr lang="en-US" sz="1200" dirty="0"/>
              <a:t> in the image</a:t>
            </a:r>
          </a:p>
          <a:p>
            <a:r>
              <a:rPr lang="en-US" sz="1200" dirty="0"/>
              <a:t>	For </a:t>
            </a:r>
            <a:r>
              <a:rPr lang="en-US" sz="1200" dirty="0" err="1"/>
              <a:t>target_object</a:t>
            </a:r>
            <a:r>
              <a:rPr lang="en-US" sz="1200" dirty="0"/>
              <a:t> in the </a:t>
            </a:r>
            <a:r>
              <a:rPr lang="en-US" sz="1200" dirty="0" err="1"/>
              <a:t>target_object_list</a:t>
            </a:r>
            <a:r>
              <a:rPr lang="en-US" sz="1200" dirty="0"/>
              <a:t> // should be found</a:t>
            </a:r>
          </a:p>
          <a:p>
            <a:r>
              <a:rPr lang="en-US" sz="1200" dirty="0"/>
              <a:t>		if </a:t>
            </a:r>
            <a:r>
              <a:rPr lang="en-US" sz="1200" dirty="0" err="1"/>
              <a:t>target_object_name</a:t>
            </a:r>
            <a:r>
              <a:rPr lang="en-US" sz="1200" dirty="0"/>
              <a:t> == </a:t>
            </a:r>
            <a:r>
              <a:rPr lang="en-US" sz="1200" dirty="0" err="1"/>
              <a:t>found_object_label</a:t>
            </a:r>
            <a:endParaRPr lang="en-US" sz="1200" dirty="0"/>
          </a:p>
          <a:p>
            <a:r>
              <a:rPr lang="en-US" sz="1200" dirty="0"/>
              <a:t>			FOUND !! </a:t>
            </a:r>
          </a:p>
          <a:p>
            <a:endParaRPr lang="en-US" sz="1200" dirty="0"/>
          </a:p>
          <a:p>
            <a:r>
              <a:rPr lang="en-US" sz="1200" dirty="0"/>
              <a:t>When one object is found, I tried to skip comparing it for next </a:t>
            </a:r>
            <a:r>
              <a:rPr lang="en-US" sz="1200" dirty="0" err="1"/>
              <a:t>found_object</a:t>
            </a:r>
            <a:r>
              <a:rPr lang="en-US" sz="1200" dirty="0"/>
              <a:t> (example, if book was founded in previous step, I will skip book from </a:t>
            </a:r>
            <a:r>
              <a:rPr lang="en-US" sz="1200" dirty="0" err="1"/>
              <a:t>target_object_list</a:t>
            </a:r>
            <a:r>
              <a:rPr lang="en-US" sz="1200" dirty="0"/>
              <a:t>). However, since multiple objects (glue, sticky note, and book) are considered as book, I need to check </a:t>
            </a:r>
            <a:r>
              <a:rPr lang="en-US" sz="1200" dirty="0" err="1"/>
              <a:t>new_found_object</a:t>
            </a:r>
            <a:r>
              <a:rPr lang="en-US" sz="1200" dirty="0"/>
              <a:t> with book several times because I can’t guarantee the previous found object is actually book. </a:t>
            </a:r>
          </a:p>
          <a:p>
            <a:endParaRPr lang="en-US" sz="1200" dirty="0"/>
          </a:p>
          <a:p>
            <a:r>
              <a:rPr lang="en-US" sz="1200" dirty="0"/>
              <a:t>Based on the index of </a:t>
            </a:r>
            <a:r>
              <a:rPr lang="en-US" sz="1200" dirty="0" err="1"/>
              <a:t>target_object_list</a:t>
            </a:r>
            <a:r>
              <a:rPr lang="en-US" sz="1200" dirty="0"/>
              <a:t>, find [‘group’] to determine arm &amp; </a:t>
            </a:r>
            <a:r>
              <a:rPr lang="en-US" sz="1200" dirty="0" err="1"/>
              <a:t>place_position</a:t>
            </a:r>
            <a:r>
              <a:rPr lang="en-US" sz="1200" dirty="0"/>
              <a:t>.</a:t>
            </a:r>
          </a:p>
          <a:p>
            <a:endParaRPr lang="en-US" sz="1200" dirty="0"/>
          </a:p>
          <a:p>
            <a:endParaRPr lang="en-US" sz="1200" dirty="0"/>
          </a:p>
        </p:txBody>
      </p:sp>
      <p:pic>
        <p:nvPicPr>
          <p:cNvPr id="3" name="Picture 2">
            <a:extLst>
              <a:ext uri="{FF2B5EF4-FFF2-40B4-BE49-F238E27FC236}">
                <a16:creationId xmlns:a16="http://schemas.microsoft.com/office/drawing/2014/main" id="{67A97444-7B67-442A-942C-2977F1B625D8}"/>
              </a:ext>
            </a:extLst>
          </p:cNvPr>
          <p:cNvPicPr>
            <a:picLocks noChangeAspect="1"/>
          </p:cNvPicPr>
          <p:nvPr/>
        </p:nvPicPr>
        <p:blipFill rotWithShape="1">
          <a:blip r:embed="rId2">
            <a:extLst>
              <a:ext uri="{28A0092B-C50C-407E-A947-70E740481C1C}">
                <a14:useLocalDpi xmlns:a14="http://schemas.microsoft.com/office/drawing/2010/main" val="0"/>
              </a:ext>
            </a:extLst>
          </a:blip>
          <a:srcRect l="19639" t="41609" r="14805" b="10683"/>
          <a:stretch/>
        </p:blipFill>
        <p:spPr>
          <a:xfrm>
            <a:off x="1181100" y="965200"/>
            <a:ext cx="4495800" cy="1841500"/>
          </a:xfrm>
          <a:prstGeom prst="rect">
            <a:avLst/>
          </a:prstGeom>
        </p:spPr>
      </p:pic>
      <p:pic>
        <p:nvPicPr>
          <p:cNvPr id="7" name="Picture 6">
            <a:extLst>
              <a:ext uri="{FF2B5EF4-FFF2-40B4-BE49-F238E27FC236}">
                <a16:creationId xmlns:a16="http://schemas.microsoft.com/office/drawing/2014/main" id="{FE85CCD9-B437-4649-AEDF-7925DEDFCCBE}"/>
              </a:ext>
            </a:extLst>
          </p:cNvPr>
          <p:cNvPicPr>
            <a:picLocks noChangeAspect="1"/>
          </p:cNvPicPr>
          <p:nvPr/>
        </p:nvPicPr>
        <p:blipFill rotWithShape="1">
          <a:blip r:embed="rId3">
            <a:extLst>
              <a:ext uri="{28A0092B-C50C-407E-A947-70E740481C1C}">
                <a14:useLocalDpi xmlns:a14="http://schemas.microsoft.com/office/drawing/2010/main" val="0"/>
              </a:ext>
            </a:extLst>
          </a:blip>
          <a:srcRect l="17695" t="39752" r="16750" b="6253"/>
          <a:stretch/>
        </p:blipFill>
        <p:spPr>
          <a:xfrm>
            <a:off x="1167765" y="3145322"/>
            <a:ext cx="4495800" cy="2044700"/>
          </a:xfrm>
          <a:prstGeom prst="rect">
            <a:avLst/>
          </a:prstGeom>
        </p:spPr>
      </p:pic>
      <p:pic>
        <p:nvPicPr>
          <p:cNvPr id="10" name="Picture 9">
            <a:extLst>
              <a:ext uri="{FF2B5EF4-FFF2-40B4-BE49-F238E27FC236}">
                <a16:creationId xmlns:a16="http://schemas.microsoft.com/office/drawing/2014/main" id="{E76DC6E3-2609-4D1E-B373-5D32AB457AB3}"/>
              </a:ext>
            </a:extLst>
          </p:cNvPr>
          <p:cNvPicPr>
            <a:picLocks noChangeAspect="1"/>
          </p:cNvPicPr>
          <p:nvPr/>
        </p:nvPicPr>
        <p:blipFill rotWithShape="1">
          <a:blip r:embed="rId4">
            <a:extLst>
              <a:ext uri="{28A0092B-C50C-407E-A947-70E740481C1C}">
                <a14:useLocalDpi xmlns:a14="http://schemas.microsoft.com/office/drawing/2010/main" val="0"/>
              </a:ext>
            </a:extLst>
          </a:blip>
          <a:srcRect l="17223" t="35174" r="14629" b="11348"/>
          <a:stretch/>
        </p:blipFill>
        <p:spPr>
          <a:xfrm>
            <a:off x="1181100" y="5528644"/>
            <a:ext cx="4673600" cy="2044701"/>
          </a:xfrm>
          <a:prstGeom prst="rect">
            <a:avLst/>
          </a:prstGeom>
        </p:spPr>
      </p:pic>
    </p:spTree>
    <p:extLst>
      <p:ext uri="{BB962C8B-B14F-4D97-AF65-F5344CB8AC3E}">
        <p14:creationId xmlns:p14="http://schemas.microsoft.com/office/powerpoint/2010/main" val="15846010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160</Words>
  <Application>Microsoft Office PowerPoint</Application>
  <PresentationFormat>Widescreen</PresentationFormat>
  <Paragraphs>64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Duckhwan Kim</dc:creator>
  <cp:lastModifiedBy>Duckhwan Kim</cp:lastModifiedBy>
  <cp:revision>4</cp:revision>
  <dcterms:created xsi:type="dcterms:W3CDTF">2018-03-21T05:22:02Z</dcterms:created>
  <dcterms:modified xsi:type="dcterms:W3CDTF">2018-03-21T05:51:36Z</dcterms:modified>
</cp:coreProperties>
</file>