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90" d="100"/>
          <a:sy n="90" d="100"/>
        </p:scale>
        <p:origin x="414" y="66"/>
      </p:cViewPr>
      <p:guideLst>
        <p:guide orient="horz" pos="384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ckhwan Kim" userId="7247fee3-7ca4-4bf4-a802-f3d7274d6b32" providerId="ADAL" clId="{5AA4C9A1-1085-4286-84ED-FCB072C3268D}"/>
    <pc:docChg chg="undo custSel addSld modSld">
      <pc:chgData name="Duckhwan Kim" userId="7247fee3-7ca4-4bf4-a802-f3d7274d6b32" providerId="ADAL" clId="{5AA4C9A1-1085-4286-84ED-FCB072C3268D}" dt="2018-03-23T00:42:31.843" v="3650" actId="20577"/>
      <pc:docMkLst>
        <pc:docMk/>
      </pc:docMkLst>
      <pc:sldChg chg="modSp">
        <pc:chgData name="Duckhwan Kim" userId="7247fee3-7ca4-4bf4-a802-f3d7274d6b32" providerId="ADAL" clId="{5AA4C9A1-1085-4286-84ED-FCB072C3268D}" dt="2018-03-23T00:37:42.966" v="2534" actId="1076"/>
        <pc:sldMkLst>
          <pc:docMk/>
          <pc:sldMk cId="22550039" sldId="256"/>
        </pc:sldMkLst>
        <pc:spChg chg="mod">
          <ac:chgData name="Duckhwan Kim" userId="7247fee3-7ca4-4bf4-a802-f3d7274d6b32" providerId="ADAL" clId="{5AA4C9A1-1085-4286-84ED-FCB072C3268D}" dt="2018-03-23T00:37:37.716" v="2533" actId="6549"/>
          <ac:spMkLst>
            <pc:docMk/>
            <pc:sldMk cId="22550039" sldId="256"/>
            <ac:spMk id="4" creationId="{E9446EBB-C5F0-4198-A0E1-69E202EDAC67}"/>
          </ac:spMkLst>
        </pc:spChg>
        <pc:picChg chg="mod">
          <ac:chgData name="Duckhwan Kim" userId="7247fee3-7ca4-4bf4-a802-f3d7274d6b32" providerId="ADAL" clId="{5AA4C9A1-1085-4286-84ED-FCB072C3268D}" dt="2018-03-22T23:51:26.405" v="481" actId="1076"/>
          <ac:picMkLst>
            <pc:docMk/>
            <pc:sldMk cId="22550039" sldId="256"/>
            <ac:picMk id="6" creationId="{A0F34722-0C19-4297-89EA-8A68C8D77AB3}"/>
          </ac:picMkLst>
        </pc:picChg>
        <pc:picChg chg="mod">
          <ac:chgData name="Duckhwan Kim" userId="7247fee3-7ca4-4bf4-a802-f3d7274d6b32" providerId="ADAL" clId="{5AA4C9A1-1085-4286-84ED-FCB072C3268D}" dt="2018-03-23T00:37:42.966" v="2534" actId="1076"/>
          <ac:picMkLst>
            <pc:docMk/>
            <pc:sldMk cId="22550039" sldId="256"/>
            <ac:picMk id="8" creationId="{9D04CBB4-B5EB-490A-A529-3773029F0B80}"/>
          </ac:picMkLst>
        </pc:picChg>
      </pc:sldChg>
      <pc:sldChg chg="addSp delSp modSp">
        <pc:chgData name="Duckhwan Kim" userId="7247fee3-7ca4-4bf4-a802-f3d7274d6b32" providerId="ADAL" clId="{5AA4C9A1-1085-4286-84ED-FCB072C3268D}" dt="2018-03-23T00:37:30.069" v="2532" actId="5793"/>
        <pc:sldMkLst>
          <pc:docMk/>
          <pc:sldMk cId="1584601039" sldId="257"/>
        </pc:sldMkLst>
        <pc:spChg chg="add del">
          <ac:chgData name="Duckhwan Kim" userId="7247fee3-7ca4-4bf4-a802-f3d7274d6b32" providerId="ADAL" clId="{5AA4C9A1-1085-4286-84ED-FCB072C3268D}" dt="2018-03-22T23:57:23.680" v="916"/>
          <ac:spMkLst>
            <pc:docMk/>
            <pc:sldMk cId="1584601039" sldId="257"/>
            <ac:spMk id="2" creationId="{B86C866F-85C4-4032-AA66-CBE7E27E1657}"/>
          </ac:spMkLst>
        </pc:spChg>
        <pc:spChg chg="mod">
          <ac:chgData name="Duckhwan Kim" userId="7247fee3-7ca4-4bf4-a802-f3d7274d6b32" providerId="ADAL" clId="{5AA4C9A1-1085-4286-84ED-FCB072C3268D}" dt="2018-03-23T00:37:30.069" v="2532" actId="5793"/>
          <ac:spMkLst>
            <pc:docMk/>
            <pc:sldMk cId="1584601039" sldId="257"/>
            <ac:spMk id="4" creationId="{E9446EBB-C5F0-4198-A0E1-69E202EDAC67}"/>
          </ac:spMkLst>
        </pc:spChg>
        <pc:spChg chg="add del mod">
          <ac:chgData name="Duckhwan Kim" userId="7247fee3-7ca4-4bf4-a802-f3d7274d6b32" providerId="ADAL" clId="{5AA4C9A1-1085-4286-84ED-FCB072C3268D}" dt="2018-03-22T23:57:59.239" v="943"/>
          <ac:spMkLst>
            <pc:docMk/>
            <pc:sldMk cId="1584601039" sldId="257"/>
            <ac:spMk id="5" creationId="{7498B5DA-9083-42A4-8574-F5620821B65D}"/>
          </ac:spMkLst>
        </pc:spChg>
        <pc:picChg chg="mod">
          <ac:chgData name="Duckhwan Kim" userId="7247fee3-7ca4-4bf4-a802-f3d7274d6b32" providerId="ADAL" clId="{5AA4C9A1-1085-4286-84ED-FCB072C3268D}" dt="2018-03-22T23:58:25.203" v="969" actId="1036"/>
          <ac:picMkLst>
            <pc:docMk/>
            <pc:sldMk cId="1584601039" sldId="257"/>
            <ac:picMk id="3" creationId="{67A97444-7B67-442A-942C-2977F1B625D8}"/>
          </ac:picMkLst>
        </pc:picChg>
        <pc:picChg chg="mod">
          <ac:chgData name="Duckhwan Kim" userId="7247fee3-7ca4-4bf4-a802-f3d7274d6b32" providerId="ADAL" clId="{5AA4C9A1-1085-4286-84ED-FCB072C3268D}" dt="2018-03-22T23:58:25.203" v="969" actId="1036"/>
          <ac:picMkLst>
            <pc:docMk/>
            <pc:sldMk cId="1584601039" sldId="257"/>
            <ac:picMk id="7" creationId="{FE85CCD9-B437-4649-AEDF-7925DEDFCCBE}"/>
          </ac:picMkLst>
        </pc:picChg>
        <pc:picChg chg="mod">
          <ac:chgData name="Duckhwan Kim" userId="7247fee3-7ca4-4bf4-a802-f3d7274d6b32" providerId="ADAL" clId="{5AA4C9A1-1085-4286-84ED-FCB072C3268D}" dt="2018-03-22T23:58:25.203" v="969" actId="1036"/>
          <ac:picMkLst>
            <pc:docMk/>
            <pc:sldMk cId="1584601039" sldId="257"/>
            <ac:picMk id="10" creationId="{E76DC6E3-2609-4D1E-B373-5D32AB457AB3}"/>
          </ac:picMkLst>
        </pc:picChg>
      </pc:sldChg>
      <pc:sldChg chg="delSp modSp add">
        <pc:chgData name="Duckhwan Kim" userId="7247fee3-7ca4-4bf4-a802-f3d7274d6b32" providerId="ADAL" clId="{5AA4C9A1-1085-4286-84ED-FCB072C3268D}" dt="2018-03-23T00:42:31.843" v="3650" actId="20577"/>
        <pc:sldMkLst>
          <pc:docMk/>
          <pc:sldMk cId="2249518999" sldId="258"/>
        </pc:sldMkLst>
        <pc:spChg chg="mod">
          <ac:chgData name="Duckhwan Kim" userId="7247fee3-7ca4-4bf4-a802-f3d7274d6b32" providerId="ADAL" clId="{5AA4C9A1-1085-4286-84ED-FCB072C3268D}" dt="2018-03-23T00:42:31.843" v="3650" actId="20577"/>
          <ac:spMkLst>
            <pc:docMk/>
            <pc:sldMk cId="2249518999" sldId="258"/>
            <ac:spMk id="4" creationId="{E9446EBB-C5F0-4198-A0E1-69E202EDAC67}"/>
          </ac:spMkLst>
        </pc:spChg>
        <pc:picChg chg="del">
          <ac:chgData name="Duckhwan Kim" userId="7247fee3-7ca4-4bf4-a802-f3d7274d6b32" providerId="ADAL" clId="{5AA4C9A1-1085-4286-84ED-FCB072C3268D}" dt="2018-03-23T00:13:54.774" v="1968" actId="478"/>
          <ac:picMkLst>
            <pc:docMk/>
            <pc:sldMk cId="2249518999" sldId="258"/>
            <ac:picMk id="3" creationId="{67A97444-7B67-442A-942C-2977F1B625D8}"/>
          </ac:picMkLst>
        </pc:picChg>
        <pc:picChg chg="del">
          <ac:chgData name="Duckhwan Kim" userId="7247fee3-7ca4-4bf4-a802-f3d7274d6b32" providerId="ADAL" clId="{5AA4C9A1-1085-4286-84ED-FCB072C3268D}" dt="2018-03-23T00:13:56.130" v="1969" actId="478"/>
          <ac:picMkLst>
            <pc:docMk/>
            <pc:sldMk cId="2249518999" sldId="258"/>
            <ac:picMk id="7" creationId="{FE85CCD9-B437-4649-AEDF-7925DEDFCCBE}"/>
          </ac:picMkLst>
        </pc:picChg>
        <pc:picChg chg="del">
          <ac:chgData name="Duckhwan Kim" userId="7247fee3-7ca4-4bf4-a802-f3d7274d6b32" providerId="ADAL" clId="{5AA4C9A1-1085-4286-84ED-FCB072C3268D}" dt="2018-03-23T00:13:56.959" v="1970" actId="478"/>
          <ac:picMkLst>
            <pc:docMk/>
            <pc:sldMk cId="2249518999" sldId="258"/>
            <ac:picMk id="10" creationId="{E76DC6E3-2609-4D1E-B373-5D32AB457AB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A9C4E7-4145-4A40-B840-800C97CC1C43}"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221672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9C4E7-4145-4A40-B840-800C97CC1C43}"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229482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9C4E7-4145-4A40-B840-800C97CC1C43}"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395854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9C4E7-4145-4A40-B840-800C97CC1C43}"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109320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A9C4E7-4145-4A40-B840-800C97CC1C43}"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245519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9C4E7-4145-4A40-B840-800C97CC1C43}"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186287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A9C4E7-4145-4A40-B840-800C97CC1C43}"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352483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A9C4E7-4145-4A40-B840-800C97CC1C43}"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69474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C4E7-4145-4A40-B840-800C97CC1C43}"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368274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0A9C4E7-4145-4A40-B840-800C97CC1C43}"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144033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0A9C4E7-4145-4A40-B840-800C97CC1C43}"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345397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0A9C4E7-4145-4A40-B840-800C97CC1C43}" type="datetimeFigureOut">
              <a:rPr lang="en-US" smtClean="0"/>
              <a:t>3/22/2018</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D6663797-6D64-4630-9C1E-D64AAB050272}" type="slidenum">
              <a:rPr lang="en-US" smtClean="0"/>
              <a:t>‹#›</a:t>
            </a:fld>
            <a:endParaRPr lang="en-US"/>
          </a:p>
        </p:txBody>
      </p:sp>
    </p:spTree>
    <p:extLst>
      <p:ext uri="{BB962C8B-B14F-4D97-AF65-F5344CB8AC3E}">
        <p14:creationId xmlns:p14="http://schemas.microsoft.com/office/powerpoint/2010/main" val="3721311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46EBB-C5F0-4198-A0E1-69E202EDAC67}"/>
              </a:ext>
            </a:extLst>
          </p:cNvPr>
          <p:cNvSpPr txBox="1"/>
          <p:nvPr/>
        </p:nvSpPr>
        <p:spPr>
          <a:xfrm>
            <a:off x="106680" y="98334"/>
            <a:ext cx="6617970" cy="8032968"/>
          </a:xfrm>
          <a:prstGeom prst="rect">
            <a:avLst/>
          </a:prstGeom>
          <a:noFill/>
        </p:spPr>
        <p:txBody>
          <a:bodyPr wrap="square" rtlCol="0">
            <a:spAutoFit/>
          </a:bodyPr>
          <a:lstStyle/>
          <a:p>
            <a:r>
              <a:rPr lang="en-US" sz="1200" b="1" dirty="0"/>
              <a:t>Writeup. Project 3. 3D perception</a:t>
            </a:r>
          </a:p>
          <a:p>
            <a:pPr marL="800100" lvl="1" indent="-342900">
              <a:buAutoNum type="arabicPeriod"/>
            </a:pPr>
            <a:r>
              <a:rPr lang="en-US" sz="1200" b="1" dirty="0"/>
              <a:t>Complete Exercise 1 steps. Pipeline for filtering and RANSAC plane fitting implemented</a:t>
            </a:r>
          </a:p>
          <a:p>
            <a:pPr lvl="1"/>
            <a:r>
              <a:rPr lang="en-US" sz="1200" dirty="0"/>
              <a:t>The </a:t>
            </a:r>
            <a:r>
              <a:rPr lang="en-US" sz="1200" dirty="0" err="1"/>
              <a:t>pcl_callback</a:t>
            </a:r>
            <a:r>
              <a:rPr lang="en-US" sz="1200" dirty="0"/>
              <a:t>() has three steps. The first </a:t>
            </a:r>
            <a:r>
              <a:rPr lang="en-US" sz="1200" dirty="0" err="1"/>
              <a:t>steop</a:t>
            </a:r>
            <a:r>
              <a:rPr lang="en-US" sz="1200" dirty="0"/>
              <a:t>: Filtering &amp; RANSAC is explained in Exercise 1 as below:</a:t>
            </a:r>
          </a:p>
          <a:p>
            <a:pPr marL="1257300" lvl="2" indent="-342900">
              <a:buAutoNum type="arabicPeriod"/>
            </a:pPr>
            <a:r>
              <a:rPr lang="en-US" sz="1200" dirty="0"/>
              <a:t>Read data: </a:t>
            </a:r>
            <a:r>
              <a:rPr lang="en-US" sz="1200" dirty="0" err="1"/>
              <a:t>pcl_data</a:t>
            </a:r>
            <a:r>
              <a:rPr lang="en-US" sz="1200" dirty="0"/>
              <a:t> = </a:t>
            </a:r>
            <a:r>
              <a:rPr lang="en-US" sz="1200" dirty="0" err="1"/>
              <a:t>ros_to_pcl</a:t>
            </a:r>
            <a:r>
              <a:rPr lang="en-US" sz="1200" dirty="0"/>
              <a:t>(</a:t>
            </a:r>
            <a:r>
              <a:rPr lang="en-US" sz="1200" dirty="0" err="1"/>
              <a:t>pcl_msg</a:t>
            </a:r>
            <a:r>
              <a:rPr lang="en-US" sz="1200" dirty="0"/>
              <a:t>) </a:t>
            </a:r>
            <a:br>
              <a:rPr lang="en-US" sz="1200" dirty="0"/>
            </a:br>
            <a:r>
              <a:rPr lang="en-US" sz="1200" dirty="0"/>
              <a:t>// </a:t>
            </a:r>
            <a:r>
              <a:rPr lang="en-US" sz="1200" dirty="0" err="1"/>
              <a:t>ros</a:t>
            </a:r>
            <a:r>
              <a:rPr lang="en-US" sz="1200" dirty="0"/>
              <a:t> input to </a:t>
            </a:r>
            <a:r>
              <a:rPr lang="en-US" sz="1200" dirty="0" err="1"/>
              <a:t>pcl</a:t>
            </a:r>
            <a:r>
              <a:rPr lang="en-US" sz="1200" dirty="0"/>
              <a:t> for image processing</a:t>
            </a:r>
          </a:p>
          <a:p>
            <a:pPr marL="1257300" lvl="2" indent="-342900">
              <a:buAutoNum type="arabicPeriod"/>
            </a:pPr>
            <a:r>
              <a:rPr lang="en-US" sz="1200" dirty="0"/>
              <a:t>Voxel Grid down sampling to reduce # points to process</a:t>
            </a:r>
            <a:br>
              <a:rPr lang="en-US" sz="1200" dirty="0"/>
            </a:br>
            <a:r>
              <a:rPr lang="en-US" sz="1200" dirty="0" err="1"/>
              <a:t>vox</a:t>
            </a:r>
            <a:r>
              <a:rPr lang="en-US" sz="1200" dirty="0"/>
              <a:t> = </a:t>
            </a:r>
            <a:r>
              <a:rPr lang="en-US" sz="1200" dirty="0" err="1"/>
              <a:t>pcl_data.make_voxel_grid_filter</a:t>
            </a:r>
            <a:r>
              <a:rPr lang="en-US" sz="1200" dirty="0"/>
              <a:t>() with LEAF_SIZE = 0.01 (1% from X, Y, Z dim), then it will create cloud of points from the object</a:t>
            </a:r>
          </a:p>
          <a:p>
            <a:pPr marL="1257300" lvl="2" indent="-342900">
              <a:buAutoNum type="arabicPeriod"/>
            </a:pPr>
            <a:r>
              <a:rPr lang="en-US" sz="1200" dirty="0"/>
              <a:t>Statistical filter: to reduce noise from the image, </a:t>
            </a:r>
            <a:r>
              <a:rPr lang="en-US" sz="1200" dirty="0" err="1"/>
              <a:t>stat_filter</a:t>
            </a:r>
            <a:r>
              <a:rPr lang="en-US" sz="1200" dirty="0"/>
              <a:t> is applied based on the tutorial. There is no variable should be determined empirically.</a:t>
            </a:r>
          </a:p>
          <a:p>
            <a:pPr marL="1257300" lvl="2" indent="-342900">
              <a:buAutoNum type="arabicPeriod"/>
            </a:pPr>
            <a:r>
              <a:rPr lang="en-US" sz="1200" dirty="0"/>
              <a:t>Passthrough filter: the most critical filter in this project. It should limit the region of interest from the image captured in camera. </a:t>
            </a:r>
            <a:br>
              <a:rPr lang="en-US" sz="1200" dirty="0"/>
            </a:br>
            <a:r>
              <a:rPr lang="en-US" sz="1200" dirty="0"/>
              <a:t>From the exercise, we create Z-axis filter (0.6~0.8). Min value is set to avoid capture edge of table (0.6) and Max value is set to avoid look at the floor and consider as “BOOK”</a:t>
            </a:r>
            <a:br>
              <a:rPr lang="en-US" sz="1200" dirty="0"/>
            </a:br>
            <a:r>
              <a:rPr lang="en-US" sz="1200" dirty="0"/>
              <a:t>In actual project, Y axis should also be cropped (-0.4 ~ 0.4), otherwise </a:t>
            </a:r>
            <a:r>
              <a:rPr lang="en-US" sz="1200" dirty="0" err="1"/>
              <a:t>robo</a:t>
            </a:r>
            <a:r>
              <a:rPr lang="en-US" sz="1200" dirty="0"/>
              <a:t>-arms and two bins are captured and considered as “BOOK”. I guess all of solid plate &amp; rectangular object could be considered as “BOOK”. So we need to crop the image in both Z and Y axis just look at the objects on the table</a:t>
            </a:r>
          </a:p>
          <a:p>
            <a:pPr marL="1257300" lvl="2" indent="-342900">
              <a:buAutoNum type="arabicPeriod"/>
            </a:pPr>
            <a:r>
              <a:rPr lang="en-US" sz="1200" dirty="0"/>
              <a:t>RANSAC filter: Same as exercise 1, RANSAC place filter is applied and </a:t>
            </a:r>
            <a:r>
              <a:rPr lang="en-US" sz="1200" dirty="0" err="1"/>
              <a:t>max_distance</a:t>
            </a:r>
            <a:r>
              <a:rPr lang="en-US" sz="1200" dirty="0"/>
              <a:t> is set as 0.01 to remove the table. After segmentation, Outlier become objects</a:t>
            </a:r>
          </a:p>
          <a:p>
            <a:pPr marL="1257300" lvl="2" indent="-342900">
              <a:buAutoNum type="arabicPeriod"/>
            </a:pPr>
            <a:endParaRPr lang="en-US" sz="1200" dirty="0"/>
          </a:p>
          <a:p>
            <a:pPr marL="800100" lvl="1" indent="-342900">
              <a:buFont typeface="+mj-lt"/>
              <a:buAutoNum type="arabicPeriod" startAt="2"/>
            </a:pPr>
            <a:r>
              <a:rPr lang="en-US" sz="1200" b="1" dirty="0"/>
              <a:t>Complete Exercise 2 steps: Pipeline including clustering for segmentation implemented</a:t>
            </a:r>
          </a:p>
          <a:p>
            <a:pPr lvl="1"/>
            <a:r>
              <a:rPr lang="en-US" sz="1200" dirty="0"/>
              <a:t>In </a:t>
            </a:r>
            <a:r>
              <a:rPr lang="en-US" sz="1200" dirty="0" err="1"/>
              <a:t>pcl_callback</a:t>
            </a:r>
            <a:r>
              <a:rPr lang="en-US" sz="1200" dirty="0"/>
              <a:t>(), the clustering is implemented as what we did in Exercise 2.</a:t>
            </a:r>
          </a:p>
          <a:p>
            <a:pPr marL="1257300" lvl="2" indent="-342900">
              <a:buAutoNum type="arabicPeriod"/>
            </a:pPr>
            <a:r>
              <a:rPr lang="en-US" sz="1200" dirty="0"/>
              <a:t>Euclidian Clustering to separate clouds into different objects. We don’t know what this object is yet. I followed the procedure from Exercise 2 but need to tune the parameters such as Cluster tolerance, Min ~ Max cluster. I found these values from the Exercise 2. </a:t>
            </a:r>
            <a:br>
              <a:rPr lang="en-US" sz="1200" dirty="0"/>
            </a:br>
            <a:r>
              <a:rPr lang="en-US" sz="1200" dirty="0" err="1"/>
              <a:t>ec.set_ClusterTolerance</a:t>
            </a:r>
            <a:r>
              <a:rPr lang="en-US" sz="1200" dirty="0"/>
              <a:t>(0.02), </a:t>
            </a:r>
            <a:r>
              <a:rPr lang="en-US" sz="1200" dirty="0" err="1"/>
              <a:t>ec.set_MinClusterSize</a:t>
            </a:r>
            <a:r>
              <a:rPr lang="en-US" sz="1200" dirty="0"/>
              <a:t>(10), </a:t>
            </a:r>
            <a:r>
              <a:rPr lang="en-US" sz="1200" dirty="0" err="1"/>
              <a:t>ec.set_MaxClusterSize</a:t>
            </a:r>
            <a:r>
              <a:rPr lang="en-US" sz="1200" dirty="0"/>
              <a:t>(25000)</a:t>
            </a:r>
          </a:p>
          <a:p>
            <a:pPr marL="1257300" lvl="2" indent="-342900">
              <a:buAutoNum type="arabicPeriod"/>
            </a:pPr>
            <a:endParaRPr lang="en-US" sz="1200" dirty="0"/>
          </a:p>
          <a:p>
            <a:pPr lvl="1"/>
            <a:r>
              <a:rPr lang="en-US" sz="1200" dirty="0"/>
              <a:t>3. 	</a:t>
            </a:r>
            <a:r>
              <a:rPr lang="en-US" sz="1200" b="1" dirty="0"/>
              <a:t>Complete Exercise 3 steps. Feature extracted and SVM trained. Object recognition implemented.</a:t>
            </a:r>
          </a:p>
          <a:p>
            <a:pPr marL="1257300" lvl="2" indent="-342900">
              <a:buAutoNum type="arabicPeriod"/>
            </a:pPr>
            <a:r>
              <a:rPr lang="en-US" sz="1200" dirty="0"/>
              <a:t>It’s separate file/flow from project. Not included in </a:t>
            </a:r>
            <a:r>
              <a:rPr lang="en-US" sz="1200" dirty="0" err="1"/>
              <a:t>pcl_callback</a:t>
            </a:r>
            <a:r>
              <a:rPr lang="en-US" sz="1200" dirty="0"/>
              <a:t>() function. It is part of </a:t>
            </a:r>
            <a:r>
              <a:rPr lang="en-US" sz="1200" dirty="0" err="1"/>
              <a:t>sensor_stick</a:t>
            </a:r>
            <a:r>
              <a:rPr lang="en-US" sz="1200" dirty="0"/>
              <a:t>. capture_features.py and train_svm.py</a:t>
            </a:r>
          </a:p>
          <a:p>
            <a:pPr marL="1257300" lvl="2" indent="-342900">
              <a:buAutoNum type="arabicPeriod"/>
            </a:pPr>
            <a:r>
              <a:rPr lang="en-US" sz="1200" dirty="0"/>
              <a:t>Features extracted and SVM trained</a:t>
            </a:r>
            <a:br>
              <a:rPr lang="en-US" sz="1200" dirty="0"/>
            </a:br>
            <a:r>
              <a:rPr lang="en-US" sz="1200" dirty="0"/>
              <a:t>To guessing well, I captured features 100 times (a single object is rotated randomly 100 times) and image is captured in HSV format. In SVM training, it achieve 0.98 score. Below are capture_features.py</a:t>
            </a:r>
            <a:br>
              <a:rPr lang="en-US" sz="1200" dirty="0"/>
            </a:br>
            <a:endParaRPr lang="en-US" sz="1200" dirty="0"/>
          </a:p>
          <a:p>
            <a:pPr marL="1714500" lvl="3" indent="-342900">
              <a:buAutoNum type="arabicPeriod"/>
            </a:pPr>
            <a:endParaRPr lang="en-US" sz="1200" dirty="0"/>
          </a:p>
        </p:txBody>
      </p:sp>
      <p:pic>
        <p:nvPicPr>
          <p:cNvPr id="6" name="Picture 5" descr="Screen Clipping">
            <a:extLst>
              <a:ext uri="{FF2B5EF4-FFF2-40B4-BE49-F238E27FC236}">
                <a16:creationId xmlns:a16="http://schemas.microsoft.com/office/drawing/2014/main" id="{A0F34722-0C19-4297-89EA-8A68C8D77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35677"/>
            <a:ext cx="6858000" cy="1956323"/>
          </a:xfrm>
          <a:prstGeom prst="rect">
            <a:avLst/>
          </a:prstGeom>
        </p:spPr>
      </p:pic>
      <p:pic>
        <p:nvPicPr>
          <p:cNvPr id="8" name="Picture 7" descr="Screen Clipping">
            <a:extLst>
              <a:ext uri="{FF2B5EF4-FFF2-40B4-BE49-F238E27FC236}">
                <a16:creationId xmlns:a16="http://schemas.microsoft.com/office/drawing/2014/main" id="{9D04CBB4-B5EB-490A-A529-3773029F0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677" y="7640478"/>
            <a:ext cx="3601975" cy="2456976"/>
          </a:xfrm>
          <a:prstGeom prst="rect">
            <a:avLst/>
          </a:prstGeom>
        </p:spPr>
      </p:pic>
    </p:spTree>
    <p:extLst>
      <p:ext uri="{BB962C8B-B14F-4D97-AF65-F5344CB8AC3E}">
        <p14:creationId xmlns:p14="http://schemas.microsoft.com/office/powerpoint/2010/main" val="2255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46EBB-C5F0-4198-A0E1-69E202EDAC67}"/>
              </a:ext>
            </a:extLst>
          </p:cNvPr>
          <p:cNvSpPr txBox="1"/>
          <p:nvPr/>
        </p:nvSpPr>
        <p:spPr>
          <a:xfrm>
            <a:off x="106680" y="98334"/>
            <a:ext cx="6617970" cy="12095619"/>
          </a:xfrm>
          <a:prstGeom prst="rect">
            <a:avLst/>
          </a:prstGeom>
          <a:noFill/>
        </p:spPr>
        <p:txBody>
          <a:bodyPr wrap="square" rtlCol="0">
            <a:spAutoFit/>
          </a:bodyPr>
          <a:lstStyle/>
          <a:p>
            <a:r>
              <a:rPr lang="en-US" sz="1200" b="1" dirty="0"/>
              <a:t>Writeup. Project 3. 3D perception</a:t>
            </a:r>
          </a:p>
          <a:p>
            <a:pPr marL="228600" lvl="0" indent="-228600" defTabSz="914400" eaLnBrk="0" fontAlgn="base" hangingPunct="0">
              <a:spcBef>
                <a:spcPct val="0"/>
              </a:spcBef>
              <a:spcAft>
                <a:spcPct val="0"/>
              </a:spcAft>
              <a:buFont typeface="+mj-lt"/>
              <a:buAutoNum type="arabicPeriod" startAt="2"/>
            </a:pPr>
            <a:r>
              <a:rPr lang="en-US" altLang="en-US" sz="1200" b="1" dirty="0">
                <a:solidFill>
                  <a:srgbClr val="24292E"/>
                </a:solidFill>
                <a:ea typeface="-apple-system"/>
              </a:rPr>
              <a:t>For all three tabletop setups (</a:t>
            </a:r>
            <a:r>
              <a:rPr lang="en-US" altLang="en-US" sz="1200" b="1" dirty="0">
                <a:solidFill>
                  <a:srgbClr val="24292E"/>
                </a:solidFill>
                <a:ea typeface="SFMono-Regular"/>
              </a:rPr>
              <a:t>test*.world</a:t>
            </a:r>
            <a:r>
              <a:rPr lang="en-US" altLang="en-US" sz="1200" b="1" dirty="0">
                <a:solidFill>
                  <a:srgbClr val="24292E"/>
                </a:solidFill>
                <a:ea typeface="-apple-system"/>
              </a:rPr>
              <a:t>), perform object recognition, then read in respective pick list (</a:t>
            </a:r>
            <a:r>
              <a:rPr lang="en-US" altLang="en-US" sz="1200" b="1" dirty="0" err="1">
                <a:solidFill>
                  <a:srgbClr val="24292E"/>
                </a:solidFill>
                <a:ea typeface="SFMono-Regular"/>
              </a:rPr>
              <a:t>pick_list</a:t>
            </a:r>
            <a:r>
              <a:rPr lang="en-US" altLang="en-US" sz="1200" b="1" dirty="0">
                <a:solidFill>
                  <a:srgbClr val="24292E"/>
                </a:solidFill>
                <a:ea typeface="SFMono-Regular"/>
              </a:rPr>
              <a:t>_*.</a:t>
            </a:r>
            <a:r>
              <a:rPr lang="en-US" altLang="en-US" sz="1200" b="1" dirty="0" err="1">
                <a:solidFill>
                  <a:srgbClr val="24292E"/>
                </a:solidFill>
                <a:ea typeface="SFMono-Regular"/>
              </a:rPr>
              <a:t>yaml</a:t>
            </a:r>
            <a:r>
              <a:rPr lang="en-US" altLang="en-US" sz="1200" b="1" dirty="0">
                <a:solidFill>
                  <a:srgbClr val="24292E"/>
                </a:solidFill>
                <a:ea typeface="-apple-system"/>
              </a:rPr>
              <a:t>). Next construct the messages that would comprise a valid </a:t>
            </a:r>
            <a:r>
              <a:rPr lang="en-US" altLang="en-US" sz="1200" b="1" dirty="0" err="1">
                <a:solidFill>
                  <a:srgbClr val="24292E"/>
                </a:solidFill>
                <a:ea typeface="SFMono-Regular"/>
              </a:rPr>
              <a:t>PickPlace</a:t>
            </a:r>
            <a:r>
              <a:rPr lang="en-US" altLang="en-US" sz="1200" b="1" dirty="0">
                <a:solidFill>
                  <a:srgbClr val="24292E"/>
                </a:solidFill>
                <a:ea typeface="-apple-system"/>
              </a:rPr>
              <a:t> request output them to </a:t>
            </a:r>
            <a:r>
              <a:rPr lang="en-US" altLang="en-US" sz="1200" b="1" dirty="0">
                <a:solidFill>
                  <a:srgbClr val="24292E"/>
                </a:solidFill>
                <a:ea typeface="SFMono-Regular"/>
              </a:rPr>
              <a:t>.</a:t>
            </a:r>
            <a:r>
              <a:rPr lang="en-US" altLang="en-US" sz="1200" b="1" dirty="0" err="1">
                <a:solidFill>
                  <a:srgbClr val="24292E"/>
                </a:solidFill>
                <a:ea typeface="SFMono-Regular"/>
              </a:rPr>
              <a:t>yaml</a:t>
            </a:r>
            <a:r>
              <a:rPr lang="en-US" altLang="en-US" sz="1200" b="1" dirty="0">
                <a:solidFill>
                  <a:srgbClr val="24292E"/>
                </a:solidFill>
                <a:ea typeface="-apple-system"/>
              </a:rPr>
              <a:t> format.</a:t>
            </a:r>
          </a:p>
          <a:p>
            <a:pPr lvl="1"/>
            <a:r>
              <a:rPr lang="en-US" sz="1200" dirty="0"/>
              <a:t>Result: for three different scenarios.</a:t>
            </a:r>
          </a:p>
          <a:p>
            <a:pPr lvl="2"/>
            <a:r>
              <a:rPr lang="en-US" sz="1200" dirty="0">
                <a:highlight>
                  <a:srgbClr val="00FFFF"/>
                </a:highlight>
              </a:rPr>
              <a:t>Output 1: 100%</a:t>
            </a:r>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r>
              <a:rPr lang="en-US" sz="1200" dirty="0">
                <a:highlight>
                  <a:srgbClr val="00FFFF"/>
                </a:highlight>
              </a:rPr>
              <a:t>Output 2: 80% </a:t>
            </a:r>
            <a:r>
              <a:rPr lang="en-US" sz="1200" dirty="0"/>
              <a:t>(Glue is captured as book)</a:t>
            </a:r>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r>
              <a:rPr lang="en-US" sz="1200" dirty="0">
                <a:highlight>
                  <a:srgbClr val="00FFFF"/>
                </a:highlight>
              </a:rPr>
              <a:t>Output 3: 75% </a:t>
            </a:r>
            <a:r>
              <a:rPr lang="en-US" sz="1200" dirty="0"/>
              <a:t>(Glue and Sticky note as captured to book)</a:t>
            </a:r>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r>
              <a:rPr lang="en-US" sz="1200" dirty="0"/>
              <a:t>Based on training result from SVM (</a:t>
            </a:r>
            <a:r>
              <a:rPr lang="en-US" sz="1200" dirty="0" err="1"/>
              <a:t>model.sav</a:t>
            </a:r>
            <a:r>
              <a:rPr lang="en-US" sz="1200" dirty="0"/>
              <a:t>), the system can guess the label of the object. Of course, I can’t guess 100% correctly as we can see from the image above. Based on the guess and the list of the object should be picked up, my robot start main mission: pick and place to correct bin (green or red)</a:t>
            </a:r>
          </a:p>
          <a:p>
            <a:pPr lvl="2"/>
            <a:endParaRPr lang="en-US" sz="1200" dirty="0"/>
          </a:p>
          <a:p>
            <a:pPr marL="1143000" lvl="2" indent="-228600">
              <a:buAutoNum type="arabicParenR"/>
            </a:pPr>
            <a:r>
              <a:rPr lang="en-US" sz="1200" dirty="0"/>
              <a:t>Load all </a:t>
            </a:r>
            <a:r>
              <a:rPr lang="en-US" sz="1200" dirty="0" err="1"/>
              <a:t>target_objects</a:t>
            </a:r>
            <a:r>
              <a:rPr lang="en-US" sz="1200" dirty="0"/>
              <a:t> from </a:t>
            </a:r>
            <a:r>
              <a:rPr lang="en-US" sz="1200" dirty="0" err="1"/>
              <a:t>pick_list</a:t>
            </a:r>
            <a:r>
              <a:rPr lang="en-US" sz="1200" dirty="0"/>
              <a:t> using </a:t>
            </a:r>
            <a:r>
              <a:rPr lang="en-US" sz="1200" dirty="0" err="1"/>
              <a:t>rospy.get_param</a:t>
            </a:r>
            <a:r>
              <a:rPr lang="en-US" sz="1200" dirty="0"/>
              <a:t> (line 226 in pr2_mover)</a:t>
            </a:r>
          </a:p>
          <a:p>
            <a:pPr marL="1143000" lvl="2" indent="-228600">
              <a:buAutoNum type="arabicParenR"/>
            </a:pPr>
            <a:r>
              <a:rPr lang="en-US" sz="1200" dirty="0"/>
              <a:t>For all found object (actually guessed from the image), check this object is in the </a:t>
            </a:r>
            <a:r>
              <a:rPr lang="en-US" sz="1200" dirty="0" err="1"/>
              <a:t>target_list</a:t>
            </a:r>
            <a:r>
              <a:rPr lang="en-US" sz="1200" dirty="0"/>
              <a:t> or not (line 240)</a:t>
            </a:r>
          </a:p>
          <a:p>
            <a:pPr marL="1143000" lvl="2" indent="-228600">
              <a:buAutoNum type="arabicParenR"/>
            </a:pPr>
            <a:r>
              <a:rPr lang="en-US" sz="1200" dirty="0"/>
              <a:t>If it is in the list, check group: red or green.</a:t>
            </a:r>
          </a:p>
          <a:p>
            <a:pPr marL="1600200" lvl="3" indent="-228600">
              <a:buAutoNum type="arabicParenR"/>
            </a:pPr>
            <a:r>
              <a:rPr lang="en-US" sz="1200" dirty="0"/>
              <a:t>If green, place into right</a:t>
            </a:r>
          </a:p>
          <a:p>
            <a:pPr marL="1600200" lvl="3" indent="-228600">
              <a:buAutoNum type="arabicParenR"/>
            </a:pPr>
            <a:r>
              <a:rPr lang="en-US" sz="1200" dirty="0"/>
              <a:t>If red, place into left </a:t>
            </a:r>
          </a:p>
          <a:p>
            <a:pPr lvl="2"/>
            <a:r>
              <a:rPr lang="en-US" sz="1200" dirty="0"/>
              <a:t> </a:t>
            </a:r>
          </a:p>
          <a:p>
            <a:pPr lvl="2"/>
            <a:r>
              <a:rPr lang="en-US" sz="1200" dirty="0"/>
              <a:t>Since it capture glue and sticky note to books, I need to consider multiple items can be considered to the same object repeatedly. In other words, although one object from the image is considered as book and delivered to the correct bin, it may not be actual book. In the code, two nested loop is designed as below</a:t>
            </a:r>
          </a:p>
          <a:p>
            <a:pPr lvl="2"/>
            <a:endParaRPr lang="en-US" sz="1200" dirty="0"/>
          </a:p>
          <a:p>
            <a:pPr lvl="2"/>
            <a:r>
              <a:rPr lang="en-US" sz="1200" dirty="0"/>
              <a:t>For </a:t>
            </a:r>
            <a:r>
              <a:rPr lang="en-US" sz="1200" dirty="0" err="1"/>
              <a:t>found_object</a:t>
            </a:r>
            <a:r>
              <a:rPr lang="en-US" sz="1200" dirty="0"/>
              <a:t> in the image</a:t>
            </a:r>
          </a:p>
          <a:p>
            <a:pPr lvl="2"/>
            <a:r>
              <a:rPr lang="en-US" sz="1200" dirty="0"/>
              <a:t>	For </a:t>
            </a:r>
            <a:r>
              <a:rPr lang="en-US" sz="1200" dirty="0" err="1"/>
              <a:t>target_object</a:t>
            </a:r>
            <a:r>
              <a:rPr lang="en-US" sz="1200" dirty="0"/>
              <a:t> in the </a:t>
            </a:r>
            <a:r>
              <a:rPr lang="en-US" sz="1200" dirty="0" err="1"/>
              <a:t>target_object_list</a:t>
            </a:r>
            <a:r>
              <a:rPr lang="en-US" sz="1200" dirty="0"/>
              <a:t> // should be found</a:t>
            </a:r>
          </a:p>
          <a:p>
            <a:pPr lvl="2"/>
            <a:r>
              <a:rPr lang="en-US" sz="1200" dirty="0"/>
              <a:t>		if </a:t>
            </a:r>
            <a:r>
              <a:rPr lang="en-US" sz="1200" dirty="0" err="1"/>
              <a:t>target_object_name</a:t>
            </a:r>
            <a:r>
              <a:rPr lang="en-US" sz="1200" dirty="0"/>
              <a:t> == </a:t>
            </a:r>
            <a:r>
              <a:rPr lang="en-US" sz="1200" dirty="0" err="1"/>
              <a:t>found_object_label</a:t>
            </a:r>
            <a:endParaRPr lang="en-US" sz="1200" dirty="0"/>
          </a:p>
          <a:p>
            <a:pPr lvl="2"/>
            <a:r>
              <a:rPr lang="en-US" sz="1200" dirty="0"/>
              <a:t>			FOUND !! </a:t>
            </a:r>
          </a:p>
          <a:p>
            <a:r>
              <a:rPr lang="en-US" sz="1200" dirty="0"/>
              <a:t>											(continued)</a:t>
            </a:r>
          </a:p>
        </p:txBody>
      </p:sp>
      <p:pic>
        <p:nvPicPr>
          <p:cNvPr id="3" name="Picture 2">
            <a:extLst>
              <a:ext uri="{FF2B5EF4-FFF2-40B4-BE49-F238E27FC236}">
                <a16:creationId xmlns:a16="http://schemas.microsoft.com/office/drawing/2014/main" id="{67A97444-7B67-442A-942C-2977F1B625D8}"/>
              </a:ext>
            </a:extLst>
          </p:cNvPr>
          <p:cNvPicPr>
            <a:picLocks noChangeAspect="1"/>
          </p:cNvPicPr>
          <p:nvPr/>
        </p:nvPicPr>
        <p:blipFill rotWithShape="1">
          <a:blip r:embed="rId2">
            <a:extLst>
              <a:ext uri="{28A0092B-C50C-407E-A947-70E740481C1C}">
                <a14:useLocalDpi xmlns:a14="http://schemas.microsoft.com/office/drawing/2010/main" val="0"/>
              </a:ext>
            </a:extLst>
          </a:blip>
          <a:srcRect l="19639" t="41609" r="14805" b="10683"/>
          <a:stretch/>
        </p:blipFill>
        <p:spPr>
          <a:xfrm>
            <a:off x="1181100" y="1337345"/>
            <a:ext cx="4495800" cy="1841500"/>
          </a:xfrm>
          <a:prstGeom prst="rect">
            <a:avLst/>
          </a:prstGeom>
        </p:spPr>
      </p:pic>
      <p:pic>
        <p:nvPicPr>
          <p:cNvPr id="7" name="Picture 6">
            <a:extLst>
              <a:ext uri="{FF2B5EF4-FFF2-40B4-BE49-F238E27FC236}">
                <a16:creationId xmlns:a16="http://schemas.microsoft.com/office/drawing/2014/main" id="{FE85CCD9-B437-4649-AEDF-7925DEDFCCBE}"/>
              </a:ext>
            </a:extLst>
          </p:cNvPr>
          <p:cNvPicPr>
            <a:picLocks noChangeAspect="1"/>
          </p:cNvPicPr>
          <p:nvPr/>
        </p:nvPicPr>
        <p:blipFill rotWithShape="1">
          <a:blip r:embed="rId3">
            <a:extLst>
              <a:ext uri="{28A0092B-C50C-407E-A947-70E740481C1C}">
                <a14:useLocalDpi xmlns:a14="http://schemas.microsoft.com/office/drawing/2010/main" val="0"/>
              </a:ext>
            </a:extLst>
          </a:blip>
          <a:srcRect l="17695" t="39752" r="16750" b="6253"/>
          <a:stretch/>
        </p:blipFill>
        <p:spPr>
          <a:xfrm>
            <a:off x="1167765" y="3517467"/>
            <a:ext cx="4495800" cy="2044700"/>
          </a:xfrm>
          <a:prstGeom prst="rect">
            <a:avLst/>
          </a:prstGeom>
        </p:spPr>
      </p:pic>
      <p:pic>
        <p:nvPicPr>
          <p:cNvPr id="10" name="Picture 9">
            <a:extLst>
              <a:ext uri="{FF2B5EF4-FFF2-40B4-BE49-F238E27FC236}">
                <a16:creationId xmlns:a16="http://schemas.microsoft.com/office/drawing/2014/main" id="{E76DC6E3-2609-4D1E-B373-5D32AB457AB3}"/>
              </a:ext>
            </a:extLst>
          </p:cNvPr>
          <p:cNvPicPr>
            <a:picLocks noChangeAspect="1"/>
          </p:cNvPicPr>
          <p:nvPr/>
        </p:nvPicPr>
        <p:blipFill rotWithShape="1">
          <a:blip r:embed="rId4">
            <a:extLst>
              <a:ext uri="{28A0092B-C50C-407E-A947-70E740481C1C}">
                <a14:useLocalDpi xmlns:a14="http://schemas.microsoft.com/office/drawing/2010/main" val="0"/>
              </a:ext>
            </a:extLst>
          </a:blip>
          <a:srcRect l="17223" t="35174" r="14629" b="11348"/>
          <a:stretch/>
        </p:blipFill>
        <p:spPr>
          <a:xfrm>
            <a:off x="1181100" y="5900789"/>
            <a:ext cx="4673600" cy="2044701"/>
          </a:xfrm>
          <a:prstGeom prst="rect">
            <a:avLst/>
          </a:prstGeom>
        </p:spPr>
      </p:pic>
    </p:spTree>
    <p:extLst>
      <p:ext uri="{BB962C8B-B14F-4D97-AF65-F5344CB8AC3E}">
        <p14:creationId xmlns:p14="http://schemas.microsoft.com/office/powerpoint/2010/main" val="158460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46EBB-C5F0-4198-A0E1-69E202EDAC67}"/>
              </a:ext>
            </a:extLst>
          </p:cNvPr>
          <p:cNvSpPr txBox="1"/>
          <p:nvPr/>
        </p:nvSpPr>
        <p:spPr>
          <a:xfrm>
            <a:off x="106680" y="98334"/>
            <a:ext cx="6617970" cy="5816977"/>
          </a:xfrm>
          <a:prstGeom prst="rect">
            <a:avLst/>
          </a:prstGeom>
          <a:noFill/>
        </p:spPr>
        <p:txBody>
          <a:bodyPr wrap="square" rtlCol="0">
            <a:spAutoFit/>
          </a:bodyPr>
          <a:lstStyle/>
          <a:p>
            <a:r>
              <a:rPr lang="en-US" sz="1200" b="1" dirty="0"/>
              <a:t>Writeup. Project 3. 3D perception</a:t>
            </a:r>
          </a:p>
          <a:p>
            <a:pPr marL="228600" lvl="0" indent="-228600" defTabSz="914400" eaLnBrk="0" fontAlgn="base" hangingPunct="0">
              <a:spcBef>
                <a:spcPct val="0"/>
              </a:spcBef>
              <a:spcAft>
                <a:spcPct val="0"/>
              </a:spcAft>
              <a:buFont typeface="+mj-lt"/>
              <a:buAutoNum type="arabicPeriod" startAt="2"/>
            </a:pPr>
            <a:r>
              <a:rPr lang="en-US" altLang="en-US" sz="1200" b="1" dirty="0">
                <a:solidFill>
                  <a:srgbClr val="24292E"/>
                </a:solidFill>
                <a:ea typeface="-apple-system"/>
              </a:rPr>
              <a:t>For all three tabletop setups (</a:t>
            </a:r>
            <a:r>
              <a:rPr lang="en-US" altLang="en-US" sz="1200" b="1" dirty="0">
                <a:solidFill>
                  <a:srgbClr val="24292E"/>
                </a:solidFill>
                <a:ea typeface="SFMono-Regular"/>
              </a:rPr>
              <a:t>test*.world</a:t>
            </a:r>
            <a:r>
              <a:rPr lang="en-US" altLang="en-US" sz="1200" b="1" dirty="0">
                <a:solidFill>
                  <a:srgbClr val="24292E"/>
                </a:solidFill>
                <a:ea typeface="-apple-system"/>
              </a:rPr>
              <a:t>), perform object recognition, then read in respective pick list (</a:t>
            </a:r>
            <a:r>
              <a:rPr lang="en-US" altLang="en-US" sz="1200" b="1" dirty="0" err="1">
                <a:solidFill>
                  <a:srgbClr val="24292E"/>
                </a:solidFill>
                <a:ea typeface="SFMono-Regular"/>
              </a:rPr>
              <a:t>pick_list</a:t>
            </a:r>
            <a:r>
              <a:rPr lang="en-US" altLang="en-US" sz="1200" b="1" dirty="0">
                <a:solidFill>
                  <a:srgbClr val="24292E"/>
                </a:solidFill>
                <a:ea typeface="SFMono-Regular"/>
              </a:rPr>
              <a:t>_*.</a:t>
            </a:r>
            <a:r>
              <a:rPr lang="en-US" altLang="en-US" sz="1200" b="1" dirty="0" err="1">
                <a:solidFill>
                  <a:srgbClr val="24292E"/>
                </a:solidFill>
                <a:ea typeface="SFMono-Regular"/>
              </a:rPr>
              <a:t>yaml</a:t>
            </a:r>
            <a:r>
              <a:rPr lang="en-US" altLang="en-US" sz="1200" b="1" dirty="0">
                <a:solidFill>
                  <a:srgbClr val="24292E"/>
                </a:solidFill>
                <a:ea typeface="-apple-system"/>
              </a:rPr>
              <a:t>). Next construct the messages that would comprise a valid </a:t>
            </a:r>
            <a:r>
              <a:rPr lang="en-US" altLang="en-US" sz="1200" b="1" dirty="0" err="1">
                <a:solidFill>
                  <a:srgbClr val="24292E"/>
                </a:solidFill>
                <a:ea typeface="SFMono-Regular"/>
              </a:rPr>
              <a:t>PickPlace</a:t>
            </a:r>
            <a:r>
              <a:rPr lang="en-US" altLang="en-US" sz="1200" b="1" dirty="0">
                <a:solidFill>
                  <a:srgbClr val="24292E"/>
                </a:solidFill>
                <a:ea typeface="-apple-system"/>
              </a:rPr>
              <a:t> request output them to </a:t>
            </a:r>
            <a:r>
              <a:rPr lang="en-US" altLang="en-US" sz="1200" b="1" dirty="0">
                <a:solidFill>
                  <a:srgbClr val="24292E"/>
                </a:solidFill>
                <a:ea typeface="SFMono-Regular"/>
              </a:rPr>
              <a:t>.</a:t>
            </a:r>
            <a:r>
              <a:rPr lang="en-US" altLang="en-US" sz="1200" b="1" dirty="0" err="1">
                <a:solidFill>
                  <a:srgbClr val="24292E"/>
                </a:solidFill>
                <a:ea typeface="SFMono-Regular"/>
              </a:rPr>
              <a:t>yaml</a:t>
            </a:r>
            <a:r>
              <a:rPr lang="en-US" altLang="en-US" sz="1200" b="1" dirty="0">
                <a:solidFill>
                  <a:srgbClr val="24292E"/>
                </a:solidFill>
                <a:ea typeface="-apple-system"/>
              </a:rPr>
              <a:t> format.</a:t>
            </a:r>
          </a:p>
          <a:p>
            <a:endParaRPr lang="en-US" sz="1200" dirty="0"/>
          </a:p>
          <a:p>
            <a:r>
              <a:rPr lang="en-US" sz="1200" dirty="0"/>
              <a:t>When one object is found, I tried to skip comparing it for next </a:t>
            </a:r>
            <a:r>
              <a:rPr lang="en-US" sz="1200" dirty="0" err="1"/>
              <a:t>found_object</a:t>
            </a:r>
            <a:r>
              <a:rPr lang="en-US" sz="1200" dirty="0"/>
              <a:t> to save runtime (example, if book was founded in previous step, I will skip book from </a:t>
            </a:r>
            <a:r>
              <a:rPr lang="en-US" sz="1200" dirty="0" err="1"/>
              <a:t>target_object_list</a:t>
            </a:r>
            <a:r>
              <a:rPr lang="en-US" sz="1200" dirty="0"/>
              <a:t>). However, since multiple objects (glue, sticky note, and book) are considered as book, I need to check </a:t>
            </a:r>
            <a:r>
              <a:rPr lang="en-US" sz="1200" dirty="0" err="1"/>
              <a:t>new_found_object</a:t>
            </a:r>
            <a:r>
              <a:rPr lang="en-US" sz="1200" dirty="0"/>
              <a:t> with book several times because I can’t guarantee the previous found object is actually book. </a:t>
            </a:r>
          </a:p>
          <a:p>
            <a:endParaRPr lang="en-US" sz="1200" dirty="0"/>
          </a:p>
          <a:p>
            <a:pPr marL="228600" indent="-228600">
              <a:buFont typeface="+mj-lt"/>
              <a:buAutoNum type="arabicPeriod" startAt="3"/>
            </a:pPr>
            <a:r>
              <a:rPr lang="en-US" sz="1200" b="1" dirty="0"/>
              <a:t>Discussion for improving the performance</a:t>
            </a:r>
          </a:p>
          <a:p>
            <a:r>
              <a:rPr lang="en-US" sz="1200" dirty="0"/>
              <a:t>As we can see from the 1</a:t>
            </a:r>
            <a:r>
              <a:rPr lang="en-US" sz="1200" baseline="30000" dirty="0"/>
              <a:t>st</a:t>
            </a:r>
            <a:r>
              <a:rPr lang="en-US" sz="1200" dirty="0"/>
              <a:t> page, I have very high accuracy from my SVM training, however, I can’t detect glue. It always consider glue as book. In other words, if I have a single object in the image, it can capture the object well. But if two or more objects are placed and some of the portion is hidden (glue in test 3), the accuracy is dropped. </a:t>
            </a:r>
          </a:p>
          <a:p>
            <a:pPr marL="685800" lvl="1" indent="-228600">
              <a:buFont typeface="+mj-lt"/>
              <a:buAutoNum type="alphaLcParenR"/>
            </a:pPr>
            <a:r>
              <a:rPr lang="en-US" sz="1200" dirty="0"/>
              <a:t>Since the table position &amp; camera is fixed (I assume the distance between the objects and camera is limited), I can use the size (number of pixel) of the object. It may help distinguishing between glue and book in Example 2</a:t>
            </a:r>
          </a:p>
          <a:p>
            <a:pPr marL="685800" lvl="1" indent="-228600">
              <a:buFont typeface="+mj-lt"/>
              <a:buAutoNum type="alphaLcParenR"/>
            </a:pPr>
            <a:r>
              <a:rPr lang="en-US" sz="1200" dirty="0"/>
              <a:t>Currently, I generated all guess and pass to pr2_mover() and </a:t>
            </a:r>
            <a:r>
              <a:rPr lang="en-US" sz="1200" dirty="0" err="1"/>
              <a:t>robo</a:t>
            </a:r>
            <a:r>
              <a:rPr lang="en-US" sz="1200" dirty="0"/>
              <a:t> move them based on the input. But the image can be changed when one object is actually moved to the bin. Like Example 3, if book is captured first and moved to the bin correctly, now robot can have clear view of glue. To do that, I need additional features like below:</a:t>
            </a:r>
          </a:p>
          <a:p>
            <a:pPr marL="1143000" lvl="2" indent="-228600">
              <a:buFont typeface="+mj-lt"/>
              <a:buAutoNum type="alphaLcParenR"/>
            </a:pPr>
            <a:r>
              <a:rPr lang="en-US" sz="1200" dirty="0"/>
              <a:t>Sorting object in the image based on the distance from the robot (may be use y position in their centroid) </a:t>
            </a:r>
          </a:p>
          <a:p>
            <a:pPr marL="1143000" lvl="2" indent="-228600">
              <a:buFont typeface="+mj-lt"/>
              <a:buAutoNum type="alphaLcParenR"/>
            </a:pPr>
            <a:r>
              <a:rPr lang="en-US" sz="1200" dirty="0"/>
              <a:t>Pick one object and move to the bin</a:t>
            </a:r>
          </a:p>
          <a:p>
            <a:pPr marL="1143000" lvl="2" indent="-228600">
              <a:buFont typeface="+mj-lt"/>
              <a:buAutoNum type="alphaLcParenR"/>
            </a:pPr>
            <a:r>
              <a:rPr lang="en-US" sz="1200" dirty="0"/>
              <a:t>Exit pr2_mover()</a:t>
            </a:r>
          </a:p>
          <a:p>
            <a:pPr marL="1143000" lvl="2" indent="-228600">
              <a:buFont typeface="+mj-lt"/>
              <a:buAutoNum type="alphaLcParenR"/>
            </a:pPr>
            <a:r>
              <a:rPr lang="en-US" sz="1200" dirty="0"/>
              <a:t>Since while loop is operating, camera will feed new image to </a:t>
            </a:r>
            <a:r>
              <a:rPr lang="en-US" sz="1200" dirty="0" err="1"/>
              <a:t>pcl_callback</a:t>
            </a:r>
            <a:r>
              <a:rPr lang="en-US" sz="1200" dirty="0"/>
              <a:t> and generate </a:t>
            </a:r>
            <a:r>
              <a:rPr lang="en-US" sz="1200"/>
              <a:t>the guessing list</a:t>
            </a:r>
            <a:endParaRPr lang="en-US" sz="1200" dirty="0"/>
          </a:p>
          <a:p>
            <a:pPr lvl="2"/>
            <a:endParaRPr lang="en-US" sz="1200" dirty="0"/>
          </a:p>
          <a:p>
            <a:pPr marL="171450" indent="-171450">
              <a:buFont typeface="Arial" panose="020B0604020202020204" pitchFamily="34" charset="0"/>
              <a:buChar char="•"/>
            </a:pPr>
            <a:endParaRPr lang="en-US" sz="1200" dirty="0"/>
          </a:p>
          <a:p>
            <a:endParaRPr lang="en-US" sz="1200" dirty="0"/>
          </a:p>
        </p:txBody>
      </p:sp>
    </p:spTree>
    <p:extLst>
      <p:ext uri="{BB962C8B-B14F-4D97-AF65-F5344CB8AC3E}">
        <p14:creationId xmlns:p14="http://schemas.microsoft.com/office/powerpoint/2010/main" val="22495189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147</Words>
  <Application>Microsoft Office PowerPoint</Application>
  <PresentationFormat>Widescreen</PresentationFormat>
  <Paragraphs>86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-apple-system</vt:lpstr>
      <vt:lpstr>SFMono-Regular</vt: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Duckhwan Kim</dc:creator>
  <cp:lastModifiedBy>Duckhwan Kim</cp:lastModifiedBy>
  <cp:revision>4</cp:revision>
  <dcterms:created xsi:type="dcterms:W3CDTF">2018-03-21T05:22:02Z</dcterms:created>
  <dcterms:modified xsi:type="dcterms:W3CDTF">2018-03-23T00:42:33Z</dcterms:modified>
</cp:coreProperties>
</file>