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7" r:id="rId3"/>
    <p:sldId id="257" r:id="rId4"/>
    <p:sldId id="303" r:id="rId5"/>
    <p:sldId id="288" r:id="rId6"/>
    <p:sldId id="258" r:id="rId7"/>
    <p:sldId id="259" r:id="rId8"/>
    <p:sldId id="289" r:id="rId9"/>
    <p:sldId id="260" r:id="rId10"/>
    <p:sldId id="271" r:id="rId11"/>
    <p:sldId id="293" r:id="rId12"/>
    <p:sldId id="294" r:id="rId13"/>
    <p:sldId id="274" r:id="rId14"/>
    <p:sldId id="295" r:id="rId15"/>
    <p:sldId id="275" r:id="rId16"/>
    <p:sldId id="296" r:id="rId17"/>
    <p:sldId id="297" r:id="rId18"/>
    <p:sldId id="276" r:id="rId19"/>
    <p:sldId id="291" r:id="rId20"/>
    <p:sldId id="307" r:id="rId21"/>
    <p:sldId id="277" r:id="rId22"/>
    <p:sldId id="278" r:id="rId23"/>
    <p:sldId id="279" r:id="rId24"/>
    <p:sldId id="298" r:id="rId25"/>
    <p:sldId id="299" r:id="rId26"/>
    <p:sldId id="300" r:id="rId27"/>
    <p:sldId id="301" r:id="rId28"/>
    <p:sldId id="261" r:id="rId29"/>
    <p:sldId id="280" r:id="rId30"/>
    <p:sldId id="262" r:id="rId31"/>
    <p:sldId id="266" r:id="rId32"/>
    <p:sldId id="302" r:id="rId33"/>
    <p:sldId id="263" r:id="rId34"/>
    <p:sldId id="305" r:id="rId35"/>
    <p:sldId id="315" r:id="rId36"/>
    <p:sldId id="308" r:id="rId37"/>
    <p:sldId id="264" r:id="rId38"/>
    <p:sldId id="265" r:id="rId39"/>
    <p:sldId id="309" r:id="rId40"/>
    <p:sldId id="310" r:id="rId41"/>
    <p:sldId id="311" r:id="rId42"/>
    <p:sldId id="312" r:id="rId43"/>
    <p:sldId id="313" r:id="rId44"/>
    <p:sldId id="314" r:id="rId4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A74118-2C07-F4DA-F7B7-BAE3313F1E74}" name="김덕규" initials="김" userId="S::kim.dukgyoo@o365.skku.edu::d7e73e38-8f2d-4bc0-ab39-66cb33697e0b" providerId="AD"/>
  <p188:author id="{52B18264-510D-DB8E-5FD9-AA663A4773A4}" name="이승덕" initials="" userId="S::seung.lee@o365.skku.edu::3c4887a4-131a-4e68-b01a-f74f4e9b7f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3197" autoAdjust="0"/>
  </p:normalViewPr>
  <p:slideViewPr>
    <p:cSldViewPr>
      <p:cViewPr varScale="1">
        <p:scale>
          <a:sx n="72" d="100"/>
          <a:sy n="72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ukGy\Downloads\pv3isj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bok2y\Downloads\&#51452;&#53469;&#50672;&#44552;%20&#51060;&#50857;&#51032;&#54693;&#44284;%20&#49892;&#51228;%20&#44032;&#51077;&#51088;&#49688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3"/>
            <c:invertIfNegative val="0"/>
            <c:bubble3D val="0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85-438C-BAC7-BA8C6B1E3722}"/>
              </c:ext>
            </c:extLst>
          </c:dPt>
          <c:dPt>
            <c:idx val="3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85-438C-BAC7-BA8C6B1E3722}"/>
              </c:ext>
            </c:extLst>
          </c:dPt>
          <c:cat>
            <c:strRef>
              <c:f>Sheet1!$A$2:$A$39</c:f>
              <c:strCache>
                <c:ptCount val="38"/>
                <c:pt idx="0">
                  <c:v>Iceland</c:v>
                </c:pt>
                <c:pt idx="1">
                  <c:v>Norway</c:v>
                </c:pt>
                <c:pt idx="2">
                  <c:v>Denmark</c:v>
                </c:pt>
                <c:pt idx="3">
                  <c:v>France</c:v>
                </c:pt>
                <c:pt idx="4">
                  <c:v>Czechia</c:v>
                </c:pt>
                <c:pt idx="5">
                  <c:v>Luxembourg</c:v>
                </c:pt>
                <c:pt idx="6">
                  <c:v>Hungary</c:v>
                </c:pt>
                <c:pt idx="7">
                  <c:v>Finland</c:v>
                </c:pt>
                <c:pt idx="8">
                  <c:v>Netherlands</c:v>
                </c:pt>
                <c:pt idx="9">
                  <c:v>Slovak Republic</c:v>
                </c:pt>
                <c:pt idx="10">
                  <c:v>Belgium</c:v>
                </c:pt>
                <c:pt idx="11">
                  <c:v>Greece</c:v>
                </c:pt>
                <c:pt idx="12">
                  <c:v>Italy</c:v>
                </c:pt>
                <c:pt idx="13">
                  <c:v>Austria</c:v>
                </c:pt>
                <c:pt idx="14">
                  <c:v>Slovenia</c:v>
                </c:pt>
                <c:pt idx="15">
                  <c:v>Germany</c:v>
                </c:pt>
                <c:pt idx="16">
                  <c:v>Sweden</c:v>
                </c:pt>
                <c:pt idx="17">
                  <c:v>Spain</c:v>
                </c:pt>
                <c:pt idx="18">
                  <c:v>Canada</c:v>
                </c:pt>
                <c:pt idx="19">
                  <c:v>United Kingdom</c:v>
                </c:pt>
                <c:pt idx="20">
                  <c:v>Poland</c:v>
                </c:pt>
                <c:pt idx="21">
                  <c:v>Türkiye</c:v>
                </c:pt>
                <c:pt idx="22">
                  <c:v>Portugal</c:v>
                </c:pt>
                <c:pt idx="23">
                  <c:v>OECD</c:v>
                </c:pt>
                <c:pt idx="24">
                  <c:v>Ireland</c:v>
                </c:pt>
                <c:pt idx="25">
                  <c:v>New Zealand</c:v>
                </c:pt>
                <c:pt idx="26">
                  <c:v>Israel</c:v>
                </c:pt>
                <c:pt idx="27">
                  <c:v>Chile</c:v>
                </c:pt>
                <c:pt idx="28">
                  <c:v>Switzerland</c:v>
                </c:pt>
                <c:pt idx="29">
                  <c:v>Mexico</c:v>
                </c:pt>
                <c:pt idx="30">
                  <c:v>Japan</c:v>
                </c:pt>
                <c:pt idx="31">
                  <c:v>Costa Rica</c:v>
                </c:pt>
                <c:pt idx="32">
                  <c:v>Australia</c:v>
                </c:pt>
                <c:pt idx="33">
                  <c:v>United States</c:v>
                </c:pt>
                <c:pt idx="34">
                  <c:v>Lithuania</c:v>
                </c:pt>
                <c:pt idx="35">
                  <c:v>Latvia</c:v>
                </c:pt>
                <c:pt idx="36">
                  <c:v>Estonia</c:v>
                </c:pt>
                <c:pt idx="37">
                  <c:v>Korea</c:v>
                </c:pt>
              </c:strCache>
            </c:strRef>
          </c:cat>
          <c:val>
            <c:numRef>
              <c:f>Sheet1!$B$2:$B$39</c:f>
              <c:numCache>
                <c:formatCode>0.00</c:formatCode>
                <c:ptCount val="38"/>
                <c:pt idx="0">
                  <c:v>3.0510733435372837</c:v>
                </c:pt>
                <c:pt idx="1">
                  <c:v>3.8</c:v>
                </c:pt>
                <c:pt idx="2">
                  <c:v>4.25</c:v>
                </c:pt>
                <c:pt idx="3">
                  <c:v>4.4000000000000004</c:v>
                </c:pt>
                <c:pt idx="4">
                  <c:v>5.1144078143292218</c:v>
                </c:pt>
                <c:pt idx="5">
                  <c:v>5.1820836587307975</c:v>
                </c:pt>
                <c:pt idx="6">
                  <c:v>6.0500037835612304</c:v>
                </c:pt>
                <c:pt idx="7">
                  <c:v>6.31752</c:v>
                </c:pt>
                <c:pt idx="8">
                  <c:v>6.5</c:v>
                </c:pt>
                <c:pt idx="9">
                  <c:v>6.6397554826976606</c:v>
                </c:pt>
                <c:pt idx="10">
                  <c:v>8.6268943533076481</c:v>
                </c:pt>
                <c:pt idx="11">
                  <c:v>9.3473182583328942</c:v>
                </c:pt>
                <c:pt idx="12">
                  <c:v>10.339992816450721</c:v>
                </c:pt>
                <c:pt idx="13">
                  <c:v>10.644332834718039</c:v>
                </c:pt>
                <c:pt idx="14">
                  <c:v>10.686215150984292</c:v>
                </c:pt>
                <c:pt idx="15">
                  <c:v>11.03</c:v>
                </c:pt>
                <c:pt idx="16">
                  <c:v>11.083705500000001</c:v>
                </c:pt>
                <c:pt idx="17">
                  <c:v>11.265313401709776</c:v>
                </c:pt>
                <c:pt idx="18">
                  <c:v>12.1326885</c:v>
                </c:pt>
                <c:pt idx="19">
                  <c:v>13.100000000000001</c:v>
                </c:pt>
                <c:pt idx="20">
                  <c:v>13.175118664275287</c:v>
                </c:pt>
                <c:pt idx="21">
                  <c:v>13.719999999999999</c:v>
                </c:pt>
                <c:pt idx="22">
                  <c:v>13.803334247225862</c:v>
                </c:pt>
                <c:pt idx="23">
                  <c:v>14.242026863502431</c:v>
                </c:pt>
                <c:pt idx="24">
                  <c:v>14.687996149389448</c:v>
                </c:pt>
                <c:pt idx="25">
                  <c:v>16.8</c:v>
                </c:pt>
                <c:pt idx="26">
                  <c:v>17.04</c:v>
                </c:pt>
                <c:pt idx="27">
                  <c:v>17.599999999999998</c:v>
                </c:pt>
                <c:pt idx="28">
                  <c:v>18.844931599999999</c:v>
                </c:pt>
                <c:pt idx="29">
                  <c:v>19.7936421</c:v>
                </c:pt>
                <c:pt idx="30">
                  <c:v>20</c:v>
                </c:pt>
                <c:pt idx="31">
                  <c:v>22.398507500000001</c:v>
                </c:pt>
                <c:pt idx="32">
                  <c:v>22.6</c:v>
                </c:pt>
                <c:pt idx="33">
                  <c:v>22.837299999999999</c:v>
                </c:pt>
                <c:pt idx="34">
                  <c:v>26.992210632314201</c:v>
                </c:pt>
                <c:pt idx="35">
                  <c:v>32.163322000000001</c:v>
                </c:pt>
                <c:pt idx="36">
                  <c:v>34.575633858025526</c:v>
                </c:pt>
                <c:pt idx="37">
                  <c:v>40.361692300000001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85-438C-BAC7-BA8C6B1E3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7664367"/>
        <c:axId val="1490573967"/>
      </c:barChart>
      <c:catAx>
        <c:axId val="83766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573967"/>
        <c:crosses val="autoZero"/>
        <c:auto val="1"/>
        <c:lblAlgn val="ctr"/>
        <c:lblOffset val="100"/>
        <c:noMultiLvlLbl val="0"/>
      </c:catAx>
      <c:valAx>
        <c:axId val="1490573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664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향후 </a:t>
            </a:r>
            <a:r>
              <a:rPr lang="en-US" altLang="ko-KR" dirty="0"/>
              <a:t>20</a:t>
            </a:r>
            <a:r>
              <a:rPr lang="ko-KR" altLang="en-US" dirty="0"/>
              <a:t>년간 부동산 가격 기대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전국 부동산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40%이상 상승</c:v>
                </c:pt>
                <c:pt idx="1">
                  <c:v>20-40% 상승</c:v>
                </c:pt>
                <c:pt idx="2">
                  <c:v>20%이하 상승</c:v>
                </c:pt>
                <c:pt idx="3">
                  <c:v>하락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33</c:v>
                </c:pt>
                <c:pt idx="2">
                  <c:v>29</c:v>
                </c:pt>
                <c:pt idx="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5A-4D52-A4BA-F2668B7748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거주지역 부동산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40%이상 상승</c:v>
                </c:pt>
                <c:pt idx="1">
                  <c:v>20-40% 상승</c:v>
                </c:pt>
                <c:pt idx="2">
                  <c:v>20%이하 상승</c:v>
                </c:pt>
                <c:pt idx="3">
                  <c:v>하락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</c:v>
                </c:pt>
                <c:pt idx="1">
                  <c:v>29</c:v>
                </c:pt>
                <c:pt idx="2">
                  <c:v>32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45A-4D52-A4BA-F2668B774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5363423"/>
        <c:axId val="729827151"/>
      </c:barChart>
      <c:catAx>
        <c:axId val="77536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9827151"/>
        <c:crosses val="autoZero"/>
        <c:auto val="1"/>
        <c:lblAlgn val="ctr"/>
        <c:lblOffset val="100"/>
        <c:noMultiLvlLbl val="0"/>
      </c:catAx>
      <c:valAx>
        <c:axId val="729827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363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304407261592301E-2"/>
          <c:y val="7.0450985293504978E-2"/>
          <c:w val="0.89721942683797706"/>
          <c:h val="0.86667395742198894"/>
        </c:manualLayout>
      </c:layout>
      <c:lineChart>
        <c:grouping val="standard"/>
        <c:varyColors val="0"/>
        <c:ser>
          <c:idx val="1"/>
          <c:order val="0"/>
          <c:tx>
            <c:strRef>
              <c:f>'[주택연금 이용의향과 실제 가입자수.xlsx]데이터'!$W$2</c:f>
              <c:strCache>
                <c:ptCount val="1"/>
                <c:pt idx="0">
                  <c:v>가입의향 있음 비율(55-84세 조사)</c:v>
                </c:pt>
              </c:strCache>
            </c:strRef>
          </c:tx>
          <c:spPr>
            <a:ln w="41275"/>
          </c:spPr>
          <c:marker>
            <c:symbol val="circle"/>
            <c:size val="7"/>
          </c:marke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5C02-4F5F-86EC-7ED9717B0CD9}"/>
              </c:ext>
            </c:extLst>
          </c:dPt>
          <c:cat>
            <c:numRef>
              <c:f>'[주택연금 이용의향과 실제 가입자수.xlsx]데이터'!$U$3:$U$39</c:f>
              <c:numCache>
                <c:formatCode>@</c:formatCode>
                <c:ptCount val="1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  <c:pt idx="13">
                  <c:v>2023</c:v>
                </c:pt>
              </c:numCache>
            </c:numRef>
          </c:cat>
          <c:val>
            <c:numRef>
              <c:f>'[주택연금 이용의향과 실제 가입자수.xlsx]데이터'!$W$3:$W$39</c:f>
              <c:numCache>
                <c:formatCode>General</c:formatCode>
                <c:ptCount val="14"/>
                <c:pt idx="0">
                  <c:v>11.2</c:v>
                </c:pt>
                <c:pt idx="2">
                  <c:v>13.8</c:v>
                </c:pt>
                <c:pt idx="3">
                  <c:v>14.3</c:v>
                </c:pt>
                <c:pt idx="4">
                  <c:v>15.7</c:v>
                </c:pt>
                <c:pt idx="5">
                  <c:v>13.5</c:v>
                </c:pt>
                <c:pt idx="6">
                  <c:v>14.6</c:v>
                </c:pt>
                <c:pt idx="7">
                  <c:v>17.7</c:v>
                </c:pt>
                <c:pt idx="8">
                  <c:v>16.2</c:v>
                </c:pt>
                <c:pt idx="9">
                  <c:v>19</c:v>
                </c:pt>
                <c:pt idx="10">
                  <c:v>21.3</c:v>
                </c:pt>
                <c:pt idx="11">
                  <c:v>16.260000000000002</c:v>
                </c:pt>
                <c:pt idx="12">
                  <c:v>19.8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02-4F5F-86EC-7ED9717B0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603136"/>
        <c:axId val="40652160"/>
      </c:lineChart>
      <c:lineChart>
        <c:grouping val="standard"/>
        <c:varyColors val="0"/>
        <c:ser>
          <c:idx val="2"/>
          <c:order val="1"/>
          <c:tx>
            <c:strRef>
              <c:f>'[주택연금 이용의향과 실제 가입자수.xlsx]데이터'!$X$2</c:f>
              <c:strCache>
                <c:ptCount val="1"/>
                <c:pt idx="0">
                  <c:v>신규가입률 = 신규가입자/55세 이상 인구X100 (우축)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x"/>
            <c:size val="5"/>
            <c:spPr>
              <a:ln>
                <a:solidFill>
                  <a:schemeClr val="tx1"/>
                </a:solidFill>
              </a:ln>
            </c:spPr>
          </c:marker>
          <c:cat>
            <c:numRef>
              <c:f>'[주택연금 이용의향과 실제 가입자수.xlsx]데이터'!$U$3:$U$39</c:f>
              <c:numCache>
                <c:formatCode>@</c:formatCode>
                <c:ptCount val="14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  <c:pt idx="9">
                  <c:v>2019</c:v>
                </c:pt>
                <c:pt idx="10">
                  <c:v>2020</c:v>
                </c:pt>
                <c:pt idx="11">
                  <c:v>2021</c:v>
                </c:pt>
                <c:pt idx="12">
                  <c:v>2022</c:v>
                </c:pt>
                <c:pt idx="13">
                  <c:v>2023</c:v>
                </c:pt>
              </c:numCache>
            </c:numRef>
          </c:cat>
          <c:val>
            <c:numRef>
              <c:f>'[주택연금 이용의향과 실제 가입자수.xlsx]데이터'!$X$3:$X$39</c:f>
              <c:numCache>
                <c:formatCode>0.000</c:formatCode>
                <c:ptCount val="14"/>
                <c:pt idx="0">
                  <c:v>1.9538723307254566E-2</c:v>
                </c:pt>
                <c:pt idx="1">
                  <c:v>2.712035623363836E-2</c:v>
                </c:pt>
                <c:pt idx="2">
                  <c:v>4.4173583236737583E-2</c:v>
                </c:pt>
                <c:pt idx="3">
                  <c:v>4.4490873112382721E-2</c:v>
                </c:pt>
                <c:pt idx="4">
                  <c:v>4.0323305041801524E-2</c:v>
                </c:pt>
                <c:pt idx="5">
                  <c:v>4.9322408133497794E-2</c:v>
                </c:pt>
                <c:pt idx="6">
                  <c:v>7.458207828615028E-2</c:v>
                </c:pt>
                <c:pt idx="7">
                  <c:v>7.1794282628500267E-2</c:v>
                </c:pt>
                <c:pt idx="8">
                  <c:v>6.8071025269198726E-2</c:v>
                </c:pt>
                <c:pt idx="9">
                  <c:v>7.0487985848487422E-2</c:v>
                </c:pt>
                <c:pt idx="10">
                  <c:v>6.2996343152699433E-2</c:v>
                </c:pt>
                <c:pt idx="11">
                  <c:v>6.4722302089323364E-2</c:v>
                </c:pt>
                <c:pt idx="12">
                  <c:v>8.473117740915713E-2</c:v>
                </c:pt>
                <c:pt idx="13">
                  <c:v>8.3847258066510388E-2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02-4F5F-86EC-7ED9717B0C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604672"/>
        <c:axId val="150982016"/>
      </c:lineChart>
      <c:catAx>
        <c:axId val="200603136"/>
        <c:scaling>
          <c:orientation val="minMax"/>
        </c:scaling>
        <c:delete val="0"/>
        <c:axPos val="b"/>
        <c:numFmt formatCode="@" sourceLinked="1"/>
        <c:majorTickMark val="out"/>
        <c:minorTickMark val="none"/>
        <c:tickLblPos val="nextTo"/>
        <c:crossAx val="40652160"/>
        <c:crosses val="autoZero"/>
        <c:auto val="1"/>
        <c:lblAlgn val="ctr"/>
        <c:lblOffset val="100"/>
        <c:noMultiLvlLbl val="0"/>
      </c:catAx>
      <c:valAx>
        <c:axId val="40652160"/>
        <c:scaling>
          <c:orientation val="minMax"/>
          <c:max val="24"/>
          <c:min val="6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0603136"/>
        <c:crosses val="autoZero"/>
        <c:crossBetween val="between"/>
      </c:valAx>
      <c:valAx>
        <c:axId val="150982016"/>
        <c:scaling>
          <c:orientation val="minMax"/>
          <c:max val="0.1"/>
          <c:min val="1.0000000000000002E-2"/>
        </c:scaling>
        <c:delete val="0"/>
        <c:axPos val="r"/>
        <c:numFmt formatCode="0.00" sourceLinked="0"/>
        <c:majorTickMark val="out"/>
        <c:minorTickMark val="none"/>
        <c:tickLblPos val="nextTo"/>
        <c:crossAx val="200604672"/>
        <c:crosses val="max"/>
        <c:crossBetween val="between"/>
      </c:valAx>
      <c:catAx>
        <c:axId val="200604672"/>
        <c:scaling>
          <c:orientation val="minMax"/>
        </c:scaling>
        <c:delete val="1"/>
        <c:axPos val="b"/>
        <c:numFmt formatCode="@" sourceLinked="1"/>
        <c:majorTickMark val="out"/>
        <c:minorTickMark val="none"/>
        <c:tickLblPos val="nextTo"/>
        <c:crossAx val="150982016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19827081529543877"/>
          <c:y val="6.8780241968688358E-2"/>
          <c:w val="0.6476032460228186"/>
          <c:h val="0.1010912636325607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0.00113</cdr:x>
      <cdr:y>0.00691</cdr:y>
    </cdr:from>
    <cdr:to>
      <cdr:x>0.06098</cdr:x>
      <cdr:y>0.05445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0496" y="41984"/>
          <a:ext cx="556281" cy="2886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1400"/>
            <a:t>(%)</a:t>
          </a:r>
          <a:endParaRPr lang="ko-KR" altLang="en-US" sz="1400"/>
        </a:p>
      </cdr:txBody>
    </cdr:sp>
  </cdr:relSizeAnchor>
  <cdr:relSizeAnchor xmlns:cdr="http://schemas.openxmlformats.org/drawingml/2006/chartDrawing">
    <cdr:from>
      <cdr:x>0.94015</cdr:x>
      <cdr:y>0.00555</cdr:y>
    </cdr:from>
    <cdr:to>
      <cdr:x>1</cdr:x>
      <cdr:y>0.05309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6877385" y="26623"/>
          <a:ext cx="437815" cy="2282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400" dirty="0"/>
            <a:t>(%)</a:t>
          </a:r>
          <a:endParaRPr lang="ko-KR" altLang="en-US" sz="1400" dirty="0"/>
        </a:p>
      </cdr:txBody>
    </cdr:sp>
  </cdr:relSizeAnchor>
  <cdr:relSizeAnchor xmlns:cdr="http://schemas.openxmlformats.org/drawingml/2006/chartDrawing">
    <cdr:from>
      <cdr:x>0.43986</cdr:x>
      <cdr:y>0.66119</cdr:y>
    </cdr:from>
    <cdr:to>
      <cdr:x>0.7476</cdr:x>
      <cdr:y>0.78565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4088140" y="4014669"/>
          <a:ext cx="2860124" cy="75570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ko-KR" altLang="en-US" sz="1100"/>
        </a:p>
      </cdr:txBody>
    </cdr:sp>
  </cdr:relSizeAnchor>
  <cdr:relSizeAnchor xmlns:cdr="http://schemas.openxmlformats.org/drawingml/2006/chartDrawing">
    <cdr:from>
      <cdr:x>0.17708</cdr:x>
      <cdr:y>0.74603</cdr:y>
    </cdr:from>
    <cdr:to>
      <cdr:x>0.97396</cdr:x>
      <cdr:y>0.93651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1295400" y="3581401"/>
          <a:ext cx="5829300" cy="9143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ko-KR" altLang="en-US" sz="1600" dirty="0">
              <a:latin typeface="돋움"/>
              <a:ea typeface="돋움"/>
            </a:rPr>
            <a:t>▪ </a:t>
          </a:r>
          <a:r>
            <a:rPr lang="ko-KR" altLang="en-US" sz="1600" dirty="0" err="1"/>
            <a:t>신규가입률</a:t>
          </a:r>
          <a:r>
            <a:rPr lang="en-US" altLang="ko-KR" sz="1400" dirty="0"/>
            <a:t>(55</a:t>
          </a:r>
          <a:r>
            <a:rPr lang="ko-KR" altLang="en-US" sz="1400" dirty="0"/>
            <a:t>이상</a:t>
          </a:r>
          <a:r>
            <a:rPr lang="en-US" altLang="ko-KR" sz="1400" dirty="0"/>
            <a:t> </a:t>
          </a:r>
          <a:r>
            <a:rPr lang="ko-KR" altLang="en-US" sz="1400" dirty="0" err="1"/>
            <a:t>인구비</a:t>
          </a:r>
          <a:r>
            <a:rPr lang="en-US" altLang="ko-KR" sz="1400" dirty="0"/>
            <a:t>)</a:t>
          </a:r>
          <a:r>
            <a:rPr lang="en-US" altLang="ko-KR" sz="1600" dirty="0"/>
            <a:t> = </a:t>
          </a:r>
          <a:r>
            <a:rPr lang="en-US" altLang="ko-KR" sz="1600" dirty="0">
              <a:effectLst/>
              <a:latin typeface="+mn-lt"/>
              <a:ea typeface="+mn-ea"/>
              <a:cs typeface="+mn-cs"/>
            </a:rPr>
            <a:t>- 0.012 + </a:t>
          </a:r>
          <a:r>
            <a:rPr lang="en-US" altLang="ko-KR" sz="1600" dirty="0"/>
            <a:t>0.004 x</a:t>
          </a:r>
          <a:r>
            <a:rPr lang="en-US" altLang="ko-KR" sz="1600" baseline="0" dirty="0"/>
            <a:t> </a:t>
          </a:r>
          <a:r>
            <a:rPr lang="ko-KR" altLang="en-US" sz="1600" dirty="0"/>
            <a:t>가입의향비율</a:t>
          </a:r>
          <a:r>
            <a:rPr lang="en-US" altLang="ko-KR" sz="1600" dirty="0"/>
            <a:t>**</a:t>
          </a:r>
        </a:p>
        <a:p xmlns:a="http://schemas.openxmlformats.org/drawingml/2006/main"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ko-KR" sz="1600" dirty="0"/>
            <a:t>   (R</a:t>
          </a:r>
          <a:r>
            <a:rPr lang="en-US" altLang="ko-KR" sz="1600" baseline="30000" dirty="0"/>
            <a:t>2</a:t>
          </a:r>
          <a:r>
            <a:rPr lang="en-US" altLang="ko-KR" sz="1600" dirty="0"/>
            <a:t>=0.25,</a:t>
          </a:r>
          <a:r>
            <a:rPr lang="en-US" altLang="ko-KR" sz="1600" baseline="0" dirty="0"/>
            <a:t> N=13)</a:t>
          </a:r>
        </a:p>
        <a:p xmlns:a="http://schemas.openxmlformats.org/drawingml/2006/main">
          <a:pPr>
            <a:defRPr/>
          </a:pPr>
          <a:r>
            <a:rPr lang="en-US" altLang="ko-KR" sz="1200" dirty="0"/>
            <a:t>   * </a:t>
          </a:r>
          <a:r>
            <a:rPr lang="ko-KR" altLang="en-US" sz="1200" dirty="0"/>
            <a:t>지역별 가입의향과 지역별 가입자 자료를 입수</a:t>
          </a:r>
          <a:r>
            <a:rPr lang="en-US" altLang="ko-KR" sz="1200" dirty="0"/>
            <a:t>, </a:t>
          </a:r>
          <a:r>
            <a:rPr lang="ko-KR" altLang="en-US" sz="1200" dirty="0" err="1"/>
            <a:t>샘플수를</a:t>
          </a:r>
          <a:r>
            <a:rPr lang="ko-KR" altLang="en-US" sz="1200" dirty="0"/>
            <a:t> 늘려 분석할 계획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50E4D-BAB7-4400-A3B4-9582A09C3B1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84CA4-368A-442D-9120-8BB30D5A1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88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https://stat.link/pv3isj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84CA4-368A-442D-9120-8BB30D5A14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1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84CA4-368A-442D-9120-8BB30D5A146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9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84CA4-368A-442D-9120-8BB30D5A146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13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84CA4-368A-442D-9120-8BB30D5A146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65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84CA4-368A-442D-9120-8BB30D5A146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95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84CA4-368A-442D-9120-8BB30D5A146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57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84CA4-368A-442D-9120-8BB30D5A146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38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84CA4-368A-442D-9120-8BB30D5A146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63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84CA4-368A-442D-9120-8BB30D5A14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84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%</a:t>
            </a:r>
            <a:r>
              <a:rPr lang="ko-KR" altLang="en-US" dirty="0"/>
              <a:t>부동산 가격이 떨어질 것이라고 응답한 사람이 </a:t>
            </a:r>
            <a:r>
              <a:rPr lang="en-US" altLang="ko-KR" dirty="0"/>
              <a:t>25%</a:t>
            </a:r>
            <a:r>
              <a:rPr lang="ko-KR" altLang="en-US" dirty="0"/>
              <a:t>정도 되었음</a:t>
            </a:r>
            <a:r>
              <a:rPr lang="en-US" altLang="ko-KR" dirty="0"/>
              <a:t>. </a:t>
            </a:r>
            <a:r>
              <a:rPr lang="ko-KR" altLang="en-US" dirty="0"/>
              <a:t>전체 집값</a:t>
            </a:r>
            <a:r>
              <a:rPr lang="en-US" altLang="ko-KR" dirty="0"/>
              <a:t>/</a:t>
            </a:r>
            <a:r>
              <a:rPr lang="ko-KR" altLang="en-US" dirty="0"/>
              <a:t>자기사는 곳 집값 모두 </a:t>
            </a:r>
            <a:r>
              <a:rPr lang="en-US" altLang="ko-KR" dirty="0"/>
              <a:t>25%</a:t>
            </a:r>
            <a:r>
              <a:rPr lang="ko-KR" altLang="en-US" dirty="0"/>
              <a:t>근처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84CA4-368A-442D-9120-8BB30D5A14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8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84CA4-368A-442D-9120-8BB30D5A14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2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84CA4-368A-442D-9120-8BB30D5A14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79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84CA4-368A-442D-9120-8BB30D5A14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84CA4-368A-442D-9120-8BB30D5A14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64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84CA4-368A-442D-9120-8BB30D5A146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17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84CA4-368A-442D-9120-8BB30D5A146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1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B270-994C-4CBE-F522-BE6F0C4FB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8ECD1-E70F-E802-D44D-7B3B8083D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B0133-2B29-CF39-CEF8-24952D9F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F092-B8EF-4CA7-A4D0-1AD960A18D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F69D9-81BA-E9EA-FE2F-CC77D966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24323-D6ED-36DD-43E3-1115E18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BA4-06E7-47F3-A218-8F21AA4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99A2-1AE1-A995-9103-0D65E122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5C22C-048A-35D9-86E9-B5CB5E361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B09A7-74B9-1EC5-792B-C6C82AF6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F092-B8EF-4CA7-A4D0-1AD960A18D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DAFF8-4139-BA31-875C-88E0BEFE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70B0-9A9E-3CD6-9372-B1C22844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BA4-06E7-47F3-A218-8F21AA4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0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BD823B-8879-52EE-199C-B0BBBDA94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D4EF8-616E-3AC6-F831-E0B20A533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C2331-C483-968E-4C0A-FFC7EA34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F092-B8EF-4CA7-A4D0-1AD960A18D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DC126-0A9B-75CD-BAD5-52650544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1F9FC-F465-8739-E53B-2D2CD1B8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BA4-06E7-47F3-A218-8F21AA4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5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10F7-0685-DDAD-41F2-2561D918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659EE-E01D-C616-6F5A-53787CF9F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200BB-1C50-0189-C617-67F01819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F092-B8EF-4CA7-A4D0-1AD960A18D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7A2FE-A8B5-7815-FB6F-79E739DD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F6846-5EFB-6FA7-4228-4BA0F805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BA4-06E7-47F3-A218-8F21AA4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9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5822-D730-0AE9-911B-47AACE68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8D548-05D4-ADB2-871E-48AF4AE10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54DA8-1EFF-CBBC-F4AC-2784F799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F092-B8EF-4CA7-A4D0-1AD960A18D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3991-5C56-4F49-FAA4-454D9FFE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0DC6F-2412-B99F-68A8-3A1102A0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BA4-06E7-47F3-A218-8F21AA4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3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65A5-BA66-40B2-60BD-7012BE95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9861-4541-2B4A-DC1D-9B2FEFC7C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44C18-D884-F3D7-0444-E31601E59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8BEE5-2FC5-9327-E738-A2F51044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F092-B8EF-4CA7-A4D0-1AD960A18D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E05DA-0F12-E900-5D8E-5D9B400C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547AC-A1FF-1622-A217-B51B1796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BA4-06E7-47F3-A218-8F21AA4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3C91-1ACB-B565-DA2A-6E4A96FF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F459D-DC1D-A457-B692-79528BB11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3C929-B96B-4975-F4BD-4A046F8B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AABBB-9084-F109-11C6-EC5131744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40984-F03D-7922-EC17-12C22ACF0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74F9D-22AB-57B4-9859-28CC953B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F092-B8EF-4CA7-A4D0-1AD960A18D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8626C-18A5-24BB-7DEA-9F44AF3C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C31B8-A41B-93A2-832E-2BF49299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BA4-06E7-47F3-A218-8F21AA4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7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FF61-ABF0-54E8-E99C-94BC786A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CF11EE-F670-B248-2310-F7B4BE2C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F092-B8EF-4CA7-A4D0-1AD960A18D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13B1F-211F-421F-681C-6F940546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2E221-02C7-7BCB-325F-CA5BB97F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BA4-06E7-47F3-A218-8F21AA4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7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D1FEC-8479-4176-963F-E08CA6BE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F092-B8EF-4CA7-A4D0-1AD960A18D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E77D4-91D8-8C73-8EBC-D5F4993C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91E5-CFB3-E8F1-7222-91628E15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BA4-06E7-47F3-A218-8F21AA4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C4AA-D7EC-5C51-DFBF-A8BE6CB2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F519-0EBE-3B8E-66C7-3AC5FD9F4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0249C-D810-5AC4-E3FB-C710BA890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01394-D8F4-1CE4-AF54-3E3BE1F1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F092-B8EF-4CA7-A4D0-1AD960A18D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7B3E5-CCE1-D723-A161-12CF7F99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A7CB7-8E2B-DA4B-A4EF-0A66540E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BA4-06E7-47F3-A218-8F21AA4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3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8616-6D9F-8E47-E5F3-7EDCA92D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5BCFA-1519-567B-5E4A-F0A76D219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47588-856D-DEAC-E0D3-B06256C25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1DEB9-AC80-283F-7355-58A01A7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F092-B8EF-4CA7-A4D0-1AD960A18D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6061E-4D6F-C3EB-7058-5FFCEC28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B044-921A-EC54-2E04-2C404D17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EFBA4-06E7-47F3-A218-8F21AA4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7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26E79-08BE-EBDF-6639-80196834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892BC-B8C8-B98E-2E2B-892D9A39A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EA7E8-650F-E524-2846-6E1C8E05B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AF092-B8EF-4CA7-A4D0-1AD960A18D44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B502F-D5D7-99B7-549E-43D4DCA90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4C887-29D4-CD2B-DC9D-AF564E7CD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EFBA4-06E7-47F3-A218-8F21AA4ED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0233-2A57-0836-87E0-9D3CCBBEC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41400"/>
            <a:ext cx="10058400" cy="2387600"/>
          </a:xfrm>
        </p:spPr>
        <p:txBody>
          <a:bodyPr>
            <a:noAutofit/>
          </a:bodyPr>
          <a:lstStyle/>
          <a:p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주택연금 </a:t>
            </a:r>
            <a:r>
              <a:rPr lang="en-US" altLang="ko-KR" sz="48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48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역모기지</a:t>
            </a:r>
            <a:r>
              <a:rPr lang="en-US" altLang="ko-KR" sz="480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활성화 방안</a:t>
            </a:r>
            <a: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설문 실험을 통한 분석</a:t>
            </a:r>
            <a:br>
              <a:rPr lang="en-US" altLang="ko-KR"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파일럿 설문 실험 결과</a:t>
            </a:r>
            <a:endParaRPr lang="en-US" sz="4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A4009-6DE9-0619-1A93-363E093AC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5051"/>
            <a:ext cx="9144000" cy="1655762"/>
          </a:xfrm>
        </p:spPr>
        <p:txBody>
          <a:bodyPr>
            <a:noAutofit/>
          </a:bodyPr>
          <a:lstStyle/>
          <a:p>
            <a:r>
              <a:rPr lang="ko-KR" altLang="en-US" sz="2000" dirty="0">
                <a:latin typeface="+mn-ea"/>
              </a:rPr>
              <a:t>김덕규</a:t>
            </a:r>
            <a:r>
              <a:rPr lang="en-US" altLang="ko-KR" sz="2000" dirty="0">
                <a:latin typeface="+mn-ea"/>
              </a:rPr>
              <a:t>		</a:t>
            </a:r>
            <a:r>
              <a:rPr lang="ko-KR" altLang="en-US" sz="2000" dirty="0">
                <a:latin typeface="+mn-ea"/>
              </a:rPr>
              <a:t>황인도</a:t>
            </a: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성균관대</a:t>
            </a:r>
            <a:r>
              <a:rPr lang="en-US" altLang="ko-KR" sz="2000" dirty="0">
                <a:latin typeface="+mn-ea"/>
              </a:rPr>
              <a:t>	</a:t>
            </a:r>
            <a:r>
              <a:rPr lang="ko-KR" altLang="en-US" sz="2000" dirty="0">
                <a:latin typeface="+mn-ea"/>
              </a:rPr>
              <a:t>한국은행</a:t>
            </a:r>
            <a:endParaRPr lang="en-US" altLang="ko-KR" sz="2000" dirty="0">
              <a:latin typeface="+mn-ea"/>
            </a:endParaRPr>
          </a:p>
          <a:p>
            <a:endParaRPr lang="en-US" sz="2000" dirty="0">
              <a:latin typeface="+mn-ea"/>
            </a:endParaRPr>
          </a:p>
          <a:p>
            <a:r>
              <a:rPr lang="en-US" sz="2000" dirty="0">
                <a:latin typeface="+mn-ea"/>
              </a:rPr>
              <a:t>2024</a:t>
            </a:r>
            <a:r>
              <a:rPr lang="ko-KR" altLang="en-US" sz="2000" dirty="0">
                <a:latin typeface="+mn-ea"/>
              </a:rPr>
              <a:t>년 </a:t>
            </a:r>
            <a:r>
              <a:rPr lang="en-US" altLang="ko-KR" sz="2000" dirty="0">
                <a:latin typeface="+mn-ea"/>
              </a:rPr>
              <a:t>8</a:t>
            </a:r>
            <a:r>
              <a:rPr lang="ko-KR" altLang="en-US" sz="2000" dirty="0">
                <a:latin typeface="+mn-ea"/>
              </a:rPr>
              <a:t>월 </a:t>
            </a:r>
            <a:r>
              <a:rPr lang="en-US" altLang="ko-KR" sz="2000" dirty="0">
                <a:latin typeface="+mn-ea"/>
              </a:rPr>
              <a:t>19</a:t>
            </a:r>
            <a:r>
              <a:rPr lang="ko-KR" altLang="en-US" sz="2000" dirty="0">
                <a:latin typeface="+mn-ea"/>
              </a:rPr>
              <a:t>일</a:t>
            </a:r>
            <a:endParaRPr 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114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B6C9-9186-77D4-94C4-FB3BC031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공통적으로 제공된 정보 </a:t>
            </a:r>
            <a:r>
              <a:rPr lang="en-US" altLang="ko-KR" dirty="0"/>
              <a:t>(2/2)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BA7BBD-A275-454B-8F36-97CDDE0EC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1828800"/>
            <a:ext cx="10744200" cy="411480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7387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B26A-FA51-42F0-B50A-B676A328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</a:t>
            </a:r>
            <a:r>
              <a:rPr lang="en-US" altLang="ko-KR" dirty="0"/>
              <a:t>1(Placebo)</a:t>
            </a:r>
            <a:r>
              <a:rPr lang="ko-KR" altLang="en-US" dirty="0"/>
              <a:t>에게 제공된 정보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F4E60-6A24-4EB8-A705-9D7D5BF8A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22" y="1690688"/>
            <a:ext cx="10294155" cy="373380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482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B26A-FA51-42F0-B50A-B676A328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</a:t>
            </a:r>
            <a:r>
              <a:rPr lang="en-US" altLang="ko-KR" dirty="0"/>
              <a:t>1(Placebo)</a:t>
            </a:r>
            <a:r>
              <a:rPr lang="ko-KR" altLang="en-US" dirty="0"/>
              <a:t>에게 제공된 정보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38EDE-F390-4554-B003-F8664805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20" y="1690688"/>
            <a:ext cx="10277360" cy="475544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9095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7CAE-7A43-0C41-66EC-F23B7131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그룹 </a:t>
            </a:r>
            <a:r>
              <a:rPr lang="en-US" altLang="ko-KR" dirty="0"/>
              <a:t>2(</a:t>
            </a:r>
            <a:r>
              <a:rPr lang="ko-KR" altLang="en-US" dirty="0" err="1"/>
              <a:t>연금액</a:t>
            </a:r>
            <a:r>
              <a:rPr lang="ko-KR" altLang="en-US" dirty="0"/>
              <a:t> 변동</a:t>
            </a:r>
            <a:r>
              <a:rPr lang="en-US" altLang="ko-KR" dirty="0"/>
              <a:t>)</a:t>
            </a:r>
            <a:r>
              <a:rPr lang="ko-KR" altLang="en-US" dirty="0"/>
              <a:t>에게 제공된 정보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13829-6D2E-4E40-B8A0-8F4721396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797652"/>
            <a:ext cx="8001000" cy="326269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1610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7CAE-7A43-0C41-66EC-F23B7131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그룹 </a:t>
            </a:r>
            <a:r>
              <a:rPr lang="en-US" altLang="ko-KR" dirty="0"/>
              <a:t>2(</a:t>
            </a:r>
            <a:r>
              <a:rPr lang="ko-KR" altLang="en-US" dirty="0" err="1"/>
              <a:t>연금액</a:t>
            </a:r>
            <a:r>
              <a:rPr lang="ko-KR" altLang="en-US" dirty="0"/>
              <a:t> 변동</a:t>
            </a:r>
            <a:r>
              <a:rPr lang="en-US" altLang="ko-KR" dirty="0"/>
              <a:t>)</a:t>
            </a:r>
            <a:r>
              <a:rPr lang="ko-KR" altLang="en-US" dirty="0"/>
              <a:t>에게 제공된 정보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204C1-20CB-47ED-9FE5-5960EFD21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447800"/>
            <a:ext cx="8001000" cy="532040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42366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7CAE-7A43-0C41-66EC-F23B7131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그룹 </a:t>
            </a:r>
            <a:r>
              <a:rPr lang="en-US" altLang="ko-KR" dirty="0"/>
              <a:t>3(</a:t>
            </a:r>
            <a:r>
              <a:rPr lang="ko-KR" altLang="en-US" dirty="0"/>
              <a:t>상속 용이</a:t>
            </a:r>
            <a:r>
              <a:rPr lang="en-US" altLang="ko-KR" dirty="0"/>
              <a:t>)</a:t>
            </a:r>
            <a:r>
              <a:rPr lang="ko-KR" altLang="en-US" dirty="0"/>
              <a:t>에게 제공된 정보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A6789-70B6-4B24-8DCA-65791A309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06" y="1752600"/>
            <a:ext cx="8440588" cy="371951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49816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7CAE-7A43-0C41-66EC-F23B7131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그룹 </a:t>
            </a:r>
            <a:r>
              <a:rPr lang="en-US" altLang="ko-KR" dirty="0"/>
              <a:t>3(</a:t>
            </a:r>
            <a:r>
              <a:rPr lang="ko-KR" altLang="en-US" dirty="0"/>
              <a:t>상속 용이</a:t>
            </a:r>
            <a:r>
              <a:rPr lang="en-US" altLang="ko-KR" dirty="0"/>
              <a:t>)</a:t>
            </a:r>
            <a:r>
              <a:rPr lang="ko-KR" altLang="en-US" dirty="0"/>
              <a:t>에게 제공된 정보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E82BB5-BE21-49F9-A2D4-0E1D42D3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06" y="1690688"/>
            <a:ext cx="8440588" cy="409143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48214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47A5-92FB-4AD6-B72B-01CE64ED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</a:t>
            </a:r>
            <a:r>
              <a:rPr lang="en-US" altLang="ko-KR" dirty="0"/>
              <a:t>4(</a:t>
            </a:r>
            <a:r>
              <a:rPr lang="ko-KR" altLang="en-US" dirty="0"/>
              <a:t>인식 전환</a:t>
            </a:r>
            <a:r>
              <a:rPr lang="en-US" altLang="ko-KR" dirty="0"/>
              <a:t>)</a:t>
            </a:r>
            <a:r>
              <a:rPr lang="ko-KR" altLang="en-US" dirty="0"/>
              <a:t>에게 제공된 정보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08F5B-A04B-4D50-A165-1A037D32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34" y="1600200"/>
            <a:ext cx="11055732" cy="441960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76455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EA51-084C-1994-3B33-C5B1A7C1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 구성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5D67-1265-1B0A-43B3-4D3CD5A23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26966" cy="4883647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+mn-ea"/>
              </a:rPr>
              <a:t>SQ: </a:t>
            </a:r>
            <a:r>
              <a:rPr lang="ko-KR" altLang="en-US" dirty="0">
                <a:latin typeface="+mn-ea"/>
              </a:rPr>
              <a:t>쿼터 할당 및 </a:t>
            </a:r>
            <a:r>
              <a:rPr lang="ko-KR" altLang="en-US" dirty="0" err="1">
                <a:latin typeface="+mn-ea"/>
              </a:rPr>
              <a:t>스크리닝</a:t>
            </a:r>
            <a:endParaRPr lang="en-US" altLang="ko-KR" dirty="0">
              <a:latin typeface="+mn-ea"/>
            </a:endParaRPr>
          </a:p>
          <a:p>
            <a:r>
              <a:rPr lang="en-US" b="1" dirty="0">
                <a:latin typeface="+mn-ea"/>
              </a:rPr>
              <a:t>A: </a:t>
            </a:r>
            <a:r>
              <a:rPr lang="ko-KR" altLang="en-US" b="1" dirty="0">
                <a:latin typeface="+mn-ea"/>
              </a:rPr>
              <a:t>주택연금 이해 및 가입의향</a:t>
            </a:r>
            <a:endParaRPr lang="en-US" altLang="ko-KR" b="1" dirty="0">
              <a:latin typeface="+mn-ea"/>
            </a:endParaRPr>
          </a:p>
          <a:p>
            <a:r>
              <a:rPr lang="en-US" b="1" dirty="0">
                <a:latin typeface="+mn-ea"/>
              </a:rPr>
              <a:t>B: (</a:t>
            </a:r>
            <a:r>
              <a:rPr lang="ko-KR" altLang="en-US" b="1" dirty="0">
                <a:latin typeface="+mn-ea"/>
              </a:rPr>
              <a:t>새</a:t>
            </a:r>
            <a:r>
              <a:rPr lang="en-US" altLang="ko-KR" b="1" dirty="0">
                <a:latin typeface="+mn-ea"/>
              </a:rPr>
              <a:t>) </a:t>
            </a:r>
            <a:r>
              <a:rPr lang="ko-KR" altLang="en-US" b="1" dirty="0">
                <a:latin typeface="+mn-ea"/>
              </a:rPr>
              <a:t>주택연금제도 선호</a:t>
            </a:r>
            <a:endParaRPr lang="en-US" altLang="ko-KR" b="1" dirty="0">
              <a:latin typeface="+mn-ea"/>
            </a:endParaRPr>
          </a:p>
          <a:p>
            <a:r>
              <a:rPr lang="en-US" dirty="0">
                <a:latin typeface="+mn-ea"/>
              </a:rPr>
              <a:t>C: </a:t>
            </a:r>
            <a:r>
              <a:rPr lang="ko-KR" altLang="en-US" dirty="0">
                <a:latin typeface="+mn-ea"/>
              </a:rPr>
              <a:t>향후 부동산 가격과 본인 건강에 대한 기대</a:t>
            </a:r>
            <a:endParaRPr lang="ko-KR" altLang="en-US" dirty="0"/>
          </a:p>
          <a:p>
            <a:r>
              <a:rPr lang="en-US" altLang="ko-KR" dirty="0"/>
              <a:t>D: </a:t>
            </a:r>
            <a:r>
              <a:rPr lang="ko-KR" altLang="en-US" dirty="0"/>
              <a:t>민간</a:t>
            </a:r>
            <a:r>
              <a:rPr lang="en-US" altLang="ko-KR" dirty="0"/>
              <a:t> </a:t>
            </a:r>
            <a:r>
              <a:rPr lang="ko-KR" altLang="en-US" dirty="0"/>
              <a:t>역모기지 가입의향 및 선호도</a:t>
            </a:r>
            <a:endParaRPr lang="en-US" altLang="ko-KR" dirty="0"/>
          </a:p>
          <a:p>
            <a:r>
              <a:rPr lang="en-US" dirty="0"/>
              <a:t>E: </a:t>
            </a:r>
            <a:r>
              <a:rPr lang="ko-KR" altLang="en-US" dirty="0"/>
              <a:t>기타</a:t>
            </a:r>
            <a:r>
              <a:rPr lang="en-US" dirty="0"/>
              <a:t> </a:t>
            </a:r>
            <a:r>
              <a:rPr lang="ko-KR" altLang="en-US" dirty="0"/>
              <a:t>선호 </a:t>
            </a:r>
            <a:r>
              <a:rPr lang="en-US" altLang="ko-KR" dirty="0"/>
              <a:t>(</a:t>
            </a:r>
            <a:r>
              <a:rPr lang="ko-KR" altLang="en-US" dirty="0"/>
              <a:t>위험</a:t>
            </a:r>
            <a:r>
              <a:rPr lang="en-US" altLang="ko-KR" dirty="0"/>
              <a:t>/</a:t>
            </a:r>
            <a:r>
              <a:rPr lang="ko-KR" altLang="en-US" dirty="0"/>
              <a:t>시간선호</a:t>
            </a:r>
            <a:r>
              <a:rPr lang="en-US" altLang="ko-KR" dirty="0"/>
              <a:t>, </a:t>
            </a:r>
            <a:r>
              <a:rPr lang="ko-KR" altLang="en-US" dirty="0"/>
              <a:t>시간 </a:t>
            </a:r>
            <a:r>
              <a:rPr lang="ko-KR" altLang="en-US" dirty="0" err="1"/>
              <a:t>비일관성</a:t>
            </a:r>
            <a:r>
              <a:rPr lang="en-US" altLang="ko-KR" dirty="0"/>
              <a:t>, </a:t>
            </a:r>
            <a:r>
              <a:rPr lang="ko-KR" altLang="en-US" dirty="0"/>
              <a:t>보험지불의향</a:t>
            </a:r>
            <a:r>
              <a:rPr lang="en-US" altLang="ko-KR" dirty="0"/>
              <a:t>) </a:t>
            </a:r>
          </a:p>
          <a:p>
            <a:r>
              <a:rPr lang="en-US" dirty="0"/>
              <a:t>F: </a:t>
            </a:r>
            <a:r>
              <a:rPr lang="ko-KR" altLang="en-US" dirty="0"/>
              <a:t>가구 구성</a:t>
            </a:r>
            <a:endParaRPr lang="en-US" altLang="ko-KR" dirty="0"/>
          </a:p>
          <a:p>
            <a:r>
              <a:rPr lang="en-US" dirty="0"/>
              <a:t>G: </a:t>
            </a:r>
            <a:r>
              <a:rPr lang="ko-KR" altLang="en-US" dirty="0"/>
              <a:t>경제수준</a:t>
            </a:r>
            <a:r>
              <a:rPr lang="en-US" dirty="0"/>
              <a:t> </a:t>
            </a:r>
            <a:r>
              <a:rPr lang="ko-KR" altLang="en-US" dirty="0"/>
              <a:t>및 노후준비</a:t>
            </a:r>
            <a:endParaRPr lang="en-US" altLang="ko-KR" dirty="0"/>
          </a:p>
          <a:p>
            <a:r>
              <a:rPr lang="en-US" altLang="ko-KR" dirty="0"/>
              <a:t>H: </a:t>
            </a:r>
            <a:r>
              <a:rPr lang="ko-KR" altLang="en-US" dirty="0"/>
              <a:t>금융행태 및 금융지식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61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0122-062A-4405-AAF0-1414D6A2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설문참여자 </a:t>
            </a:r>
            <a:r>
              <a:rPr lang="ko-KR" altLang="en-US" dirty="0" err="1"/>
              <a:t>스크리닝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BE2AC-A839-4A60-9A99-18C92A2D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나이 </a:t>
            </a:r>
            <a:r>
              <a:rPr lang="en-US" altLang="ko-KR" dirty="0"/>
              <a:t>55</a:t>
            </a:r>
            <a:r>
              <a:rPr lang="ko-KR" altLang="en-US" dirty="0"/>
              <a:t>세 이상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본인 혹은 배우자 명의로 주택 보유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주택연금에 </a:t>
            </a:r>
            <a:r>
              <a:rPr lang="ko-KR" altLang="en-US" dirty="0" err="1"/>
              <a:t>미가입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가입여부를 모른다</a:t>
            </a:r>
            <a:r>
              <a:rPr lang="en-US" altLang="ko-KR" dirty="0"/>
              <a:t>’</a:t>
            </a:r>
            <a:r>
              <a:rPr lang="ko-KR" altLang="en-US" dirty="0"/>
              <a:t>도 조사대상에 산입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파일럿에서는 </a:t>
            </a:r>
            <a:r>
              <a:rPr lang="en-US" altLang="ko-KR" dirty="0"/>
              <a:t>1</a:t>
            </a:r>
            <a:r>
              <a:rPr lang="ko-KR" altLang="en-US" dirty="0"/>
              <a:t>명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071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6E48-0951-1415-84A4-0CAA9FDF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연구배경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FB8A-7D27-4738-04CE-5B538F8D5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+mn-ea"/>
              </a:rPr>
              <a:t>우리나라의 노인빈곤율</a:t>
            </a:r>
            <a:r>
              <a:rPr lang="en-US" altLang="ko-KR" dirty="0">
                <a:latin typeface="+mn-ea"/>
              </a:rPr>
              <a:t>(*)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>
                <a:latin typeface="+mn-ea"/>
              </a:rPr>
              <a:t>OECD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위 </a:t>
            </a:r>
            <a:endParaRPr lang="en-US" altLang="ko-KR" dirty="0">
              <a:latin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>
                <a:latin typeface="+mn-ea"/>
              </a:rPr>
              <a:t>* </a:t>
            </a:r>
            <a:r>
              <a:rPr lang="ko-KR" altLang="en-US" dirty="0">
                <a:latin typeface="+mn-ea"/>
              </a:rPr>
              <a:t>가처분</a:t>
            </a:r>
            <a:r>
              <a:rPr lang="ko-KR" altLang="en-US" b="1" dirty="0">
                <a:latin typeface="+mn-ea"/>
              </a:rPr>
              <a:t>소득</a:t>
            </a:r>
            <a:r>
              <a:rPr lang="ko-KR" altLang="en-US" dirty="0">
                <a:latin typeface="+mn-ea"/>
              </a:rPr>
              <a:t> 기준 상대적 </a:t>
            </a:r>
            <a:r>
              <a:rPr lang="ko-KR" altLang="en-US" dirty="0" err="1">
                <a:latin typeface="+mn-ea"/>
              </a:rPr>
              <a:t>빈곤율</a:t>
            </a:r>
            <a:endParaRPr lang="en-US" altLang="ko-KR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latin typeface="+mn-ea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F87F15-B3CB-400F-BF91-F00C6BE14F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270144"/>
              </p:ext>
            </p:extLst>
          </p:nvPr>
        </p:nvGraphicFramePr>
        <p:xfrm>
          <a:off x="685800" y="2743200"/>
          <a:ext cx="105156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7BCCB1B-732B-4B73-8750-7334C7345A2C}"/>
              </a:ext>
            </a:extLst>
          </p:cNvPr>
          <p:cNvSpPr/>
          <p:nvPr/>
        </p:nvSpPr>
        <p:spPr>
          <a:xfrm>
            <a:off x="688759" y="6324600"/>
            <a:ext cx="11963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Source: OECD </a:t>
            </a:r>
            <a:r>
              <a:rPr lang="fr-FR" sz="1400" dirty="0" err="1"/>
              <a:t>Income</a:t>
            </a:r>
            <a:r>
              <a:rPr lang="fr-FR" sz="1400" dirty="0"/>
              <a:t> Distribution </a:t>
            </a:r>
            <a:r>
              <a:rPr lang="fr-FR" sz="1400" dirty="0" err="1"/>
              <a:t>Database</a:t>
            </a:r>
            <a:r>
              <a:rPr lang="fr-FR" sz="1400" dirty="0"/>
              <a:t>, www.oecd.org/social/income-distribution-database.htm (June 2023 version). </a:t>
            </a:r>
          </a:p>
        </p:txBody>
      </p:sp>
    </p:spTree>
    <p:extLst>
      <p:ext uri="{BB962C8B-B14F-4D97-AF65-F5344CB8AC3E}">
        <p14:creationId xmlns:p14="http://schemas.microsoft.com/office/powerpoint/2010/main" val="2545108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실험자</a:t>
            </a:r>
            <a:r>
              <a:rPr lang="ko-KR" altLang="en-US" sz="4000" dirty="0"/>
              <a:t> 수요 효과</a:t>
            </a:r>
            <a:r>
              <a:rPr lang="en-US" altLang="ko-KR" sz="3600" dirty="0"/>
              <a:t>(Experimenter demand effect, EDE)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76400"/>
            <a:ext cx="10744200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실험자의 가설에 부합하는 방향으로 반응하는 피실험자의 행태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 설문에서의 </a:t>
            </a:r>
            <a:r>
              <a:rPr lang="en-US" altLang="ko-KR" dirty="0"/>
              <a:t>EDE </a:t>
            </a:r>
            <a:r>
              <a:rPr lang="ko-KR" altLang="en-US" dirty="0"/>
              <a:t>방지 장치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rgbClr val="0070C0"/>
                </a:solidFill>
                <a:latin typeface="돋움"/>
                <a:ea typeface="돋움"/>
              </a:rPr>
              <a:t>▪ </a:t>
            </a:r>
            <a:r>
              <a:rPr lang="ko-KR" altLang="en-US" dirty="0"/>
              <a:t>중립적 표현의 사용(</a:t>
            </a:r>
            <a:r>
              <a:rPr lang="en-US" altLang="ko-KR" dirty="0"/>
              <a:t>neutral framing)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olidFill>
                  <a:srgbClr val="0070C0"/>
                </a:solidFill>
                <a:latin typeface="돋움"/>
                <a:ea typeface="돋움"/>
              </a:rPr>
              <a:t>▪ </a:t>
            </a:r>
            <a:r>
              <a:rPr lang="en-US" altLang="ko-KR" dirty="0"/>
              <a:t>“</a:t>
            </a:r>
            <a:r>
              <a:rPr lang="ko-KR" altLang="en-US" dirty="0"/>
              <a:t>현행 주택연금제도보다 유리할 수도</a:t>
            </a:r>
            <a:r>
              <a:rPr lang="en-US" altLang="ko-KR" dirty="0"/>
              <a:t>, </a:t>
            </a:r>
            <a:r>
              <a:rPr lang="ko-KR" altLang="en-US" dirty="0"/>
              <a:t>불리할 수도</a:t>
            </a:r>
            <a:r>
              <a:rPr lang="en-US" altLang="ko-KR" dirty="0"/>
              <a:t>, </a:t>
            </a:r>
            <a:r>
              <a:rPr lang="ko-KR" altLang="en-US" dirty="0"/>
              <a:t>별 차이가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r>
              <a:rPr lang="ko-KR" altLang="en-US" dirty="0"/>
              <a:t>없을 수도 있습니다</a:t>
            </a:r>
            <a:r>
              <a:rPr lang="en-US" altLang="ko-KR" dirty="0"/>
              <a:t>.”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</a:rPr>
              <a:t>   </a:t>
            </a:r>
            <a:r>
              <a:rPr lang="en-US" altLang="ko-KR" dirty="0">
                <a:solidFill>
                  <a:srgbClr val="0070C0"/>
                </a:solidFill>
                <a:latin typeface="돋움"/>
                <a:ea typeface="돋움"/>
              </a:rPr>
              <a:t>▪</a:t>
            </a:r>
            <a:r>
              <a:rPr lang="en-US" altLang="ko-KR" dirty="0">
                <a:latin typeface="돋움"/>
                <a:ea typeface="돋움"/>
              </a:rPr>
              <a:t> </a:t>
            </a:r>
            <a:r>
              <a:rPr lang="en-US" altLang="ko-KR" dirty="0"/>
              <a:t>Placebo </a:t>
            </a:r>
            <a:r>
              <a:rPr lang="ko-KR" altLang="en-US" dirty="0"/>
              <a:t>그룹을 통한 확인</a:t>
            </a:r>
            <a:r>
              <a:rPr lang="en-US" altLang="ko-KR" dirty="0"/>
              <a:t>=&gt; </a:t>
            </a:r>
            <a:r>
              <a:rPr lang="ko-KR" altLang="en-US" dirty="0"/>
              <a:t>가입의향 차이 없음 확인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De </a:t>
            </a:r>
            <a:r>
              <a:rPr lang="en-US" altLang="ko-KR" dirty="0" err="1"/>
              <a:t>Quidt</a:t>
            </a:r>
            <a:r>
              <a:rPr lang="en-US" altLang="ko-KR" dirty="0"/>
              <a:t> et al.(2018)</a:t>
            </a:r>
            <a:r>
              <a:rPr lang="en-US" altLang="ko-KR" baseline="30000" dirty="0"/>
              <a:t>AER</a:t>
            </a:r>
            <a:r>
              <a:rPr lang="en-US" altLang="ko-KR" dirty="0"/>
              <a:t>: </a:t>
            </a:r>
            <a:r>
              <a:rPr lang="en-US" altLang="ko-KR" i="1" dirty="0"/>
              <a:t>“[Experimenter] demand effects are modest”</a:t>
            </a:r>
          </a:p>
        </p:txBody>
      </p:sp>
    </p:spTree>
    <p:extLst>
      <p:ext uri="{BB962C8B-B14F-4D97-AF65-F5344CB8AC3E}">
        <p14:creationId xmlns:p14="http://schemas.microsoft.com/office/powerpoint/2010/main" val="1217685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05B3-0920-0F6F-F150-BE4D1861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 문항 일부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섹션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EBF708-C9CB-BF6D-1DE2-0CF553815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37" y="1690688"/>
            <a:ext cx="11275326" cy="4481512"/>
          </a:xfrm>
        </p:spPr>
      </p:pic>
    </p:spTree>
    <p:extLst>
      <p:ext uri="{BB962C8B-B14F-4D97-AF65-F5344CB8AC3E}">
        <p14:creationId xmlns:p14="http://schemas.microsoft.com/office/powerpoint/2010/main" val="1323059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05B3-0920-0F6F-F150-BE4D1861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 문항 일부</a:t>
            </a:r>
            <a:r>
              <a:rPr lang="en-US" altLang="ko-KR" dirty="0"/>
              <a:t>: A</a:t>
            </a:r>
            <a:r>
              <a:rPr lang="ko-KR" altLang="en-US" dirty="0"/>
              <a:t>섹션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542CC0-B144-171D-0118-19E8A1717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3600"/>
            <a:ext cx="10515600" cy="3005216"/>
          </a:xfrm>
        </p:spPr>
      </p:pic>
    </p:spTree>
    <p:extLst>
      <p:ext uri="{BB962C8B-B14F-4D97-AF65-F5344CB8AC3E}">
        <p14:creationId xmlns:p14="http://schemas.microsoft.com/office/powerpoint/2010/main" val="3557049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05B3-0920-0F6F-F150-BE4D1861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 문항 일부</a:t>
            </a:r>
            <a:r>
              <a:rPr lang="en-US" altLang="ko-KR" dirty="0"/>
              <a:t>: B</a:t>
            </a:r>
            <a:r>
              <a:rPr lang="ko-KR" altLang="en-US" dirty="0"/>
              <a:t>섹션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4B48F-E8E9-E234-11F3-33150CF65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469" y="1604234"/>
            <a:ext cx="10305062" cy="4888641"/>
          </a:xfrm>
        </p:spPr>
      </p:pic>
    </p:spTree>
    <p:extLst>
      <p:ext uri="{BB962C8B-B14F-4D97-AF65-F5344CB8AC3E}">
        <p14:creationId xmlns:p14="http://schemas.microsoft.com/office/powerpoint/2010/main" val="2175340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475A-2A0C-656C-B373-98E58DD9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 문항 일부</a:t>
            </a:r>
            <a:r>
              <a:rPr lang="en-US" altLang="ko-KR" dirty="0"/>
              <a:t>: D</a:t>
            </a:r>
            <a:r>
              <a:rPr lang="ko-KR" altLang="en-US" dirty="0"/>
              <a:t>섹션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011437-00B6-12AD-F367-BE60F600D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1" y="1426489"/>
            <a:ext cx="8096598" cy="506638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321191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475A-2A0C-656C-B373-98E58DD9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 문항 일부</a:t>
            </a:r>
            <a:r>
              <a:rPr lang="en-US" altLang="ko-KR" dirty="0"/>
              <a:t>: D</a:t>
            </a:r>
            <a:r>
              <a:rPr lang="ko-KR" altLang="en-US" dirty="0"/>
              <a:t>섹션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1A7E9C-8785-B136-C13B-69A05651B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8800"/>
            <a:ext cx="10515600" cy="33267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8FCDC0-B75E-B38F-03E2-53696D8486F7}"/>
              </a:ext>
            </a:extLst>
          </p:cNvPr>
          <p:cNvSpPr txBox="1"/>
          <p:nvPr/>
        </p:nvSpPr>
        <p:spPr>
          <a:xfrm>
            <a:off x="838200" y="5638800"/>
            <a:ext cx="899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</a:t>
            </a:r>
            <a:r>
              <a:rPr lang="ko-KR" altLang="en-US" dirty="0"/>
              <a:t>역모기지를 주택연금보다 더 선호한다고 응답한 경우 위에 대응되는 반대 질문 제시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94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E4D3-E831-B00E-215C-1CDE6E22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 문항 일부</a:t>
            </a:r>
            <a:r>
              <a:rPr lang="en-US" altLang="ko-KR" dirty="0"/>
              <a:t>: D</a:t>
            </a:r>
            <a:r>
              <a:rPr lang="ko-KR" altLang="en-US" dirty="0"/>
              <a:t>섹션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561A28-E385-7293-A972-F2A1BDB3B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53" y="1828800"/>
            <a:ext cx="10982293" cy="4167874"/>
          </a:xfrm>
        </p:spPr>
      </p:pic>
    </p:spTree>
    <p:extLst>
      <p:ext uri="{BB962C8B-B14F-4D97-AF65-F5344CB8AC3E}">
        <p14:creationId xmlns:p14="http://schemas.microsoft.com/office/powerpoint/2010/main" val="1163521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C2E3-E857-09BF-6FFE-3171F070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 문항 일부</a:t>
            </a:r>
            <a:r>
              <a:rPr lang="en-US" altLang="ko-KR" dirty="0"/>
              <a:t>: E</a:t>
            </a:r>
            <a:r>
              <a:rPr lang="ko-KR" altLang="en-US" dirty="0"/>
              <a:t>섹션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E78955-308B-34AD-C70E-AD190643A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1524000"/>
            <a:ext cx="8305800" cy="5124959"/>
          </a:xfrm>
        </p:spPr>
      </p:pic>
    </p:spTree>
    <p:extLst>
      <p:ext uri="{BB962C8B-B14F-4D97-AF65-F5344CB8AC3E}">
        <p14:creationId xmlns:p14="http://schemas.microsoft.com/office/powerpoint/2010/main" val="1294334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C5C3-921E-8952-EA90-ED4CF2B2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파일럿 설문 실험 시행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C0701-D0E2-6402-5CC2-231BEDAF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설문조사업체 한국리서치 이용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조사기간 </a:t>
            </a:r>
            <a:r>
              <a:rPr lang="en-US" altLang="ko-KR" dirty="0"/>
              <a:t>: 2024/8/6—8/12</a:t>
            </a:r>
          </a:p>
          <a:p>
            <a:r>
              <a:rPr lang="ko-KR" altLang="en-US" dirty="0"/>
              <a:t>표본 </a:t>
            </a:r>
            <a:r>
              <a:rPr lang="en-US" altLang="ko-KR" dirty="0"/>
              <a:t>: 215</a:t>
            </a:r>
            <a:r>
              <a:rPr lang="ko-KR" altLang="en-US" dirty="0"/>
              <a:t>명 </a:t>
            </a:r>
            <a:r>
              <a:rPr lang="en-US" altLang="ko-KR" dirty="0"/>
              <a:t>(</a:t>
            </a:r>
            <a:r>
              <a:rPr lang="ko-KR" altLang="en-US" dirty="0"/>
              <a:t>각 그룹당</a:t>
            </a:r>
            <a:r>
              <a:rPr lang="en-US" altLang="ko-KR" dirty="0"/>
              <a:t> 50~58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인구통계학적 대표성을 맞춰 모집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8486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3E3B-1AD0-80AF-0C58-335C30EA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주택연금 인지도 및 가입의향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D6EFDD-3FFE-FF9D-94B5-353D3E4B2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651574"/>
              </p:ext>
            </p:extLst>
          </p:nvPr>
        </p:nvGraphicFramePr>
        <p:xfrm>
          <a:off x="1066800" y="2133600"/>
          <a:ext cx="9698040" cy="38125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741988">
                  <a:extLst>
                    <a:ext uri="{9D8B030D-6E8A-4147-A177-3AD203B41FA5}">
                      <a16:colId xmlns:a16="http://schemas.microsoft.com/office/drawing/2014/main" val="6700843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20103672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11018974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678486449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80492244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125753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주택연금 가입을 꺼리는 이유 </a:t>
                      </a:r>
                      <a:r>
                        <a:rPr lang="en-US" altLang="ko-KR" sz="1600" b="1" i="0" u="none" strike="noStrike" dirty="0">
                          <a:effectLst/>
                          <a:latin typeface="+mn-ea"/>
                          <a:ea typeface="+mn-ea"/>
                        </a:rPr>
                        <a:t>[1+2+3</a:t>
                      </a:r>
                      <a:r>
                        <a:rPr lang="ko-KR" alt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순위</a:t>
                      </a:r>
                      <a:r>
                        <a:rPr lang="en-US" altLang="ko-KR" sz="1600" b="1" i="0" u="none" strike="noStrike" dirty="0">
                          <a:effectLst/>
                          <a:latin typeface="+mn-ea"/>
                          <a:ea typeface="+mn-ea"/>
                        </a:rPr>
                        <a:t>] (%)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전체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Group1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Group2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Group3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Group4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14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50" b="0" u="none" strike="noStrike" dirty="0" err="1">
                          <a:effectLst/>
                          <a:latin typeface="+mn-ea"/>
                          <a:ea typeface="+mn-ea"/>
                        </a:rPr>
                        <a:t>사례수</a:t>
                      </a:r>
                      <a:r>
                        <a:rPr lang="ko-KR" altLang="en-US" sz="1050" b="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0" u="none" strike="noStrike" dirty="0"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050" b="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0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 dirty="0">
                          <a:effectLst/>
                          <a:latin typeface="+mn-ea"/>
                          <a:ea typeface="+mn-ea"/>
                        </a:rPr>
                        <a:t>215</a:t>
                      </a:r>
                      <a:endParaRPr lang="en-US" sz="10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 dirty="0">
                          <a:effectLst/>
                          <a:latin typeface="+mn-ea"/>
                          <a:ea typeface="+mn-ea"/>
                        </a:rPr>
                        <a:t>55</a:t>
                      </a:r>
                      <a:endParaRPr lang="en-US" sz="10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 dirty="0">
                          <a:effectLst/>
                          <a:latin typeface="+mn-ea"/>
                          <a:ea typeface="+mn-ea"/>
                        </a:rPr>
                        <a:t>58</a:t>
                      </a:r>
                      <a:endParaRPr lang="en-US" sz="10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 dirty="0">
                          <a:effectLst/>
                          <a:latin typeface="+mn-ea"/>
                          <a:ea typeface="+mn-ea"/>
                        </a:rPr>
                        <a:t>52</a:t>
                      </a:r>
                      <a:endParaRPr lang="en-US" sz="10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 dirty="0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lang="en-US" sz="105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572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주택가격이 올라도 매월 받는 연금이 동일하기 때문에</a:t>
                      </a:r>
                      <a:endParaRPr lang="ko-KR" alt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44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62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88615550"/>
                  </a:ext>
                </a:extLst>
              </a:tr>
              <a:tr h="3616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600" b="0" u="none" strike="noStrike" dirty="0">
                          <a:effectLst/>
                          <a:latin typeface="+mn-ea"/>
                          <a:ea typeface="+mn-ea"/>
                        </a:rPr>
                        <a:t>받는 연금 총액이 집값 대비 손해일 것 같아서</a:t>
                      </a:r>
                      <a:endParaRPr lang="ko-KR" alt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37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effectLst/>
                          <a:latin typeface="+mn-ea"/>
                          <a:ea typeface="+mn-ea"/>
                        </a:rPr>
                        <a:t>35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effectLst/>
                          <a:latin typeface="+mn-ea"/>
                          <a:ea typeface="+mn-ea"/>
                        </a:rPr>
                        <a:t>41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effectLst/>
                          <a:latin typeface="+mn-ea"/>
                          <a:ea typeface="+mn-ea"/>
                        </a:rPr>
                        <a:t>29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effectLst/>
                          <a:latin typeface="+mn-ea"/>
                          <a:ea typeface="+mn-ea"/>
                        </a:rPr>
                        <a:t>44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2517198"/>
                  </a:ext>
                </a:extLst>
              </a:tr>
              <a:tr h="4187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600" b="0" u="none" strike="noStrike" dirty="0">
                          <a:effectLst/>
                          <a:latin typeface="+mn-ea"/>
                          <a:ea typeface="+mn-ea"/>
                        </a:rPr>
                        <a:t>매월 연금이 동일하면 물가상승 대비 손해이기 때문에</a:t>
                      </a:r>
                      <a:endParaRPr lang="ko-KR" alt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33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effectLst/>
                          <a:latin typeface="+mn-ea"/>
                          <a:ea typeface="+mn-ea"/>
                        </a:rPr>
                        <a:t>28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effectLst/>
                          <a:latin typeface="+mn-ea"/>
                          <a:ea typeface="+mn-ea"/>
                        </a:rPr>
                        <a:t>35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effectLst/>
                          <a:latin typeface="+mn-ea"/>
                          <a:ea typeface="+mn-ea"/>
                        </a:rPr>
                        <a:t>44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6065029"/>
                  </a:ext>
                </a:extLst>
              </a:tr>
              <a:tr h="4759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주택을 자녀에게 온전하게 물려주고 싶어서</a:t>
                      </a:r>
                      <a:endParaRPr lang="ko-KR" alt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34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35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34</a:t>
                      </a:r>
                      <a:endParaRPr lang="en-US" sz="1600" b="1" i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53872"/>
                  </a:ext>
                </a:extLst>
              </a:tr>
              <a:tr h="4759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600" b="0" u="none" strike="noStrike" dirty="0">
                          <a:effectLst/>
                          <a:latin typeface="+mn-ea"/>
                          <a:ea typeface="+mn-ea"/>
                        </a:rPr>
                        <a:t>중간에 해지하고 싶을 때 부담해야 하는 금액 때문에</a:t>
                      </a:r>
                      <a:endParaRPr lang="en-US" altLang="ko-KR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effectLst/>
                          <a:latin typeface="+mn-ea"/>
                          <a:ea typeface="+mn-ea"/>
                        </a:rPr>
                        <a:t>21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effectLst/>
                          <a:latin typeface="+mn-ea"/>
                          <a:ea typeface="+mn-ea"/>
                        </a:rPr>
                        <a:t>36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9503800"/>
                  </a:ext>
                </a:extLst>
              </a:tr>
              <a:tr h="5902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600" b="0" u="none" strike="noStrike" dirty="0">
                          <a:effectLst/>
                          <a:latin typeface="+mn-ea"/>
                          <a:ea typeface="+mn-ea"/>
                        </a:rPr>
                        <a:t>노후 생활에 필요한 돈이 이미 충분하거나 다른 수입이 있어서</a:t>
                      </a:r>
                      <a:endParaRPr lang="ko-KR" alt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26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effectLst/>
                          <a:latin typeface="+mn-ea"/>
                          <a:ea typeface="+mn-ea"/>
                        </a:rPr>
                        <a:t>27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effectLst/>
                          <a:latin typeface="+mn-ea"/>
                          <a:ea typeface="+mn-ea"/>
                        </a:rPr>
                        <a:t>22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effectLst/>
                          <a:latin typeface="+mn-ea"/>
                          <a:ea typeface="+mn-ea"/>
                        </a:rPr>
                        <a:t>33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5288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600" b="0" u="none" strike="noStrike" dirty="0">
                          <a:effectLst/>
                          <a:latin typeface="+mn-ea"/>
                          <a:ea typeface="+mn-ea"/>
                        </a:rPr>
                        <a:t>주택연금의 고갈로 평생 받지 못할 수도 있다는 불안감 때문에</a:t>
                      </a:r>
                      <a:endParaRPr lang="ko-KR" alt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lang="en-US" sz="16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effectLst/>
                          <a:latin typeface="+mn-ea"/>
                          <a:ea typeface="+mn-ea"/>
                        </a:rPr>
                        <a:t>20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sz="1600" b="0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1864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가입 절차가 복잡해서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3146043"/>
                  </a:ext>
                </a:extLst>
              </a:tr>
              <a:tr h="11172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가입시 내야 하는 </a:t>
                      </a:r>
                      <a:r>
                        <a:rPr lang="ko-KR" altLang="en-US" sz="1600" b="0" i="0" u="none" strike="noStrike" dirty="0" err="1">
                          <a:effectLst/>
                          <a:latin typeface="+mn-ea"/>
                          <a:ea typeface="+mn-ea"/>
                        </a:rPr>
                        <a:t>초기보증료</a:t>
                      </a:r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가입비</a:t>
                      </a:r>
                      <a:r>
                        <a:rPr lang="en-US" altLang="ko-KR" sz="1600" b="0" i="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부담 때문에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9460399"/>
                  </a:ext>
                </a:extLst>
              </a:tr>
              <a:tr h="45688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ko-KR" alt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자녀들의 반대가 걱정되어서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66112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1FC890-E486-D4A7-480D-8B8C2AEC2DCF}"/>
              </a:ext>
            </a:extLst>
          </p:cNvPr>
          <p:cNvSpPr txBox="1"/>
          <p:nvPr/>
        </p:nvSpPr>
        <p:spPr>
          <a:xfrm>
            <a:off x="859665" y="6211669"/>
            <a:ext cx="1074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주택금융공사의</a:t>
            </a:r>
            <a:r>
              <a:rPr lang="en-US" altLang="ko-KR" dirty="0"/>
              <a:t> [</a:t>
            </a:r>
            <a:r>
              <a:rPr lang="ko-KR" altLang="en-US" dirty="0"/>
              <a:t>주택연금</a:t>
            </a:r>
            <a:r>
              <a:rPr lang="en-US" altLang="ko-KR" dirty="0"/>
              <a:t> </a:t>
            </a:r>
            <a:r>
              <a:rPr lang="ko-KR" altLang="en-US" dirty="0"/>
              <a:t>수요실태조사</a:t>
            </a:r>
            <a:r>
              <a:rPr lang="en-US" altLang="ko-KR" dirty="0"/>
              <a:t>]</a:t>
            </a:r>
            <a:r>
              <a:rPr lang="ko-KR" altLang="en-US" dirty="0"/>
              <a:t>에서는</a:t>
            </a:r>
            <a:r>
              <a:rPr lang="en-US" altLang="ko-KR" dirty="0"/>
              <a:t> ‘</a:t>
            </a:r>
            <a:r>
              <a:rPr lang="ko-KR" altLang="en-US" dirty="0"/>
              <a:t>주택가격 변동을 반영하지 않는 월지급금</a:t>
            </a:r>
            <a:r>
              <a:rPr lang="en-US" altLang="ko-KR" dirty="0"/>
              <a:t>’(54.4%)</a:t>
            </a:r>
            <a:r>
              <a:rPr lang="ko-KR" altLang="en-US" dirty="0"/>
              <a:t>과  ‘상속’</a:t>
            </a:r>
            <a:r>
              <a:rPr lang="en-US" altLang="ko-KR" dirty="0"/>
              <a:t>(47.2%)</a:t>
            </a:r>
            <a:r>
              <a:rPr lang="ko-KR" altLang="en-US" dirty="0"/>
              <a:t>이 주택연금 가입의향이 없는 이유 </a:t>
            </a:r>
            <a:r>
              <a:rPr lang="en-US" altLang="ko-KR" dirty="0"/>
              <a:t>1,2</a:t>
            </a:r>
            <a:r>
              <a:rPr lang="ko-KR" altLang="en-US" dirty="0"/>
              <a:t>순위였음</a:t>
            </a:r>
            <a:r>
              <a:rPr lang="en-US" altLang="ko-KR" dirty="0"/>
              <a:t>. </a:t>
            </a:r>
            <a:r>
              <a:rPr lang="ko-KR" altLang="en-US" dirty="0"/>
              <a:t>유사한 결과를 얻음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3E7D8-6870-CADE-8217-541DC9DD7DB6}"/>
              </a:ext>
            </a:extLst>
          </p:cNvPr>
          <p:cNvSpPr txBox="1"/>
          <p:nvPr/>
        </p:nvSpPr>
        <p:spPr>
          <a:xfrm>
            <a:off x="859665" y="1367522"/>
            <a:ext cx="87415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주택연금에 대한 인지도는 </a:t>
            </a:r>
            <a:r>
              <a:rPr lang="en-US" altLang="ko-KR" dirty="0"/>
              <a:t>98%</a:t>
            </a:r>
            <a:r>
              <a:rPr lang="ko-KR" altLang="en-US" dirty="0"/>
              <a:t>로 상당히 높음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 주택연금에 대한 가입의향</a:t>
            </a:r>
            <a:r>
              <a:rPr lang="en-US" altLang="ko-KR" dirty="0"/>
              <a:t>(‘</a:t>
            </a:r>
            <a:r>
              <a:rPr lang="ko-KR" altLang="en-US" dirty="0"/>
              <a:t>이용할 것이다</a:t>
            </a:r>
            <a:r>
              <a:rPr lang="en-US" altLang="ko-KR" dirty="0"/>
              <a:t>’+ ‘</a:t>
            </a:r>
            <a:r>
              <a:rPr lang="ko-KR" altLang="en-US" dirty="0"/>
              <a:t>반드시 이용할 것이다</a:t>
            </a:r>
            <a:r>
              <a:rPr lang="en-US" altLang="ko-KR" dirty="0"/>
              <a:t>’)</a:t>
            </a:r>
            <a:r>
              <a:rPr lang="ko-KR" altLang="en-US" dirty="0"/>
              <a:t>은 </a:t>
            </a:r>
            <a:r>
              <a:rPr lang="en-US" altLang="ko-KR" dirty="0"/>
              <a:t>39%</a:t>
            </a:r>
          </a:p>
        </p:txBody>
      </p:sp>
    </p:spTree>
    <p:extLst>
      <p:ext uri="{BB962C8B-B14F-4D97-AF65-F5344CB8AC3E}">
        <p14:creationId xmlns:p14="http://schemas.microsoft.com/office/powerpoint/2010/main" val="253801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6E48-0951-1415-84A4-0CAA9FDF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연구배경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FB8A-7D27-4738-04CE-5B538F8D5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+mn-ea"/>
              </a:rPr>
              <a:t>주택자산을 담보로 연금을 지급받는 주택연금이 저소득</a:t>
            </a:r>
            <a:r>
              <a:rPr lang="en-US" altLang="ko-KR" dirty="0">
                <a:latin typeface="+mn-ea"/>
              </a:rPr>
              <a:t>—</a:t>
            </a:r>
            <a:r>
              <a:rPr lang="ko-KR" altLang="en-US" dirty="0" err="1">
                <a:latin typeface="+mn-ea"/>
              </a:rPr>
              <a:t>고자산</a:t>
            </a:r>
            <a:r>
              <a:rPr lang="ko-KR" altLang="en-US" dirty="0">
                <a:latin typeface="+mn-ea"/>
              </a:rPr>
              <a:t> 노인층의 빈곤 해결에 중요한 열쇠임</a:t>
            </a:r>
            <a:r>
              <a:rPr lang="en-US" altLang="ko-KR" dirty="0">
                <a:latin typeface="+mn-ea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+mn-ea"/>
              </a:rPr>
              <a:t>가입요건을 충족한 가구가 모두 주택연금에 가입한다면 우리나라 노인빈곤율은 약 </a:t>
            </a:r>
            <a:r>
              <a:rPr lang="en-US" altLang="ko-KR" dirty="0">
                <a:latin typeface="+mn-ea"/>
              </a:rPr>
              <a:t>13%p </a:t>
            </a:r>
            <a:r>
              <a:rPr lang="ko-KR" altLang="en-US" dirty="0">
                <a:latin typeface="+mn-ea"/>
              </a:rPr>
              <a:t>낮아질 것으로 추산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최경진 외</a:t>
            </a:r>
            <a:r>
              <a:rPr lang="en-US" altLang="ko-KR" dirty="0">
                <a:latin typeface="+mn-ea"/>
              </a:rPr>
              <a:t>, 2023)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주택을 포함한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자산을 </a:t>
            </a:r>
            <a:r>
              <a:rPr lang="ko-KR" altLang="en-US" dirty="0" err="1">
                <a:latin typeface="+mn-ea"/>
              </a:rPr>
              <a:t>유동화할</a:t>
            </a:r>
            <a:r>
              <a:rPr lang="ko-KR" altLang="en-US" dirty="0">
                <a:latin typeface="+mn-ea"/>
              </a:rPr>
              <a:t> 경우 빈곤율이 매년 </a:t>
            </a:r>
            <a:r>
              <a:rPr lang="en-US" altLang="ko-KR" dirty="0">
                <a:latin typeface="+mn-ea"/>
              </a:rPr>
              <a:t>14~16%p </a:t>
            </a:r>
            <a:r>
              <a:rPr lang="ko-KR" altLang="en-US" dirty="0">
                <a:latin typeface="+mn-ea"/>
              </a:rPr>
              <a:t>감소할 것으로 추산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이승희</a:t>
            </a:r>
            <a:r>
              <a:rPr lang="en-US" altLang="ko-KR" dirty="0">
                <a:latin typeface="+mn-ea"/>
              </a:rPr>
              <a:t>, 2023)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+mn-ea"/>
              </a:rPr>
              <a:t>하지만 </a:t>
            </a:r>
            <a:r>
              <a:rPr lang="en-US" altLang="ko-KR" dirty="0">
                <a:latin typeface="+mn-ea"/>
              </a:rPr>
              <a:t>2022</a:t>
            </a:r>
            <a:r>
              <a:rPr lang="ko-KR" altLang="en-US" dirty="0">
                <a:latin typeface="+mn-ea"/>
              </a:rPr>
              <a:t>년 현재 주택금융공사 주택연금 </a:t>
            </a:r>
            <a:r>
              <a:rPr lang="ko-KR" altLang="en-US" dirty="0" err="1">
                <a:latin typeface="+mn-ea"/>
              </a:rPr>
              <a:t>가입률은</a:t>
            </a:r>
            <a:r>
              <a:rPr lang="ko-KR" altLang="en-US" dirty="0">
                <a:latin typeface="+mn-ea"/>
              </a:rPr>
              <a:t> 가입요건을 충족한 가구</a:t>
            </a:r>
            <a:r>
              <a:rPr lang="en-US" altLang="ko-KR" dirty="0">
                <a:latin typeface="+mn-ea"/>
              </a:rPr>
              <a:t>(55</a:t>
            </a:r>
            <a:r>
              <a:rPr lang="ko-KR" altLang="en-US" dirty="0">
                <a:latin typeface="+mn-ea"/>
              </a:rPr>
              <a:t>세 이상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공시가 </a:t>
            </a:r>
            <a:r>
              <a:rPr lang="en-US" altLang="ko-KR" dirty="0">
                <a:latin typeface="+mn-ea"/>
              </a:rPr>
              <a:t>12</a:t>
            </a:r>
            <a:r>
              <a:rPr lang="ko-KR" altLang="en-US" dirty="0">
                <a:latin typeface="+mn-ea"/>
              </a:rPr>
              <a:t>억 이하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b="1" dirty="0">
                <a:latin typeface="+mn-ea"/>
              </a:rPr>
              <a:t>1.16%</a:t>
            </a:r>
            <a:r>
              <a:rPr lang="ko-KR" altLang="en-US" b="1" dirty="0">
                <a:latin typeface="+mn-ea"/>
              </a:rPr>
              <a:t>에 불과</a:t>
            </a:r>
          </a:p>
          <a:p>
            <a:pPr>
              <a:lnSpc>
                <a:spcPct val="120000"/>
              </a:lnSpc>
            </a:pPr>
            <a:r>
              <a:rPr lang="ko-KR" altLang="en-US" dirty="0">
                <a:latin typeface="+mn-ea"/>
              </a:rPr>
              <a:t>민간 역모기지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신한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국민은행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도 존재하나 </a:t>
            </a:r>
            <a:r>
              <a:rPr lang="ko-KR" altLang="en-US" b="1" dirty="0">
                <a:latin typeface="+mn-ea"/>
              </a:rPr>
              <a:t>이용실적이 없음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1855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2C5C3-921E-8952-EA90-ED4CF2B2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ko-KR" altLang="en-US" sz="4000" dirty="0">
                <a:latin typeface="+mn-ea"/>
                <a:ea typeface="+mn-ea"/>
              </a:rPr>
              <a:t>개편</a:t>
            </a:r>
            <a:r>
              <a:rPr lang="en-US" altLang="ko-KR" sz="4000" dirty="0">
                <a:latin typeface="+mn-ea"/>
                <a:ea typeface="+mn-ea"/>
              </a:rPr>
              <a:t>(or</a:t>
            </a:r>
            <a:r>
              <a:rPr lang="ko-KR" altLang="en-US" sz="4000" dirty="0">
                <a:latin typeface="+mn-ea"/>
                <a:ea typeface="+mn-ea"/>
              </a:rPr>
              <a:t> 인식개선</a:t>
            </a:r>
            <a:r>
              <a:rPr lang="en-US" altLang="ko-KR" sz="4000" dirty="0">
                <a:latin typeface="+mn-ea"/>
                <a:ea typeface="+mn-ea"/>
              </a:rPr>
              <a:t>)</a:t>
            </a:r>
            <a:r>
              <a:rPr lang="ko-KR" altLang="en-US" sz="4000" dirty="0">
                <a:latin typeface="+mn-ea"/>
                <a:ea typeface="+mn-ea"/>
              </a:rPr>
              <a:t>된 주택연금제도 가입의향</a:t>
            </a:r>
            <a:endParaRPr lang="en-US" sz="4000" dirty="0">
              <a:latin typeface="+mn-ea"/>
              <a:ea typeface="+mn-e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A7F9337-642D-C62A-FC59-E42762B2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276929"/>
              </p:ext>
            </p:extLst>
          </p:nvPr>
        </p:nvGraphicFramePr>
        <p:xfrm>
          <a:off x="841248" y="1905000"/>
          <a:ext cx="10506457" cy="3698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9364">
                  <a:extLst>
                    <a:ext uri="{9D8B030D-6E8A-4147-A177-3AD203B41FA5}">
                      <a16:colId xmlns:a16="http://schemas.microsoft.com/office/drawing/2014/main" val="1035465738"/>
                    </a:ext>
                  </a:extLst>
                </a:gridCol>
                <a:gridCol w="3327372">
                  <a:extLst>
                    <a:ext uri="{9D8B030D-6E8A-4147-A177-3AD203B41FA5}">
                      <a16:colId xmlns:a16="http://schemas.microsoft.com/office/drawing/2014/main" val="1863022242"/>
                    </a:ext>
                  </a:extLst>
                </a:gridCol>
                <a:gridCol w="3327372">
                  <a:extLst>
                    <a:ext uri="{9D8B030D-6E8A-4147-A177-3AD203B41FA5}">
                      <a16:colId xmlns:a16="http://schemas.microsoft.com/office/drawing/2014/main" val="3314800329"/>
                    </a:ext>
                  </a:extLst>
                </a:gridCol>
                <a:gridCol w="1912349">
                  <a:extLst>
                    <a:ext uri="{9D8B030D-6E8A-4147-A177-3AD203B41FA5}">
                      <a16:colId xmlns:a16="http://schemas.microsoft.com/office/drawing/2014/main" val="1112360565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endParaRPr lang="en-US" sz="27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700" dirty="0">
                          <a:solidFill>
                            <a:schemeClr val="bg1"/>
                          </a:solidFill>
                          <a:effectLst/>
                        </a:rPr>
                        <a:t>기존 주택연금</a:t>
                      </a:r>
                      <a:endParaRPr lang="en-US" sz="3100" dirty="0">
                        <a:solidFill>
                          <a:schemeClr val="bg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700" dirty="0">
                          <a:effectLst/>
                        </a:rPr>
                        <a:t>개편 주택연금</a:t>
                      </a:r>
                      <a:endParaRPr lang="en-US" sz="3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dirty="0">
                          <a:effectLst/>
                        </a:rPr>
                        <a:t>GAP</a:t>
                      </a:r>
                      <a:endParaRPr lang="en-US" sz="3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extLst>
                  <a:ext uri="{0D108BD9-81ED-4DB2-BD59-A6C34878D82A}">
                    <a16:rowId xmlns:a16="http://schemas.microsoft.com/office/drawing/2014/main" val="3618999892"/>
                  </a:ext>
                </a:extLst>
              </a:tr>
              <a:tr h="4576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400" dirty="0">
                          <a:effectLst/>
                        </a:rPr>
                        <a:t>　</a:t>
                      </a:r>
                      <a:endParaRPr lang="en-US" sz="3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400" dirty="0">
                          <a:effectLst/>
                        </a:rPr>
                        <a:t>④</a:t>
                      </a:r>
                      <a:r>
                        <a:rPr lang="en-US" sz="2400" dirty="0">
                          <a:effectLst/>
                        </a:rPr>
                        <a:t>+</a:t>
                      </a:r>
                      <a:r>
                        <a:rPr lang="ko-KR" sz="2400" dirty="0">
                          <a:effectLst/>
                        </a:rPr>
                        <a:t>⑤ 이용할 것이다</a:t>
                      </a:r>
                      <a:endParaRPr lang="en-US" sz="3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400">
                          <a:effectLst/>
                        </a:rPr>
                        <a:t>④</a:t>
                      </a:r>
                      <a:r>
                        <a:rPr lang="en-US" sz="2400">
                          <a:effectLst/>
                        </a:rPr>
                        <a:t>+</a:t>
                      </a:r>
                      <a:r>
                        <a:rPr lang="ko-KR" sz="2400">
                          <a:effectLst/>
                        </a:rPr>
                        <a:t>⑤ 이용할 것이다</a:t>
                      </a:r>
                      <a:endParaRPr lang="en-US" sz="3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47747"/>
                  </a:ext>
                </a:extLst>
              </a:tr>
              <a:tr h="4576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400">
                          <a:effectLst/>
                        </a:rPr>
                        <a:t>▣ 전체 ▣</a:t>
                      </a:r>
                      <a:endParaRPr lang="en-US" sz="3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39</a:t>
                      </a:r>
                      <a:endParaRPr lang="en-US" sz="3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44</a:t>
                      </a:r>
                      <a:endParaRPr lang="en-US" sz="3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+6</a:t>
                      </a:r>
                      <a:endParaRPr lang="en-US" sz="3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extLst>
                  <a:ext uri="{0D108BD9-81ED-4DB2-BD59-A6C34878D82A}">
                    <a16:rowId xmlns:a16="http://schemas.microsoft.com/office/drawing/2014/main" val="2177745282"/>
                  </a:ext>
                </a:extLst>
              </a:tr>
              <a:tr h="4576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400" dirty="0">
                          <a:effectLst/>
                        </a:rPr>
                        <a:t>실험그룹</a:t>
                      </a:r>
                      <a:endParaRPr lang="en-US" sz="3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400" dirty="0">
                          <a:effectLst/>
                        </a:rPr>
                        <a:t>　</a:t>
                      </a:r>
                      <a:endParaRPr lang="en-US" sz="3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400" dirty="0">
                          <a:effectLst/>
                        </a:rPr>
                        <a:t>　</a:t>
                      </a:r>
                      <a:endParaRPr lang="en-US" sz="3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2400">
                          <a:effectLst/>
                        </a:rPr>
                        <a:t>　</a:t>
                      </a:r>
                      <a:endParaRPr lang="en-US" sz="3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extLst>
                  <a:ext uri="{0D108BD9-81ED-4DB2-BD59-A6C34878D82A}">
                    <a16:rowId xmlns:a16="http://schemas.microsoft.com/office/drawing/2014/main" val="2971674760"/>
                  </a:ext>
                </a:extLst>
              </a:tr>
              <a:tr h="45769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G1</a:t>
                      </a:r>
                      <a:endParaRPr lang="en-US" sz="3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en-US" sz="3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en-US" sz="3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+0</a:t>
                      </a:r>
                      <a:endParaRPr lang="en-US" sz="3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extLst>
                  <a:ext uri="{0D108BD9-81ED-4DB2-BD59-A6C34878D82A}">
                    <a16:rowId xmlns:a16="http://schemas.microsoft.com/office/drawing/2014/main" val="2675671478"/>
                  </a:ext>
                </a:extLst>
              </a:tr>
              <a:tr h="45769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G2</a:t>
                      </a:r>
                      <a:endParaRPr lang="en-US" sz="3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38</a:t>
                      </a:r>
                      <a:endParaRPr lang="en-US" sz="3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43</a:t>
                      </a:r>
                      <a:endParaRPr lang="en-US" sz="3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+5</a:t>
                      </a:r>
                      <a:endParaRPr lang="en-US" sz="3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extLst>
                  <a:ext uri="{0D108BD9-81ED-4DB2-BD59-A6C34878D82A}">
                    <a16:rowId xmlns:a16="http://schemas.microsoft.com/office/drawing/2014/main" val="208479998"/>
                  </a:ext>
                </a:extLst>
              </a:tr>
              <a:tr h="45769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G3</a:t>
                      </a:r>
                      <a:endParaRPr lang="en-US" sz="31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35</a:t>
                      </a:r>
                      <a:endParaRPr lang="en-US" sz="31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46</a:t>
                      </a:r>
                      <a:endParaRPr lang="en-US" sz="31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+12</a:t>
                      </a:r>
                      <a:endParaRPr lang="en-US" sz="3100" b="1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extLst>
                  <a:ext uri="{0D108BD9-81ED-4DB2-BD59-A6C34878D82A}">
                    <a16:rowId xmlns:a16="http://schemas.microsoft.com/office/drawing/2014/main" val="641741294"/>
                  </a:ext>
                </a:extLst>
              </a:tr>
              <a:tr h="457697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G4</a:t>
                      </a:r>
                      <a:endParaRPr lang="en-US" sz="3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42</a:t>
                      </a:r>
                      <a:endParaRPr lang="en-US" sz="3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48</a:t>
                      </a:r>
                      <a:endParaRPr lang="en-US" sz="310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+6</a:t>
                      </a:r>
                      <a:endParaRPr lang="en-US" sz="3100" dirty="0"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Aptos" panose="020B0004020202020204" pitchFamily="34" charset="0"/>
                      </a:endParaRPr>
                    </a:p>
                  </a:txBody>
                  <a:tcPr marL="152258" marR="152258" marT="0" marB="0" anchor="ctr"/>
                </a:tc>
                <a:extLst>
                  <a:ext uri="{0D108BD9-81ED-4DB2-BD59-A6C34878D82A}">
                    <a16:rowId xmlns:a16="http://schemas.microsoft.com/office/drawing/2014/main" val="6467525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3ED3E6-176A-1788-A003-2DB6B1A1254A}"/>
              </a:ext>
            </a:extLst>
          </p:cNvPr>
          <p:cNvSpPr txBox="1"/>
          <p:nvPr/>
        </p:nvSpPr>
        <p:spPr>
          <a:xfrm>
            <a:off x="841248" y="5773763"/>
            <a:ext cx="105887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상속이 기존보다 용이해지면 가입을 고려하겠다는 비율이 </a:t>
            </a:r>
            <a:r>
              <a:rPr lang="en-US" altLang="ko-KR" dirty="0"/>
              <a:t>12%p</a:t>
            </a:r>
            <a:r>
              <a:rPr lang="ko-KR" altLang="en-US" dirty="0"/>
              <a:t> 늘어남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small sample</a:t>
            </a:r>
            <a:r>
              <a:rPr lang="ko-KR" altLang="en-US" dirty="0"/>
              <a:t>에서 얻어진 결과이기 때문에</a:t>
            </a:r>
            <a:r>
              <a:rPr lang="en-US" altLang="ko-KR" dirty="0"/>
              <a:t>, </a:t>
            </a:r>
            <a:r>
              <a:rPr lang="ko-KR" altLang="en-US" dirty="0"/>
              <a:t>해석에 주의를 요함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G2, G4</a:t>
            </a:r>
            <a:r>
              <a:rPr lang="ko-KR" altLang="en-US" dirty="0"/>
              <a:t>의 이해도 </a:t>
            </a:r>
            <a:r>
              <a:rPr lang="en-US" altLang="ko-KR" dirty="0"/>
              <a:t>(</a:t>
            </a:r>
            <a:r>
              <a:rPr lang="ko-KR" altLang="en-US" dirty="0"/>
              <a:t>각 </a:t>
            </a:r>
            <a:r>
              <a:rPr lang="en-US" altLang="ko-KR" dirty="0"/>
              <a:t>81%, 78%)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비해 </a:t>
            </a:r>
            <a:r>
              <a:rPr lang="en-US" altLang="ko-KR" dirty="0"/>
              <a:t>G3</a:t>
            </a:r>
            <a:r>
              <a:rPr lang="ko-KR" altLang="en-US" dirty="0"/>
              <a:t>의 이해도가 낮아</a:t>
            </a:r>
            <a:r>
              <a:rPr lang="en-US" altLang="ko-KR" dirty="0"/>
              <a:t>(50%), </a:t>
            </a:r>
            <a:r>
              <a:rPr lang="ko-KR" altLang="en-US" dirty="0"/>
              <a:t>설명을 개선해야 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904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C5C3-921E-8952-EA90-ED4CF2B2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+mn-ea"/>
                <a:ea typeface="+mn-ea"/>
              </a:rPr>
              <a:t>역모기지 인지도 및 가입의향</a:t>
            </a:r>
            <a:endParaRPr lang="en-US" sz="4000" dirty="0">
              <a:latin typeface="+mn-ea"/>
              <a:ea typeface="+mn-ea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F60C5-4FB7-4FA9-90C4-627872AAF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1201400" cy="3276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ko-KR" altLang="en-US" dirty="0">
                <a:latin typeface="+mn-ea"/>
              </a:rPr>
              <a:t>역모기지는 </a:t>
            </a:r>
            <a:r>
              <a:rPr lang="en-US" altLang="ko-KR" dirty="0">
                <a:latin typeface="+mn-ea"/>
              </a:rPr>
              <a:t>59%</a:t>
            </a:r>
            <a:r>
              <a:rPr lang="ko-KR" altLang="en-US" dirty="0">
                <a:latin typeface="+mn-ea"/>
              </a:rPr>
              <a:t>의 응답자가 인지하고 있어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인지도가 주택연금</a:t>
            </a:r>
            <a:r>
              <a:rPr lang="en-US" altLang="ko-KR" dirty="0">
                <a:latin typeface="+mn-ea"/>
              </a:rPr>
              <a:t>(98%)</a:t>
            </a:r>
            <a:r>
              <a:rPr lang="ko-KR" altLang="en-US" dirty="0">
                <a:latin typeface="+mn-ea"/>
              </a:rPr>
              <a:t>에 비해 낮음</a:t>
            </a:r>
            <a:endParaRPr lang="en-US" altLang="ko-KR" sz="200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latin typeface="+mn-ea"/>
              </a:rPr>
              <a:t>동일 조건이라면 주택연금을 민간상품보다 선호</a:t>
            </a:r>
            <a:r>
              <a:rPr lang="en-US" altLang="ko-KR" sz="2600" dirty="0">
                <a:latin typeface="+mn-ea"/>
              </a:rPr>
              <a:t>(79%)</a:t>
            </a:r>
            <a:r>
              <a:rPr lang="en-US" altLang="ko-KR" sz="2100" dirty="0">
                <a:latin typeface="+mn-ea"/>
              </a:rPr>
              <a:t> </a:t>
            </a:r>
            <a:r>
              <a:rPr lang="en-US" altLang="ko-KR" sz="1900" dirty="0">
                <a:latin typeface="+mn-ea"/>
              </a:rPr>
              <a:t>(</a:t>
            </a:r>
            <a:r>
              <a:rPr lang="ko-KR" altLang="en-US" sz="1900" dirty="0" err="1">
                <a:latin typeface="+mn-ea"/>
              </a:rPr>
              <a:t>비슷</a:t>
            </a:r>
            <a:r>
              <a:rPr lang="ko-KR" altLang="en-US" sz="1900" dirty="0">
                <a:latin typeface="+mn-ea"/>
              </a:rPr>
              <a:t> </a:t>
            </a:r>
            <a:r>
              <a:rPr lang="en-US" altLang="ko-KR" sz="1900" dirty="0">
                <a:latin typeface="+mn-ea"/>
              </a:rPr>
              <a:t>19%; </a:t>
            </a:r>
            <a:r>
              <a:rPr lang="ko-KR" altLang="en-US" sz="1900" dirty="0">
                <a:latin typeface="+mn-ea"/>
              </a:rPr>
              <a:t>역모기지 선호 </a:t>
            </a:r>
            <a:r>
              <a:rPr lang="en-US" altLang="ko-KR" sz="1900" dirty="0">
                <a:latin typeface="+mn-ea"/>
              </a:rPr>
              <a:t>3%)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ko-KR" altLang="en-US" dirty="0">
                <a:latin typeface="+mn-ea"/>
              </a:rPr>
              <a:t>주택연금을 선호한다고 답한 다수의 응답자 중 </a:t>
            </a:r>
            <a:r>
              <a:rPr lang="en-US" altLang="ko-KR" dirty="0">
                <a:latin typeface="+mn-ea"/>
              </a:rPr>
              <a:t>70%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정부기관을 믿기 때문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이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순위 이유라고 답함</a:t>
            </a:r>
            <a:r>
              <a:rPr lang="en-US" altLang="ko-KR" dirty="0">
                <a:latin typeface="+mn-ea"/>
              </a:rPr>
              <a:t>. </a:t>
            </a:r>
          </a:p>
          <a:p>
            <a:pPr lvl="1">
              <a:lnSpc>
                <a:spcPct val="110000"/>
              </a:lnSpc>
            </a:pPr>
            <a:r>
              <a:rPr lang="ko-KR" altLang="en-US" dirty="0">
                <a:latin typeface="+mn-ea"/>
              </a:rPr>
              <a:t>역모기지는 선호한다고 답한 소수의 응답자 중 </a:t>
            </a:r>
            <a:r>
              <a:rPr lang="en-US" altLang="ko-KR" dirty="0">
                <a:latin typeface="+mn-ea"/>
              </a:rPr>
              <a:t>50%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‘</a:t>
            </a:r>
            <a:r>
              <a:rPr lang="ko-KR" altLang="en-US" dirty="0">
                <a:latin typeface="+mn-ea"/>
              </a:rPr>
              <a:t>금전적으로 더 유리할 것 같아서</a:t>
            </a:r>
            <a:r>
              <a:rPr lang="en-US" altLang="ko-KR" dirty="0">
                <a:latin typeface="+mn-ea"/>
              </a:rPr>
              <a:t>’  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순위 이유라고 답함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dirty="0">
                <a:latin typeface="+mn-ea"/>
              </a:rPr>
              <a:t>현행 주택연금과</a:t>
            </a:r>
            <a:r>
              <a:rPr lang="en-US" altLang="ko-KR" dirty="0">
                <a:latin typeface="+mn-ea"/>
              </a:rPr>
              <a:t> (</a:t>
            </a:r>
            <a:r>
              <a:rPr lang="ko-KR" altLang="en-US" dirty="0">
                <a:latin typeface="+mn-ea"/>
              </a:rPr>
              <a:t>처치조건으로 제시된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개편된 역모기지를 비교한 경우</a:t>
            </a:r>
            <a:r>
              <a:rPr lang="en-US" altLang="ko-KR" dirty="0">
                <a:latin typeface="+mn-ea"/>
              </a:rPr>
              <a:t>,    G2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G3</a:t>
            </a:r>
            <a:r>
              <a:rPr lang="ko-KR" altLang="en-US" dirty="0">
                <a:latin typeface="+mn-ea"/>
              </a:rPr>
              <a:t>에서는 역모기지 선호가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증가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각각 </a:t>
            </a:r>
            <a:r>
              <a:rPr lang="en-US" altLang="ko-KR" dirty="0">
                <a:latin typeface="+mn-ea"/>
              </a:rPr>
              <a:t>5, 4%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+mn-ea"/>
              </a:rPr>
              <a:t>16,19%)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3C47E51-755D-4E7D-A469-050CDEA2A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17406"/>
              </p:ext>
            </p:extLst>
          </p:nvPr>
        </p:nvGraphicFramePr>
        <p:xfrm>
          <a:off x="1219200" y="4724400"/>
          <a:ext cx="96393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53">
                  <a:extLst>
                    <a:ext uri="{9D8B030D-6E8A-4147-A177-3AD203B41FA5}">
                      <a16:colId xmlns:a16="http://schemas.microsoft.com/office/drawing/2014/main" val="507626120"/>
                    </a:ext>
                  </a:extLst>
                </a:gridCol>
                <a:gridCol w="4072547">
                  <a:extLst>
                    <a:ext uri="{9D8B030D-6E8A-4147-A177-3AD203B41FA5}">
                      <a16:colId xmlns:a16="http://schemas.microsoft.com/office/drawing/2014/main" val="13083797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71157381"/>
                    </a:ext>
                  </a:extLst>
                </a:gridCol>
                <a:gridCol w="2357867">
                  <a:extLst>
                    <a:ext uri="{9D8B030D-6E8A-4147-A177-3AD203B41FA5}">
                      <a16:colId xmlns:a16="http://schemas.microsoft.com/office/drawing/2014/main" val="1527087476"/>
                    </a:ext>
                  </a:extLst>
                </a:gridCol>
                <a:gridCol w="1528333">
                  <a:extLst>
                    <a:ext uri="{9D8B030D-6E8A-4147-A177-3AD203B41FA5}">
                      <a16:colId xmlns:a16="http://schemas.microsoft.com/office/drawing/2014/main" val="82802268"/>
                    </a:ext>
                  </a:extLst>
                </a:gridCol>
              </a:tblGrid>
              <a:tr h="446870">
                <a:tc>
                  <a:txBody>
                    <a:bodyPr/>
                    <a:lstStyle/>
                    <a:p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개편된 민간 역모기지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r>
                        <a:rPr lang="en-US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아래의 특징만 다르고 나머지는 현행 주택연금과 동일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현행 주택연금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개편된 민간 역모기지를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현 주택연금보다 선호</a:t>
                      </a:r>
                      <a:endParaRPr lang="en-US" sz="12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현행 역모기지 설명시의 선호 비중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255321"/>
                  </a:ext>
                </a:extLst>
              </a:tr>
              <a:tr h="24908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가입비 만원 환급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현행 주택연금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ea"/>
                          <a:ea typeface="+mn-ea"/>
                        </a:rPr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ea"/>
                          <a:ea typeface="+mn-ea"/>
                        </a:rPr>
                        <a:t>(2%)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196480"/>
                  </a:ext>
                </a:extLst>
              </a:tr>
              <a:tr h="249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주택가격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변동시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연금액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변동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ea"/>
                          <a:ea typeface="+mn-ea"/>
                        </a:rPr>
                        <a:t>(5%)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11426"/>
                  </a:ext>
                </a:extLst>
              </a:tr>
              <a:tr h="24908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상속 용이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ea"/>
                          <a:ea typeface="+mn-ea"/>
                        </a:rPr>
                        <a:t>(4%)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29482"/>
                  </a:ext>
                </a:extLst>
              </a:tr>
              <a:tr h="24908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ea"/>
                          <a:ea typeface="+mn-ea"/>
                        </a:rP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공시가 </a:t>
                      </a:r>
                      <a:r>
                        <a:rPr lang="en-US" sz="1400" dirty="0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억 초과시에도 가입 가능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ea"/>
                          <a:ea typeface="+mn-ea"/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ea"/>
                          <a:ea typeface="+mn-ea"/>
                        </a:rPr>
                        <a:t>(0%)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662680"/>
                  </a:ext>
                </a:extLst>
              </a:tr>
              <a:tr h="249081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전체</a:t>
                      </a:r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ea"/>
                          <a:ea typeface="+mn-ea"/>
                        </a:rP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ea"/>
                          <a:ea typeface="+mn-ea"/>
                        </a:rPr>
                        <a:t>(3%)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09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30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488D-3E07-89ED-0B2B-BF7EAD79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역모기지 개선</a:t>
            </a:r>
            <a:r>
              <a:rPr lang="en-US" altLang="ko-KR" dirty="0"/>
              <a:t>/</a:t>
            </a:r>
            <a:r>
              <a:rPr lang="ko-KR" altLang="en-US" dirty="0"/>
              <a:t>보완 선호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76D7F8-9FC1-5A7A-1608-3AFE68976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193285"/>
              </p:ext>
            </p:extLst>
          </p:nvPr>
        </p:nvGraphicFramePr>
        <p:xfrm>
          <a:off x="1593947" y="1409700"/>
          <a:ext cx="9004106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8625">
                  <a:extLst>
                    <a:ext uri="{9D8B030D-6E8A-4147-A177-3AD203B41FA5}">
                      <a16:colId xmlns:a16="http://schemas.microsoft.com/office/drawing/2014/main" val="1563794177"/>
                    </a:ext>
                  </a:extLst>
                </a:gridCol>
                <a:gridCol w="955481">
                  <a:extLst>
                    <a:ext uri="{9D8B030D-6E8A-4147-A177-3AD203B41FA5}">
                      <a16:colId xmlns:a16="http://schemas.microsoft.com/office/drawing/2014/main" val="1527922688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r>
                        <a:rPr lang="ko-KR" altLang="en-US" sz="2000" dirty="0"/>
                        <a:t>역모기지에서 보완했으면 하는 사항 </a:t>
                      </a:r>
                      <a:r>
                        <a:rPr lang="en-US" altLang="ko-KR" sz="2000" dirty="0"/>
                        <a:t>(1+2+3</a:t>
                      </a:r>
                      <a:r>
                        <a:rPr lang="ko-KR" altLang="en-US" sz="2000" dirty="0"/>
                        <a:t>순위</a:t>
                      </a:r>
                      <a:r>
                        <a:rPr lang="en-US" altLang="ko-KR" sz="2000" dirty="0"/>
                        <a:t>, %)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2000" dirty="0"/>
                        <a:t>전체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93834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은행 뿐만 아니라 보험사 등 다른 금융기관에서도 상품을 판매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405945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기존의 대출금 수령 기한 </a:t>
                      </a:r>
                      <a:r>
                        <a:rPr lang="en-US" altLang="ko-K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을 평생으로 연장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714568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고가주택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공시가격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억 초과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소유자도 이용할 수 있는 상품 판매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722140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상가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오피스텔 등 다양한 부동산을 담보로 한 역모기지 상품을 공급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7936659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목돈이 필요할 때 더욱 손쉬운 수시인출 옵션 등 다양한 편의성 제공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i="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391169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의료비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간병비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서비스와 연계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711239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주택자산의 일정 비율을 상속옵션으로 남겨두고 남은 비율만 역모기지로 인출하는 상품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9323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CFAFA2-B3BA-8DDB-3B15-550705F23F6F}"/>
              </a:ext>
            </a:extLst>
          </p:cNvPr>
          <p:cNvSpPr txBox="1"/>
          <p:nvPr/>
        </p:nvSpPr>
        <p:spPr>
          <a:xfrm>
            <a:off x="1790700" y="5715000"/>
            <a:ext cx="8610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응답자의 </a:t>
            </a:r>
            <a:r>
              <a:rPr lang="en-US" altLang="ko-KR" dirty="0"/>
              <a:t>4%</a:t>
            </a:r>
            <a:r>
              <a:rPr lang="ko-KR" altLang="en-US" dirty="0"/>
              <a:t>만 보험사에서 판매하는 역모기지를 은행에서 판매하는 것보다 더 선호</a:t>
            </a:r>
            <a:r>
              <a:rPr lang="en-US" altLang="ko-KR" dirty="0"/>
              <a:t>.</a:t>
            </a:r>
          </a:p>
          <a:p>
            <a:r>
              <a:rPr lang="en-US" dirty="0"/>
              <a:t>(26%</a:t>
            </a:r>
            <a:r>
              <a:rPr lang="ko-KR" altLang="en-US" dirty="0"/>
              <a:t>는 어느 기관에서 판매하더라도 무관하다</a:t>
            </a:r>
            <a:r>
              <a:rPr lang="en-US" altLang="ko-KR" dirty="0"/>
              <a:t>, 70%</a:t>
            </a:r>
            <a:r>
              <a:rPr lang="ko-KR" altLang="en-US" dirty="0"/>
              <a:t>는 은행을 선호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77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0EDD-41FF-6E4E-F617-96FDD75E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논의 </a:t>
            </a:r>
            <a:r>
              <a:rPr lang="en-US" altLang="ko-KR" dirty="0"/>
              <a:t>(1/3)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5DBB-8E24-BC18-FFC7-50BD0515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파일럿 데이터 결과에 대한 조심스러운 해석</a:t>
            </a:r>
            <a:endParaRPr lang="en-US" altLang="ko-KR" dirty="0"/>
          </a:p>
          <a:p>
            <a:pPr lvl="1"/>
            <a:r>
              <a:rPr lang="ko-KR" altLang="en-US" dirty="0"/>
              <a:t>파일럿 조사의 표본수가 작아 </a:t>
            </a:r>
            <a:r>
              <a:rPr lang="en-US" altLang="ko-KR" dirty="0"/>
              <a:t>(</a:t>
            </a:r>
            <a:r>
              <a:rPr lang="ko-KR" altLang="en-US" dirty="0"/>
              <a:t>편차가 없어야 할</a:t>
            </a:r>
            <a:r>
              <a:rPr lang="en-US" altLang="ko-KR" dirty="0"/>
              <a:t>) </a:t>
            </a:r>
            <a:r>
              <a:rPr lang="ko-KR" altLang="en-US" dirty="0"/>
              <a:t>변수의 편차가 큼</a:t>
            </a:r>
            <a:endParaRPr lang="en-US" altLang="ko-KR" dirty="0"/>
          </a:p>
          <a:p>
            <a:pPr lvl="1"/>
            <a:r>
              <a:rPr lang="ko-KR" altLang="en-US" dirty="0"/>
              <a:t>설명을 제시하고 이해도를 확인하는 질문에 대한 </a:t>
            </a:r>
            <a:r>
              <a:rPr lang="ko-KR" altLang="en-US" dirty="0" err="1"/>
              <a:t>정답률의</a:t>
            </a:r>
            <a:r>
              <a:rPr lang="ko-KR" altLang="en-US" dirty="0"/>
              <a:t> 차이가 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G2(</a:t>
            </a:r>
            <a:r>
              <a:rPr lang="ko-KR" altLang="en-US" dirty="0" err="1"/>
              <a:t>연금액</a:t>
            </a:r>
            <a:r>
              <a:rPr lang="ko-KR" altLang="en-US" dirty="0"/>
              <a:t> 변동</a:t>
            </a:r>
            <a:r>
              <a:rPr lang="en-US" altLang="ko-KR" dirty="0"/>
              <a:t>)</a:t>
            </a:r>
            <a:r>
              <a:rPr lang="ko-KR" altLang="en-US" dirty="0"/>
              <a:t>조건에 대한 가입의향 변화가 아주 크지 않음</a:t>
            </a:r>
            <a:r>
              <a:rPr lang="en-US" altLang="ko-KR" dirty="0"/>
              <a:t>. </a:t>
            </a:r>
            <a:r>
              <a:rPr lang="ko-KR" altLang="en-US" dirty="0"/>
              <a:t>높은 주택연금 인지도</a:t>
            </a:r>
            <a:r>
              <a:rPr lang="en-US" altLang="ko-KR" dirty="0"/>
              <a:t>(98%)</a:t>
            </a:r>
            <a:r>
              <a:rPr lang="ko-KR" altLang="en-US" dirty="0"/>
              <a:t>를 감안했을 때</a:t>
            </a:r>
            <a:r>
              <a:rPr lang="en-US" altLang="ko-KR" dirty="0"/>
              <a:t>, </a:t>
            </a:r>
            <a:r>
              <a:rPr lang="ko-KR" altLang="en-US" dirty="0"/>
              <a:t>가입초기에 연금을 많이 받고</a:t>
            </a:r>
            <a:r>
              <a:rPr lang="en-US" altLang="ko-KR" dirty="0"/>
              <a:t>, </a:t>
            </a:r>
            <a:r>
              <a:rPr lang="ko-KR" altLang="en-US" dirty="0"/>
              <a:t>이후 적게 받는</a:t>
            </a:r>
            <a:r>
              <a:rPr lang="en-US" altLang="ko-KR" dirty="0"/>
              <a:t> </a:t>
            </a:r>
            <a:r>
              <a:rPr lang="ko-KR" altLang="en-US" dirty="0"/>
              <a:t>초기증액형과</a:t>
            </a:r>
            <a:r>
              <a:rPr lang="en-US" altLang="ko-KR" dirty="0"/>
              <a:t>, 3</a:t>
            </a:r>
            <a:r>
              <a:rPr lang="ko-KR" altLang="en-US" dirty="0"/>
              <a:t>년마다 일정하게 증가한 금액을 받는 정기증가형에 대한 인지를 하고 있을 지 모름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2547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s://bok.gov-dooray.com/mail-drafts/3870369717312015109/files/3870388277699426195?type=raw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1" name="Picture 5" descr="C:\Users\bok2y\Downloads\역금액변동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56000"/>
            <a:ext cx="831850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4589" y="1690688"/>
            <a:ext cx="10058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G2(</a:t>
            </a:r>
            <a:r>
              <a:rPr lang="ko-KR" altLang="en-US" sz="2000" dirty="0" err="1">
                <a:latin typeface="+mn-ea"/>
              </a:rPr>
              <a:t>연금액</a:t>
            </a:r>
            <a:r>
              <a:rPr lang="ko-KR" altLang="en-US" sz="2000" dirty="0">
                <a:latin typeface="+mn-ea"/>
              </a:rPr>
              <a:t> 변동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의 가입의향 변화가 적은 것은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주택가격이 크게 떨어지면 월 지급액이 감액된다는 정보가 </a:t>
            </a:r>
            <a:r>
              <a:rPr lang="en-US" altLang="ko-KR" sz="2000" dirty="0">
                <a:latin typeface="+mn-ea"/>
              </a:rPr>
              <a:t>salient</a:t>
            </a:r>
            <a:r>
              <a:rPr lang="ko-KR" altLang="en-US" sz="2000" dirty="0">
                <a:latin typeface="+mn-ea"/>
              </a:rPr>
              <a:t>하게 느껴졌기 때문일 가능성 존재</a:t>
            </a:r>
            <a:endParaRPr lang="en-US" altLang="ko-KR" sz="2000" dirty="0">
              <a:latin typeface="+mn-ea"/>
            </a:endParaRPr>
          </a:p>
          <a:p>
            <a:pPr fontAlgn="base"/>
            <a:endParaRPr lang="ko-KR" altLang="en-US" sz="2000" dirty="0">
              <a:latin typeface="+mn-ea"/>
            </a:endParaRPr>
          </a:p>
          <a:p>
            <a:pPr marL="285750" indent="-285750" fontAlgn="base">
              <a:buFont typeface="Symbol" pitchFamily="18" charset="2"/>
              <a:buChar char="Þ"/>
            </a:pPr>
            <a:r>
              <a:rPr lang="ko-KR" altLang="en-US" sz="2000" dirty="0">
                <a:latin typeface="+mn-ea"/>
              </a:rPr>
              <a:t>감액되는 경우가 </a:t>
            </a:r>
            <a:r>
              <a:rPr lang="en-US" altLang="ko-KR" sz="2000" dirty="0">
                <a:latin typeface="+mn-ea"/>
              </a:rPr>
              <a:t>salient</a:t>
            </a:r>
            <a:r>
              <a:rPr lang="ko-KR" altLang="en-US" sz="2000" dirty="0">
                <a:latin typeface="+mn-ea"/>
              </a:rPr>
              <a:t>하게 느껴지지 않도록 아래의 수정된 이미지로 교체할 것을 고려 중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F8819-2181-C326-F791-27BE2386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논의 </a:t>
            </a:r>
            <a:r>
              <a:rPr lang="en-US" altLang="ko-KR" dirty="0"/>
              <a:t>(2/3)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32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A133-69E3-4CCF-A803-8ABB1435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논의 </a:t>
            </a:r>
            <a:r>
              <a:rPr lang="en-US" altLang="ko-KR" dirty="0"/>
              <a:t>(3/3)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7D8CB-2375-4876-9A14-B7C85C911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44958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부동산 가격이 향후 떨어질 것이라 생각한다는 응답이 </a:t>
            </a:r>
            <a:r>
              <a:rPr lang="en-US" altLang="ko-KR" sz="2400" dirty="0"/>
              <a:t>25%</a:t>
            </a:r>
          </a:p>
          <a:p>
            <a:r>
              <a:rPr lang="ko-KR" altLang="en-US" sz="2400" dirty="0"/>
              <a:t>가격 하락에 대한 염려가 </a:t>
            </a:r>
            <a:r>
              <a:rPr lang="en-US" altLang="ko-KR" sz="2400" dirty="0"/>
              <a:t>(</a:t>
            </a:r>
            <a:r>
              <a:rPr lang="ko-KR" altLang="en-US" sz="2400" dirty="0"/>
              <a:t>손실회피 등으로 인해</a:t>
            </a:r>
            <a:r>
              <a:rPr lang="en-US" altLang="ko-KR" sz="2400" dirty="0"/>
              <a:t>) </a:t>
            </a:r>
            <a:r>
              <a:rPr lang="ko-KR" altLang="en-US" sz="2400" dirty="0"/>
              <a:t>더 크다면 </a:t>
            </a:r>
            <a:r>
              <a:rPr lang="en-US" altLang="ko-KR" sz="2400" dirty="0"/>
              <a:t>G1(</a:t>
            </a:r>
            <a:r>
              <a:rPr lang="ko-KR" altLang="en-US" sz="2400" dirty="0" err="1"/>
              <a:t>연금액</a:t>
            </a:r>
            <a:r>
              <a:rPr lang="ko-KR" altLang="en-US" sz="2400" dirty="0"/>
              <a:t> 변동</a:t>
            </a:r>
            <a:r>
              <a:rPr lang="en-US" altLang="ko-KR" sz="2400" dirty="0"/>
              <a:t>)</a:t>
            </a:r>
            <a:r>
              <a:rPr lang="ko-KR" altLang="en-US" sz="2400" dirty="0"/>
              <a:t>이 부정적인 영향을</a:t>
            </a:r>
            <a:r>
              <a:rPr lang="en-US" altLang="ko-KR" sz="2400" dirty="0"/>
              <a:t>, G3(</a:t>
            </a:r>
            <a:r>
              <a:rPr lang="ko-KR" altLang="en-US" sz="2400" dirty="0"/>
              <a:t>인식 전환</a:t>
            </a:r>
            <a:r>
              <a:rPr lang="en-US" altLang="ko-KR" sz="2400" dirty="0"/>
              <a:t>)</a:t>
            </a:r>
            <a:r>
              <a:rPr lang="ko-KR" altLang="en-US" sz="2400" dirty="0"/>
              <a:t>이 주택가액 하락이 상속액을 줄이는 것을 강조하는 영향을 미칠 수 있음</a:t>
            </a:r>
            <a:endParaRPr lang="en-US" altLang="ko-KR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BD8160C-37BA-4CAF-A681-6A6A8A1AC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936361"/>
              </p:ext>
            </p:extLst>
          </p:nvPr>
        </p:nvGraphicFramePr>
        <p:xfrm>
          <a:off x="5029200" y="1524000"/>
          <a:ext cx="6680200" cy="4580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3457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</a:rPr>
              <a:t>가입 의향↑</a:t>
            </a:r>
            <a:r>
              <a:rPr lang="en-US" altLang="ko-KR" sz="4000" dirty="0">
                <a:latin typeface="+mj-ea"/>
              </a:rPr>
              <a:t>=&gt; </a:t>
            </a:r>
            <a:r>
              <a:rPr lang="ko-KR" altLang="en-US" sz="4000" dirty="0">
                <a:latin typeface="+mj-ea"/>
              </a:rPr>
              <a:t>실제 가입↑</a:t>
            </a:r>
            <a:r>
              <a:rPr lang="en-US" altLang="ko-KR" sz="4000" dirty="0">
                <a:latin typeface="+mj-ea"/>
              </a:rPr>
              <a:t>?   Probably</a:t>
            </a:r>
            <a:endParaRPr lang="ko-KR" altLang="en-US" sz="4000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700" y="1928256"/>
            <a:ext cx="3543300" cy="45751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계획된 행동이론</a:t>
            </a:r>
            <a:r>
              <a:rPr lang="en-US" altLang="ko-KR" sz="2400" dirty="0"/>
              <a:t>:</a:t>
            </a:r>
            <a:r>
              <a:rPr lang="ko-KR" altLang="en-US" sz="2400" dirty="0"/>
              <a:t> 「</a:t>
            </a:r>
            <a:r>
              <a:rPr lang="en-US" altLang="ko-KR" sz="2400" dirty="0"/>
              <a:t>From intentions to actions: A theory of planned behavior</a:t>
            </a:r>
            <a:r>
              <a:rPr lang="ko-KR" altLang="en-US" sz="2400" dirty="0"/>
              <a:t>」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(</a:t>
            </a:r>
            <a:r>
              <a:rPr lang="en-US" altLang="ko-KR" sz="2400" dirty="0" err="1"/>
              <a:t>Ajzen</a:t>
            </a:r>
            <a:r>
              <a:rPr lang="en-US" altLang="ko-KR" sz="2400" dirty="0"/>
              <a:t>, 1985)</a:t>
            </a:r>
          </a:p>
          <a:p>
            <a:endParaRPr lang="en-US" altLang="ko-KR" sz="900" dirty="0"/>
          </a:p>
          <a:p>
            <a:r>
              <a:rPr lang="ko-KR" altLang="en-US" sz="2400" dirty="0"/>
              <a:t>실증</a:t>
            </a:r>
            <a:r>
              <a:rPr lang="en-US" altLang="ko-KR" sz="2400" dirty="0"/>
              <a:t>(</a:t>
            </a:r>
            <a:r>
              <a:rPr lang="ko-KR" altLang="en-US" sz="2400" dirty="0"/>
              <a:t>메타</a:t>
            </a:r>
            <a:r>
              <a:rPr lang="en-US" altLang="ko-KR" sz="2400" dirty="0"/>
              <a:t>)</a:t>
            </a:r>
            <a:r>
              <a:rPr lang="ko-KR" altLang="en-US" sz="2400" dirty="0"/>
              <a:t>연구</a:t>
            </a:r>
            <a:r>
              <a:rPr lang="en-US" altLang="ko-KR" sz="2400" dirty="0"/>
              <a:t>: </a:t>
            </a:r>
            <a:r>
              <a:rPr lang="ko-KR" altLang="en-US" sz="2400" dirty="0"/>
              <a:t>「</a:t>
            </a:r>
            <a:r>
              <a:rPr lang="en-US" altLang="ko-KR" sz="2400" b="1" dirty="0"/>
              <a:t> </a:t>
            </a:r>
            <a:r>
              <a:rPr lang="en-US" altLang="ko-KR" sz="2400" dirty="0"/>
              <a:t>The Intention–Behavior Gap</a:t>
            </a:r>
            <a:r>
              <a:rPr lang="ko-KR" altLang="en-US" sz="2400" dirty="0"/>
              <a:t> 」</a:t>
            </a:r>
            <a:r>
              <a:rPr lang="en-US" altLang="ko-KR" sz="2400" dirty="0"/>
              <a:t>(Sheeran &amp; Webb, 2016)</a:t>
            </a:r>
            <a:endParaRPr lang="ko-KR" altLang="en-US" sz="2400" dirty="0"/>
          </a:p>
        </p:txBody>
      </p:sp>
      <p:graphicFrame>
        <p:nvGraphicFramePr>
          <p:cNvPr id="4" name="차트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92073"/>
              </p:ext>
            </p:extLst>
          </p:nvPr>
        </p:nvGraphicFramePr>
        <p:xfrm>
          <a:off x="4229100" y="1676399"/>
          <a:ext cx="7315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43400" y="6476999"/>
            <a:ext cx="708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/>
              <a:t>가입의향 자료</a:t>
            </a:r>
            <a:r>
              <a:rPr lang="en-US" altLang="ko-KR" sz="1400" dirty="0"/>
              <a:t>: </a:t>
            </a:r>
            <a:r>
              <a:rPr lang="ko-KR" altLang="en-US" sz="1400" dirty="0"/>
              <a:t>주택연금수요 실태조사 </a:t>
            </a:r>
            <a:r>
              <a:rPr lang="en-US" altLang="ko-KR" sz="1400" dirty="0"/>
              <a:t>(</a:t>
            </a:r>
            <a:r>
              <a:rPr lang="ko-KR" altLang="en-US" sz="1400" dirty="0"/>
              <a:t>각 년도</a:t>
            </a:r>
            <a:r>
              <a:rPr lang="en-US" altLang="ko-KR" sz="1400" dirty="0"/>
              <a:t>; </a:t>
            </a:r>
            <a:r>
              <a:rPr lang="ko-KR" altLang="en-US" sz="1400" dirty="0"/>
              <a:t>주택금융공사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14478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chemeClr val="accent1">
                    <a:lumMod val="75000"/>
                  </a:schemeClr>
                </a:solidFill>
              </a:rPr>
              <a:t>우리나라 주택연금 가입의향과 실제 신규 가입</a:t>
            </a:r>
          </a:p>
        </p:txBody>
      </p:sp>
    </p:spTree>
    <p:extLst>
      <p:ext uri="{BB962C8B-B14F-4D97-AF65-F5344CB8AC3E}">
        <p14:creationId xmlns:p14="http://schemas.microsoft.com/office/powerpoint/2010/main" val="3434064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5732-230F-F96B-EC1F-9E0D74E8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설문 계획 및 분석계획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2583-B1C6-AE1C-F4B6-C7FF71DDF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설문조사업체 한국리서치 이용</a:t>
            </a:r>
            <a:endParaRPr lang="en-US" dirty="0"/>
          </a:p>
          <a:p>
            <a:r>
              <a:rPr lang="ko-KR" altLang="en-US" dirty="0"/>
              <a:t>조사기간</a:t>
            </a:r>
            <a:r>
              <a:rPr lang="en-US" altLang="ko-KR" dirty="0"/>
              <a:t>(tentative)</a:t>
            </a:r>
            <a:r>
              <a:rPr lang="ko-KR" altLang="en-US" dirty="0"/>
              <a:t> </a:t>
            </a:r>
            <a:r>
              <a:rPr lang="en-US" altLang="ko-KR" dirty="0"/>
              <a:t>: 2024/8/26—9/30</a:t>
            </a:r>
          </a:p>
          <a:p>
            <a:pPr lvl="1"/>
            <a:r>
              <a:rPr lang="ko-KR" altLang="en-US" dirty="0"/>
              <a:t>대면조사 수가 많아서 조사기간이 온라인조사에 비해 오래 걸림</a:t>
            </a:r>
            <a:endParaRPr lang="en-US" altLang="ko-KR" dirty="0"/>
          </a:p>
          <a:p>
            <a:r>
              <a:rPr lang="ko-KR" altLang="en-US" dirty="0"/>
              <a:t>표본 </a:t>
            </a:r>
            <a:r>
              <a:rPr lang="en-US" altLang="ko-KR" dirty="0"/>
              <a:t>: 3800</a:t>
            </a:r>
            <a:r>
              <a:rPr lang="ko-KR" altLang="en-US" dirty="0"/>
              <a:t>명 </a:t>
            </a:r>
            <a:r>
              <a:rPr lang="en-US" altLang="ko-KR" dirty="0"/>
              <a:t>(</a:t>
            </a:r>
            <a:r>
              <a:rPr lang="ko-KR" altLang="en-US" dirty="0"/>
              <a:t>각 그룹당 약</a:t>
            </a:r>
            <a:r>
              <a:rPr lang="en-US" altLang="ko-KR" dirty="0"/>
              <a:t> 900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인구통계학적 대표성에 맞게 모집</a:t>
            </a:r>
          </a:p>
          <a:p>
            <a:endParaRPr lang="en-US" dirty="0"/>
          </a:p>
          <a:p>
            <a:r>
              <a:rPr lang="ko-KR" altLang="en-US" dirty="0"/>
              <a:t>개편된 주택연금에 대한 </a:t>
            </a:r>
            <a:r>
              <a:rPr lang="en-US" altLang="ko-KR" dirty="0"/>
              <a:t>(between-subject) </a:t>
            </a:r>
            <a:r>
              <a:rPr lang="ko-KR" altLang="en-US" dirty="0"/>
              <a:t>처치효과 확인</a:t>
            </a:r>
            <a:endParaRPr lang="en-US" altLang="ko-KR" dirty="0"/>
          </a:p>
          <a:p>
            <a:r>
              <a:rPr lang="ko-KR" altLang="en-US" dirty="0"/>
              <a:t>개인적 특성과 선호가 가입의향에 미치는 </a:t>
            </a:r>
            <a:r>
              <a:rPr lang="en-US" altLang="ko-KR" dirty="0"/>
              <a:t>(within-subject) </a:t>
            </a:r>
            <a:r>
              <a:rPr lang="ko-KR" altLang="en-US" dirty="0"/>
              <a:t>효과 확인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5779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A316-9EAF-2111-4D1C-EDB0DC19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DD97-5401-0770-2DBB-09DD56FC3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최경진 외</a:t>
            </a:r>
            <a:r>
              <a:rPr lang="en-US" altLang="ko-KR" sz="2400" dirty="0"/>
              <a:t>. 2023. </a:t>
            </a:r>
            <a:r>
              <a:rPr lang="ko-KR" altLang="en-US" sz="2400" dirty="0"/>
              <a:t>초고령사회 대응 주택연금 활성화 방안 및 기대 효과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저출산고령화위원회</a:t>
            </a:r>
            <a:r>
              <a:rPr lang="ko-KR" altLang="en-US" sz="2400" dirty="0"/>
              <a:t> 정책연구 과제</a:t>
            </a:r>
            <a:r>
              <a:rPr lang="en-US" altLang="ko-KR" sz="2400" dirty="0"/>
              <a:t>(2023.5)</a:t>
            </a:r>
          </a:p>
          <a:p>
            <a:r>
              <a:rPr lang="ko-KR" altLang="en-US" sz="2400" dirty="0"/>
              <a:t>이승희</a:t>
            </a:r>
            <a:r>
              <a:rPr lang="en-US" altLang="ko-KR" sz="2400" dirty="0"/>
              <a:t>. 2023. </a:t>
            </a:r>
            <a:r>
              <a:rPr lang="ko-KR" altLang="en-US" sz="2400" dirty="0"/>
              <a:t>소득과 자산으로 진단한 노인빈곤과 정책방향</a:t>
            </a:r>
            <a:r>
              <a:rPr lang="en-US" altLang="ko-KR" sz="2400" dirty="0"/>
              <a:t>, KDI FOCUS No. 126.</a:t>
            </a:r>
          </a:p>
          <a:p>
            <a:r>
              <a:rPr lang="en-US" altLang="ko-KR" sz="2400" dirty="0"/>
              <a:t>Ajzen, I. (1985). From Intentions to Actions: A Theory of Planned Behavior. In: Kuhl, J., Beckmann, J. (eds) Action Control. SSSP Springer Series in Social Psychology. Springer, Berlin, Heidelberg.</a:t>
            </a:r>
          </a:p>
          <a:p>
            <a:r>
              <a:rPr lang="en-US" sz="2400" dirty="0"/>
              <a:t>Choi, Syngjoo, Young </a:t>
            </a:r>
            <a:r>
              <a:rPr lang="en-US" sz="2400" dirty="0" err="1"/>
              <a:t>sik</a:t>
            </a:r>
            <a:r>
              <a:rPr lang="en-US" sz="2400" dirty="0"/>
              <a:t> Kim, </a:t>
            </a:r>
            <a:r>
              <a:rPr lang="en-US" sz="2400" dirty="0" err="1"/>
              <a:t>Bongseop</a:t>
            </a:r>
            <a:r>
              <a:rPr lang="en-US" sz="2400" dirty="0"/>
              <a:t> Kim, and </a:t>
            </a:r>
            <a:r>
              <a:rPr lang="en-US" sz="2400" dirty="0" err="1"/>
              <a:t>Ohik</a:t>
            </a:r>
            <a:r>
              <a:rPr lang="en-US" sz="2400" dirty="0"/>
              <a:t> Kwon. 2022. “Central Bank Digital Currency and Privacy: A Randomized Survey Experiment.” BOK Working</a:t>
            </a:r>
            <a:r>
              <a:rPr lang="ko-KR" altLang="en-US" sz="2400" dirty="0"/>
              <a:t> </a:t>
            </a:r>
            <a:r>
              <a:rPr lang="en-US" altLang="ko-KR" sz="2400" dirty="0"/>
              <a:t>Paper 2022-13</a:t>
            </a:r>
            <a:r>
              <a:rPr lang="en-US" sz="2400" dirty="0"/>
              <a:t>.</a:t>
            </a:r>
          </a:p>
          <a:p>
            <a:r>
              <a:rPr lang="en-US" altLang="ko-KR" sz="2400" dirty="0"/>
              <a:t>De </a:t>
            </a:r>
            <a:r>
              <a:rPr lang="en-US" altLang="ko-KR" sz="2400" dirty="0" err="1"/>
              <a:t>Quidt</a:t>
            </a:r>
            <a:r>
              <a:rPr lang="en-US" altLang="ko-KR" sz="2400" dirty="0"/>
              <a:t>, J., Haushofer, J., &amp; Roth, C. (2018). Measuring and bounding experimenter demand. </a:t>
            </a:r>
            <a:r>
              <a:rPr lang="en-US" altLang="ko-KR" sz="2400" i="1" dirty="0"/>
              <a:t>American Economic Review</a:t>
            </a:r>
            <a:r>
              <a:rPr lang="en-US" altLang="ko-KR" sz="2400" dirty="0"/>
              <a:t>, </a:t>
            </a:r>
            <a:r>
              <a:rPr lang="en-US" altLang="ko-KR" sz="2400" i="1" dirty="0"/>
              <a:t>108</a:t>
            </a:r>
            <a:r>
              <a:rPr lang="en-US" altLang="ko-KR" sz="2400" dirty="0"/>
              <a:t>(11), 3266-3302.</a:t>
            </a:r>
          </a:p>
          <a:p>
            <a:r>
              <a:rPr lang="en-US" sz="2400" dirty="0" err="1"/>
              <a:t>Haaland</a:t>
            </a:r>
            <a:r>
              <a:rPr lang="en-US" sz="2400" dirty="0"/>
              <a:t>, Ingar, Christopher Roth, and Johannes </a:t>
            </a:r>
            <a:r>
              <a:rPr lang="en-US" sz="2400" dirty="0" err="1"/>
              <a:t>Wohlfart</a:t>
            </a:r>
            <a:r>
              <a:rPr lang="en-US" sz="2400" dirty="0"/>
              <a:t>. 2023. "Designing Information Provision Experiments." </a:t>
            </a:r>
            <a:r>
              <a:rPr lang="en-US" sz="2400" i="1" dirty="0"/>
              <a:t>Journal of Economic Literature</a:t>
            </a:r>
            <a:r>
              <a:rPr lang="en-US" sz="2400" dirty="0"/>
              <a:t>, 61 (1): 3–40.</a:t>
            </a:r>
          </a:p>
          <a:p>
            <a:r>
              <a:rPr lang="en-US" sz="2400" dirty="0"/>
              <a:t>Sheeran, P., &amp; Webb, T. L. (2016). The intention–behavior gap. </a:t>
            </a:r>
            <a:r>
              <a:rPr lang="en-US" sz="2400" i="1" dirty="0"/>
              <a:t>Social and Personality Psychology Compass</a:t>
            </a:r>
            <a:r>
              <a:rPr lang="en-US" sz="2400" dirty="0"/>
              <a:t>, 10(9), 503–518.</a:t>
            </a:r>
          </a:p>
        </p:txBody>
      </p:sp>
    </p:spTree>
    <p:extLst>
      <p:ext uri="{BB962C8B-B14F-4D97-AF65-F5344CB8AC3E}">
        <p14:creationId xmlns:p14="http://schemas.microsoft.com/office/powerpoint/2010/main" val="668326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E27D-DB6F-709D-EB22-60673F69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treatment effect by gender</a:t>
            </a:r>
            <a:endParaRPr lang="en-US" dirty="0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B5AA2CBA-FFE1-47DF-BDD9-287E48994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75" y="1690688"/>
            <a:ext cx="2900616" cy="1738312"/>
          </a:xfrm>
        </p:spPr>
      </p:pic>
      <p:pic>
        <p:nvPicPr>
          <p:cNvPr id="7" name="Picture 6" descr="A graph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2B527AFF-FA22-D3F5-F75F-BC5CF2C55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570384"/>
            <a:ext cx="7109724" cy="42658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C6519B-574B-701C-5585-CD5D0C97D65E}"/>
              </a:ext>
            </a:extLst>
          </p:cNvPr>
          <p:cNvSpPr txBox="1"/>
          <p:nvPr/>
        </p:nvSpPr>
        <p:spPr>
          <a:xfrm>
            <a:off x="908165" y="3518635"/>
            <a:ext cx="3206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(Before) </a:t>
            </a:r>
            <a:r>
              <a:rPr lang="ko-KR" altLang="en-US" dirty="0"/>
              <a:t>가입의향이 있는 비율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C34CF-CF8A-81AD-BA87-61597FCBF6EF}"/>
              </a:ext>
            </a:extLst>
          </p:cNvPr>
          <p:cNvSpPr txBox="1"/>
          <p:nvPr/>
        </p:nvSpPr>
        <p:spPr>
          <a:xfrm>
            <a:off x="4774062" y="5812549"/>
            <a:ext cx="563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(After) </a:t>
            </a:r>
            <a:r>
              <a:rPr lang="ko-KR" altLang="en-US" dirty="0"/>
              <a:t>가입의향이 긍정적으로 변한 비율</a:t>
            </a:r>
            <a:r>
              <a:rPr lang="en-US" altLang="ko-KR" dirty="0"/>
              <a:t>, by</a:t>
            </a:r>
            <a:r>
              <a:rPr lang="ko-KR" altLang="en-US" dirty="0"/>
              <a:t> </a:t>
            </a:r>
            <a:r>
              <a:rPr lang="en-US" altLang="ko-KR" dirty="0"/>
              <a:t>treatment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31DB3-EA30-12ED-60A6-1F14819A6749}"/>
              </a:ext>
            </a:extLst>
          </p:cNvPr>
          <p:cNvSpPr txBox="1"/>
          <p:nvPr/>
        </p:nvSpPr>
        <p:spPr>
          <a:xfrm>
            <a:off x="2599117" y="6471789"/>
            <a:ext cx="69937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!!Caveat!! </a:t>
            </a:r>
            <a:r>
              <a:rPr lang="ko-KR" altLang="en-US" sz="1600" dirty="0"/>
              <a:t>관측수가 작아서 한 사람의 응답 변화에도 큰 비율의 변화로 표시됨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86ED5-F1D2-498F-A2D3-1F64C68469E0}"/>
              </a:ext>
            </a:extLst>
          </p:cNvPr>
          <p:cNvSpPr txBox="1"/>
          <p:nvPr/>
        </p:nvSpPr>
        <p:spPr>
          <a:xfrm>
            <a:off x="990600" y="3962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1=Female</a:t>
            </a:r>
          </a:p>
        </p:txBody>
      </p:sp>
    </p:spTree>
    <p:extLst>
      <p:ext uri="{BB962C8B-B14F-4D97-AF65-F5344CB8AC3E}">
        <p14:creationId xmlns:p14="http://schemas.microsoft.com/office/powerpoint/2010/main" val="382649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6400800" cy="522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0"/>
            <a:ext cx="4572000" cy="4038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90600" y="5715000"/>
            <a:ext cx="9290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/>
              <a:t>주택연금 가입 연령</a:t>
            </a:r>
            <a:endParaRPr lang="en-US" altLang="ko-KR" b="1" dirty="0"/>
          </a:p>
          <a:p>
            <a:pPr fontAlgn="base"/>
            <a:r>
              <a:rPr lang="en-US" altLang="ko-KR" dirty="0"/>
              <a:t>- 2022</a:t>
            </a:r>
            <a:r>
              <a:rPr lang="ko-KR" altLang="en-US" dirty="0"/>
              <a:t>년 신규 가입자</a:t>
            </a:r>
            <a:r>
              <a:rPr lang="en-US" altLang="ko-KR" dirty="0"/>
              <a:t>: </a:t>
            </a:r>
            <a:r>
              <a:rPr lang="en-US" altLang="ko-KR" b="1" dirty="0"/>
              <a:t>65-69</a:t>
            </a:r>
            <a:r>
              <a:rPr lang="ko-KR" altLang="en-US" b="1" dirty="0"/>
              <a:t>세</a:t>
            </a:r>
            <a:r>
              <a:rPr lang="en-US" altLang="ko-KR" dirty="0"/>
              <a:t>(23.6%) &gt; 70-74</a:t>
            </a:r>
            <a:r>
              <a:rPr lang="ko-KR" altLang="en-US" dirty="0"/>
              <a:t>세</a:t>
            </a:r>
            <a:r>
              <a:rPr lang="en-US" altLang="ko-KR" dirty="0"/>
              <a:t>(21.7%) &gt; 60-64</a:t>
            </a:r>
            <a:r>
              <a:rPr lang="ko-KR" altLang="en-US" dirty="0"/>
              <a:t>세 </a:t>
            </a:r>
            <a:r>
              <a:rPr lang="en-US" altLang="ko-KR" dirty="0"/>
              <a:t>(17.3%)</a:t>
            </a:r>
            <a:endParaRPr lang="ko-KR" altLang="en-US" dirty="0"/>
          </a:p>
          <a:p>
            <a:pPr fontAlgn="base"/>
            <a:r>
              <a:rPr lang="en-US" altLang="ko-KR" dirty="0"/>
              <a:t>- 2023</a:t>
            </a:r>
            <a:r>
              <a:rPr lang="ko-KR" altLang="en-US" dirty="0"/>
              <a:t>년 신규 가입자</a:t>
            </a:r>
            <a:r>
              <a:rPr lang="en-US" altLang="ko-KR" dirty="0"/>
              <a:t>: </a:t>
            </a:r>
            <a:r>
              <a:rPr lang="en-US" altLang="ko-KR" b="1" dirty="0"/>
              <a:t>70-74</a:t>
            </a:r>
            <a:r>
              <a:rPr lang="ko-KR" altLang="en-US" b="1" dirty="0"/>
              <a:t>세</a:t>
            </a:r>
            <a:r>
              <a:rPr lang="en-US" altLang="ko-KR" dirty="0"/>
              <a:t>(22.9%) &gt; 65-69</a:t>
            </a:r>
            <a:r>
              <a:rPr lang="ko-KR" altLang="en-US" dirty="0"/>
              <a:t>세</a:t>
            </a:r>
            <a:r>
              <a:rPr lang="en-US" altLang="ko-KR" dirty="0"/>
              <a:t>(21.9%) &gt; 80</a:t>
            </a:r>
            <a:r>
              <a:rPr lang="ko-KR" altLang="en-US" dirty="0"/>
              <a:t>세 이상</a:t>
            </a:r>
            <a:r>
              <a:rPr lang="en-US" altLang="ko-KR" dirty="0"/>
              <a:t>(19.5%)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005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E27D-DB6F-709D-EB22-60673F69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treatment effect by risk preference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6519B-574B-701C-5585-CD5D0C97D65E}"/>
              </a:ext>
            </a:extLst>
          </p:cNvPr>
          <p:cNvSpPr txBox="1"/>
          <p:nvPr/>
        </p:nvSpPr>
        <p:spPr>
          <a:xfrm>
            <a:off x="908165" y="3518635"/>
            <a:ext cx="3206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(Before) </a:t>
            </a:r>
            <a:r>
              <a:rPr lang="ko-KR" altLang="en-US" dirty="0"/>
              <a:t>가입의향이 있는 비율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C34CF-CF8A-81AD-BA87-61597FCBF6EF}"/>
              </a:ext>
            </a:extLst>
          </p:cNvPr>
          <p:cNvSpPr txBox="1"/>
          <p:nvPr/>
        </p:nvSpPr>
        <p:spPr>
          <a:xfrm>
            <a:off x="4774062" y="5812549"/>
            <a:ext cx="563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(After) </a:t>
            </a:r>
            <a:r>
              <a:rPr lang="ko-KR" altLang="en-US" dirty="0"/>
              <a:t>가입의향이 긍정적으로 변한 비율</a:t>
            </a:r>
            <a:r>
              <a:rPr lang="en-US" altLang="ko-KR" dirty="0"/>
              <a:t>, by</a:t>
            </a:r>
            <a:r>
              <a:rPr lang="ko-KR" altLang="en-US" dirty="0"/>
              <a:t> </a:t>
            </a:r>
            <a:r>
              <a:rPr lang="en-US" altLang="ko-KR" dirty="0"/>
              <a:t>treatment</a:t>
            </a:r>
            <a:endParaRPr lang="en-US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2689141D-9F0E-ECBE-399F-3514F8AF5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52" y="1694981"/>
            <a:ext cx="2927971" cy="1754706"/>
          </a:xfrm>
          <a:prstGeom prst="rect">
            <a:avLst/>
          </a:prstGeom>
        </p:spPr>
      </p:pic>
      <p:pic>
        <p:nvPicPr>
          <p:cNvPr id="12" name="Picture 11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3073DA61-3967-7B5D-9BD8-B55DB3433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924" y="1607217"/>
            <a:ext cx="7033524" cy="42201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34A1BA-3459-3E91-C0FE-66432F1BE8AA}"/>
              </a:ext>
            </a:extLst>
          </p:cNvPr>
          <p:cNvSpPr txBox="1"/>
          <p:nvPr/>
        </p:nvSpPr>
        <p:spPr>
          <a:xfrm>
            <a:off x="2599117" y="6471789"/>
            <a:ext cx="69937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!!Caveat!! </a:t>
            </a:r>
            <a:r>
              <a:rPr lang="ko-KR" altLang="en-US" sz="1600" dirty="0"/>
              <a:t>관측수가 작아서 한 사람의 응답 변화에도 큰 비율의 변화로 표시됨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E1A25-F166-46A7-8B00-0235B41CD231}"/>
              </a:ext>
            </a:extLst>
          </p:cNvPr>
          <p:cNvSpPr txBox="1"/>
          <p:nvPr/>
        </p:nvSpPr>
        <p:spPr>
          <a:xfrm>
            <a:off x="990600" y="3962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 High Risk Taking</a:t>
            </a:r>
          </a:p>
        </p:txBody>
      </p:sp>
    </p:spTree>
    <p:extLst>
      <p:ext uri="{BB962C8B-B14F-4D97-AF65-F5344CB8AC3E}">
        <p14:creationId xmlns:p14="http://schemas.microsoft.com/office/powerpoint/2010/main" val="2252230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E27D-DB6F-709D-EB22-60673F69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treatment effect by time preference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6519B-574B-701C-5585-CD5D0C97D65E}"/>
              </a:ext>
            </a:extLst>
          </p:cNvPr>
          <p:cNvSpPr txBox="1"/>
          <p:nvPr/>
        </p:nvSpPr>
        <p:spPr>
          <a:xfrm>
            <a:off x="908165" y="3518635"/>
            <a:ext cx="3206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(Before) </a:t>
            </a:r>
            <a:r>
              <a:rPr lang="ko-KR" altLang="en-US" dirty="0"/>
              <a:t>가입의향이 있는 비율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C34CF-CF8A-81AD-BA87-61597FCBF6EF}"/>
              </a:ext>
            </a:extLst>
          </p:cNvPr>
          <p:cNvSpPr txBox="1"/>
          <p:nvPr/>
        </p:nvSpPr>
        <p:spPr>
          <a:xfrm>
            <a:off x="4774062" y="5812549"/>
            <a:ext cx="563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(After) </a:t>
            </a:r>
            <a:r>
              <a:rPr lang="ko-KR" altLang="en-US" dirty="0"/>
              <a:t>가입의향이 긍정적으로 변한 비율</a:t>
            </a:r>
            <a:r>
              <a:rPr lang="en-US" altLang="ko-KR" dirty="0"/>
              <a:t>, by</a:t>
            </a:r>
            <a:r>
              <a:rPr lang="ko-KR" altLang="en-US" dirty="0"/>
              <a:t> </a:t>
            </a:r>
            <a:r>
              <a:rPr lang="en-US" altLang="ko-KR" dirty="0"/>
              <a:t>treatment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972F0-DE5A-CDAD-B4AC-A2EB16E2160D}"/>
              </a:ext>
            </a:extLst>
          </p:cNvPr>
          <p:cNvSpPr txBox="1"/>
          <p:nvPr/>
        </p:nvSpPr>
        <p:spPr>
          <a:xfrm>
            <a:off x="2599117" y="6471789"/>
            <a:ext cx="69937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!!Caveat!! </a:t>
            </a:r>
            <a:r>
              <a:rPr lang="ko-KR" altLang="en-US" sz="1600" dirty="0"/>
              <a:t>관측수가 작아서 한 사람의 응답 변화에도 큰 비율의 변화로 표시됨</a:t>
            </a:r>
            <a:endParaRPr lang="en-US" sz="1600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A8CD499B-742F-5684-277E-5CAC7C939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48" y="1690688"/>
            <a:ext cx="2927972" cy="1754707"/>
          </a:xfrm>
          <a:prstGeom prst="rect">
            <a:avLst/>
          </a:prstGeom>
        </p:spPr>
      </p:pic>
      <p:pic>
        <p:nvPicPr>
          <p:cNvPr id="8" name="Picture 7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9ED4D1C4-707A-8228-5255-25D0699BF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936" y="1602170"/>
            <a:ext cx="7139051" cy="4283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D64DFA-A445-4DD3-AF28-F6ED28D68373}"/>
              </a:ext>
            </a:extLst>
          </p:cNvPr>
          <p:cNvSpPr txBox="1"/>
          <p:nvPr/>
        </p:nvSpPr>
        <p:spPr>
          <a:xfrm>
            <a:off x="990600" y="3962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 High Patience</a:t>
            </a:r>
          </a:p>
        </p:txBody>
      </p:sp>
    </p:spTree>
    <p:extLst>
      <p:ext uri="{BB962C8B-B14F-4D97-AF65-F5344CB8AC3E}">
        <p14:creationId xmlns:p14="http://schemas.microsoft.com/office/powerpoint/2010/main" val="2445961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E27D-DB6F-709D-EB22-60673F69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treatment effect by loss</a:t>
            </a:r>
            <a:r>
              <a:rPr lang="ko-KR" altLang="en-US" dirty="0"/>
              <a:t> </a:t>
            </a:r>
            <a:r>
              <a:rPr lang="en-US" altLang="ko-KR" dirty="0"/>
              <a:t>aversion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6519B-574B-701C-5585-CD5D0C97D65E}"/>
              </a:ext>
            </a:extLst>
          </p:cNvPr>
          <p:cNvSpPr txBox="1"/>
          <p:nvPr/>
        </p:nvSpPr>
        <p:spPr>
          <a:xfrm>
            <a:off x="908165" y="3518635"/>
            <a:ext cx="3206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(Before) </a:t>
            </a:r>
            <a:r>
              <a:rPr lang="ko-KR" altLang="en-US" dirty="0"/>
              <a:t>가입의향이 있는 비율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C34CF-CF8A-81AD-BA87-61597FCBF6EF}"/>
              </a:ext>
            </a:extLst>
          </p:cNvPr>
          <p:cNvSpPr txBox="1"/>
          <p:nvPr/>
        </p:nvSpPr>
        <p:spPr>
          <a:xfrm>
            <a:off x="4774062" y="5812549"/>
            <a:ext cx="563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(After) </a:t>
            </a:r>
            <a:r>
              <a:rPr lang="ko-KR" altLang="en-US" dirty="0"/>
              <a:t>가입의향이 긍정적으로 변한 비율</a:t>
            </a:r>
            <a:r>
              <a:rPr lang="en-US" altLang="ko-KR" dirty="0"/>
              <a:t>, by</a:t>
            </a:r>
            <a:r>
              <a:rPr lang="ko-KR" altLang="en-US" dirty="0"/>
              <a:t> </a:t>
            </a:r>
            <a:r>
              <a:rPr lang="en-US" altLang="ko-KR" dirty="0"/>
              <a:t>treatment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972F0-DE5A-CDAD-B4AC-A2EB16E2160D}"/>
              </a:ext>
            </a:extLst>
          </p:cNvPr>
          <p:cNvSpPr txBox="1"/>
          <p:nvPr/>
        </p:nvSpPr>
        <p:spPr>
          <a:xfrm>
            <a:off x="2599117" y="6471789"/>
            <a:ext cx="69937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!!Caveat!! </a:t>
            </a:r>
            <a:r>
              <a:rPr lang="ko-KR" altLang="en-US" sz="1600" dirty="0"/>
              <a:t>관측수가 작아서 한 사람의 응답 변화에도 큰 비율의 변화로 표시됨</a:t>
            </a:r>
            <a:endParaRPr lang="en-US" sz="1600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2C3109DC-0F6A-EC8B-77F2-B074DB610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1691640"/>
            <a:ext cx="2929543" cy="1755648"/>
          </a:xfrm>
          <a:prstGeom prst="rect">
            <a:avLst/>
          </a:prstGeom>
        </p:spPr>
      </p:pic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403216BE-76B3-FA2B-4AC8-94EF5125C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1600200"/>
            <a:ext cx="7132320" cy="4279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09F0C2-2622-47A5-9057-3CE0F375CA19}"/>
              </a:ext>
            </a:extLst>
          </p:cNvPr>
          <p:cNvSpPr txBox="1"/>
          <p:nvPr/>
        </p:nvSpPr>
        <p:spPr>
          <a:xfrm>
            <a:off x="990600" y="3962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 High Loss Aversion</a:t>
            </a:r>
          </a:p>
        </p:txBody>
      </p:sp>
    </p:spTree>
    <p:extLst>
      <p:ext uri="{BB962C8B-B14F-4D97-AF65-F5344CB8AC3E}">
        <p14:creationId xmlns:p14="http://schemas.microsoft.com/office/powerpoint/2010/main" val="29321013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E27D-DB6F-709D-EB22-60673F69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treatment effect by insurance demand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6519B-574B-701C-5585-CD5D0C97D65E}"/>
              </a:ext>
            </a:extLst>
          </p:cNvPr>
          <p:cNvSpPr txBox="1"/>
          <p:nvPr/>
        </p:nvSpPr>
        <p:spPr>
          <a:xfrm>
            <a:off x="908165" y="3518635"/>
            <a:ext cx="3206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(Before) </a:t>
            </a:r>
            <a:r>
              <a:rPr lang="ko-KR" altLang="en-US" dirty="0"/>
              <a:t>가입의향이 있는 비율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C34CF-CF8A-81AD-BA87-61597FCBF6EF}"/>
              </a:ext>
            </a:extLst>
          </p:cNvPr>
          <p:cNvSpPr txBox="1"/>
          <p:nvPr/>
        </p:nvSpPr>
        <p:spPr>
          <a:xfrm>
            <a:off x="4774062" y="5812549"/>
            <a:ext cx="563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(After) </a:t>
            </a:r>
            <a:r>
              <a:rPr lang="ko-KR" altLang="en-US" dirty="0"/>
              <a:t>가입의향이 긍정적으로 변한 비율</a:t>
            </a:r>
            <a:r>
              <a:rPr lang="en-US" altLang="ko-KR" dirty="0"/>
              <a:t>, by</a:t>
            </a:r>
            <a:r>
              <a:rPr lang="ko-KR" altLang="en-US" dirty="0"/>
              <a:t> </a:t>
            </a:r>
            <a:r>
              <a:rPr lang="en-US" altLang="ko-KR" dirty="0"/>
              <a:t>treatment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972F0-DE5A-CDAD-B4AC-A2EB16E2160D}"/>
              </a:ext>
            </a:extLst>
          </p:cNvPr>
          <p:cNvSpPr txBox="1"/>
          <p:nvPr/>
        </p:nvSpPr>
        <p:spPr>
          <a:xfrm>
            <a:off x="2599117" y="6471789"/>
            <a:ext cx="69937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!!Caveat!! </a:t>
            </a:r>
            <a:r>
              <a:rPr lang="ko-KR" altLang="en-US" sz="1600" dirty="0"/>
              <a:t>관측수가 작아서 한 사람의 응답 변화에도 큰 비율의 변화로 표시됨</a:t>
            </a:r>
            <a:endParaRPr lang="en-US" sz="1600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271CE264-C088-6D98-FBC4-A6CEA0B01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1691640"/>
            <a:ext cx="2929543" cy="1755648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7FB7EBC9-015D-E46D-447E-99E566C7B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1600200"/>
            <a:ext cx="7132320" cy="42793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458190-E751-439B-A342-63F55C05F493}"/>
              </a:ext>
            </a:extLst>
          </p:cNvPr>
          <p:cNvSpPr txBox="1"/>
          <p:nvPr/>
        </p:nvSpPr>
        <p:spPr>
          <a:xfrm>
            <a:off x="990600" y="3962400"/>
            <a:ext cx="3032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 Low Insurance Demand</a:t>
            </a:r>
          </a:p>
          <a:p>
            <a:r>
              <a:rPr lang="en-US"/>
              <a:t>     (Low </a:t>
            </a:r>
            <a:r>
              <a:rPr lang="en-US" dirty="0"/>
              <a:t>WTP for insurance)</a:t>
            </a:r>
          </a:p>
        </p:txBody>
      </p:sp>
    </p:spTree>
    <p:extLst>
      <p:ext uri="{BB962C8B-B14F-4D97-AF65-F5344CB8AC3E}">
        <p14:creationId xmlns:p14="http://schemas.microsoft.com/office/powerpoint/2010/main" val="3353866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E27D-DB6F-709D-EB22-60673F69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treatment effect by financial literacy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6519B-574B-701C-5585-CD5D0C97D65E}"/>
              </a:ext>
            </a:extLst>
          </p:cNvPr>
          <p:cNvSpPr txBox="1"/>
          <p:nvPr/>
        </p:nvSpPr>
        <p:spPr>
          <a:xfrm>
            <a:off x="908165" y="3518635"/>
            <a:ext cx="3206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(Before) </a:t>
            </a:r>
            <a:r>
              <a:rPr lang="ko-KR" altLang="en-US" dirty="0"/>
              <a:t>가입의향이 있는 비율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C34CF-CF8A-81AD-BA87-61597FCBF6EF}"/>
              </a:ext>
            </a:extLst>
          </p:cNvPr>
          <p:cNvSpPr txBox="1"/>
          <p:nvPr/>
        </p:nvSpPr>
        <p:spPr>
          <a:xfrm>
            <a:off x="4774062" y="5812549"/>
            <a:ext cx="563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(After) </a:t>
            </a:r>
            <a:r>
              <a:rPr lang="ko-KR" altLang="en-US" dirty="0"/>
              <a:t>가입의향이 긍정적으로 변한 비율</a:t>
            </a:r>
            <a:r>
              <a:rPr lang="en-US" altLang="ko-KR" dirty="0"/>
              <a:t>, by</a:t>
            </a:r>
            <a:r>
              <a:rPr lang="ko-KR" altLang="en-US" dirty="0"/>
              <a:t> </a:t>
            </a:r>
            <a:r>
              <a:rPr lang="en-US" altLang="ko-KR" dirty="0"/>
              <a:t>treatment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972F0-DE5A-CDAD-B4AC-A2EB16E2160D}"/>
              </a:ext>
            </a:extLst>
          </p:cNvPr>
          <p:cNvSpPr txBox="1"/>
          <p:nvPr/>
        </p:nvSpPr>
        <p:spPr>
          <a:xfrm>
            <a:off x="2599117" y="6471789"/>
            <a:ext cx="69937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!!Caveat!! </a:t>
            </a:r>
            <a:r>
              <a:rPr lang="ko-KR" altLang="en-US" sz="1600" dirty="0"/>
              <a:t>관측수가 작아서 한 사람의 응답 변화에도 큰 비율의 변화로 표시됨</a:t>
            </a:r>
            <a:endParaRPr lang="en-US" sz="1600"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4ACEC69F-2B34-1825-6DB5-9AF5A6E72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1691640"/>
            <a:ext cx="2926080" cy="1755648"/>
          </a:xfrm>
          <a:prstGeom prst="rect">
            <a:avLst/>
          </a:prstGeom>
        </p:spPr>
      </p:pic>
      <p:pic>
        <p:nvPicPr>
          <p:cNvPr id="8" name="Picture 7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7E4AEE68-623E-51DE-7365-E2B93D105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1600200"/>
            <a:ext cx="7132320" cy="42793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579BF5-2159-4A1C-98B2-B43CA2BDE760}"/>
              </a:ext>
            </a:extLst>
          </p:cNvPr>
          <p:cNvSpPr txBox="1"/>
          <p:nvPr/>
        </p:nvSpPr>
        <p:spPr>
          <a:xfrm>
            <a:off x="990600" y="3962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 High Financial Literacy</a:t>
            </a:r>
          </a:p>
        </p:txBody>
      </p:sp>
    </p:spTree>
    <p:extLst>
      <p:ext uri="{BB962C8B-B14F-4D97-AF65-F5344CB8AC3E}">
        <p14:creationId xmlns:p14="http://schemas.microsoft.com/office/powerpoint/2010/main" val="386832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6E48-0951-1415-84A4-0CAA9FDF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연구질문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FB8A-7D27-4738-04CE-5B538F8D5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endParaRPr lang="en-US" altLang="ko-KR" dirty="0">
              <a:latin typeface="+mn-ea"/>
            </a:endParaRP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>
                <a:latin typeface="+mn-ea"/>
              </a:rPr>
              <a:t>주택연금 가입의향을 늘리기 위해서는 현 주택연금의 어떤 특징이 개선되어야 하는가</a:t>
            </a:r>
            <a:r>
              <a:rPr lang="en-US" altLang="ko-KR" dirty="0">
                <a:latin typeface="+mn-ea"/>
              </a:rPr>
              <a:t>?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>
                <a:latin typeface="+mn-ea"/>
              </a:rPr>
              <a:t>+ </a:t>
            </a:r>
            <a:r>
              <a:rPr lang="ko-KR" altLang="en-US" dirty="0">
                <a:latin typeface="+mn-ea"/>
              </a:rPr>
              <a:t>현 주택연금 제도에 대한 긍정적인 인식 전환이 가입의향을 높이는가</a:t>
            </a:r>
            <a:r>
              <a:rPr lang="en-US" altLang="ko-KR" dirty="0">
                <a:latin typeface="+mn-ea"/>
              </a:rPr>
              <a:t>?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>
                <a:latin typeface="+mn-ea"/>
              </a:rPr>
              <a:t>민간 금융기관의 역모기지 상품에 대한 개선이 이뤄지면 주택연금의 가입의향이 민간 역모기지로 전환될 수 있는가</a:t>
            </a:r>
            <a:r>
              <a:rPr lang="en-US" altLang="ko-KR" dirty="0">
                <a:latin typeface="+mn-ea"/>
              </a:rPr>
              <a:t>? 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>
                <a:latin typeface="+mn-ea"/>
              </a:rPr>
              <a:t>주택연금 가입의향은 개인의 어떤 특성 및 선호와 관련이 있는가</a:t>
            </a:r>
            <a:r>
              <a:rPr lang="en-US" altLang="ko-KR" dirty="0">
                <a:latin typeface="+mn-ea"/>
              </a:rPr>
              <a:t>?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259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6E48-0951-1415-84A4-0CAA9FDF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연구방법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FB8A-7D27-4738-04CE-5B538F8D5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b="1" dirty="0">
                <a:latin typeface="+mn-ea"/>
              </a:rPr>
              <a:t>정보 제공 실험 </a:t>
            </a:r>
            <a:r>
              <a:rPr lang="en-US" altLang="ko-KR" b="1" dirty="0">
                <a:latin typeface="+mn-ea"/>
              </a:rPr>
              <a:t>(Information Provision Experiment)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무작위로 나누어진 설문참여자에게 동등한 형태의 다른 정보나 조건을 제시하고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응답의 차이를 확인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최근 다양한 방식으로 쓰이고 있음</a:t>
            </a:r>
            <a:r>
              <a:rPr lang="en-US" altLang="ko-KR" dirty="0">
                <a:latin typeface="+mn-ea"/>
              </a:rPr>
              <a:t> (</a:t>
            </a:r>
            <a:r>
              <a:rPr lang="en-US" altLang="ko-KR" dirty="0" err="1">
                <a:latin typeface="+mn-ea"/>
              </a:rPr>
              <a:t>Haaland</a:t>
            </a:r>
            <a:r>
              <a:rPr lang="en-US" altLang="ko-KR" dirty="0">
                <a:latin typeface="+mn-ea"/>
              </a:rPr>
              <a:t> et al., 2023)</a:t>
            </a:r>
          </a:p>
          <a:p>
            <a:pPr>
              <a:lnSpc>
                <a:spcPct val="110000"/>
              </a:lnSpc>
            </a:pPr>
            <a:r>
              <a:rPr lang="ko-KR" altLang="en-US" b="1" dirty="0">
                <a:latin typeface="+mn-ea"/>
              </a:rPr>
              <a:t>왜 설문실험</a:t>
            </a:r>
            <a:r>
              <a:rPr lang="en-US" altLang="ko-KR" b="1" dirty="0">
                <a:latin typeface="+mn-ea"/>
              </a:rPr>
              <a:t>?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주택연금의 변화에 대한 가입변화를 관측할 만한 정책 변화가 없어 실증자료가 부족함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주택연금의 개편안이 확정되지 않은 상태이므로 다양한 조건을 설문참여자의 사전 믿음의 차이 없이 제시할 수 있음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b="1" dirty="0">
                <a:latin typeface="+mn-ea"/>
              </a:rPr>
              <a:t>어떻게 설문실험</a:t>
            </a:r>
            <a:r>
              <a:rPr lang="en-US" altLang="ko-KR" b="1" dirty="0">
                <a:latin typeface="+mn-ea"/>
              </a:rPr>
              <a:t>?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새롭게 고려되는 주택연금에 대한 정보를 제시하기 전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후에 가입의향의 변화를 조사하되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각 처치조건마다 설문참여자를 무작위 배정하여 처치효과를 추정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한국은행에서 수행한 </a:t>
            </a:r>
            <a:r>
              <a:rPr lang="en-US" altLang="ko-KR" dirty="0">
                <a:latin typeface="+mn-ea"/>
              </a:rPr>
              <a:t>CBDC </a:t>
            </a:r>
            <a:r>
              <a:rPr lang="ko-KR" altLang="en-US" dirty="0">
                <a:latin typeface="+mn-ea"/>
              </a:rPr>
              <a:t>설문실험</a:t>
            </a:r>
            <a:r>
              <a:rPr lang="en-US" altLang="ko-KR" dirty="0">
                <a:latin typeface="+mn-ea"/>
              </a:rPr>
              <a:t>(Choi et al. (2022)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과 유사한 방식</a:t>
            </a:r>
            <a:r>
              <a:rPr lang="en-US" altLang="ko-KR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2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6E48-0951-1415-84A4-0CAA9FDF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설문 실험 개괄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FB8A-7D27-4738-04CE-5B538F8D5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참여자는 다음 네 조건 중 하나에 대한 정보를 받는 그룹으로 무작위 할당되고</a:t>
            </a:r>
            <a:r>
              <a:rPr lang="en-US" altLang="ko-KR" dirty="0"/>
              <a:t>, </a:t>
            </a:r>
            <a:r>
              <a:rPr lang="ko-KR" altLang="en-US" dirty="0"/>
              <a:t>제공받은 정보를 바탕으로 응답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그룹</a:t>
            </a:r>
            <a:r>
              <a:rPr lang="en-US" altLang="ko-KR" dirty="0"/>
              <a:t>1: (Placebo) </a:t>
            </a:r>
            <a:r>
              <a:rPr lang="ko-KR" altLang="en-US" dirty="0" err="1"/>
              <a:t>초기보증료를</a:t>
            </a:r>
            <a:r>
              <a:rPr lang="ko-KR" altLang="en-US" dirty="0"/>
              <a:t> 소액</a:t>
            </a:r>
            <a:r>
              <a:rPr lang="en-US" altLang="ko-KR" dirty="0"/>
              <a:t>(</a:t>
            </a:r>
            <a:r>
              <a:rPr lang="ko-KR" altLang="en-US" dirty="0"/>
              <a:t>약 만원</a:t>
            </a:r>
            <a:r>
              <a:rPr lang="en-US" altLang="ko-KR" dirty="0"/>
              <a:t>)</a:t>
            </a:r>
            <a:r>
              <a:rPr lang="ko-KR" altLang="en-US" dirty="0"/>
              <a:t> 환급</a:t>
            </a:r>
            <a:endParaRPr lang="en-US" altLang="ko-KR" dirty="0"/>
          </a:p>
          <a:p>
            <a:r>
              <a:rPr lang="ko-KR" altLang="en-US" dirty="0"/>
              <a:t>그룹</a:t>
            </a:r>
            <a:r>
              <a:rPr lang="en-US" altLang="ko-KR" dirty="0"/>
              <a:t>2: </a:t>
            </a:r>
            <a:r>
              <a:rPr lang="ko-KR" altLang="en-US" dirty="0"/>
              <a:t>주택가액이 크게 변동하면 월 지급액이 변동</a:t>
            </a:r>
            <a:endParaRPr lang="en-US" altLang="ko-KR" dirty="0"/>
          </a:p>
          <a:p>
            <a:r>
              <a:rPr lang="ko-KR" altLang="en-US" dirty="0"/>
              <a:t>그룹</a:t>
            </a:r>
            <a:r>
              <a:rPr lang="en-US" altLang="ko-KR" dirty="0"/>
              <a:t>3: </a:t>
            </a:r>
            <a:r>
              <a:rPr lang="ko-KR" altLang="en-US" dirty="0"/>
              <a:t>주택을 자녀에게 상속하는 방법이 용이해짐</a:t>
            </a:r>
            <a:endParaRPr lang="en-US" altLang="ko-KR" dirty="0"/>
          </a:p>
          <a:p>
            <a:r>
              <a:rPr lang="ko-KR" altLang="en-US" dirty="0"/>
              <a:t>그룹</a:t>
            </a:r>
            <a:r>
              <a:rPr lang="en-US" altLang="ko-KR" dirty="0"/>
              <a:t>4: </a:t>
            </a:r>
            <a:r>
              <a:rPr lang="ko-KR" altLang="en-US" dirty="0"/>
              <a:t>연금지금액 고정에 대한 인식 전환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963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066B-5231-439B-9AD8-73F9F0F1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파일럿 조사 결과 </a:t>
            </a:r>
            <a:r>
              <a:rPr lang="en-US" altLang="ko-KR" dirty="0"/>
              <a:t>Preview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89E08-D8C5-408D-AB42-4F0D9A3B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그룹</a:t>
            </a:r>
            <a:r>
              <a:rPr lang="en-US" altLang="ko-KR" dirty="0"/>
              <a:t>1(Placebo)</a:t>
            </a:r>
            <a:r>
              <a:rPr lang="ko-KR" altLang="en-US" dirty="0"/>
              <a:t>에서는 가입의향의 변화가 관찰되지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그룹</a:t>
            </a:r>
            <a:r>
              <a:rPr lang="en-US" dirty="0"/>
              <a:t>3(</a:t>
            </a:r>
            <a:r>
              <a:rPr lang="ko-KR" altLang="en-US" dirty="0"/>
              <a:t>상속용이</a:t>
            </a:r>
            <a:r>
              <a:rPr lang="en-US" altLang="ko-KR" dirty="0"/>
              <a:t>)</a:t>
            </a:r>
            <a:r>
              <a:rPr lang="ko-KR" altLang="en-US" dirty="0"/>
              <a:t>에서 가입의향의 변화가 가장 큼 </a:t>
            </a:r>
            <a:r>
              <a:rPr lang="en-US" altLang="ko-KR" dirty="0"/>
              <a:t>(+12%p)</a:t>
            </a:r>
          </a:p>
          <a:p>
            <a:endParaRPr lang="en-US" altLang="ko-KR" dirty="0"/>
          </a:p>
          <a:p>
            <a:r>
              <a:rPr lang="ko-KR" altLang="en-US" dirty="0"/>
              <a:t>그룹</a:t>
            </a:r>
            <a:r>
              <a:rPr lang="en-US" altLang="ko-KR" dirty="0"/>
              <a:t>2(</a:t>
            </a:r>
            <a:r>
              <a:rPr lang="ko-KR" altLang="en-US" dirty="0" err="1"/>
              <a:t>연금액</a:t>
            </a:r>
            <a:r>
              <a:rPr lang="en-US" altLang="ko-KR" dirty="0"/>
              <a:t> </a:t>
            </a:r>
            <a:r>
              <a:rPr lang="ko-KR" altLang="en-US" dirty="0"/>
              <a:t>변동</a:t>
            </a:r>
            <a:r>
              <a:rPr lang="en-US" altLang="ko-KR" dirty="0"/>
              <a:t>)</a:t>
            </a:r>
            <a:r>
              <a:rPr lang="ko-KR" altLang="en-US" dirty="0"/>
              <a:t>와 그룹</a:t>
            </a:r>
            <a:r>
              <a:rPr lang="en-US" altLang="ko-KR" dirty="0"/>
              <a:t>4(</a:t>
            </a:r>
            <a:r>
              <a:rPr lang="ko-KR" altLang="en-US" dirty="0"/>
              <a:t>인식 전환</a:t>
            </a:r>
            <a:r>
              <a:rPr lang="en-US" altLang="ko-KR" dirty="0"/>
              <a:t>)</a:t>
            </a:r>
            <a:r>
              <a:rPr lang="ko-KR" altLang="en-US" dirty="0"/>
              <a:t>에서의 가입의향 변화는 각각 </a:t>
            </a:r>
            <a:r>
              <a:rPr lang="en-US" altLang="ko-KR" dirty="0"/>
              <a:t>5%p, 6%p </a:t>
            </a:r>
          </a:p>
          <a:p>
            <a:pPr lvl="1"/>
            <a:r>
              <a:rPr lang="ko-KR" altLang="en-US" dirty="0"/>
              <a:t>주택가격 상승시에도 연금액이 고정된다는 점이 가입의향에 아주 큰 영향을 미치는 것으로 보이지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261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B6C9-9186-77D4-94C4-FB3BC031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공통적으로 제공된 정보 </a:t>
            </a:r>
            <a:r>
              <a:rPr lang="en-US" altLang="ko-KR" dirty="0"/>
              <a:t>(1/2)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24FCC-1EAD-4538-A1E3-B0A797273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524000"/>
            <a:ext cx="8382000" cy="524237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4063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2243</Words>
  <Application>Microsoft Office PowerPoint</Application>
  <PresentationFormat>Widescreen</PresentationFormat>
  <Paragraphs>346</Paragraphs>
  <Slides>44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Aptos</vt:lpstr>
      <vt:lpstr>굴림</vt:lpstr>
      <vt:lpstr>돋움</vt:lpstr>
      <vt:lpstr>맑은 고딕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주택연금 (및 역모기지) 활성화 방안: 설문 실험을 통한 분석  파일럿 설문 실험 결과</vt:lpstr>
      <vt:lpstr>연구배경</vt:lpstr>
      <vt:lpstr>연구배경</vt:lpstr>
      <vt:lpstr>PowerPoint Presentation</vt:lpstr>
      <vt:lpstr>연구질문</vt:lpstr>
      <vt:lpstr>연구방법</vt:lpstr>
      <vt:lpstr>설문 실험 개괄</vt:lpstr>
      <vt:lpstr>파일럿 조사 결과 Preview</vt:lpstr>
      <vt:lpstr>공통적으로 제공된 정보 (1/2)</vt:lpstr>
      <vt:lpstr>공통적으로 제공된 정보 (2/2)</vt:lpstr>
      <vt:lpstr>그룹1(Placebo)에게 제공된 정보</vt:lpstr>
      <vt:lpstr>그룹1(Placebo)에게 제공된 정보</vt:lpstr>
      <vt:lpstr>그룹 2(연금액 변동)에게 제공된 정보</vt:lpstr>
      <vt:lpstr>그룹 2(연금액 변동)에게 제공된 정보</vt:lpstr>
      <vt:lpstr>그룹 3(상속 용이)에게 제공된 정보</vt:lpstr>
      <vt:lpstr>그룹 3(상속 용이)에게 제공된 정보</vt:lpstr>
      <vt:lpstr>그룹4(인식 전환)에게 제공된 정보</vt:lpstr>
      <vt:lpstr>설문 구성</vt:lpstr>
      <vt:lpstr>설문참여자 스크리닝</vt:lpstr>
      <vt:lpstr>실험자 수요 효과(Experimenter demand effect, EDE)</vt:lpstr>
      <vt:lpstr>설문 문항 일부: A섹션</vt:lpstr>
      <vt:lpstr>설문 문항 일부: A섹션</vt:lpstr>
      <vt:lpstr>설문 문항 일부: B섹션</vt:lpstr>
      <vt:lpstr>설문 문항 일부: D섹션</vt:lpstr>
      <vt:lpstr>설문 문항 일부: D섹션</vt:lpstr>
      <vt:lpstr>설문 문항 일부: D섹션</vt:lpstr>
      <vt:lpstr>설문 문항 일부: E섹션</vt:lpstr>
      <vt:lpstr>파일럿 설문 실험 시행</vt:lpstr>
      <vt:lpstr>주택연금 인지도 및 가입의향</vt:lpstr>
      <vt:lpstr>개편(or 인식개선)된 주택연금제도 가입의향</vt:lpstr>
      <vt:lpstr>역모기지 인지도 및 가입의향</vt:lpstr>
      <vt:lpstr>역모기지 개선/보완 선호</vt:lpstr>
      <vt:lpstr>논의 (1/3)</vt:lpstr>
      <vt:lpstr>논의 (2/3)</vt:lpstr>
      <vt:lpstr>논의 (3/3)</vt:lpstr>
      <vt:lpstr>가입 의향↑=&gt; 실제 가입↑?   Probably</vt:lpstr>
      <vt:lpstr>본 설문 계획 및 분석계획</vt:lpstr>
      <vt:lpstr>참고문헌</vt:lpstr>
      <vt:lpstr>treatment effect by gender</vt:lpstr>
      <vt:lpstr>treatment effect by risk preference</vt:lpstr>
      <vt:lpstr>treatment effect by time preference</vt:lpstr>
      <vt:lpstr>treatment effect by loss aversion</vt:lpstr>
      <vt:lpstr>treatment effect by insurance demand</vt:lpstr>
      <vt:lpstr>treatment effect by financial literacy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CBDC 도입과  지출포트폴리오 변화  파일럿 설문 실험 결과</dc:title>
  <dc:creator>김덕규</dc:creator>
  <cp:lastModifiedBy>김덕규</cp:lastModifiedBy>
  <cp:revision>67</cp:revision>
  <cp:lastPrinted>2024-08-15T23:54:07Z</cp:lastPrinted>
  <dcterms:created xsi:type="dcterms:W3CDTF">2023-08-12T06:55:01Z</dcterms:created>
  <dcterms:modified xsi:type="dcterms:W3CDTF">2024-08-19T00:24:01Z</dcterms:modified>
</cp:coreProperties>
</file>