
<file path=[Content_Types].xml><?xml version="1.0" encoding="utf-8"?>
<Types xmlns="http://schemas.openxmlformats.org/package/2006/content-types">
  <Default Extension="bmp" ContentType="image/bmp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297BA0-4474-412F-9CA0-35885902F4DC}" v="2" dt="2023-10-30T21:22:4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덕규" userId="d7e73e38-8f2d-4bc0-ab39-66cb33697e0b" providerId="ADAL" clId="{8A297BA0-4474-412F-9CA0-35885902F4DC}"/>
    <pc:docChg chg="undo custSel modSld">
      <pc:chgData name="김덕규" userId="d7e73e38-8f2d-4bc0-ab39-66cb33697e0b" providerId="ADAL" clId="{8A297BA0-4474-412F-9CA0-35885902F4DC}" dt="2023-10-30T21:24:35.508" v="63" actId="20577"/>
      <pc:docMkLst>
        <pc:docMk/>
      </pc:docMkLst>
      <pc:sldChg chg="modSp mod">
        <pc:chgData name="김덕규" userId="d7e73e38-8f2d-4bc0-ab39-66cb33697e0b" providerId="ADAL" clId="{8A297BA0-4474-412F-9CA0-35885902F4DC}" dt="2023-10-30T21:22:45.721" v="33"/>
        <pc:sldMkLst>
          <pc:docMk/>
          <pc:sldMk cId="3007483362" sldId="256"/>
        </pc:sldMkLst>
        <pc:spChg chg="mod">
          <ac:chgData name="김덕규" userId="d7e73e38-8f2d-4bc0-ab39-66cb33697e0b" providerId="ADAL" clId="{8A297BA0-4474-412F-9CA0-35885902F4DC}" dt="2023-10-30T21:22:45.721" v="33"/>
          <ac:spMkLst>
            <pc:docMk/>
            <pc:sldMk cId="3007483362" sldId="256"/>
            <ac:spMk id="3" creationId="{99FC524F-2EF1-7B14-57F0-2D0A91192A5C}"/>
          </ac:spMkLst>
        </pc:spChg>
      </pc:sldChg>
      <pc:sldChg chg="modSp mod">
        <pc:chgData name="김덕규" userId="d7e73e38-8f2d-4bc0-ab39-66cb33697e0b" providerId="ADAL" clId="{8A297BA0-4474-412F-9CA0-35885902F4DC}" dt="2023-10-30T21:23:02.327" v="34" actId="20577"/>
        <pc:sldMkLst>
          <pc:docMk/>
          <pc:sldMk cId="3206317651" sldId="258"/>
        </pc:sldMkLst>
        <pc:spChg chg="mod">
          <ac:chgData name="김덕규" userId="d7e73e38-8f2d-4bc0-ab39-66cb33697e0b" providerId="ADAL" clId="{8A297BA0-4474-412F-9CA0-35885902F4DC}" dt="2023-10-30T21:23:02.327" v="34" actId="20577"/>
          <ac:spMkLst>
            <pc:docMk/>
            <pc:sldMk cId="3206317651" sldId="258"/>
            <ac:spMk id="3" creationId="{16120352-0EFC-D1AB-957B-328D3A9298C3}"/>
          </ac:spMkLst>
        </pc:spChg>
      </pc:sldChg>
      <pc:sldChg chg="modSp mod">
        <pc:chgData name="김덕규" userId="d7e73e38-8f2d-4bc0-ab39-66cb33697e0b" providerId="ADAL" clId="{8A297BA0-4474-412F-9CA0-35885902F4DC}" dt="2023-10-30T21:23:48.078" v="37" actId="20577"/>
        <pc:sldMkLst>
          <pc:docMk/>
          <pc:sldMk cId="492415386" sldId="259"/>
        </pc:sldMkLst>
        <pc:spChg chg="mod">
          <ac:chgData name="김덕규" userId="d7e73e38-8f2d-4bc0-ab39-66cb33697e0b" providerId="ADAL" clId="{8A297BA0-4474-412F-9CA0-35885902F4DC}" dt="2023-10-30T21:23:48.078" v="37" actId="20577"/>
          <ac:spMkLst>
            <pc:docMk/>
            <pc:sldMk cId="492415386" sldId="259"/>
            <ac:spMk id="3" creationId="{3AC64FBF-E5C7-48B9-7B27-6EE258708360}"/>
          </ac:spMkLst>
        </pc:spChg>
      </pc:sldChg>
      <pc:sldChg chg="modSp mod">
        <pc:chgData name="김덕규" userId="d7e73e38-8f2d-4bc0-ab39-66cb33697e0b" providerId="ADAL" clId="{8A297BA0-4474-412F-9CA0-35885902F4DC}" dt="2023-10-30T21:24:35.508" v="63" actId="20577"/>
        <pc:sldMkLst>
          <pc:docMk/>
          <pc:sldMk cId="2348528675" sldId="260"/>
        </pc:sldMkLst>
        <pc:spChg chg="mod">
          <ac:chgData name="김덕규" userId="d7e73e38-8f2d-4bc0-ab39-66cb33697e0b" providerId="ADAL" clId="{8A297BA0-4474-412F-9CA0-35885902F4DC}" dt="2023-10-30T21:24:35.508" v="63" actId="20577"/>
          <ac:spMkLst>
            <pc:docMk/>
            <pc:sldMk cId="2348528675" sldId="260"/>
            <ac:spMk id="12" creationId="{5DC39E7B-A754-FEF3-E718-CCD561DC222E}"/>
          </ac:spMkLst>
        </pc:spChg>
      </pc:sldChg>
    </pc:docChg>
  </pc:docChgLst>
</pc:chgInfo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대조군</c:v>
          </c:tx>
          <c:invertIfNegative val="0"/>
          <c:cat>
            <c:strLit>
              <c:ptCount val="3"/>
              <c:pt idx="0">
                <c:v>W영역</c:v>
              </c:pt>
              <c:pt idx="1">
                <c:v>M영역</c:v>
              </c:pt>
              <c:pt idx="2">
                <c:v>C영역</c:v>
              </c:pt>
            </c:strLit>
          </c:cat>
          <c:val>
            <c:numLit>
              <c:formatCode>General</c:formatCode>
              <c:ptCount val="3"/>
              <c:pt idx="0">
                <c:v>9.19</c:v>
              </c:pt>
              <c:pt idx="1">
                <c:v>9.6999999999999993</c:v>
              </c:pt>
              <c:pt idx="2">
                <c:v>10.91</c:v>
              </c:pt>
            </c:numLit>
          </c:val>
          <c:extLst>
            <c:ext xmlns:c16="http://schemas.microsoft.com/office/drawing/2014/chart" uri="{C3380CC4-5D6E-409C-BE32-E72D297353CC}">
              <c16:uniqueId val="{00000000-C30A-4120-BC14-096B6BE0B65A}"/>
            </c:ext>
          </c:extLst>
        </c:ser>
        <c:ser>
          <c:idx val="1"/>
          <c:order val="1"/>
          <c:tx>
            <c:v>실험군</c:v>
          </c:tx>
          <c:invertIfNegative val="0"/>
          <c:cat>
            <c:strLit>
              <c:ptCount val="3"/>
              <c:pt idx="0">
                <c:v>W영역</c:v>
              </c:pt>
              <c:pt idx="1">
                <c:v>M영역</c:v>
              </c:pt>
              <c:pt idx="2">
                <c:v>C영역</c:v>
              </c:pt>
            </c:strLit>
          </c:cat>
          <c:val>
            <c:numLit>
              <c:formatCode>General</c:formatCode>
              <c:ptCount val="3"/>
              <c:pt idx="0">
                <c:v>9.57</c:v>
              </c:pt>
              <c:pt idx="1">
                <c:v>7.99</c:v>
              </c:pt>
              <c:pt idx="2">
                <c:v>11.15</c:v>
              </c:pt>
            </c:numLit>
          </c:val>
          <c:extLst>
            <c:ext xmlns:c16="http://schemas.microsoft.com/office/drawing/2014/chart" uri="{C3380CC4-5D6E-409C-BE32-E72D297353CC}">
              <c16:uniqueId val="{00000001-C30A-4120-BC14-096B6BE0B6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279746"/>
        <c:axId val="842425778"/>
      </c:barChart>
      <c:catAx>
        <c:axId val="26927974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2425778"/>
        <c:crosses val="autoZero"/>
        <c:auto val="1"/>
        <c:lblAlgn val="ctr"/>
        <c:lblOffset val="100"/>
        <c:tickMarkSkip val="1"/>
        <c:noMultiLvlLbl val="0"/>
      </c:catAx>
      <c:valAx>
        <c:axId val="84242577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27974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overlay val="0"/>
    </c:legend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en-US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v>대조군</c:v>
          </c:tx>
          <c:marker>
            <c:symbol val="none"/>
          </c:marker>
          <c:cat>
            <c:numLit>
              <c:formatCode>General</c:formatCode>
              <c:ptCount val="1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</c:numLit>
          </c:cat>
          <c:val>
            <c:numLit>
              <c:formatCode>General</c:formatCode>
              <c:ptCount val="14"/>
              <c:pt idx="0">
                <c:v>0</c:v>
              </c:pt>
              <c:pt idx="1">
                <c:v>5.9523809999999996E-3</c:v>
              </c:pt>
              <c:pt idx="2">
                <c:v>2.3809523999999999E-2</c:v>
              </c:pt>
              <c:pt idx="3">
                <c:v>4.7619047999999997E-2</c:v>
              </c:pt>
              <c:pt idx="4">
                <c:v>5.3571428999999997E-2</c:v>
              </c:pt>
              <c:pt idx="5">
                <c:v>0.113095238</c:v>
              </c:pt>
              <c:pt idx="6">
                <c:v>0.148809524</c:v>
              </c:pt>
              <c:pt idx="7">
                <c:v>0.23214285700000001</c:v>
              </c:pt>
              <c:pt idx="8">
                <c:v>0.38095238100000001</c:v>
              </c:pt>
              <c:pt idx="9">
                <c:v>0.68452380999999995</c:v>
              </c:pt>
              <c:pt idx="10">
                <c:v>0.85714285700000004</c:v>
              </c:pt>
              <c:pt idx="11">
                <c:v>0.95833333300000001</c:v>
              </c:pt>
              <c:pt idx="12">
                <c:v>0.98214285700000004</c:v>
              </c:pt>
              <c:pt idx="13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6DD2-4CFE-BAE6-A73D0F946BFF}"/>
            </c:ext>
          </c:extLst>
        </c:ser>
        <c:ser>
          <c:idx val="1"/>
          <c:order val="1"/>
          <c:tx>
            <c:v>실험군</c:v>
          </c:tx>
          <c:marker>
            <c:symbol val="none"/>
          </c:marker>
          <c:cat>
            <c:numLit>
              <c:formatCode>General</c:formatCode>
              <c:ptCount val="1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</c:numLit>
          </c:cat>
          <c:val>
            <c:numLit>
              <c:formatCode>General</c:formatCode>
              <c:ptCount val="14"/>
              <c:pt idx="0">
                <c:v>1.1049724E-2</c:v>
              </c:pt>
              <c:pt idx="1">
                <c:v>1.1049724E-2</c:v>
              </c:pt>
              <c:pt idx="2">
                <c:v>3.3149170999999998E-2</c:v>
              </c:pt>
              <c:pt idx="3">
                <c:v>6.0773480999999997E-2</c:v>
              </c:pt>
              <c:pt idx="4">
                <c:v>7.7348065999999993E-2</c:v>
              </c:pt>
              <c:pt idx="5">
                <c:v>9.3922651999999995E-2</c:v>
              </c:pt>
              <c:pt idx="6">
                <c:v>0.110497238</c:v>
              </c:pt>
              <c:pt idx="7">
                <c:v>0.220994475</c:v>
              </c:pt>
              <c:pt idx="8">
                <c:v>0.38121547</c:v>
              </c:pt>
              <c:pt idx="9">
                <c:v>0.54143646400000001</c:v>
              </c:pt>
              <c:pt idx="10">
                <c:v>0.68508287300000004</c:v>
              </c:pt>
              <c:pt idx="11">
                <c:v>0.889502762</c:v>
              </c:pt>
              <c:pt idx="12">
                <c:v>0.96685082899999997</c:v>
              </c:pt>
              <c:pt idx="13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6DD2-4CFE-BAE6-A73D0F946B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33577"/>
        <c:axId val="452687972"/>
      </c:lineChart>
      <c:catAx>
        <c:axId val="10133577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452687972"/>
        <c:crosses val="autoZero"/>
        <c:auto val="1"/>
        <c:lblAlgn val="ctr"/>
        <c:lblOffset val="100"/>
        <c:tickMarkSkip val="1"/>
        <c:noMultiLvlLbl val="0"/>
      </c:catAx>
      <c:valAx>
        <c:axId val="45268797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133577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overlay val="0"/>
    </c:legend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en-US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v>대조군</c:v>
          </c:tx>
          <c:invertIfNegative val="0"/>
          <c:cat>
            <c:strLit>
              <c:ptCount val="3"/>
              <c:pt idx="0">
                <c:v>W영역</c:v>
              </c:pt>
              <c:pt idx="1">
                <c:v>M영역</c:v>
              </c:pt>
              <c:pt idx="2">
                <c:v>C영역</c:v>
              </c:pt>
            </c:strLit>
          </c:cat>
          <c:val>
            <c:numLit>
              <c:formatCode>General</c:formatCode>
              <c:ptCount val="3"/>
              <c:pt idx="0">
                <c:v>1003.98</c:v>
              </c:pt>
              <c:pt idx="1">
                <c:v>861.91</c:v>
              </c:pt>
              <c:pt idx="2">
                <c:v>690.32</c:v>
              </c:pt>
            </c:numLit>
          </c:val>
          <c:extLst>
            <c:ext xmlns:c16="http://schemas.microsoft.com/office/drawing/2014/chart" uri="{C3380CC4-5D6E-409C-BE32-E72D297353CC}">
              <c16:uniqueId val="{00000000-B11D-4CD0-BC99-213D76CBE329}"/>
            </c:ext>
          </c:extLst>
        </c:ser>
        <c:ser>
          <c:idx val="1"/>
          <c:order val="1"/>
          <c:tx>
            <c:v>실험군</c:v>
          </c:tx>
          <c:invertIfNegative val="0"/>
          <c:cat>
            <c:strLit>
              <c:ptCount val="3"/>
              <c:pt idx="0">
                <c:v>W영역</c:v>
              </c:pt>
              <c:pt idx="1">
                <c:v>M영역</c:v>
              </c:pt>
              <c:pt idx="2">
                <c:v>C영역</c:v>
              </c:pt>
            </c:strLit>
          </c:cat>
          <c:val>
            <c:numLit>
              <c:formatCode>General</c:formatCode>
              <c:ptCount val="3"/>
              <c:pt idx="0">
                <c:v>906.28</c:v>
              </c:pt>
              <c:pt idx="1">
                <c:v>815.36</c:v>
              </c:pt>
              <c:pt idx="2">
                <c:v>632.19000000000005</c:v>
              </c:pt>
            </c:numLit>
          </c:val>
          <c:extLst>
            <c:ext xmlns:c16="http://schemas.microsoft.com/office/drawing/2014/chart" uri="{C3380CC4-5D6E-409C-BE32-E72D297353CC}">
              <c16:uniqueId val="{00000001-B11D-4CD0-BC99-213D76CBE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69279746"/>
        <c:axId val="842425778"/>
      </c:barChart>
      <c:catAx>
        <c:axId val="26927974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842425778"/>
        <c:crosses val="autoZero"/>
        <c:auto val="1"/>
        <c:lblAlgn val="ctr"/>
        <c:lblOffset val="100"/>
        <c:tickMarkSkip val="1"/>
        <c:noMultiLvlLbl val="0"/>
      </c:catAx>
      <c:valAx>
        <c:axId val="84242577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6927974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overlay val="0"/>
    </c:legend>
    <c:plotVisOnly val="0"/>
    <c:dispBlanksAs val="gap"/>
    <c:showDLblsOverMax val="0"/>
  </c:chart>
  <c:txPr>
    <a:bodyPr rot="0" vert="horz" wrap="none" lIns="0" tIns="0" rIns="0" bIns="0" anchor="ctr" anchorCtr="1"/>
    <a:lstStyle/>
    <a:p>
      <a:pPr algn="l">
        <a:defRPr sz="1000" b="0" i="0" u="none">
          <a:latin typeface="함초롬돋움"/>
          <a:ea typeface="함초롬돋움"/>
          <a:cs typeface="함초롬돋움"/>
          <a:sym typeface="함초롬돋움"/>
        </a:defRPr>
      </a:pPr>
      <a:endParaRPr lang="en-US"/>
    </a:p>
  </c:txPr>
  <c:extLst>
    <c:ext uri="CC8EB2C9-7E31-499d-B8F2-F6CE61031016">
      <ho:hncChartStyle xmlns:ho="http://schemas.haansoft.com/office/8.0" layoutIndex="-1" colorIndex="0" styleIndex="0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CCD9ED-26F5-4FB9-BFDF-319DD54DF2B9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C0D6D-936C-42D8-9A7B-B0936E7F7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179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402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69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23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0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9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1C0D6D-936C-42D8-9A7B-B0936E7F71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22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8C69-5107-BEE6-0B2E-5B156A11B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48C4D8-83B9-3D7F-142A-76A05F21C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083F6-22D4-EC52-E41D-C545C0DA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1E90D-39AE-D220-863D-87A0E20A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D03A5-190D-5FD6-30E4-C344CDB6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311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363AA-7016-BDA2-4265-D66E0DE3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F3B09-3FC9-B940-3B74-58B76C79F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89A60-E148-3F23-8276-225A2D0A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01784-A260-DC81-D524-547B98F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1763-22F7-AE14-AC76-5C1D43FE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702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DB7C33-E8FC-61F0-D7A1-AFA757BE1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551C1-9DFA-E822-7801-24C3E2380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666B6-54A9-8A01-3340-BACC728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BD923-A8EF-EE91-A489-01D22D34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7F12-358D-D7DB-9606-4905716B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BC9F-9DC8-2482-3D18-8E7F45C1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439D-AA30-49F8-9269-AC06CB535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C2FFC-5D3D-EC3C-AAFC-6B85771E6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5B8FB-1192-0F46-E4FA-AAD67BE49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3675C-AAE4-12AC-2372-7E7B517E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1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37AA-8C47-197D-99EC-59D4C664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F0EF9A-2AFC-184F-6419-921AB900A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4DC9A-5721-EFC2-3880-DA66E5EE2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1573-594F-B580-0AFD-B1EF44F5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85982-602D-CC23-5FC1-877E27181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90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08A00-42C0-9A5B-E6E8-0F029A62B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7F32A-43B4-182A-F587-9EE50F3C5A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678EC-D024-3837-DA2A-C3A9DFF6F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CCD3E-A66B-2E79-BBAA-0BDF3BF91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98708-7354-960F-F580-92502216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CAA97-60A7-E84B-EA5A-D5490B04C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55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64C4D-2F73-AC11-4363-5E52BAF27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3A5BA-D32F-5DE5-9FE4-3BEF8C80E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5BB2-DD89-7501-E718-A9690A4B0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CC03FE-54D4-CCEE-0FB4-31AE7841E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FBF82D-A5FA-6E6C-B1F7-AC86D7142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00F8DD-A8D7-A147-8E5A-2C58BC2F2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DFC8E-64CE-BB87-3A02-A60AA4F5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4F9D9-2461-08FA-6D87-A74887BD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3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9530C-DE93-32CB-812A-F41B92957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6EA829-7443-8F81-DC07-B1CE0CD8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7CCF41-AC28-1BB3-9763-1E5C298A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C19C7-7E8B-8A85-3678-F445D931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8E6FF-2580-30C6-0234-2FF77E8A5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C7F5B-73A3-417F-1DB2-AD30AB61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4A78A-786D-869D-236C-E509D565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18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DE81E-EBA2-C52D-1CCC-C3FCCCAE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8A805-5105-F487-724F-047D58CD5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38E9E-ECA6-CFA3-8BF0-7DFA8209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81673-7FF4-13D2-C201-0E59CAFA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09053-B2D8-DFB0-1DEE-B3273AD2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6EEE5-6B73-38BA-BD90-B952AE32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0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2435A-4D47-050B-F245-3D298F52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29F1B-CDAB-7D2E-B50F-0AB36C65AF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51E70E-432B-7BE3-B137-CA006B7CE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1F566-8757-C701-8427-C9B8D988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4EE43-56B4-030F-C32B-DA9B891C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7DEF7-B966-2FAD-D7C9-3A5EFEDDB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09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01CDF-4140-AAF3-A20C-C0A58D21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6BE7-18EF-358A-4425-822DDA7948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E6305-DE95-6ECB-A360-F6413EAE5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C9FD-3F05-4E2C-BBF6-96E6EA87F410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D3CA0-7513-721D-B12C-5D84A496B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5F5D5-8DF3-92B4-5930-56A204CF7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4834E-D62C-4091-AC69-0D4D7591E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23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7620E-BD7B-42B4-FC11-52ACBCFECC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7148"/>
          </a:xfrm>
        </p:spPr>
        <p:txBody>
          <a:bodyPr>
            <a:normAutofit/>
          </a:bodyPr>
          <a:lstStyle/>
          <a:p>
            <a:r>
              <a:rPr lang="ko-KR" altLang="en-US" sz="4400" dirty="0"/>
              <a:t>생성형 인공지능 앱 사용과 업무역량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C524F-2EF1-7B14-57F0-2D0A91192A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김덕규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미시랩</a:t>
            </a:r>
            <a:r>
              <a:rPr lang="ko-KR" altLang="en-US" dirty="0"/>
              <a:t> 세미나 </a:t>
            </a:r>
            <a:endParaRPr lang="en-US" altLang="ko-KR" dirty="0"/>
          </a:p>
          <a:p>
            <a:r>
              <a:rPr lang="en-US" dirty="0"/>
              <a:t>2023/10/31</a:t>
            </a:r>
          </a:p>
        </p:txBody>
      </p:sp>
    </p:spTree>
    <p:extLst>
      <p:ext uri="{BB962C8B-B14F-4D97-AF65-F5344CB8AC3E}">
        <p14:creationId xmlns:p14="http://schemas.microsoft.com/office/powerpoint/2010/main" val="3007483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A59-6A50-63A7-E1A8-B29CCC12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6AAC5D-CA64-238A-8B07-E71B0C99DAC4}"/>
              </a:ext>
            </a:extLst>
          </p:cNvPr>
          <p:cNvSpPr txBox="1"/>
          <p:nvPr/>
        </p:nvSpPr>
        <p:spPr>
          <a:xfrm>
            <a:off x="2305050" y="681037"/>
            <a:ext cx="90487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결과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4: ChatGPT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활용은 독해 및 작문 영역에 쓰이는 시간을 줄여준다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수리적 문제해결이나 컴퓨터 사고 역량에 대한 소요 시간은 유의미하게 줄지 않는다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34C76D1-AF25-709D-FD19-C15C6F0DA1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6267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A80C-5384-22F7-CC87-9A38C47FD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ChatGPT</a:t>
            </a:r>
            <a:r>
              <a:rPr lang="ko-KR" altLang="en-US" dirty="0"/>
              <a:t>가 노동생산성에</a:t>
            </a:r>
            <a:r>
              <a:rPr lang="en-US" altLang="ko-KR" dirty="0"/>
              <a:t> </a:t>
            </a:r>
            <a:r>
              <a:rPr lang="ko-KR" altLang="en-US" dirty="0"/>
              <a:t>미치는 영향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5C99F-5FC2-7A06-68AA-775A912F3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Noy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/>
              <a:t>Zhang</a:t>
            </a:r>
            <a:r>
              <a:rPr lang="ko-KR" altLang="en-US" dirty="0"/>
              <a:t> </a:t>
            </a:r>
            <a:r>
              <a:rPr lang="en-US" altLang="ko-KR" dirty="0"/>
              <a:t>(2023,</a:t>
            </a:r>
            <a:r>
              <a:rPr lang="ko-KR" altLang="en-US" dirty="0"/>
              <a:t> </a:t>
            </a:r>
            <a:r>
              <a:rPr lang="en-US" altLang="ko-KR" dirty="0"/>
              <a:t>Science)</a:t>
            </a:r>
          </a:p>
          <a:p>
            <a:pPr lvl="1"/>
            <a:r>
              <a:rPr lang="en-US" altLang="ko-KR" dirty="0"/>
              <a:t>Writing</a:t>
            </a:r>
            <a:r>
              <a:rPr lang="ko-KR" altLang="en-US" dirty="0"/>
              <a:t> </a:t>
            </a:r>
            <a:r>
              <a:rPr lang="en-US" altLang="ko-KR" dirty="0"/>
              <a:t>tasks</a:t>
            </a:r>
            <a:r>
              <a:rPr lang="ko-KR" altLang="en-US" dirty="0"/>
              <a:t> </a:t>
            </a:r>
            <a:r>
              <a:rPr lang="en-US" altLang="ko-KR" dirty="0"/>
              <a:t>to</a:t>
            </a:r>
            <a:r>
              <a:rPr lang="ko-KR" altLang="en-US" dirty="0"/>
              <a:t> </a:t>
            </a:r>
            <a:r>
              <a:rPr lang="en-US" altLang="ko-KR" dirty="0"/>
              <a:t>444</a:t>
            </a:r>
            <a:r>
              <a:rPr lang="ko-KR" altLang="en-US" dirty="0"/>
              <a:t> </a:t>
            </a:r>
            <a:r>
              <a:rPr lang="en-US" altLang="ko-KR" dirty="0"/>
              <a:t>college-educated professionals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Introducing</a:t>
            </a:r>
            <a:r>
              <a:rPr lang="ko-KR" altLang="en-US" dirty="0"/>
              <a:t> </a:t>
            </a:r>
            <a:r>
              <a:rPr lang="en-US" altLang="ko-KR" dirty="0"/>
              <a:t>ChatGPT to the treatment group, and Overleaf to the control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ChatGPT ↑ productivity: time taken ↓ by 0.8 SDs. output quality ↑by 0.4 SDs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Inequality between workers ↓, as ChatGPT benefits low-ability workers more. 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ChatGPT substitutes for effort rather than complementing skills.</a:t>
            </a:r>
          </a:p>
        </p:txBody>
      </p:sp>
    </p:spTree>
    <p:extLst>
      <p:ext uri="{BB962C8B-B14F-4D97-AF65-F5344CB8AC3E}">
        <p14:creationId xmlns:p14="http://schemas.microsoft.com/office/powerpoint/2010/main" val="1925440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60A2E-2B11-F590-1227-263D16E4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글쓰기 말고 다른 건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20352-0EFC-D1AB-957B-328D3A929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“ChatGPT</a:t>
            </a:r>
            <a:r>
              <a:rPr lang="ko-KR" altLang="en-US" dirty="0"/>
              <a:t>가 글 쓰는 업무</a:t>
            </a:r>
            <a:r>
              <a:rPr lang="en-US" altLang="ko-KR" dirty="0"/>
              <a:t>(task)</a:t>
            </a:r>
            <a:r>
              <a:rPr lang="ko-KR" altLang="en-US" dirty="0"/>
              <a:t>에 도움된다</a:t>
            </a:r>
            <a:r>
              <a:rPr lang="en-US" altLang="ko-KR" dirty="0"/>
              <a:t>.”</a:t>
            </a:r>
            <a:r>
              <a:rPr lang="ko-KR" altLang="en-US" dirty="0"/>
              <a:t>는 놀라운 관찰이 아님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수리적 문제해결 역량과 컴퓨터 사고 역량에도 도움이 될까</a:t>
            </a:r>
            <a:r>
              <a:rPr lang="en-US" altLang="ko-KR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ChatGPT</a:t>
            </a:r>
            <a:r>
              <a:rPr lang="ko-KR" altLang="en-US" dirty="0"/>
              <a:t>가 본인의 핵심역량이 없는 영역에도 도움이 될 수 있다면</a:t>
            </a:r>
            <a:r>
              <a:rPr lang="en-US" altLang="ko-KR" dirty="0"/>
              <a:t>, ‘</a:t>
            </a:r>
            <a:r>
              <a:rPr lang="ko-KR" altLang="en-US" dirty="0"/>
              <a:t>육각형 인재</a:t>
            </a:r>
            <a:r>
              <a:rPr lang="en-US" altLang="ko-KR" dirty="0"/>
              <a:t>’</a:t>
            </a:r>
            <a:r>
              <a:rPr lang="ko-KR" altLang="en-US" dirty="0"/>
              <a:t>를 만드는 게 쉬워질 수 있다는 의미임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곧 노동시장의 불균형을 줄이고</a:t>
            </a:r>
            <a:r>
              <a:rPr lang="en-US" altLang="ko-KR" dirty="0"/>
              <a:t>, </a:t>
            </a:r>
            <a:r>
              <a:rPr lang="ko-KR" altLang="en-US" dirty="0"/>
              <a:t>직무간 이동가능성을 높일 수 있다는 의미가 될 수 있음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31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62583-A776-F834-DF7E-4E669AF4E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64FBF-E5C7-48B9-7B27-6EE25870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ko-KR" dirty="0">
                <a:latin typeface="+mn-ea"/>
              </a:rPr>
              <a:t>19</a:t>
            </a:r>
            <a:r>
              <a:rPr lang="ko-KR" altLang="en-US" dirty="0">
                <a:latin typeface="+mn-ea"/>
              </a:rPr>
              <a:t>세 이상 대학생 및 대학원생을 실험실에 불러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임의로 </a:t>
            </a:r>
            <a:r>
              <a:rPr lang="en-US" altLang="ko-KR" dirty="0">
                <a:latin typeface="+mn-ea"/>
              </a:rPr>
              <a:t>{</a:t>
            </a:r>
            <a:r>
              <a:rPr lang="ko-KR" altLang="en-US" dirty="0">
                <a:latin typeface="+mn-ea"/>
              </a:rPr>
              <a:t>대조군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 err="1">
                <a:latin typeface="+mn-ea"/>
              </a:rPr>
              <a:t>실험군</a:t>
            </a:r>
            <a:r>
              <a:rPr lang="en-US" altLang="ko-KR" dirty="0">
                <a:latin typeface="+mn-ea"/>
              </a:rPr>
              <a:t>}X{</a:t>
            </a:r>
            <a:r>
              <a:rPr lang="ko-KR" altLang="en-US" dirty="0">
                <a:latin typeface="+mn-ea"/>
              </a:rPr>
              <a:t>작문 및 독해</a:t>
            </a:r>
            <a:r>
              <a:rPr lang="en-US" altLang="ko-KR" dirty="0">
                <a:latin typeface="+mn-ea"/>
              </a:rPr>
              <a:t>}X{</a:t>
            </a:r>
            <a:r>
              <a:rPr lang="ko-KR" altLang="en-US" dirty="0">
                <a:latin typeface="+mn-ea"/>
              </a:rPr>
              <a:t>수리적 문제해결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컴퓨터 사고</a:t>
            </a:r>
            <a:r>
              <a:rPr lang="en-US" altLang="ko-KR" dirty="0">
                <a:latin typeface="+mn-ea"/>
              </a:rPr>
              <a:t>}</a:t>
            </a:r>
            <a:r>
              <a:rPr lang="ko-KR" altLang="en-US" dirty="0">
                <a:latin typeface="+mn-ea"/>
              </a:rPr>
              <a:t>중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하나에 배치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일련의 작업을 수행하고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기본 참여보수로 </a:t>
            </a:r>
            <a:r>
              <a:rPr lang="en-US" altLang="ko-KR" dirty="0">
                <a:latin typeface="+mn-ea"/>
              </a:rPr>
              <a:t>13,500</a:t>
            </a:r>
            <a:r>
              <a:rPr lang="ko-KR" altLang="en-US" dirty="0">
                <a:latin typeface="+mn-ea"/>
              </a:rPr>
              <a:t>원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작업 수행의 성과를 바탕으로 </a:t>
            </a:r>
            <a:r>
              <a:rPr lang="en-US" altLang="ko-KR" dirty="0">
                <a:latin typeface="+mn-ea"/>
              </a:rPr>
              <a:t>0</a:t>
            </a:r>
            <a:r>
              <a:rPr lang="ko-KR" altLang="en-US" dirty="0">
                <a:latin typeface="+mn-ea"/>
              </a:rPr>
              <a:t>원에서 </a:t>
            </a:r>
            <a:r>
              <a:rPr lang="en-US" altLang="ko-KR" dirty="0">
                <a:latin typeface="+mn-ea"/>
              </a:rPr>
              <a:t>13,500</a:t>
            </a:r>
            <a:r>
              <a:rPr lang="ko-KR" altLang="en-US" dirty="0">
                <a:latin typeface="+mn-ea"/>
              </a:rPr>
              <a:t>원까지 추가 차등보상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작업 수행에 걸린 시간과 성과를 비교</a:t>
            </a:r>
            <a:endParaRPr lang="en-US" altLang="ko-KR" dirty="0">
              <a:latin typeface="+mn-ea"/>
            </a:endParaRPr>
          </a:p>
          <a:p>
            <a:pPr>
              <a:lnSpc>
                <a:spcPct val="110000"/>
              </a:lnSpc>
            </a:pPr>
            <a:r>
              <a:rPr lang="ko-KR" altLang="en-US" dirty="0">
                <a:latin typeface="+mn-ea"/>
              </a:rPr>
              <a:t>관심사</a:t>
            </a:r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실험군의 성취도가 더 높은가</a:t>
            </a:r>
            <a:r>
              <a:rPr lang="en-US" altLang="ko-KR" dirty="0">
                <a:latin typeface="+mn-ea"/>
              </a:rPr>
              <a:t>. </a:t>
            </a:r>
            <a:r>
              <a:rPr lang="ko-KR" altLang="en-US" dirty="0">
                <a:latin typeface="+mn-ea"/>
              </a:rPr>
              <a:t>높다면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하위권 역량을 가진 사람들을 </a:t>
            </a:r>
            <a:r>
              <a:rPr lang="en-US" altLang="ko-KR" dirty="0">
                <a:latin typeface="+mn-ea"/>
              </a:rPr>
              <a:t>back up </a:t>
            </a:r>
            <a:r>
              <a:rPr lang="ko-KR" altLang="en-US" dirty="0">
                <a:latin typeface="+mn-ea"/>
              </a:rPr>
              <a:t>해주는 건가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아니면 상위권 역량을 가진 사람들은 </a:t>
            </a:r>
            <a:r>
              <a:rPr lang="en-US" altLang="ko-KR" dirty="0">
                <a:latin typeface="+mn-ea"/>
              </a:rPr>
              <a:t>boost up</a:t>
            </a:r>
            <a:r>
              <a:rPr lang="ko-KR" altLang="en-US" dirty="0">
                <a:latin typeface="+mn-ea"/>
              </a:rPr>
              <a:t>해주는 건가</a:t>
            </a:r>
            <a:r>
              <a:rPr lang="en-US" altLang="ko-KR" dirty="0">
                <a:latin typeface="+mn-ea"/>
              </a:rPr>
              <a:t>.</a:t>
            </a:r>
            <a:endParaRPr 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9241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5802-048A-10A0-15E4-EC5D1B2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실험 개괄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B7A609-7D87-87F7-F650-4903E6A6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069" y="1614188"/>
            <a:ext cx="5668010" cy="463296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12A6ED-53F6-6D12-D94B-CA7517A62DDA}"/>
              </a:ext>
            </a:extLst>
          </p:cNvPr>
          <p:cNvSpPr txBox="1"/>
          <p:nvPr/>
        </p:nvSpPr>
        <p:spPr>
          <a:xfrm>
            <a:off x="6600079" y="1785638"/>
            <a:ext cx="544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성균관대</a:t>
            </a:r>
            <a:r>
              <a:rPr lang="en-US" altLang="ko-KR" sz="1400" dirty="0"/>
              <a:t>, </a:t>
            </a:r>
            <a:r>
              <a:rPr lang="ko-KR" altLang="en-US" sz="1400" dirty="0"/>
              <a:t>연세대</a:t>
            </a:r>
            <a:r>
              <a:rPr lang="en-US" altLang="ko-KR" sz="1400" dirty="0"/>
              <a:t>. </a:t>
            </a:r>
            <a:r>
              <a:rPr lang="ko-KR" altLang="en-US" sz="1400" dirty="0"/>
              <a:t>참여신청시 어떤 조건으로 참여하는지 안내</a:t>
            </a:r>
            <a:r>
              <a:rPr lang="en-US" altLang="ko-KR" sz="1400" dirty="0"/>
              <a:t>X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90E121-BE39-CD9E-A74C-9BEE68BBB277}"/>
              </a:ext>
            </a:extLst>
          </p:cNvPr>
          <p:cNvSpPr txBox="1"/>
          <p:nvPr/>
        </p:nvSpPr>
        <p:spPr>
          <a:xfrm>
            <a:off x="6600079" y="258513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ChatGPT</a:t>
            </a:r>
            <a:r>
              <a:rPr lang="ko-KR" altLang="en-US" sz="1400" dirty="0"/>
              <a:t>사용허락 여부를 제외하고 모든 것은 동일하게 통제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DF134-26EE-CF8F-4223-2591ACBBE3DD}"/>
              </a:ext>
            </a:extLst>
          </p:cNvPr>
          <p:cNvSpPr txBox="1"/>
          <p:nvPr/>
        </p:nvSpPr>
        <p:spPr>
          <a:xfrm>
            <a:off x="6600079" y="3462034"/>
            <a:ext cx="634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작업 수행을 위해 필요할 수도 있는 정보를 유사한 형태로 제공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구글과 </a:t>
            </a:r>
            <a:r>
              <a:rPr lang="en-US" altLang="ko-KR" sz="1400" dirty="0"/>
              <a:t>ChatGPT</a:t>
            </a:r>
            <a:r>
              <a:rPr lang="ko-KR" altLang="en-US" sz="1400" dirty="0"/>
              <a:t> 인지여부와 관계없이 참여자에게 공통된 경험을 제공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D4FB2-51B2-32C0-0A41-77483AC52FA5}"/>
              </a:ext>
            </a:extLst>
          </p:cNvPr>
          <p:cNvSpPr txBox="1"/>
          <p:nvPr/>
        </p:nvSpPr>
        <p:spPr>
          <a:xfrm>
            <a:off x="6600079" y="4592981"/>
            <a:ext cx="63468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세가지 테스트 중 두 가지만 수행</a:t>
            </a:r>
            <a:r>
              <a:rPr lang="en-US" altLang="ko-KR" sz="1400" dirty="0"/>
              <a:t>. </a:t>
            </a:r>
            <a:r>
              <a:rPr lang="ko-KR" altLang="en-US" sz="1400" dirty="0"/>
              <a:t>각 테스트당 최대 </a:t>
            </a:r>
            <a:r>
              <a:rPr lang="en-US" altLang="ko-KR" sz="1400" dirty="0"/>
              <a:t>20</a:t>
            </a:r>
            <a:r>
              <a:rPr lang="ko-KR" altLang="en-US" sz="1400" dirty="0"/>
              <a:t>분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순서효과를 통제하려면 </a:t>
            </a:r>
            <a:r>
              <a:rPr lang="en-US" altLang="ko-KR" sz="1400" dirty="0"/>
              <a:t>6</a:t>
            </a:r>
            <a:r>
              <a:rPr lang="ko-KR" altLang="en-US" sz="1400" dirty="0"/>
              <a:t>개의 조합을 </a:t>
            </a:r>
            <a:r>
              <a:rPr lang="ko-KR" altLang="en-US" sz="1400" dirty="0" err="1"/>
              <a:t>생각해야함</a:t>
            </a:r>
            <a:r>
              <a:rPr lang="en-US" altLang="ko-KR" sz="1400" dirty="0"/>
              <a:t>. </a:t>
            </a:r>
            <a:r>
              <a:rPr lang="ko-KR" altLang="en-US" sz="1400" dirty="0"/>
              <a:t>각 조합당 </a:t>
            </a:r>
            <a:r>
              <a:rPr lang="ko-KR" altLang="en-US" sz="1400" dirty="0" err="1"/>
              <a:t>표본수</a:t>
            </a:r>
            <a:r>
              <a:rPr lang="ko-KR" altLang="en-US" sz="1400" dirty="0"/>
              <a:t>↓</a:t>
            </a:r>
            <a:endParaRPr lang="en-US" altLang="ko-KR" sz="1400" dirty="0"/>
          </a:p>
          <a:p>
            <a:r>
              <a:rPr lang="ko-KR" altLang="en-US" sz="1400" dirty="0" err="1"/>
              <a:t>자아고갈효과</a:t>
            </a:r>
            <a:r>
              <a:rPr lang="en-US" altLang="ko-KR" sz="1400" dirty="0"/>
              <a:t>(a.k.a.</a:t>
            </a:r>
            <a:r>
              <a:rPr lang="ko-KR" altLang="en-US" sz="1400" dirty="0"/>
              <a:t>피곤해짐</a:t>
            </a:r>
            <a:r>
              <a:rPr lang="en-US" altLang="ko-KR" sz="1400" dirty="0"/>
              <a:t>)</a:t>
            </a:r>
            <a:r>
              <a:rPr lang="ko-KR" altLang="en-US" sz="1400" dirty="0"/>
              <a:t>가 얼마나 이질적인지 확인할 수 없음</a:t>
            </a:r>
            <a:r>
              <a:rPr lang="en-US" altLang="ko-KR" sz="1400" dirty="0"/>
              <a:t>.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9E7B-A754-FEF3-E718-CCD561DC222E}"/>
              </a:ext>
            </a:extLst>
          </p:cNvPr>
          <p:cNvSpPr txBox="1"/>
          <p:nvPr/>
        </p:nvSpPr>
        <p:spPr>
          <a:xfrm>
            <a:off x="6600079" y="5570040"/>
            <a:ext cx="63468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실험 마친 후 </a:t>
            </a:r>
            <a:r>
              <a:rPr lang="en-US" altLang="ko-KR" sz="1400" dirty="0"/>
              <a:t>13,500</a:t>
            </a:r>
            <a:r>
              <a:rPr lang="ko-KR" altLang="en-US" sz="1400" dirty="0"/>
              <a:t>원</a:t>
            </a:r>
            <a:r>
              <a:rPr lang="en-US" altLang="ko-KR" sz="1400" dirty="0"/>
              <a:t>(</a:t>
            </a:r>
            <a:r>
              <a:rPr lang="ko-KR" altLang="en-US" sz="1400" dirty="0"/>
              <a:t>에 해당하는 </a:t>
            </a:r>
            <a:r>
              <a:rPr lang="ko-KR" altLang="en-US" sz="1400" dirty="0" err="1"/>
              <a:t>기프티콘</a:t>
            </a:r>
            <a:r>
              <a:rPr lang="en-US" altLang="ko-KR" sz="1400" dirty="0"/>
              <a:t>)</a:t>
            </a:r>
            <a:r>
              <a:rPr lang="ko-KR" altLang="en-US" sz="1400" dirty="0"/>
              <a:t>은 다음날 지급</a:t>
            </a:r>
            <a:r>
              <a:rPr lang="en-US" altLang="ko-KR" sz="1400" dirty="0"/>
              <a:t>. </a:t>
            </a:r>
            <a:br>
              <a:rPr lang="en-US" altLang="ko-KR" sz="1400" dirty="0"/>
            </a:br>
            <a:r>
              <a:rPr lang="ko-KR" altLang="en-US" sz="1400" dirty="0"/>
              <a:t>모든 실험 종료 후 외부평가를 바탕으로 </a:t>
            </a:r>
            <a:r>
              <a:rPr lang="en-US" altLang="ko-KR" sz="1400" dirty="0"/>
              <a:t>0</a:t>
            </a:r>
            <a:r>
              <a:rPr lang="ko-KR" altLang="en-US" sz="1400" dirty="0"/>
              <a:t>원</a:t>
            </a:r>
            <a:r>
              <a:rPr lang="en-US" altLang="ko-KR" sz="1400" dirty="0"/>
              <a:t>(20%), 4,500</a:t>
            </a:r>
            <a:r>
              <a:rPr lang="ko-KR" altLang="en-US" sz="1400" dirty="0"/>
              <a:t>원</a:t>
            </a:r>
            <a:r>
              <a:rPr lang="en-US" altLang="ko-KR" sz="1400" dirty="0"/>
              <a:t>(30</a:t>
            </a:r>
            <a:r>
              <a:rPr lang="en-US" altLang="ko-KR" sz="1400"/>
              <a:t>%), </a:t>
            </a:r>
            <a:br>
              <a:rPr lang="en-US" altLang="ko-KR" sz="1400"/>
            </a:br>
            <a:r>
              <a:rPr lang="en-US" altLang="ko-KR" sz="1400"/>
              <a:t>9,000</a:t>
            </a:r>
            <a:r>
              <a:rPr lang="ko-KR" altLang="en-US" sz="1400" dirty="0"/>
              <a:t>원</a:t>
            </a:r>
            <a:r>
              <a:rPr lang="en-US" altLang="ko-KR" sz="1400" dirty="0"/>
              <a:t>(30%), 13,500</a:t>
            </a:r>
            <a:r>
              <a:rPr lang="ko-KR" altLang="en-US" sz="1400" dirty="0"/>
              <a:t>원</a:t>
            </a:r>
            <a:r>
              <a:rPr lang="en-US" altLang="ko-KR" sz="1400" dirty="0"/>
              <a:t>(20%)</a:t>
            </a:r>
            <a:r>
              <a:rPr lang="ko-KR" altLang="en-US" sz="1400" dirty="0"/>
              <a:t>을 추가로 지급</a:t>
            </a:r>
            <a:r>
              <a:rPr lang="en-US" altLang="ko-KR" sz="1400" dirty="0"/>
              <a:t>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52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A59-6A50-63A7-E1A8-B29CCC12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DB643C-E55C-A544-C550-52F796175E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0373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E6AAC5D-CA64-238A-8B07-E71B0C99DAC4}"/>
              </a:ext>
            </a:extLst>
          </p:cNvPr>
          <p:cNvSpPr txBox="1"/>
          <p:nvPr/>
        </p:nvSpPr>
        <p:spPr>
          <a:xfrm>
            <a:off x="5365750" y="84008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결과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3: ChatGPT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활용은 컴퓨터 사고 역량에 대한 성과를 향상하는 데에 도움 되지 않는다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3A320C-B202-6C24-1E4C-9F911F4F54FC}"/>
              </a:ext>
            </a:extLst>
          </p:cNvPr>
          <p:cNvSpPr txBox="1"/>
          <p:nvPr/>
        </p:nvSpPr>
        <p:spPr>
          <a:xfrm>
            <a:off x="8680450" y="1471355"/>
            <a:ext cx="349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</a:rPr>
              <a:t>↓</a:t>
            </a:r>
          </a:p>
        </p:txBody>
      </p:sp>
    </p:spTree>
    <p:extLst>
      <p:ext uri="{BB962C8B-B14F-4D97-AF65-F5344CB8AC3E}">
        <p14:creationId xmlns:p14="http://schemas.microsoft.com/office/powerpoint/2010/main" val="249127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583-FA87-BECA-2F2A-48563B18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0E73474-E7DB-589C-955C-B9C23BFE31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7BEA6E-002B-D0A9-3285-701498DA5619}"/>
              </a:ext>
            </a:extLst>
          </p:cNvPr>
          <p:cNvSpPr txBox="1"/>
          <p:nvPr/>
        </p:nvSpPr>
        <p:spPr>
          <a:xfrm>
            <a:off x="2400300" y="681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결과</a:t>
            </a:r>
            <a:r>
              <a:rPr lang="en-US" altLang="ko-KR" b="1" i="1" kern="0" dirty="0">
                <a:solidFill>
                  <a:srgbClr val="000000"/>
                </a:solidFill>
                <a:latin typeface="한양신명조"/>
                <a:ea typeface="한양신명조"/>
              </a:rPr>
              <a:t>1: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ChatGPT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활용은 중위권 수준의 역량을 가진 참여자의 독해 및 작문 영역의 성과를 향상시킨다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35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583-FA87-BECA-2F2A-48563B18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BEA6E-002B-D0A9-3285-701498DA5619}"/>
              </a:ext>
            </a:extLst>
          </p:cNvPr>
          <p:cNvSpPr txBox="1"/>
          <p:nvPr/>
        </p:nvSpPr>
        <p:spPr>
          <a:xfrm>
            <a:off x="2400300" y="681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결과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2: ChatGPT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활용은 참여자의 전반적인 수리적 문제해결 영역의 성과를 저하시킨다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 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4567838-B3BC-C83C-1D4E-F1615C44A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2150" y="2129631"/>
            <a:ext cx="8267700" cy="3743325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15328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27583-FA87-BECA-2F2A-48563B18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BEA6E-002B-D0A9-3285-701498DA5619}"/>
              </a:ext>
            </a:extLst>
          </p:cNvPr>
          <p:cNvSpPr txBox="1"/>
          <p:nvPr/>
        </p:nvSpPr>
        <p:spPr>
          <a:xfrm>
            <a:off x="2400300" y="6810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결과 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2-2: ChatGPT</a:t>
            </a:r>
            <a:r>
              <a:rPr lang="ko-KR" altLang="en-US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활용은 수리적 역량이 낮은 사람의 수리적 문제해결 성과를 더욱 저하시킨다</a:t>
            </a:r>
            <a:r>
              <a:rPr lang="en-US" altLang="ko-KR" sz="1800" b="1" i="1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.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4B4677-437D-E3B8-933F-443CB1B9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44" y="1792840"/>
            <a:ext cx="6919470" cy="438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467</Words>
  <Application>Microsoft Office PowerPoint</Application>
  <PresentationFormat>Widescreen</PresentationFormat>
  <Paragraphs>55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한양신명조</vt:lpstr>
      <vt:lpstr>Arial</vt:lpstr>
      <vt:lpstr>Calibri</vt:lpstr>
      <vt:lpstr>Calibri Light</vt:lpstr>
      <vt:lpstr>Office Theme</vt:lpstr>
      <vt:lpstr>생성형 인공지능 앱 사용과 업무역량</vt:lpstr>
      <vt:lpstr>ChatGPT가 노동생산성에 미치는 영향?</vt:lpstr>
      <vt:lpstr>글쓰기 말고 다른 건?</vt:lpstr>
      <vt:lpstr>실험 개괄</vt:lpstr>
      <vt:lpstr>실험 개괄</vt:lpstr>
      <vt:lpstr>결과</vt:lpstr>
      <vt:lpstr>결과</vt:lpstr>
      <vt:lpstr>결과</vt:lpstr>
      <vt:lpstr>결과</vt:lpstr>
      <vt:lpstr>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생성형 인공지능 앱 사용과 업무역량</dc:title>
  <dc:creator>김덕규</dc:creator>
  <cp:lastModifiedBy>김덕규</cp:lastModifiedBy>
  <cp:revision>1</cp:revision>
  <dcterms:created xsi:type="dcterms:W3CDTF">2023-10-30T20:28:48Z</dcterms:created>
  <dcterms:modified xsi:type="dcterms:W3CDTF">2023-10-30T21:24:36Z</dcterms:modified>
</cp:coreProperties>
</file>