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sldIdLst>
    <p:sldId id="256" r:id="rId2"/>
    <p:sldId id="257" r:id="rId3"/>
    <p:sldId id="258" r:id="rId4"/>
    <p:sldId id="316" r:id="rId5"/>
    <p:sldId id="317" r:id="rId6"/>
    <p:sldId id="278" r:id="rId7"/>
    <p:sldId id="318" r:id="rId8"/>
    <p:sldId id="280" r:id="rId9"/>
    <p:sldId id="319" r:id="rId10"/>
    <p:sldId id="281" r:id="rId11"/>
    <p:sldId id="282" r:id="rId12"/>
    <p:sldId id="283" r:id="rId13"/>
    <p:sldId id="329" r:id="rId14"/>
    <p:sldId id="330" r:id="rId15"/>
    <p:sldId id="320" r:id="rId16"/>
    <p:sldId id="289" r:id="rId17"/>
    <p:sldId id="290" r:id="rId18"/>
    <p:sldId id="291" r:id="rId19"/>
    <p:sldId id="292" r:id="rId20"/>
    <p:sldId id="293" r:id="rId21"/>
    <p:sldId id="295" r:id="rId22"/>
    <p:sldId id="322" r:id="rId23"/>
    <p:sldId id="323" r:id="rId24"/>
    <p:sldId id="301" r:id="rId25"/>
    <p:sldId id="302" r:id="rId26"/>
    <p:sldId id="303" r:id="rId27"/>
    <p:sldId id="324" r:id="rId28"/>
    <p:sldId id="304" r:id="rId29"/>
    <p:sldId id="305" r:id="rId30"/>
    <p:sldId id="307" r:id="rId31"/>
    <p:sldId id="308" r:id="rId32"/>
    <p:sldId id="325" r:id="rId33"/>
    <p:sldId id="309" r:id="rId34"/>
    <p:sldId id="310" r:id="rId35"/>
    <p:sldId id="311" r:id="rId36"/>
    <p:sldId id="326" r:id="rId37"/>
    <p:sldId id="313" r:id="rId38"/>
    <p:sldId id="314" r:id="rId39"/>
    <p:sldId id="328" r:id="rId40"/>
    <p:sldId id="327" r:id="rId41"/>
    <p:sldId id="277"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n Chung" initials="HC" lastIdx="1" clrIdx="0">
    <p:extLst>
      <p:ext uri="{19B8F6BF-5375-455C-9EA6-DF929625EA0E}">
        <p15:presenceInfo xmlns:p15="http://schemas.microsoft.com/office/powerpoint/2012/main" userId="911b0cbee1c0623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55" autoAdjust="0"/>
    <p:restoredTop sz="94660"/>
  </p:normalViewPr>
  <p:slideViewPr>
    <p:cSldViewPr snapToGrid="0">
      <p:cViewPr varScale="1">
        <p:scale>
          <a:sx n="135" d="100"/>
          <a:sy n="135" d="100"/>
        </p:scale>
        <p:origin x="2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ko-KR" altLang="en-US"/>
              <a:t>마스터 제목 스타일 편집</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2A98448F-E879-4A88-A75D-34A7CB423C82}" type="datetimeFigureOut">
              <a:rPr lang="ko-KR" altLang="en-US" smtClean="0"/>
              <a:t>2025. 6. 9.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7B46D8CB-236E-4870-B87F-3EBEFAEA55E4}" type="slidenum">
              <a:rPr lang="ko-KR" altLang="en-US" smtClean="0"/>
              <a:t>‹#›</a:t>
            </a:fld>
            <a:endParaRPr lang="ko-KR" altLang="en-US"/>
          </a:p>
        </p:txBody>
      </p:sp>
    </p:spTree>
    <p:extLst>
      <p:ext uri="{BB962C8B-B14F-4D97-AF65-F5344CB8AC3E}">
        <p14:creationId xmlns:p14="http://schemas.microsoft.com/office/powerpoint/2010/main" val="3713446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2A98448F-E879-4A88-A75D-34A7CB423C82}" type="datetimeFigureOut">
              <a:rPr lang="ko-KR" altLang="en-US" smtClean="0"/>
              <a:t>2025. 6. 9.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7B46D8CB-236E-4870-B87F-3EBEFAEA55E4}" type="slidenum">
              <a:rPr lang="ko-KR" altLang="en-US" smtClean="0"/>
              <a:t>‹#›</a:t>
            </a:fld>
            <a:endParaRPr lang="ko-KR" altLang="en-US"/>
          </a:p>
        </p:txBody>
      </p:sp>
    </p:spTree>
    <p:extLst>
      <p:ext uri="{BB962C8B-B14F-4D97-AF65-F5344CB8AC3E}">
        <p14:creationId xmlns:p14="http://schemas.microsoft.com/office/powerpoint/2010/main" val="117164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2A98448F-E879-4A88-A75D-34A7CB423C82}" type="datetimeFigureOut">
              <a:rPr lang="ko-KR" altLang="en-US" smtClean="0"/>
              <a:t>2025. 6. 9.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7B46D8CB-236E-4870-B87F-3EBEFAEA55E4}" type="slidenum">
              <a:rPr lang="ko-KR" altLang="en-US" smtClean="0"/>
              <a:t>‹#›</a:t>
            </a:fld>
            <a:endParaRPr lang="ko-KR" altLang="en-US"/>
          </a:p>
        </p:txBody>
      </p:sp>
    </p:spTree>
    <p:extLst>
      <p:ext uri="{BB962C8B-B14F-4D97-AF65-F5344CB8AC3E}">
        <p14:creationId xmlns:p14="http://schemas.microsoft.com/office/powerpoint/2010/main" val="4103474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2A98448F-E879-4A88-A75D-34A7CB423C82}" type="datetimeFigureOut">
              <a:rPr lang="ko-KR" altLang="en-US" smtClean="0"/>
              <a:t>2025. 6. 9.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7B46D8CB-236E-4870-B87F-3EBEFAEA55E4}" type="slidenum">
              <a:rPr lang="ko-KR" altLang="en-US" smtClean="0"/>
              <a:t>‹#›</a:t>
            </a:fld>
            <a:endParaRPr lang="ko-KR" altLang="en-US"/>
          </a:p>
        </p:txBody>
      </p:sp>
    </p:spTree>
    <p:extLst>
      <p:ext uri="{BB962C8B-B14F-4D97-AF65-F5344CB8AC3E}">
        <p14:creationId xmlns:p14="http://schemas.microsoft.com/office/powerpoint/2010/main" val="3086824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ko-KR" altLang="en-US"/>
              <a:t>마스터 제목 스타일 편집</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2A98448F-E879-4A88-A75D-34A7CB423C82}" type="datetimeFigureOut">
              <a:rPr lang="ko-KR" altLang="en-US" smtClean="0"/>
              <a:t>2025. 6. 9.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7B46D8CB-236E-4870-B87F-3EBEFAEA55E4}" type="slidenum">
              <a:rPr lang="ko-KR" altLang="en-US" smtClean="0"/>
              <a:t>‹#›</a:t>
            </a:fld>
            <a:endParaRPr lang="ko-KR" altLang="en-US"/>
          </a:p>
        </p:txBody>
      </p:sp>
    </p:spTree>
    <p:extLst>
      <p:ext uri="{BB962C8B-B14F-4D97-AF65-F5344CB8AC3E}">
        <p14:creationId xmlns:p14="http://schemas.microsoft.com/office/powerpoint/2010/main" val="635771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Date Placeholder 4"/>
          <p:cNvSpPr>
            <a:spLocks noGrp="1"/>
          </p:cNvSpPr>
          <p:nvPr>
            <p:ph type="dt" sz="half" idx="10"/>
          </p:nvPr>
        </p:nvSpPr>
        <p:spPr/>
        <p:txBody>
          <a:bodyPr/>
          <a:lstStyle/>
          <a:p>
            <a:fld id="{2A98448F-E879-4A88-A75D-34A7CB423C82}" type="datetimeFigureOut">
              <a:rPr lang="ko-KR" altLang="en-US" smtClean="0"/>
              <a:t>2025. 6. 9.</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7B46D8CB-236E-4870-B87F-3EBEFAEA55E4}" type="slidenum">
              <a:rPr lang="ko-KR" altLang="en-US" smtClean="0"/>
              <a:t>‹#›</a:t>
            </a:fld>
            <a:endParaRPr lang="ko-KR" altLang="en-US"/>
          </a:p>
        </p:txBody>
      </p:sp>
    </p:spTree>
    <p:extLst>
      <p:ext uri="{BB962C8B-B14F-4D97-AF65-F5344CB8AC3E}">
        <p14:creationId xmlns:p14="http://schemas.microsoft.com/office/powerpoint/2010/main" val="2641576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Content Placeholder 3"/>
          <p:cNvSpPr>
            <a:spLocks noGrp="1"/>
          </p:cNvSpPr>
          <p:nvPr>
            <p:ph sz="half" idx="2"/>
          </p:nvPr>
        </p:nvSpPr>
        <p:spPr>
          <a:xfrm>
            <a:off x="629842" y="2505075"/>
            <a:ext cx="3868340"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Content Placeholder 5"/>
          <p:cNvSpPr>
            <a:spLocks noGrp="1"/>
          </p:cNvSpPr>
          <p:nvPr>
            <p:ph sz="quarter" idx="4"/>
          </p:nvPr>
        </p:nvSpPr>
        <p:spPr>
          <a:xfrm>
            <a:off x="4629150" y="2505075"/>
            <a:ext cx="3887391"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7" name="Date Placeholder 6"/>
          <p:cNvSpPr>
            <a:spLocks noGrp="1"/>
          </p:cNvSpPr>
          <p:nvPr>
            <p:ph type="dt" sz="half" idx="10"/>
          </p:nvPr>
        </p:nvSpPr>
        <p:spPr/>
        <p:txBody>
          <a:bodyPr/>
          <a:lstStyle/>
          <a:p>
            <a:fld id="{2A98448F-E879-4A88-A75D-34A7CB423C82}" type="datetimeFigureOut">
              <a:rPr lang="ko-KR" altLang="en-US" smtClean="0"/>
              <a:t>2025. 6. 9.</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7B46D8CB-236E-4870-B87F-3EBEFAEA55E4}" type="slidenum">
              <a:rPr lang="ko-KR" altLang="en-US" smtClean="0"/>
              <a:t>‹#›</a:t>
            </a:fld>
            <a:endParaRPr lang="ko-KR" altLang="en-US"/>
          </a:p>
        </p:txBody>
      </p:sp>
    </p:spTree>
    <p:extLst>
      <p:ext uri="{BB962C8B-B14F-4D97-AF65-F5344CB8AC3E}">
        <p14:creationId xmlns:p14="http://schemas.microsoft.com/office/powerpoint/2010/main" val="3351050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2A98448F-E879-4A88-A75D-34A7CB423C82}" type="datetimeFigureOut">
              <a:rPr lang="ko-KR" altLang="en-US" smtClean="0"/>
              <a:t>2025. 6. 9.</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7B46D8CB-236E-4870-B87F-3EBEFAEA55E4}" type="slidenum">
              <a:rPr lang="ko-KR" altLang="en-US" smtClean="0"/>
              <a:t>‹#›</a:t>
            </a:fld>
            <a:endParaRPr lang="ko-KR" altLang="en-US"/>
          </a:p>
        </p:txBody>
      </p:sp>
    </p:spTree>
    <p:extLst>
      <p:ext uri="{BB962C8B-B14F-4D97-AF65-F5344CB8AC3E}">
        <p14:creationId xmlns:p14="http://schemas.microsoft.com/office/powerpoint/2010/main" val="3471387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98448F-E879-4A88-A75D-34A7CB423C82}" type="datetimeFigureOut">
              <a:rPr lang="ko-KR" altLang="en-US" smtClean="0"/>
              <a:t>2025. 6. 9.</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7B46D8CB-236E-4870-B87F-3EBEFAEA55E4}" type="slidenum">
              <a:rPr lang="ko-KR" altLang="en-US" smtClean="0"/>
              <a:t>‹#›</a:t>
            </a:fld>
            <a:endParaRPr lang="ko-KR" altLang="en-US"/>
          </a:p>
        </p:txBody>
      </p:sp>
    </p:spTree>
    <p:extLst>
      <p:ext uri="{BB962C8B-B14F-4D97-AF65-F5344CB8AC3E}">
        <p14:creationId xmlns:p14="http://schemas.microsoft.com/office/powerpoint/2010/main" val="2132150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2A98448F-E879-4A88-A75D-34A7CB423C82}" type="datetimeFigureOut">
              <a:rPr lang="ko-KR" altLang="en-US" smtClean="0"/>
              <a:t>2025. 6. 9.</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7B46D8CB-236E-4870-B87F-3EBEFAEA55E4}" type="slidenum">
              <a:rPr lang="ko-KR" altLang="en-US" smtClean="0"/>
              <a:t>‹#›</a:t>
            </a:fld>
            <a:endParaRPr lang="ko-KR" altLang="en-US"/>
          </a:p>
        </p:txBody>
      </p:sp>
    </p:spTree>
    <p:extLst>
      <p:ext uri="{BB962C8B-B14F-4D97-AF65-F5344CB8AC3E}">
        <p14:creationId xmlns:p14="http://schemas.microsoft.com/office/powerpoint/2010/main" val="72617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2A98448F-E879-4A88-A75D-34A7CB423C82}" type="datetimeFigureOut">
              <a:rPr lang="ko-KR" altLang="en-US" smtClean="0"/>
              <a:t>2025. 6. 9.</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7B46D8CB-236E-4870-B87F-3EBEFAEA55E4}" type="slidenum">
              <a:rPr lang="ko-KR" altLang="en-US" smtClean="0"/>
              <a:t>‹#›</a:t>
            </a:fld>
            <a:endParaRPr lang="ko-KR" altLang="en-US"/>
          </a:p>
        </p:txBody>
      </p:sp>
    </p:spTree>
    <p:extLst>
      <p:ext uri="{BB962C8B-B14F-4D97-AF65-F5344CB8AC3E}">
        <p14:creationId xmlns:p14="http://schemas.microsoft.com/office/powerpoint/2010/main" val="2380886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98448F-E879-4A88-A75D-34A7CB423C82}" type="datetimeFigureOut">
              <a:rPr lang="ko-KR" altLang="en-US" smtClean="0"/>
              <a:t>2025. 6. 9.</a:t>
            </a:fld>
            <a:endParaRPr lang="ko-KR"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46D8CB-236E-4870-B87F-3EBEFAEA55E4}" type="slidenum">
              <a:rPr lang="ko-KR" altLang="en-US" smtClean="0"/>
              <a:t>‹#›</a:t>
            </a:fld>
            <a:endParaRPr lang="ko-KR" altLang="en-US"/>
          </a:p>
        </p:txBody>
      </p:sp>
    </p:spTree>
    <p:extLst>
      <p:ext uri="{BB962C8B-B14F-4D97-AF65-F5344CB8AC3E}">
        <p14:creationId xmlns:p14="http://schemas.microsoft.com/office/powerpoint/2010/main" val="459569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A95A8D1-93A0-4759-A97B-81EBDEFBC6C3}"/>
              </a:ext>
            </a:extLst>
          </p:cNvPr>
          <p:cNvSpPr txBox="1"/>
          <p:nvPr/>
        </p:nvSpPr>
        <p:spPr>
          <a:xfrm>
            <a:off x="0" y="14593"/>
            <a:ext cx="9144000" cy="6121356"/>
          </a:xfrm>
          <a:prstGeom prst="rect">
            <a:avLst/>
          </a:prstGeom>
          <a:noFill/>
        </p:spPr>
        <p:txBody>
          <a:bodyPr wrap="square" rtlCol="0">
            <a:spAutoFit/>
          </a:bodyPr>
          <a:lstStyle/>
          <a:p>
            <a:pPr algn="ctr"/>
            <a:endParaRPr lang="en-US" altLang="ko-KR" sz="3600" dirty="0"/>
          </a:p>
          <a:p>
            <a:pPr algn="ctr">
              <a:lnSpc>
                <a:spcPct val="200000"/>
              </a:lnSpc>
            </a:pPr>
            <a:r>
              <a:rPr lang="en-US" altLang="ko-KR" sz="3200" b="1" dirty="0">
                <a:effectLst/>
                <a:ea typeface="Times New Roman" panose="02020603050405020304" pitchFamily="18" charset="0"/>
              </a:rPr>
              <a:t>A Formal Theory of </a:t>
            </a:r>
          </a:p>
          <a:p>
            <a:pPr algn="ctr">
              <a:lnSpc>
                <a:spcPct val="200000"/>
              </a:lnSpc>
            </a:pPr>
            <a:r>
              <a:rPr lang="en-US" altLang="ko-KR" sz="3200" b="1" dirty="0">
                <a:effectLst/>
                <a:ea typeface="Times New Roman" panose="02020603050405020304" pitchFamily="18" charset="0"/>
              </a:rPr>
              <a:t>Robert Nozick’s Framework for Utopia</a:t>
            </a:r>
            <a:endParaRPr lang="ko-KR" altLang="ko-KR" sz="3200" dirty="0">
              <a:effectLst/>
              <a:ea typeface="맑은 고딕" panose="020B0503020000020004" pitchFamily="50" charset="-127"/>
            </a:endParaRPr>
          </a:p>
          <a:p>
            <a:pPr algn="ctr">
              <a:lnSpc>
                <a:spcPct val="115000"/>
              </a:lnSpc>
              <a:spcAft>
                <a:spcPts val="1000"/>
              </a:spcAft>
            </a:pPr>
            <a:endParaRPr lang="en-US" altLang="ko-KR" sz="2400" b="1" dirty="0">
              <a:ea typeface="맑은 고딕" panose="020B0503020000020004" pitchFamily="50" charset="-127"/>
              <a:cs typeface="Times New Roman" panose="02020603050405020304" pitchFamily="18" charset="0"/>
            </a:endParaRPr>
          </a:p>
          <a:p>
            <a:pPr algn="ctr">
              <a:lnSpc>
                <a:spcPct val="115000"/>
              </a:lnSpc>
              <a:spcAft>
                <a:spcPts val="1000"/>
              </a:spcAft>
            </a:pPr>
            <a:endParaRPr lang="en-US" altLang="ko-KR" sz="2000" b="1" dirty="0">
              <a:effectLst/>
              <a:ea typeface="맑은 고딕" panose="020B0503020000020004" pitchFamily="50" charset="-127"/>
              <a:cs typeface="Times New Roman" panose="02020603050405020304" pitchFamily="18" charset="0"/>
            </a:endParaRPr>
          </a:p>
          <a:p>
            <a:pPr algn="ctr">
              <a:lnSpc>
                <a:spcPct val="115000"/>
              </a:lnSpc>
              <a:spcAft>
                <a:spcPts val="1000"/>
              </a:spcAft>
            </a:pPr>
            <a:endParaRPr lang="en-US" altLang="ko-KR" sz="2000" b="1" dirty="0">
              <a:ea typeface="맑은 고딕" panose="020B0503020000020004" pitchFamily="50" charset="-127"/>
              <a:cs typeface="Times New Roman" panose="02020603050405020304" pitchFamily="18" charset="0"/>
            </a:endParaRPr>
          </a:p>
          <a:p>
            <a:pPr algn="ctr">
              <a:lnSpc>
                <a:spcPct val="115000"/>
              </a:lnSpc>
              <a:spcAft>
                <a:spcPts val="1000"/>
              </a:spcAft>
            </a:pPr>
            <a:endParaRPr lang="en-US" altLang="ko-KR" sz="2000" b="1" dirty="0">
              <a:effectLst/>
              <a:ea typeface="맑은 고딕" panose="020B0503020000020004" pitchFamily="50" charset="-127"/>
              <a:cs typeface="Times New Roman" panose="02020603050405020304" pitchFamily="18" charset="0"/>
            </a:endParaRPr>
          </a:p>
          <a:p>
            <a:pPr algn="ctr">
              <a:lnSpc>
                <a:spcPct val="115000"/>
              </a:lnSpc>
              <a:spcAft>
                <a:spcPts val="1000"/>
              </a:spcAft>
            </a:pPr>
            <a:r>
              <a:rPr lang="en-US" altLang="ko-KR" sz="2400" b="1" dirty="0">
                <a:effectLst/>
                <a:ea typeface="맑은 고딕" panose="020B0503020000020004" pitchFamily="50" charset="-127"/>
                <a:cs typeface="Times New Roman" panose="02020603050405020304" pitchFamily="18" charset="0"/>
              </a:rPr>
              <a:t>Susumu Cato (University of Tokyo)	</a:t>
            </a:r>
          </a:p>
          <a:p>
            <a:pPr algn="ctr">
              <a:lnSpc>
                <a:spcPct val="115000"/>
              </a:lnSpc>
              <a:spcAft>
                <a:spcPts val="1000"/>
              </a:spcAft>
            </a:pPr>
            <a:r>
              <a:rPr lang="en-US" altLang="ko-KR" sz="2400" b="1" dirty="0">
                <a:effectLst/>
                <a:ea typeface="맑은 고딕" panose="020B0503020000020004" pitchFamily="50" charset="-127"/>
                <a:cs typeface="Times New Roman" panose="02020603050405020304" pitchFamily="18" charset="0"/>
              </a:rPr>
              <a:t>Hun Chung (Emory University)</a:t>
            </a:r>
          </a:p>
          <a:p>
            <a:pPr algn="ctr">
              <a:lnSpc>
                <a:spcPct val="115000"/>
              </a:lnSpc>
              <a:spcAft>
                <a:spcPts val="1000"/>
              </a:spcAft>
            </a:pPr>
            <a:endParaRPr lang="ko-KR" altLang="ko-KR" sz="2400" dirty="0">
              <a:effectLst/>
              <a:ea typeface="맑은 고딕" panose="020B0503020000020004" pitchFamily="50" charset="-127"/>
              <a:cs typeface="Times New Roman" panose="02020603050405020304" pitchFamily="18" charset="0"/>
            </a:endParaRPr>
          </a:p>
        </p:txBody>
      </p:sp>
    </p:spTree>
    <p:extLst>
      <p:ext uri="{BB962C8B-B14F-4D97-AF65-F5344CB8AC3E}">
        <p14:creationId xmlns:p14="http://schemas.microsoft.com/office/powerpoint/2010/main" val="2653011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A95A8D1-93A0-4759-A97B-81EBDEFBC6C3}"/>
                  </a:ext>
                </a:extLst>
              </p:cNvPr>
              <p:cNvSpPr txBox="1"/>
              <p:nvPr/>
            </p:nvSpPr>
            <p:spPr>
              <a:xfrm>
                <a:off x="0" y="14593"/>
                <a:ext cx="9144000" cy="11674991"/>
              </a:xfrm>
              <a:prstGeom prst="rect">
                <a:avLst/>
              </a:prstGeom>
              <a:noFill/>
            </p:spPr>
            <p:txBody>
              <a:bodyPr wrap="square" rtlCol="0">
                <a:spAutoFit/>
              </a:bodyPr>
              <a:lstStyle/>
              <a:p>
                <a:pPr>
                  <a:spcAft>
                    <a:spcPts val="1000"/>
                  </a:spcAft>
                </a:pPr>
                <a:r>
                  <a:rPr lang="en-US" altLang="ko-KR" sz="2000" b="1" dirty="0">
                    <a:effectLst/>
                    <a:ea typeface="맑은 고딕" panose="020B0503020000020004" pitchFamily="50" charset="-127"/>
                    <a:cs typeface="Times New Roman" panose="02020603050405020304" pitchFamily="18" charset="0"/>
                  </a:rPr>
                  <a:t>Solution Concepts: Nozick Stable Worlds and Nozick Stable Frameworks</a:t>
                </a:r>
                <a:endParaRPr lang="en-US" altLang="ko-KR" sz="2000" b="1" dirty="0">
                  <a:ea typeface="맑은 고딕" panose="020B0503020000020004" pitchFamily="50" charset="-127"/>
                  <a:cs typeface="Times New Roman" panose="02020603050405020304" pitchFamily="18" charset="0"/>
                </a:endParaRPr>
              </a:p>
              <a:p>
                <a:pPr>
                  <a:spcAft>
                    <a:spcPts val="1000"/>
                  </a:spcAft>
                </a:pPr>
                <a:endParaRPr lang="en-US" altLang="ko-KR" sz="500" i="1" dirty="0"/>
              </a:p>
              <a:p>
                <a:pPr marL="285750" indent="-285750">
                  <a:buFont typeface="Arial" panose="020B0604020202020204" pitchFamily="34" charset="0"/>
                  <a:buChar char="•"/>
                </a:pPr>
                <a:r>
                  <a:rPr lang="en-US" b="1" dirty="0"/>
                  <a:t>Definition (Nozick’s Stable Worlds):</a:t>
                </a:r>
                <a:r>
                  <a:rPr lang="en-US" b="1" i="1" dirty="0"/>
                  <a:t> </a:t>
                </a:r>
                <a:r>
                  <a:rPr lang="en-US" dirty="0"/>
                  <a:t>Given a list of individual imaginations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𝑁</m:t>
                        </m:r>
                      </m:sub>
                    </m:sSub>
                  </m:oMath>
                </a14:m>
                <a:r>
                  <a:rPr lang="en-US" dirty="0"/>
                  <a:t>, a world </a:t>
                </a:r>
                <a14:m>
                  <m:oMath xmlns:m="http://schemas.openxmlformats.org/officeDocument/2006/math">
                    <m:r>
                      <a:rPr lang="en-US" i="1">
                        <a:latin typeface="Cambria Math" panose="02040503050406030204" pitchFamily="18" charset="0"/>
                      </a:rPr>
                      <m:t>𝜔</m:t>
                    </m:r>
                  </m:oMath>
                </a14:m>
                <a:r>
                  <a:rPr lang="en-US" dirty="0"/>
                  <a:t> is </a:t>
                </a:r>
                <a:r>
                  <a:rPr lang="en-US" i="1" dirty="0"/>
                  <a:t>Nozick stable</a:t>
                </a:r>
                <a:r>
                  <a:rPr lang="en-US" dirty="0"/>
                  <a:t> if and only if, for all </a:t>
                </a:r>
                <a14:m>
                  <m:oMath xmlns:m="http://schemas.openxmlformats.org/officeDocument/2006/math">
                    <m:r>
                      <a:rPr lang="en-US" i="1">
                        <a:latin typeface="Cambria Math" panose="02040503050406030204" pitchFamily="18" charset="0"/>
                      </a:rPr>
                      <m:t>𝑖</m:t>
                    </m:r>
                    <m:r>
                      <a:rPr lang="ko-KR" altLang="en-US" i="1">
                        <a:latin typeface="Cambria Math" panose="02040503050406030204" pitchFamily="18" charset="0"/>
                      </a:rPr>
                      <m:t>∈</m:t>
                    </m:r>
                    <m:r>
                      <a:rPr lang="en-US" i="1">
                        <a:latin typeface="Cambria Math" panose="02040503050406030204" pitchFamily="18" charset="0"/>
                      </a:rPr>
                      <m:t>𝜔</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𝜔</m:t>
                        </m:r>
                        <m:r>
                          <a:rPr lang="ko-KR" altLang="en-US" i="1">
                            <a:latin typeface="Cambria Math" panose="02040503050406030204" pitchFamily="18" charset="0"/>
                          </a:rPr>
                          <m:t>∈</m:t>
                        </m:r>
                        <m:r>
                          <a:rPr lang="en-US" i="1">
                            <a:latin typeface="Cambria Math" panose="02040503050406030204" pitchFamily="18" charset="0"/>
                          </a:rPr>
                          <m:t>𝐼</m:t>
                        </m:r>
                      </m:e>
                      <m:sub>
                        <m:r>
                          <a:rPr lang="en-US" i="1">
                            <a:latin typeface="Cambria Math" panose="02040503050406030204" pitchFamily="18" charset="0"/>
                          </a:rPr>
                          <m:t>𝑖</m:t>
                        </m:r>
                      </m:sub>
                    </m:sSub>
                  </m:oMath>
                </a14:m>
                <a:r>
                  <a:rPr lang="en-US" dirty="0"/>
                  <a:t> and there is no </a:t>
                </a:r>
                <a14:m>
                  <m:oMath xmlns:m="http://schemas.openxmlformats.org/officeDocument/2006/math">
                    <m:r>
                      <a:rPr lang="en-US" i="1">
                        <a:latin typeface="Cambria Math" panose="02040503050406030204" pitchFamily="18" charset="0"/>
                      </a:rPr>
                      <m:t>𝜔</m:t>
                    </m:r>
                    <m:r>
                      <a:rPr lang="en-US" i="1">
                        <a:latin typeface="Cambria Math" panose="02040503050406030204" pitchFamily="18" charset="0"/>
                      </a:rPr>
                      <m:t>′</m:t>
                    </m:r>
                    <m:r>
                      <a:rPr lang="ko-KR" alt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𝑖</m:t>
                        </m:r>
                      </m:sub>
                    </m:sSub>
                  </m:oMath>
                </a14:m>
                <a:r>
                  <a:rPr lang="en-US" i="1" dirty="0"/>
                  <a:t> </a:t>
                </a:r>
                <a:r>
                  <a:rPr lang="en-US" dirty="0"/>
                  <a:t>such that </a:t>
                </a:r>
                <a14:m>
                  <m:oMath xmlns:m="http://schemas.openxmlformats.org/officeDocument/2006/math">
                    <m:r>
                      <a:rPr lang="en-US" i="1">
                        <a:latin typeface="Cambria Math" panose="02040503050406030204" pitchFamily="18" charset="0"/>
                      </a:rPr>
                      <m:t>𝜔</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e>
                      <m:sub>
                        <m:r>
                          <a:rPr lang="en-US" i="1">
                            <a:latin typeface="Cambria Math" panose="02040503050406030204" pitchFamily="18" charset="0"/>
                          </a:rPr>
                          <m:t>𝑖</m:t>
                        </m:r>
                      </m:sub>
                    </m:sSub>
                    <m:r>
                      <a:rPr lang="en-US" i="1">
                        <a:latin typeface="Cambria Math" panose="02040503050406030204" pitchFamily="18" charset="0"/>
                      </a:rPr>
                      <m:t>𝜔</m:t>
                    </m:r>
                  </m:oMath>
                </a14:m>
                <a:r>
                  <a:rPr lang="en-US" i="1" dirty="0"/>
                  <a:t>.</a:t>
                </a:r>
              </a:p>
              <a:p>
                <a:pPr marL="285750" indent="-285750">
                  <a:buFont typeface="Arial" panose="020B0604020202020204" pitchFamily="34" charset="0"/>
                  <a:buChar char="•"/>
                </a:pPr>
                <a:endParaRPr lang="en-US" i="1" dirty="0"/>
              </a:p>
              <a:p>
                <a:pPr marL="285750" indent="-285750">
                  <a:buFont typeface="Arial" panose="020B0604020202020204" pitchFamily="34" charset="0"/>
                  <a:buChar char="•"/>
                </a:pPr>
                <a:r>
                  <a:rPr lang="en-US" b="1" dirty="0"/>
                  <a:t>Definition (Nozick Stable Framework) [i.e., </a:t>
                </a:r>
                <a:r>
                  <a:rPr lang="en-US" b="1" i="1" dirty="0"/>
                  <a:t>Framework for Utopia (Meta-Utopia)</a:t>
                </a:r>
                <a:r>
                  <a:rPr lang="en-US" b="1" dirty="0"/>
                  <a:t>]:</a:t>
                </a:r>
                <a:r>
                  <a:rPr lang="en-US" b="1" i="1" dirty="0"/>
                  <a:t> </a:t>
                </a:r>
                <a:r>
                  <a:rPr lang="en-US" dirty="0"/>
                  <a:t>Given a list of individual imaginations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𝑁</m:t>
                        </m:r>
                      </m:sub>
                    </m:sSub>
                  </m:oMath>
                </a14:m>
                <a:r>
                  <a:rPr lang="en-US" dirty="0"/>
                  <a:t>, a</a:t>
                </a:r>
                <a:r>
                  <a:rPr lang="en-US" i="1" dirty="0"/>
                  <a:t> framework</a:t>
                </a:r>
                <a:r>
                  <a:rPr lang="en-US" dirty="0"/>
                  <a:t> (a partition) </a:t>
                </a:r>
                <a14:m>
                  <m:oMath xmlns:m="http://schemas.openxmlformats.org/officeDocument/2006/math">
                    <m:r>
                      <a:rPr lang="en-US" i="1">
                        <a:latin typeface="Cambria Math" panose="02040503050406030204" pitchFamily="18" charset="0"/>
                      </a:rPr>
                      <m:t>𝐹</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𝑇</m:t>
                        </m:r>
                      </m:sub>
                    </m:sSub>
                    <m:r>
                      <a:rPr lang="en-US" i="1">
                        <a:latin typeface="Cambria Math" panose="02040503050406030204" pitchFamily="18" charset="0"/>
                      </a:rPr>
                      <m:t>}</m:t>
                    </m:r>
                  </m:oMath>
                </a14:m>
                <a:r>
                  <a:rPr lang="en-US" dirty="0"/>
                  <a:t> is </a:t>
                </a:r>
                <a:r>
                  <a:rPr lang="en-US" i="1" dirty="0"/>
                  <a:t>Nozick stable</a:t>
                </a:r>
                <a:r>
                  <a:rPr lang="en-US" dirty="0"/>
                  <a:t> [i.e., it is a </a:t>
                </a:r>
                <a:r>
                  <a:rPr lang="en-US" i="1" dirty="0"/>
                  <a:t>framework for utopia</a:t>
                </a:r>
                <a:r>
                  <a:rPr lang="en-US" dirty="0"/>
                  <a:t> (</a:t>
                </a:r>
                <a:r>
                  <a:rPr lang="en-US" i="1" dirty="0"/>
                  <a:t>meta-utopia</a:t>
                </a:r>
                <a:r>
                  <a:rPr lang="en-US" dirty="0"/>
                  <a:t>)] if and only if for each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𝑡</m:t>
                        </m:r>
                      </m:sub>
                    </m:sSub>
                    <m:r>
                      <a:rPr lang="ko-KR" altLang="en-US" i="1">
                        <a:latin typeface="Cambria Math" panose="02040503050406030204" pitchFamily="18" charset="0"/>
                      </a:rPr>
                      <m:t>∈</m:t>
                    </m:r>
                    <m:r>
                      <a:rPr lang="en-US" i="1">
                        <a:latin typeface="Cambria Math" panose="02040503050406030204" pitchFamily="18" charset="0"/>
                      </a:rPr>
                      <m:t>𝐹</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𝑡</m:t>
                        </m:r>
                      </m:sub>
                    </m:sSub>
                  </m:oMath>
                </a14:m>
                <a:r>
                  <a:rPr lang="en-US" dirty="0"/>
                  <a:t> is Nozick-stable.</a:t>
                </a:r>
              </a:p>
              <a:p>
                <a:pPr marL="285750" indent="-285750">
                  <a:buFont typeface="Arial" panose="020B0604020202020204" pitchFamily="34" charset="0"/>
                  <a:buChar char="•"/>
                </a:pPr>
                <a:endParaRPr lang="en-US" dirty="0"/>
              </a:p>
              <a:p>
                <a:pPr marL="285750" indent="-285750">
                  <a:buFont typeface="Wingdings" pitchFamily="2" charset="2"/>
                  <a:buChar char="à"/>
                </a:pPr>
                <a:r>
                  <a:rPr lang="en-US" dirty="0">
                    <a:sym typeface="Wingdings" pitchFamily="2" charset="2"/>
                  </a:rPr>
                  <a:t>W</a:t>
                </a:r>
                <a:r>
                  <a:rPr lang="en-US" dirty="0"/>
                  <a:t>hat is distinctive about Nozick’s theory of utopia is its</a:t>
                </a:r>
                <a:r>
                  <a:rPr lang="en-US" i="1" dirty="0"/>
                  <a:t> </a:t>
                </a:r>
                <a:r>
                  <a:rPr lang="en-US" b="1" i="1" dirty="0"/>
                  <a:t>dual structure</a:t>
                </a:r>
                <a:r>
                  <a:rPr lang="en-US" dirty="0"/>
                  <a:t>: we have individual communities or worlds that individuals can freely enter and/or exit as they freely imagine, and we also have the collection of these individual communities (i.e., the framework.) </a:t>
                </a:r>
              </a:p>
              <a:p>
                <a:pPr marL="285750" indent="-285750">
                  <a:buFont typeface="Wingdings" pitchFamily="2" charset="2"/>
                  <a:buChar char="à"/>
                </a:pPr>
                <a:endParaRPr lang="en-US" sz="1000" dirty="0"/>
              </a:p>
              <a:p>
                <a:pPr marL="342900" indent="-342900">
                  <a:buFont typeface="Arial" panose="020B0604020202020204" pitchFamily="34" charset="0"/>
                  <a:buChar char="•"/>
                </a:pPr>
                <a:r>
                  <a:rPr lang="en-US" b="1" dirty="0"/>
                  <a:t>Nozick: </a:t>
                </a:r>
                <a:r>
                  <a:rPr lang="en-US" dirty="0"/>
                  <a:t>“… let me close by emphasizing the dual nature of the conception of utopia presented here. There is the framework of utopia and there are the particular communities within the framework. Almost all of the literature on utopia is, according to our conception, concerned with the character of the particular communities within the framework. … We </a:t>
                </a:r>
                <a:r>
                  <a:rPr lang="en-US" i="1" dirty="0"/>
                  <a:t>live</a:t>
                </a:r>
                <a:r>
                  <a:rPr lang="en-US" dirty="0"/>
                  <a:t> in particular communities. It is here that one’s </a:t>
                </a:r>
                <a:r>
                  <a:rPr lang="en-US" dirty="0" err="1"/>
                  <a:t>nonimperialistic</a:t>
                </a:r>
                <a:r>
                  <a:rPr lang="en-US" dirty="0"/>
                  <a:t> vision of the ideal or good society is to be propounded and realized. Allowing us to do that is what the framework is </a:t>
                </a:r>
                <a:r>
                  <a:rPr lang="en-US" i="1" dirty="0"/>
                  <a:t>for</a:t>
                </a:r>
                <a:r>
                  <a:rPr lang="en-US" dirty="0"/>
                  <a:t>. … Conjoined with many person’s particular visions, the framework enables us to get the best of all possible worlds.” (Nozick 1974: 332)</a:t>
                </a:r>
              </a:p>
              <a:p>
                <a:pPr marL="342900" indent="-342900">
                  <a:buFont typeface="Arial" panose="020B0604020202020204" pitchFamily="34" charset="0"/>
                  <a:buChar char="•"/>
                </a:pPr>
                <a:endParaRPr lang="en-US" sz="1000" dirty="0"/>
              </a:p>
              <a:p>
                <a:pPr marL="285750" indent="-285750">
                  <a:buFont typeface="Wingdings" pitchFamily="2" charset="2"/>
                  <a:buChar char="à"/>
                </a:pPr>
                <a:r>
                  <a:rPr lang="en-US" dirty="0">
                    <a:sym typeface="Wingdings" pitchFamily="2" charset="2"/>
                  </a:rPr>
                  <a:t>According to Nozick, “</a:t>
                </a:r>
                <a:r>
                  <a:rPr lang="en-US" dirty="0"/>
                  <a:t>The framework for utopia that we have described is equivalent to the minimal state.” (Nozick 1974: 333)</a:t>
                </a:r>
              </a:p>
              <a:p>
                <a:endParaRPr lang="en-US" dirty="0"/>
              </a:p>
              <a:p>
                <a:r>
                  <a:rPr lang="en-US" dirty="0"/>
                  <a:t> </a:t>
                </a:r>
              </a:p>
              <a:p>
                <a:pPr marL="285750" indent="-285750">
                  <a:buFont typeface="Wingdings" pitchFamily="2" charset="2"/>
                  <a:buChar char="à"/>
                </a:pPr>
                <a:endParaRPr lang="en-US" dirty="0"/>
              </a:p>
              <a:p>
                <a:pPr marL="285750" indent="-285750">
                  <a:buFont typeface="Wingdings" pitchFamily="2" charset="2"/>
                  <a:buChar char="à"/>
                </a:pPr>
                <a:endParaRPr lang="en-US" dirty="0"/>
              </a:p>
              <a:p>
                <a:pPr marL="285750" indent="-285750">
                  <a:buFont typeface="Arial" panose="020B0604020202020204" pitchFamily="34" charset="0"/>
                  <a:buChar char="•"/>
                </a:pPr>
                <a:endParaRPr lang="en-US" dirty="0"/>
              </a:p>
              <a:p>
                <a:pPr marL="285750" lvl="0" indent="-285750">
                  <a:buFont typeface="Arial" panose="020B0604020202020204" pitchFamily="34" charset="0"/>
                  <a:buChar char="•"/>
                </a:pPr>
                <a:endParaRPr lang="en-US" dirty="0"/>
              </a:p>
              <a:p>
                <a:pPr marL="285750" indent="-285750">
                  <a:spcAft>
                    <a:spcPts val="1000"/>
                  </a:spcAft>
                  <a:buFont typeface="Wingdings" panose="05000000000000000000" pitchFamily="2" charset="2"/>
                  <a:buChar char="à"/>
                </a:pPr>
                <a:endParaRPr lang="ko-KR" altLang="ko-KR" dirty="0"/>
              </a:p>
              <a:p>
                <a:pPr marL="285750" indent="-285750">
                  <a:spcAft>
                    <a:spcPts val="1000"/>
                  </a:spcAft>
                  <a:buFont typeface="Arial" panose="020B0604020202020204" pitchFamily="34" charset="0"/>
                  <a:buChar char="•"/>
                </a:pPr>
                <a:endParaRPr lang="en-US" altLang="ko-KR" dirty="0"/>
              </a:p>
              <a:p>
                <a:pPr marL="285750" indent="-285750">
                  <a:spcAft>
                    <a:spcPts val="1000"/>
                  </a:spcAft>
                  <a:buFont typeface="Arial" panose="020B0604020202020204" pitchFamily="34" charset="0"/>
                  <a:buChar char="•"/>
                </a:pPr>
                <a:endParaRPr lang="en-US" altLang="ko-KR" dirty="0">
                  <a:ea typeface="맑은 고딕" panose="020B0503020000020004" pitchFamily="50" charset="-127"/>
                  <a:cs typeface="Times New Roman" panose="02020603050405020304" pitchFamily="18" charset="0"/>
                  <a:sym typeface="Wingdings" panose="05000000000000000000" pitchFamily="2" charset="2"/>
                </a:endParaRPr>
              </a:p>
              <a:p>
                <a:pPr>
                  <a:spcAft>
                    <a:spcPts val="1000"/>
                  </a:spcAft>
                </a:pPr>
                <a:endParaRPr lang="en-US" altLang="ko-KR" dirty="0">
                  <a:ea typeface="맑은 고딕" panose="020B0503020000020004" pitchFamily="50" charset="-127"/>
                  <a:cs typeface="Times New Roman" panose="02020603050405020304" pitchFamily="18" charset="0"/>
                  <a:sym typeface="Wingdings" panose="05000000000000000000" pitchFamily="2" charset="2"/>
                </a:endParaRPr>
              </a:p>
              <a:p>
                <a:pPr marL="285750" indent="-285750">
                  <a:spcAft>
                    <a:spcPts val="1000"/>
                  </a:spcAft>
                  <a:buFont typeface="Arial" panose="020B0604020202020204" pitchFamily="34" charset="0"/>
                  <a:buChar char="•"/>
                </a:pPr>
                <a:endParaRPr lang="en-US" altLang="ko-KR" dirty="0">
                  <a:ea typeface="맑은 고딕" panose="020B0503020000020004" pitchFamily="50" charset="-127"/>
                  <a:cs typeface="Times New Roman" panose="02020603050405020304" pitchFamily="18" charset="0"/>
                </a:endParaRPr>
              </a:p>
              <a:p>
                <a:pPr marL="285750" indent="-285750">
                  <a:spcAft>
                    <a:spcPts val="1000"/>
                  </a:spcAft>
                  <a:buFont typeface="Wingdings" panose="05000000000000000000" pitchFamily="2" charset="2"/>
                  <a:buChar char="à"/>
                </a:pPr>
                <a:endParaRPr lang="en-US" altLang="ko-KR" dirty="0">
                  <a:ea typeface="맑은 고딕" panose="020B0503020000020004" pitchFamily="50" charset="-127"/>
                  <a:cs typeface="Times New Roman" panose="02020603050405020304" pitchFamily="18" charset="0"/>
                </a:endParaRPr>
              </a:p>
              <a:p>
                <a:pPr marL="285750" indent="-285750">
                  <a:spcAft>
                    <a:spcPts val="1000"/>
                  </a:spcAft>
                  <a:buFont typeface="Arial" panose="020B0604020202020204" pitchFamily="34" charset="0"/>
                  <a:buChar char="•"/>
                </a:pPr>
                <a:endParaRPr lang="en-US" altLang="ko-KR" dirty="0">
                  <a:effectLst/>
                  <a:ea typeface="맑은 고딕" panose="020B0503020000020004" pitchFamily="50" charset="-127"/>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9A95A8D1-93A0-4759-A97B-81EBDEFBC6C3}"/>
                  </a:ext>
                </a:extLst>
              </p:cNvPr>
              <p:cNvSpPr txBox="1">
                <a:spLocks noRot="1" noChangeAspect="1" noMove="1" noResize="1" noEditPoints="1" noAdjustHandles="1" noChangeArrowheads="1" noChangeShapeType="1" noTextEdit="1"/>
              </p:cNvSpPr>
              <p:nvPr/>
            </p:nvSpPr>
            <p:spPr>
              <a:xfrm>
                <a:off x="0" y="14593"/>
                <a:ext cx="9144000" cy="11674991"/>
              </a:xfrm>
              <a:prstGeom prst="rect">
                <a:avLst/>
              </a:prstGeom>
              <a:blipFill>
                <a:blip r:embed="rId2"/>
                <a:stretch>
                  <a:fillRect l="-694" t="-217" r="-694"/>
                </a:stretch>
              </a:blipFill>
            </p:spPr>
            <p:txBody>
              <a:bodyPr/>
              <a:lstStyle/>
              <a:p>
                <a:r>
                  <a:rPr lang="en-US">
                    <a:noFill/>
                  </a:rPr>
                  <a:t> </a:t>
                </a:r>
              </a:p>
            </p:txBody>
          </p:sp>
        </mc:Fallback>
      </mc:AlternateContent>
    </p:spTree>
    <p:extLst>
      <p:ext uri="{BB962C8B-B14F-4D97-AF65-F5344CB8AC3E}">
        <p14:creationId xmlns:p14="http://schemas.microsoft.com/office/powerpoint/2010/main" val="1979086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fade">
                                      <p:cBhvr>
                                        <p:cTn id="27" dur="500"/>
                                        <p:tgtEl>
                                          <p:spTgt spid="4">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10" end="10"/>
                                            </p:txEl>
                                          </p:spTgt>
                                        </p:tgtEl>
                                        <p:attrNameLst>
                                          <p:attrName>style.visibility</p:attrName>
                                        </p:attrNameLst>
                                      </p:cBhvr>
                                      <p:to>
                                        <p:strVal val="visible"/>
                                      </p:to>
                                    </p:set>
                                    <p:animEffect transition="in" filter="fade">
                                      <p:cBhvr>
                                        <p:cTn id="32" dur="500"/>
                                        <p:tgtEl>
                                          <p:spTgt spid="4">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12" end="12"/>
                                            </p:txEl>
                                          </p:spTgt>
                                        </p:tgtEl>
                                        <p:attrNameLst>
                                          <p:attrName>style.visibility</p:attrName>
                                        </p:attrNameLst>
                                      </p:cBhvr>
                                      <p:to>
                                        <p:strVal val="visible"/>
                                      </p:to>
                                    </p:set>
                                    <p:animEffect transition="in" filter="fade">
                                      <p:cBhvr>
                                        <p:cTn id="37"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A95A8D1-93A0-4759-A97B-81EBDEFBC6C3}"/>
                  </a:ext>
                </a:extLst>
              </p:cNvPr>
              <p:cNvSpPr txBox="1"/>
              <p:nvPr/>
            </p:nvSpPr>
            <p:spPr>
              <a:xfrm>
                <a:off x="0" y="14593"/>
                <a:ext cx="9144000" cy="9527608"/>
              </a:xfrm>
              <a:prstGeom prst="rect">
                <a:avLst/>
              </a:prstGeom>
              <a:noFill/>
            </p:spPr>
            <p:txBody>
              <a:bodyPr wrap="square" rtlCol="0">
                <a:spAutoFit/>
              </a:bodyPr>
              <a:lstStyle/>
              <a:p>
                <a:pPr>
                  <a:spcAft>
                    <a:spcPts val="1000"/>
                  </a:spcAft>
                </a:pPr>
                <a:r>
                  <a:rPr lang="en-US" altLang="ko-KR" dirty="0">
                    <a:effectLst/>
                    <a:ea typeface="맑은 고딕" panose="020B0503020000020004" pitchFamily="50" charset="-127"/>
                    <a:cs typeface="Times New Roman" panose="02020603050405020304" pitchFamily="18" charset="0"/>
                  </a:rPr>
                  <a:t>Then, how do we find or arrive at a Nozick-Stable Framework?</a:t>
                </a:r>
                <a:endParaRPr lang="en-US" altLang="ko-KR" sz="2000" b="1" dirty="0">
                  <a:effectLst/>
                  <a:ea typeface="맑은 고딕" panose="020B0503020000020004" pitchFamily="50" charset="-127"/>
                  <a:cs typeface="Times New Roman" panose="02020603050405020304" pitchFamily="18" charset="0"/>
                </a:endParaRPr>
              </a:p>
              <a:p>
                <a:pPr>
                  <a:spcAft>
                    <a:spcPts val="1000"/>
                  </a:spcAft>
                </a:pPr>
                <a:endParaRPr lang="en-US" altLang="ko-KR" sz="500" b="1" dirty="0">
                  <a:effectLst/>
                  <a:ea typeface="맑은 고딕" panose="020B0503020000020004" pitchFamily="50" charset="-127"/>
                  <a:cs typeface="Times New Roman" panose="02020603050405020304" pitchFamily="18" charset="0"/>
                </a:endParaRPr>
              </a:p>
              <a:p>
                <a:pPr>
                  <a:spcAft>
                    <a:spcPts val="1000"/>
                  </a:spcAft>
                </a:pPr>
                <a:r>
                  <a:rPr lang="en-US" altLang="ko-KR" sz="2000" b="1" dirty="0">
                    <a:effectLst/>
                    <a:ea typeface="맑은 고딕" panose="020B0503020000020004" pitchFamily="50" charset="-127"/>
                    <a:cs typeface="Times New Roman" panose="02020603050405020304" pitchFamily="18" charset="0"/>
                  </a:rPr>
                  <a:t>Example 2 (Existence of Nozick Stable World </a:t>
                </a:r>
                <a14:m>
                  <m:oMath xmlns:m="http://schemas.openxmlformats.org/officeDocument/2006/math">
                    <m:r>
                      <a:rPr lang="en-US" altLang="ko-KR" sz="2000" b="1" i="1" smtClean="0">
                        <a:effectLst/>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ko-KR" sz="2000" b="1" dirty="0">
                    <a:effectLst/>
                    <a:ea typeface="맑은 고딕" panose="020B0503020000020004" pitchFamily="50" charset="-127"/>
                    <a:cs typeface="Times New Roman" panose="02020603050405020304" pitchFamily="18" charset="0"/>
                  </a:rPr>
                  <a:t> Nozick Stable Framework)</a:t>
                </a:r>
                <a:endParaRPr lang="en-US" i="1" dirty="0"/>
              </a:p>
              <a:p>
                <a:pPr marL="285750" lvl="0" indent="-285750">
                  <a:buFont typeface="Arial" panose="020B0604020202020204" pitchFamily="34" charset="0"/>
                  <a:buChar char="•"/>
                </a:pPr>
                <a14:m>
                  <m:oMath xmlns:m="http://schemas.openxmlformats.org/officeDocument/2006/math">
                    <m:r>
                      <a:rPr lang="en-US" i="1">
                        <a:latin typeface="Cambria Math" panose="02040503050406030204" pitchFamily="18" charset="0"/>
                      </a:rPr>
                      <m:t>𝑁</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1, 2, 3</m:t>
                        </m:r>
                      </m:e>
                    </m:d>
                  </m:oMath>
                </a14:m>
                <a:r>
                  <a:rPr lang="en-US" dirty="0"/>
                  <a:t>.</a:t>
                </a:r>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a:t>Unrestricted Imaginations: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𝛺</m:t>
                        </m:r>
                      </m:e>
                      <m:sub>
                        <m:r>
                          <a:rPr lang="en-US" i="1">
                            <a:latin typeface="Cambria Math" panose="02040503050406030204" pitchFamily="18" charset="0"/>
                          </a:rPr>
                          <m:t>𝑖</m:t>
                        </m:r>
                      </m:sub>
                    </m:sSub>
                  </m:oMath>
                </a14:m>
                <a:r>
                  <a:rPr lang="en-US" dirty="0"/>
                  <a:t> for all </a:t>
                </a:r>
                <a14:m>
                  <m:oMath xmlns:m="http://schemas.openxmlformats.org/officeDocument/2006/math">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𝑁</m:t>
                    </m:r>
                  </m:oMath>
                </a14:m>
                <a:r>
                  <a:rPr lang="en-US" dirty="0"/>
                  <a:t>.</a:t>
                </a:r>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a:t>Individual 1’s Preferences: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1, 2</m:t>
                        </m:r>
                      </m:e>
                    </m:d>
                    <m:sSub>
                      <m:sSubPr>
                        <m:ctrlPr>
                          <a:rPr lang="en-US" i="1">
                            <a:latin typeface="Cambria Math" panose="02040503050406030204" pitchFamily="18" charset="0"/>
                          </a:rPr>
                        </m:ctrlPr>
                      </m:sSubPr>
                      <m:e>
                        <m:r>
                          <a:rPr lang="en-US" i="1">
                            <a:latin typeface="Cambria Math" panose="02040503050406030204" pitchFamily="18" charset="0"/>
                          </a:rPr>
                          <m:t>≻</m:t>
                        </m:r>
                      </m:e>
                      <m:sub>
                        <m:r>
                          <a:rPr lang="en-US" i="1">
                            <a:latin typeface="Cambria Math" panose="02040503050406030204" pitchFamily="18" charset="0"/>
                          </a:rPr>
                          <m:t>1</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1</m:t>
                        </m:r>
                      </m:e>
                    </m:d>
                    <m:sSub>
                      <m:sSubPr>
                        <m:ctrlPr>
                          <a:rPr lang="en-US" i="1">
                            <a:latin typeface="Cambria Math" panose="02040503050406030204" pitchFamily="18" charset="0"/>
                          </a:rPr>
                        </m:ctrlPr>
                      </m:sSubPr>
                      <m:e>
                        <m:r>
                          <a:rPr lang="en-US" i="1">
                            <a:latin typeface="Cambria Math" panose="02040503050406030204" pitchFamily="18" charset="0"/>
                          </a:rPr>
                          <m:t>≻</m:t>
                        </m:r>
                      </m:e>
                      <m:sub>
                        <m:r>
                          <a:rPr lang="en-US" i="1">
                            <a:latin typeface="Cambria Math" panose="02040503050406030204" pitchFamily="18" charset="0"/>
                          </a:rPr>
                          <m:t>1</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1, 2, 3</m:t>
                        </m:r>
                      </m:e>
                    </m:d>
                    <m:sSub>
                      <m:sSubPr>
                        <m:ctrlPr>
                          <a:rPr lang="en-US" i="1">
                            <a:latin typeface="Cambria Math" panose="02040503050406030204" pitchFamily="18" charset="0"/>
                          </a:rPr>
                        </m:ctrlPr>
                      </m:sSubPr>
                      <m:e>
                        <m:r>
                          <a:rPr lang="en-US" i="1">
                            <a:latin typeface="Cambria Math" panose="02040503050406030204" pitchFamily="18" charset="0"/>
                          </a:rPr>
                          <m:t>≻</m:t>
                        </m:r>
                      </m:e>
                      <m:sub>
                        <m:r>
                          <a:rPr lang="en-US" i="1">
                            <a:latin typeface="Cambria Math" panose="02040503050406030204" pitchFamily="18" charset="0"/>
                          </a:rPr>
                          <m:t>1</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1,3</m:t>
                        </m:r>
                      </m:e>
                    </m:d>
                    <m:r>
                      <a:rPr lang="en-US" i="1">
                        <a:latin typeface="Cambria Math" panose="02040503050406030204" pitchFamily="18" charset="0"/>
                      </a:rPr>
                      <m:t>.</m:t>
                    </m:r>
                  </m:oMath>
                </a14:m>
                <a:endParaRPr lang="en-US" dirty="0"/>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a:t>Individual 2’s Preferences: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1, 2</m:t>
                        </m:r>
                      </m:e>
                    </m:d>
                    <m:sSub>
                      <m:sSubPr>
                        <m:ctrlPr>
                          <a:rPr lang="en-US" i="1">
                            <a:latin typeface="Cambria Math" panose="02040503050406030204" pitchFamily="18" charset="0"/>
                          </a:rPr>
                        </m:ctrlPr>
                      </m:sSubPr>
                      <m:e>
                        <m:r>
                          <a:rPr lang="en-US" i="1">
                            <a:latin typeface="Cambria Math" panose="02040503050406030204" pitchFamily="18" charset="0"/>
                          </a:rPr>
                          <m:t>≻</m:t>
                        </m:r>
                      </m:e>
                      <m:sub>
                        <m:r>
                          <a:rPr lang="en-US" i="1">
                            <a:latin typeface="Cambria Math" panose="02040503050406030204" pitchFamily="18" charset="0"/>
                          </a:rPr>
                          <m:t>2</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2</m:t>
                        </m:r>
                      </m:e>
                    </m:d>
                    <m:sSub>
                      <m:sSubPr>
                        <m:ctrlPr>
                          <a:rPr lang="en-US" i="1">
                            <a:latin typeface="Cambria Math" panose="02040503050406030204" pitchFamily="18" charset="0"/>
                          </a:rPr>
                        </m:ctrlPr>
                      </m:sSubPr>
                      <m:e>
                        <m:r>
                          <a:rPr lang="en-US" i="1">
                            <a:latin typeface="Cambria Math" panose="02040503050406030204" pitchFamily="18" charset="0"/>
                          </a:rPr>
                          <m:t>≻</m:t>
                        </m:r>
                      </m:e>
                      <m:sub>
                        <m:r>
                          <a:rPr lang="en-US" i="1">
                            <a:latin typeface="Cambria Math" panose="02040503050406030204" pitchFamily="18" charset="0"/>
                          </a:rPr>
                          <m:t>2</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1, 2, 3</m:t>
                        </m:r>
                      </m:e>
                    </m:d>
                    <m:sSub>
                      <m:sSubPr>
                        <m:ctrlPr>
                          <a:rPr lang="en-US" i="1">
                            <a:latin typeface="Cambria Math" panose="02040503050406030204" pitchFamily="18" charset="0"/>
                          </a:rPr>
                        </m:ctrlPr>
                      </m:sSubPr>
                      <m:e>
                        <m:r>
                          <a:rPr lang="en-US" i="1">
                            <a:latin typeface="Cambria Math" panose="02040503050406030204" pitchFamily="18" charset="0"/>
                          </a:rPr>
                          <m:t>≻</m:t>
                        </m:r>
                      </m:e>
                      <m:sub>
                        <m:r>
                          <a:rPr lang="en-US" i="1">
                            <a:latin typeface="Cambria Math" panose="02040503050406030204" pitchFamily="18" charset="0"/>
                          </a:rPr>
                          <m:t>2</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2,3</m:t>
                        </m:r>
                      </m:e>
                    </m:d>
                    <m:r>
                      <a:rPr lang="en-US" i="1">
                        <a:latin typeface="Cambria Math" panose="02040503050406030204" pitchFamily="18" charset="0"/>
                      </a:rPr>
                      <m:t>.</m:t>
                    </m:r>
                  </m:oMath>
                </a14:m>
                <a:endParaRPr lang="en-US" dirty="0"/>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a:t>Individual 3’s Preferences: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1, 2, 3</m:t>
                        </m:r>
                      </m:e>
                    </m:d>
                    <m:sSub>
                      <m:sSubPr>
                        <m:ctrlPr>
                          <a:rPr lang="en-US" i="1">
                            <a:latin typeface="Cambria Math" panose="02040503050406030204" pitchFamily="18" charset="0"/>
                          </a:rPr>
                        </m:ctrlPr>
                      </m:sSubPr>
                      <m:e>
                        <m:r>
                          <a:rPr lang="en-US" i="1">
                            <a:latin typeface="Cambria Math" panose="02040503050406030204" pitchFamily="18" charset="0"/>
                          </a:rPr>
                          <m:t>≻</m:t>
                        </m:r>
                      </m:e>
                      <m:sub>
                        <m:r>
                          <a:rPr lang="en-US" i="1">
                            <a:latin typeface="Cambria Math" panose="02040503050406030204" pitchFamily="18" charset="0"/>
                          </a:rPr>
                          <m:t>3</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1,3</m:t>
                        </m:r>
                      </m:e>
                    </m:d>
                    <m:sSub>
                      <m:sSubPr>
                        <m:ctrlPr>
                          <a:rPr lang="en-US" i="1">
                            <a:latin typeface="Cambria Math" panose="02040503050406030204" pitchFamily="18" charset="0"/>
                          </a:rPr>
                        </m:ctrlPr>
                      </m:sSubPr>
                      <m:e>
                        <m:r>
                          <a:rPr lang="en-US" i="1">
                            <a:latin typeface="Cambria Math" panose="02040503050406030204" pitchFamily="18" charset="0"/>
                          </a:rPr>
                          <m:t>∼</m:t>
                        </m:r>
                      </m:e>
                      <m:sub>
                        <m:r>
                          <a:rPr lang="en-US" i="1">
                            <a:latin typeface="Cambria Math" panose="02040503050406030204" pitchFamily="18" charset="0"/>
                          </a:rPr>
                          <m:t>3</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2, 3</m:t>
                        </m:r>
                      </m:e>
                    </m:d>
                    <m:sSub>
                      <m:sSubPr>
                        <m:ctrlPr>
                          <a:rPr lang="en-US" i="1">
                            <a:latin typeface="Cambria Math" panose="02040503050406030204" pitchFamily="18" charset="0"/>
                          </a:rPr>
                        </m:ctrlPr>
                      </m:sSubPr>
                      <m:e>
                        <m:r>
                          <a:rPr lang="en-US" i="1">
                            <a:latin typeface="Cambria Math" panose="02040503050406030204" pitchFamily="18" charset="0"/>
                          </a:rPr>
                          <m:t>≻</m:t>
                        </m:r>
                      </m:e>
                      <m:sub>
                        <m:r>
                          <a:rPr lang="en-US" i="1">
                            <a:latin typeface="Cambria Math" panose="02040503050406030204" pitchFamily="18" charset="0"/>
                          </a:rPr>
                          <m:t>3</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3</m:t>
                        </m:r>
                      </m:e>
                    </m:d>
                    <m:r>
                      <a:rPr lang="en-US" i="1">
                        <a:latin typeface="Cambria Math" panose="02040503050406030204" pitchFamily="18" charset="0"/>
                      </a:rPr>
                      <m:t>.</m:t>
                    </m:r>
                  </m:oMath>
                </a14:m>
                <a:endParaRPr lang="en-US" dirty="0"/>
              </a:p>
              <a:p>
                <a:pPr>
                  <a:spcAft>
                    <a:spcPts val="1000"/>
                  </a:spcAft>
                </a:pPr>
                <a:endParaRPr lang="en-US" altLang="ko-KR" dirty="0">
                  <a:sym typeface="Wingdings" pitchFamily="2" charset="2"/>
                </a:endParaRPr>
              </a:p>
              <a:p>
                <a:pPr marL="285750" indent="-285750">
                  <a:spcAft>
                    <a:spcPts val="1000"/>
                  </a:spcAft>
                  <a:buFont typeface="Wingdings" pitchFamily="2" charset="2"/>
                  <a:buChar char="à"/>
                </a:pPr>
                <a:r>
                  <a:rPr lang="en-US" altLang="ko-KR" dirty="0">
                    <a:sym typeface="Wingdings" pitchFamily="2" charset="2"/>
                  </a:rPr>
                  <a:t>It is easy to confirm that </a:t>
                </a:r>
                <a14:m>
                  <m:oMath xmlns:m="http://schemas.openxmlformats.org/officeDocument/2006/math">
                    <m:r>
                      <a:rPr lang="en-US" i="1">
                        <a:latin typeface="Cambria Math" panose="02040503050406030204" pitchFamily="18" charset="0"/>
                      </a:rPr>
                      <m:t>{1, 2}</m:t>
                    </m:r>
                  </m:oMath>
                </a14:m>
                <a:r>
                  <a:rPr lang="en-US" dirty="0"/>
                  <a:t> is a Nozick stable world, and the only Nozick stable world for individuals 1 and 2.</a:t>
                </a:r>
                <a:r>
                  <a:rPr lang="en-US" dirty="0">
                    <a:effectLst/>
                  </a:rPr>
                  <a:t> </a:t>
                </a:r>
              </a:p>
              <a:p>
                <a:pPr marL="285750" indent="-285750">
                  <a:spcAft>
                    <a:spcPts val="1000"/>
                  </a:spcAft>
                  <a:buFont typeface="Wingdings" pitchFamily="2" charset="2"/>
                  <a:buChar char="à"/>
                </a:pPr>
                <a:endParaRPr lang="en-US" altLang="ko-KR" sz="1000" dirty="0"/>
              </a:p>
              <a:p>
                <a:pPr marL="285750" indent="-285750">
                  <a:spcAft>
                    <a:spcPts val="1000"/>
                  </a:spcAft>
                  <a:buFont typeface="Wingdings" pitchFamily="2" charset="2"/>
                  <a:buChar char="à"/>
                </a:pPr>
                <a:r>
                  <a:rPr lang="en-US" dirty="0"/>
                  <a:t>However, the resulting the partition </a:t>
                </a:r>
                <a14:m>
                  <m:oMath xmlns:m="http://schemas.openxmlformats.org/officeDocument/2006/math">
                    <m:d>
                      <m:dPr>
                        <m:begChr m:val="{"/>
                        <m:endChr m:val="}"/>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r>
                              <a:rPr lang="en-US" i="1">
                                <a:latin typeface="Cambria Math" panose="02040503050406030204" pitchFamily="18" charset="0"/>
                              </a:rPr>
                              <m:t>1, 2</m:t>
                            </m:r>
                          </m:e>
                        </m:d>
                        <m:r>
                          <a:rPr lang="en-US" i="1">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3</m:t>
                            </m:r>
                          </m:e>
                        </m:d>
                      </m:e>
                    </m:d>
                  </m:oMath>
                </a14:m>
                <a:r>
                  <a:rPr lang="en-US" dirty="0"/>
                  <a:t> is not a Nozick stable framework. (Given that individual 3 retains the power to create new worlds by their imaginations, individual 3 will promptly create and emigrate to the world </a:t>
                </a:r>
                <a14:m>
                  <m:oMath xmlns:m="http://schemas.openxmlformats.org/officeDocument/2006/math">
                    <m:r>
                      <a:rPr lang="en-US" i="1">
                        <a:latin typeface="Cambria Math" panose="02040503050406030204" pitchFamily="18" charset="0"/>
                      </a:rPr>
                      <m:t>{1, 2, 3}</m:t>
                    </m:r>
                  </m:oMath>
                </a14:m>
                <a:r>
                  <a:rPr lang="en-US" dirty="0"/>
                  <a:t>.</a:t>
                </a:r>
                <a:r>
                  <a:rPr lang="en-US" dirty="0">
                    <a:effectLst/>
                  </a:rPr>
                  <a:t> )</a:t>
                </a:r>
                <a:endParaRPr lang="en-US" dirty="0"/>
              </a:p>
              <a:p>
                <a:pPr>
                  <a:spcAft>
                    <a:spcPts val="1000"/>
                  </a:spcAft>
                </a:pPr>
                <a:endParaRPr lang="en-US" altLang="ko-KR" sz="1000" dirty="0"/>
              </a:p>
              <a:p>
                <a:pPr marL="285750" indent="-285750">
                  <a:spcAft>
                    <a:spcPts val="1000"/>
                  </a:spcAft>
                  <a:buFont typeface="Wingdings" pitchFamily="2" charset="2"/>
                  <a:buChar char="à"/>
                </a:pPr>
                <a:r>
                  <a:rPr lang="en-US" dirty="0"/>
                  <a:t>Hence, although the framework </a:t>
                </a:r>
                <a14:m>
                  <m:oMath xmlns:m="http://schemas.openxmlformats.org/officeDocument/2006/math">
                    <m:d>
                      <m:dPr>
                        <m:begChr m:val="{"/>
                        <m:endChr m:val="}"/>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r>
                              <a:rPr lang="en-US" i="1">
                                <a:latin typeface="Cambria Math" panose="02040503050406030204" pitchFamily="18" charset="0"/>
                              </a:rPr>
                              <m:t>1, 2</m:t>
                            </m:r>
                          </m:e>
                        </m:d>
                        <m:r>
                          <a:rPr lang="en-US" i="1">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3</m:t>
                            </m:r>
                          </m:e>
                        </m:d>
                      </m:e>
                    </m:d>
                  </m:oMath>
                </a14:m>
                <a:r>
                  <a:rPr lang="en-US" dirty="0"/>
                  <a:t> contains a Nozick stable world, its stability is ephemeral, and it, thereby, fails to qualify as a framework of utopias. </a:t>
                </a:r>
                <a:endParaRPr lang="ko-KR" altLang="ko-KR" dirty="0"/>
              </a:p>
              <a:p>
                <a:pPr marL="285750" indent="-285750">
                  <a:spcAft>
                    <a:spcPts val="1000"/>
                  </a:spcAft>
                  <a:buFont typeface="Arial" panose="020B0604020202020204" pitchFamily="34" charset="0"/>
                  <a:buChar char="•"/>
                </a:pPr>
                <a:endParaRPr lang="en-US" altLang="ko-KR" dirty="0"/>
              </a:p>
              <a:p>
                <a:pPr marL="285750" indent="-285750">
                  <a:spcAft>
                    <a:spcPts val="1000"/>
                  </a:spcAft>
                  <a:buFont typeface="Arial" panose="020B0604020202020204" pitchFamily="34" charset="0"/>
                  <a:buChar char="•"/>
                </a:pPr>
                <a:endParaRPr lang="en-US" altLang="ko-KR" dirty="0">
                  <a:ea typeface="맑은 고딕" panose="020B0503020000020004" pitchFamily="50" charset="-127"/>
                  <a:cs typeface="Times New Roman" panose="02020603050405020304" pitchFamily="18" charset="0"/>
                  <a:sym typeface="Wingdings" panose="05000000000000000000" pitchFamily="2" charset="2"/>
                </a:endParaRPr>
              </a:p>
              <a:p>
                <a:pPr>
                  <a:spcAft>
                    <a:spcPts val="1000"/>
                  </a:spcAft>
                </a:pPr>
                <a:endParaRPr lang="en-US" altLang="ko-KR" dirty="0">
                  <a:ea typeface="맑은 고딕" panose="020B0503020000020004" pitchFamily="50" charset="-127"/>
                  <a:cs typeface="Times New Roman" panose="02020603050405020304" pitchFamily="18" charset="0"/>
                  <a:sym typeface="Wingdings" panose="05000000000000000000" pitchFamily="2" charset="2"/>
                </a:endParaRPr>
              </a:p>
              <a:p>
                <a:pPr marL="285750" indent="-285750">
                  <a:spcAft>
                    <a:spcPts val="1000"/>
                  </a:spcAft>
                  <a:buFont typeface="Arial" panose="020B0604020202020204" pitchFamily="34" charset="0"/>
                  <a:buChar char="•"/>
                </a:pPr>
                <a:endParaRPr lang="en-US" altLang="ko-KR" dirty="0">
                  <a:ea typeface="맑은 고딕" panose="020B0503020000020004" pitchFamily="50" charset="-127"/>
                  <a:cs typeface="Times New Roman" panose="02020603050405020304" pitchFamily="18" charset="0"/>
                </a:endParaRPr>
              </a:p>
              <a:p>
                <a:pPr marL="285750" indent="-285750">
                  <a:spcAft>
                    <a:spcPts val="1000"/>
                  </a:spcAft>
                  <a:buFont typeface="Wingdings" panose="05000000000000000000" pitchFamily="2" charset="2"/>
                  <a:buChar char="à"/>
                </a:pPr>
                <a:endParaRPr lang="en-US" altLang="ko-KR" dirty="0">
                  <a:ea typeface="맑은 고딕" panose="020B0503020000020004" pitchFamily="50" charset="-127"/>
                  <a:cs typeface="Times New Roman" panose="02020603050405020304" pitchFamily="18" charset="0"/>
                </a:endParaRPr>
              </a:p>
              <a:p>
                <a:pPr marL="285750" indent="-285750">
                  <a:spcAft>
                    <a:spcPts val="1000"/>
                  </a:spcAft>
                  <a:buFont typeface="Arial" panose="020B0604020202020204" pitchFamily="34" charset="0"/>
                  <a:buChar char="•"/>
                </a:pPr>
                <a:endParaRPr lang="en-US" altLang="ko-KR" dirty="0">
                  <a:effectLst/>
                  <a:ea typeface="맑은 고딕" panose="020B0503020000020004" pitchFamily="50" charset="-127"/>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9A95A8D1-93A0-4759-A97B-81EBDEFBC6C3}"/>
                  </a:ext>
                </a:extLst>
              </p:cNvPr>
              <p:cNvSpPr txBox="1">
                <a:spLocks noRot="1" noChangeAspect="1" noMove="1" noResize="1" noEditPoints="1" noAdjustHandles="1" noChangeArrowheads="1" noChangeShapeType="1" noTextEdit="1"/>
              </p:cNvSpPr>
              <p:nvPr/>
            </p:nvSpPr>
            <p:spPr>
              <a:xfrm>
                <a:off x="0" y="14593"/>
                <a:ext cx="9144000" cy="9527608"/>
              </a:xfrm>
              <a:prstGeom prst="rect">
                <a:avLst/>
              </a:prstGeom>
              <a:blipFill>
                <a:blip r:embed="rId2"/>
                <a:stretch>
                  <a:fillRect l="-694" t="-133" r="-1111"/>
                </a:stretch>
              </a:blipFill>
            </p:spPr>
            <p:txBody>
              <a:bodyPr/>
              <a:lstStyle/>
              <a:p>
                <a:r>
                  <a:rPr lang="en-US">
                    <a:noFill/>
                  </a:rPr>
                  <a:t> </a:t>
                </a:r>
              </a:p>
            </p:txBody>
          </p:sp>
        </mc:Fallback>
      </mc:AlternateContent>
    </p:spTree>
    <p:extLst>
      <p:ext uri="{BB962C8B-B14F-4D97-AF65-F5344CB8AC3E}">
        <p14:creationId xmlns:p14="http://schemas.microsoft.com/office/powerpoint/2010/main" val="1804542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A95A8D1-93A0-4759-A97B-81EBDEFBC6C3}"/>
                  </a:ext>
                </a:extLst>
              </p:cNvPr>
              <p:cNvSpPr txBox="1"/>
              <p:nvPr/>
            </p:nvSpPr>
            <p:spPr>
              <a:xfrm>
                <a:off x="0" y="14593"/>
                <a:ext cx="9144000" cy="9878025"/>
              </a:xfrm>
              <a:prstGeom prst="rect">
                <a:avLst/>
              </a:prstGeom>
              <a:noFill/>
            </p:spPr>
            <p:txBody>
              <a:bodyPr wrap="square" rtlCol="0">
                <a:spAutoFit/>
              </a:bodyPr>
              <a:lstStyle/>
              <a:p>
                <a:pPr>
                  <a:spcAft>
                    <a:spcPts val="1000"/>
                  </a:spcAft>
                </a:pPr>
                <a:r>
                  <a:rPr lang="en-US" altLang="ko-KR" sz="2000" b="1" dirty="0">
                    <a:effectLst/>
                    <a:ea typeface="맑은 고딕" panose="020B0503020000020004" pitchFamily="50" charset="-127"/>
                    <a:cs typeface="Times New Roman" panose="02020603050405020304" pitchFamily="18" charset="0"/>
                  </a:rPr>
                  <a:t>Nozick-Stable Framework Achieved Through Restricting Imaginations</a:t>
                </a:r>
              </a:p>
              <a:p>
                <a:r>
                  <a:rPr lang="en-US" b="1" dirty="0"/>
                  <a:t>Example 3 (Nozick Stable Framework Achieved Through Restricted Imaginations)</a:t>
                </a:r>
                <a:endParaRPr lang="en-US" dirty="0"/>
              </a:p>
              <a:p>
                <a:pPr marL="285750" lvl="0" indent="-285750">
                  <a:buFont typeface="Arial" panose="020B0604020202020204" pitchFamily="34" charset="0"/>
                  <a:buChar char="•"/>
                </a:pPr>
                <a:endParaRPr lang="en-US" i="1" dirty="0"/>
              </a:p>
              <a:p>
                <a:pPr marL="285750" lvl="0" indent="-285750">
                  <a:buFont typeface="Arial" panose="020B0604020202020204" pitchFamily="34" charset="0"/>
                  <a:buChar char="•"/>
                </a:pPr>
                <a14:m>
                  <m:oMath xmlns:m="http://schemas.openxmlformats.org/officeDocument/2006/math">
                    <m:r>
                      <a:rPr lang="en-US" i="1">
                        <a:latin typeface="Cambria Math" panose="02040503050406030204" pitchFamily="18" charset="0"/>
                      </a:rPr>
                      <m:t>𝑁</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1, 2, 3</m:t>
                        </m:r>
                      </m:e>
                    </m:d>
                  </m:oMath>
                </a14:m>
                <a:r>
                  <a:rPr lang="en-US" dirty="0"/>
                  <a:t>.</a:t>
                </a:r>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a:t>Imaginations: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𝛺</m:t>
                        </m:r>
                      </m:e>
                      <m:sub>
                        <m:r>
                          <a:rPr lang="en-US" i="1">
                            <a:latin typeface="Cambria Math" panose="02040503050406030204" pitchFamily="18" charset="0"/>
                          </a:rPr>
                          <m:t>𝑖</m:t>
                        </m:r>
                      </m:sub>
                    </m:sSub>
                  </m:oMath>
                </a14:m>
                <a:r>
                  <a:rPr lang="en-US" dirty="0"/>
                  <a:t> for all </a:t>
                </a:r>
                <a14:m>
                  <m:oMath xmlns:m="http://schemas.openxmlformats.org/officeDocument/2006/math">
                    <m:r>
                      <a:rPr lang="en-US" i="1">
                        <a:latin typeface="Cambria Math" panose="02040503050406030204" pitchFamily="18" charset="0"/>
                      </a:rPr>
                      <m:t>𝑖</m:t>
                    </m:r>
                    <m:r>
                      <a:rPr lang="en-US" i="1">
                        <a:latin typeface="Cambria Math" panose="02040503050406030204" pitchFamily="18" charset="0"/>
                      </a:rPr>
                      <m:t>∈{1, 2}</m:t>
                    </m:r>
                  </m:oMath>
                </a14:m>
                <a:r>
                  <a:rPr lang="en-US"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𝑰</m:t>
                        </m:r>
                      </m:e>
                      <m:sub>
                        <m:r>
                          <a:rPr lang="en-US" b="1" i="1">
                            <a:latin typeface="Cambria Math" panose="02040503050406030204" pitchFamily="18" charset="0"/>
                          </a:rPr>
                          <m:t>𝟑</m:t>
                        </m:r>
                      </m:sub>
                    </m:sSub>
                    <m:r>
                      <a:rPr lang="en-US" b="1" i="1">
                        <a:latin typeface="Cambria Math" panose="02040503050406030204" pitchFamily="18" charset="0"/>
                      </a:rPr>
                      <m:t>={</m:t>
                    </m:r>
                    <m:d>
                      <m:dPr>
                        <m:begChr m:val="{"/>
                        <m:endChr m:val="}"/>
                        <m:ctrlPr>
                          <a:rPr lang="en-US" b="1" i="1">
                            <a:latin typeface="Cambria Math" panose="02040503050406030204" pitchFamily="18" charset="0"/>
                          </a:rPr>
                        </m:ctrlPr>
                      </m:dPr>
                      <m:e>
                        <m:r>
                          <a:rPr lang="en-US" b="1" i="1">
                            <a:latin typeface="Cambria Math" panose="02040503050406030204" pitchFamily="18" charset="0"/>
                          </a:rPr>
                          <m:t>𝟑</m:t>
                        </m:r>
                      </m:e>
                    </m:d>
                    <m:r>
                      <a:rPr lang="en-US" b="1" i="1">
                        <a:latin typeface="Cambria Math" panose="02040503050406030204" pitchFamily="18" charset="0"/>
                      </a:rPr>
                      <m:t>}</m:t>
                    </m:r>
                  </m:oMath>
                </a14:m>
                <a:endParaRPr lang="en-US" b="1" dirty="0"/>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a:t>Individual 1’s Preferences: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1, 2</m:t>
                        </m:r>
                      </m:e>
                    </m:d>
                    <m:sSub>
                      <m:sSubPr>
                        <m:ctrlPr>
                          <a:rPr lang="en-US" i="1">
                            <a:latin typeface="Cambria Math" panose="02040503050406030204" pitchFamily="18" charset="0"/>
                          </a:rPr>
                        </m:ctrlPr>
                      </m:sSubPr>
                      <m:e>
                        <m:r>
                          <a:rPr lang="en-US" i="1">
                            <a:latin typeface="Cambria Math" panose="02040503050406030204" pitchFamily="18" charset="0"/>
                          </a:rPr>
                          <m:t>≻</m:t>
                        </m:r>
                      </m:e>
                      <m:sub>
                        <m:r>
                          <a:rPr lang="en-US" i="1">
                            <a:latin typeface="Cambria Math" panose="02040503050406030204" pitchFamily="18" charset="0"/>
                          </a:rPr>
                          <m:t>1</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1</m:t>
                        </m:r>
                      </m:e>
                    </m:d>
                    <m:sSub>
                      <m:sSubPr>
                        <m:ctrlPr>
                          <a:rPr lang="en-US" i="1">
                            <a:latin typeface="Cambria Math" panose="02040503050406030204" pitchFamily="18" charset="0"/>
                          </a:rPr>
                        </m:ctrlPr>
                      </m:sSubPr>
                      <m:e>
                        <m:r>
                          <a:rPr lang="en-US" i="1">
                            <a:latin typeface="Cambria Math" panose="02040503050406030204" pitchFamily="18" charset="0"/>
                          </a:rPr>
                          <m:t>≻</m:t>
                        </m:r>
                      </m:e>
                      <m:sub>
                        <m:r>
                          <a:rPr lang="en-US" i="1">
                            <a:latin typeface="Cambria Math" panose="02040503050406030204" pitchFamily="18" charset="0"/>
                          </a:rPr>
                          <m:t>1</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1, 2, 3</m:t>
                        </m:r>
                      </m:e>
                    </m:d>
                    <m:sSub>
                      <m:sSubPr>
                        <m:ctrlPr>
                          <a:rPr lang="en-US" i="1">
                            <a:latin typeface="Cambria Math" panose="02040503050406030204" pitchFamily="18" charset="0"/>
                          </a:rPr>
                        </m:ctrlPr>
                      </m:sSubPr>
                      <m:e>
                        <m:r>
                          <a:rPr lang="en-US" i="1">
                            <a:latin typeface="Cambria Math" panose="02040503050406030204" pitchFamily="18" charset="0"/>
                          </a:rPr>
                          <m:t>≻</m:t>
                        </m:r>
                      </m:e>
                      <m:sub>
                        <m:r>
                          <a:rPr lang="en-US" i="1">
                            <a:latin typeface="Cambria Math" panose="02040503050406030204" pitchFamily="18" charset="0"/>
                          </a:rPr>
                          <m:t>1</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1,3</m:t>
                        </m:r>
                      </m:e>
                    </m:d>
                    <m:r>
                      <a:rPr lang="en-US" i="1">
                        <a:latin typeface="Cambria Math" panose="02040503050406030204" pitchFamily="18" charset="0"/>
                      </a:rPr>
                      <m:t>.</m:t>
                    </m:r>
                  </m:oMath>
                </a14:m>
                <a:endParaRPr lang="en-US" dirty="0"/>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a:t>Individual 2’s Preferences: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1, 2</m:t>
                        </m:r>
                      </m:e>
                    </m:d>
                    <m:sSub>
                      <m:sSubPr>
                        <m:ctrlPr>
                          <a:rPr lang="en-US" i="1">
                            <a:latin typeface="Cambria Math" panose="02040503050406030204" pitchFamily="18" charset="0"/>
                          </a:rPr>
                        </m:ctrlPr>
                      </m:sSubPr>
                      <m:e>
                        <m:r>
                          <a:rPr lang="en-US" i="1">
                            <a:latin typeface="Cambria Math" panose="02040503050406030204" pitchFamily="18" charset="0"/>
                          </a:rPr>
                          <m:t>≻</m:t>
                        </m:r>
                      </m:e>
                      <m:sub>
                        <m:r>
                          <a:rPr lang="en-US" i="1">
                            <a:latin typeface="Cambria Math" panose="02040503050406030204" pitchFamily="18" charset="0"/>
                          </a:rPr>
                          <m:t>2</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2</m:t>
                        </m:r>
                      </m:e>
                    </m:d>
                    <m:sSub>
                      <m:sSubPr>
                        <m:ctrlPr>
                          <a:rPr lang="en-US" i="1">
                            <a:latin typeface="Cambria Math" panose="02040503050406030204" pitchFamily="18" charset="0"/>
                          </a:rPr>
                        </m:ctrlPr>
                      </m:sSubPr>
                      <m:e>
                        <m:r>
                          <a:rPr lang="en-US" i="1">
                            <a:latin typeface="Cambria Math" panose="02040503050406030204" pitchFamily="18" charset="0"/>
                          </a:rPr>
                          <m:t>≻</m:t>
                        </m:r>
                      </m:e>
                      <m:sub>
                        <m:r>
                          <a:rPr lang="en-US" i="1">
                            <a:latin typeface="Cambria Math" panose="02040503050406030204" pitchFamily="18" charset="0"/>
                          </a:rPr>
                          <m:t>2</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1, 2, 3</m:t>
                        </m:r>
                      </m:e>
                    </m:d>
                    <m:sSub>
                      <m:sSubPr>
                        <m:ctrlPr>
                          <a:rPr lang="en-US" i="1">
                            <a:latin typeface="Cambria Math" panose="02040503050406030204" pitchFamily="18" charset="0"/>
                          </a:rPr>
                        </m:ctrlPr>
                      </m:sSubPr>
                      <m:e>
                        <m:r>
                          <a:rPr lang="en-US" i="1">
                            <a:latin typeface="Cambria Math" panose="02040503050406030204" pitchFamily="18" charset="0"/>
                          </a:rPr>
                          <m:t>≻</m:t>
                        </m:r>
                      </m:e>
                      <m:sub>
                        <m:r>
                          <a:rPr lang="en-US" i="1">
                            <a:latin typeface="Cambria Math" panose="02040503050406030204" pitchFamily="18" charset="0"/>
                          </a:rPr>
                          <m:t>2</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2,3</m:t>
                        </m:r>
                      </m:e>
                    </m:d>
                    <m:r>
                      <a:rPr lang="en-US" i="1">
                        <a:latin typeface="Cambria Math" panose="02040503050406030204" pitchFamily="18" charset="0"/>
                      </a:rPr>
                      <m:t>.</m:t>
                    </m:r>
                  </m:oMath>
                </a14:m>
                <a:endParaRPr lang="en-US" dirty="0"/>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a:t>Individual 3’s Preferences: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1, 2, 3</m:t>
                        </m:r>
                      </m:e>
                    </m:d>
                    <m:sSub>
                      <m:sSubPr>
                        <m:ctrlPr>
                          <a:rPr lang="en-US" i="1">
                            <a:latin typeface="Cambria Math" panose="02040503050406030204" pitchFamily="18" charset="0"/>
                          </a:rPr>
                        </m:ctrlPr>
                      </m:sSubPr>
                      <m:e>
                        <m:r>
                          <a:rPr lang="en-US" i="1">
                            <a:latin typeface="Cambria Math" panose="02040503050406030204" pitchFamily="18" charset="0"/>
                          </a:rPr>
                          <m:t>≻</m:t>
                        </m:r>
                      </m:e>
                      <m:sub>
                        <m:r>
                          <a:rPr lang="en-US" i="1">
                            <a:latin typeface="Cambria Math" panose="02040503050406030204" pitchFamily="18" charset="0"/>
                          </a:rPr>
                          <m:t>3</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1,3</m:t>
                        </m:r>
                      </m:e>
                    </m:d>
                    <m:sSub>
                      <m:sSubPr>
                        <m:ctrlPr>
                          <a:rPr lang="en-US" i="1">
                            <a:latin typeface="Cambria Math" panose="02040503050406030204" pitchFamily="18" charset="0"/>
                          </a:rPr>
                        </m:ctrlPr>
                      </m:sSubPr>
                      <m:e>
                        <m:r>
                          <a:rPr lang="en-US" i="1">
                            <a:latin typeface="Cambria Math" panose="02040503050406030204" pitchFamily="18" charset="0"/>
                          </a:rPr>
                          <m:t>∼</m:t>
                        </m:r>
                      </m:e>
                      <m:sub>
                        <m:r>
                          <a:rPr lang="en-US" i="1">
                            <a:latin typeface="Cambria Math" panose="02040503050406030204" pitchFamily="18" charset="0"/>
                          </a:rPr>
                          <m:t>3</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2, 3</m:t>
                        </m:r>
                      </m:e>
                    </m:d>
                    <m:sSub>
                      <m:sSubPr>
                        <m:ctrlPr>
                          <a:rPr lang="en-US" i="1">
                            <a:latin typeface="Cambria Math" panose="02040503050406030204" pitchFamily="18" charset="0"/>
                          </a:rPr>
                        </m:ctrlPr>
                      </m:sSubPr>
                      <m:e>
                        <m:r>
                          <a:rPr lang="en-US" i="1">
                            <a:latin typeface="Cambria Math" panose="02040503050406030204" pitchFamily="18" charset="0"/>
                          </a:rPr>
                          <m:t>≻</m:t>
                        </m:r>
                      </m:e>
                      <m:sub>
                        <m:r>
                          <a:rPr lang="en-US" i="1">
                            <a:latin typeface="Cambria Math" panose="02040503050406030204" pitchFamily="18" charset="0"/>
                          </a:rPr>
                          <m:t>3</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3</m:t>
                        </m:r>
                      </m:e>
                    </m:d>
                    <m:r>
                      <a:rPr lang="en-US" i="1">
                        <a:latin typeface="Cambria Math" panose="02040503050406030204" pitchFamily="18" charset="0"/>
                      </a:rPr>
                      <m:t>.</m:t>
                    </m:r>
                  </m:oMath>
                </a14:m>
                <a:endParaRPr lang="en-US" dirty="0"/>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a:t>Framework: </a:t>
                </a:r>
                <a14:m>
                  <m:oMath xmlns:m="http://schemas.openxmlformats.org/officeDocument/2006/math">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1, 2</m:t>
                        </m:r>
                      </m:e>
                    </m:d>
                    <m:r>
                      <a:rPr lang="en-US" i="1">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3</m:t>
                        </m:r>
                      </m:e>
                    </m:d>
                    <m:r>
                      <a:rPr lang="en-US" i="1">
                        <a:latin typeface="Cambria Math" panose="02040503050406030204" pitchFamily="18" charset="0"/>
                      </a:rPr>
                      <m:t>}</m:t>
                    </m:r>
                  </m:oMath>
                </a14:m>
                <a:endParaRPr lang="en-US" dirty="0"/>
              </a:p>
              <a:p>
                <a:endParaRPr lang="ko-KR" altLang="ko-KR" dirty="0"/>
              </a:p>
              <a:p>
                <a:pPr marL="285750" indent="-285750">
                  <a:spcAft>
                    <a:spcPts val="1000"/>
                  </a:spcAft>
                  <a:buFont typeface="Wingdings" pitchFamily="2" charset="2"/>
                  <a:buChar char="à"/>
                </a:pPr>
                <a:r>
                  <a:rPr lang="en-US" altLang="ko-KR" dirty="0">
                    <a:sym typeface="Wingdings" pitchFamily="2" charset="2"/>
                  </a:rPr>
                  <a:t>Now, </a:t>
                </a:r>
                <a:r>
                  <a:rPr lang="en-US" dirty="0"/>
                  <a:t>the framework </a:t>
                </a:r>
                <a14:m>
                  <m:oMath xmlns:m="http://schemas.openxmlformats.org/officeDocument/2006/math">
                    <m:d>
                      <m:dPr>
                        <m:begChr m:val="{"/>
                        <m:endChr m:val="}"/>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r>
                              <a:rPr lang="en-US" i="1">
                                <a:latin typeface="Cambria Math" panose="02040503050406030204" pitchFamily="18" charset="0"/>
                              </a:rPr>
                              <m:t>1, 2</m:t>
                            </m:r>
                          </m:e>
                        </m:d>
                        <m:r>
                          <a:rPr lang="en-US" i="1">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3</m:t>
                            </m:r>
                          </m:e>
                        </m:d>
                      </m:e>
                    </m:d>
                  </m:oMath>
                </a14:m>
                <a:r>
                  <a:rPr lang="en-US" altLang="ko-KR" dirty="0"/>
                  <a:t> is Nozick-stable. (In particular, the world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3</m:t>
                        </m:r>
                      </m:e>
                    </m:d>
                  </m:oMath>
                </a14:m>
                <a:r>
                  <a:rPr lang="en-US" altLang="ko-KR" dirty="0"/>
                  <a:t> is Nozick-stable because although it is the worst world for person 3, person 3 is unable to imagine an alternative world that is better than it.)</a:t>
                </a:r>
              </a:p>
              <a:p>
                <a:pPr marL="285750" indent="-285750">
                  <a:spcAft>
                    <a:spcPts val="1000"/>
                  </a:spcAft>
                  <a:buFont typeface="Wingdings" pitchFamily="2" charset="2"/>
                  <a:buChar char="à"/>
                </a:pPr>
                <a:r>
                  <a:rPr lang="en-US" dirty="0"/>
                  <a:t>However, this achievement comes at a cost: it entails a violation of individual 3’s freedom, particularly their freedom of thought and conscience.</a:t>
                </a:r>
              </a:p>
              <a:p>
                <a:pPr marL="285750" indent="-285750">
                  <a:spcAft>
                    <a:spcPts val="1000"/>
                  </a:spcAft>
                  <a:buFont typeface="Wingdings" pitchFamily="2" charset="2"/>
                  <a:buChar char="à"/>
                </a:pPr>
                <a:endParaRPr lang="en-US" sz="1000" dirty="0"/>
              </a:p>
              <a:p>
                <a:pPr marL="285750" indent="-285750">
                  <a:spcAft>
                    <a:spcPts val="1000"/>
                  </a:spcAft>
                  <a:buFont typeface="Wingdings" pitchFamily="2" charset="2"/>
                  <a:buChar char="à"/>
                </a:pPr>
                <a:r>
                  <a:rPr lang="en-US" dirty="0"/>
                  <a:t>Achieving a Nozick-stable framework in this way severs the conceptual link between (Nozick) stability and utopia. </a:t>
                </a:r>
              </a:p>
              <a:p>
                <a:pPr marL="285750" indent="-285750">
                  <a:spcAft>
                    <a:spcPts val="1000"/>
                  </a:spcAft>
                  <a:buFont typeface="Wingdings" pitchFamily="2" charset="2"/>
                  <a:buChar char="à"/>
                </a:pPr>
                <a:endParaRPr lang="ko-KR" altLang="ko-KR" dirty="0"/>
              </a:p>
              <a:p>
                <a:pPr marL="285750" indent="-285750">
                  <a:spcAft>
                    <a:spcPts val="1000"/>
                  </a:spcAft>
                  <a:buFont typeface="Arial" panose="020B0604020202020204" pitchFamily="34" charset="0"/>
                  <a:buChar char="•"/>
                </a:pPr>
                <a:endParaRPr lang="en-US" altLang="ko-KR" dirty="0"/>
              </a:p>
              <a:p>
                <a:pPr marL="285750" indent="-285750">
                  <a:spcAft>
                    <a:spcPts val="1000"/>
                  </a:spcAft>
                  <a:buFont typeface="Arial" panose="020B0604020202020204" pitchFamily="34" charset="0"/>
                  <a:buChar char="•"/>
                </a:pPr>
                <a:endParaRPr lang="en-US" altLang="ko-KR" dirty="0">
                  <a:ea typeface="맑은 고딕" panose="020B0503020000020004" pitchFamily="50" charset="-127"/>
                  <a:cs typeface="Times New Roman" panose="02020603050405020304" pitchFamily="18" charset="0"/>
                  <a:sym typeface="Wingdings" panose="05000000000000000000" pitchFamily="2" charset="2"/>
                </a:endParaRPr>
              </a:p>
              <a:p>
                <a:pPr>
                  <a:spcAft>
                    <a:spcPts val="1000"/>
                  </a:spcAft>
                </a:pPr>
                <a:endParaRPr lang="en-US" altLang="ko-KR" dirty="0">
                  <a:ea typeface="맑은 고딕" panose="020B0503020000020004" pitchFamily="50" charset="-127"/>
                  <a:cs typeface="Times New Roman" panose="02020603050405020304" pitchFamily="18" charset="0"/>
                  <a:sym typeface="Wingdings" panose="05000000000000000000" pitchFamily="2" charset="2"/>
                </a:endParaRPr>
              </a:p>
              <a:p>
                <a:pPr marL="285750" indent="-285750">
                  <a:spcAft>
                    <a:spcPts val="1000"/>
                  </a:spcAft>
                  <a:buFont typeface="Arial" panose="020B0604020202020204" pitchFamily="34" charset="0"/>
                  <a:buChar char="•"/>
                </a:pPr>
                <a:endParaRPr lang="en-US" altLang="ko-KR" dirty="0">
                  <a:ea typeface="맑은 고딕" panose="020B0503020000020004" pitchFamily="50" charset="-127"/>
                  <a:cs typeface="Times New Roman" panose="02020603050405020304" pitchFamily="18" charset="0"/>
                </a:endParaRPr>
              </a:p>
              <a:p>
                <a:pPr marL="285750" indent="-285750">
                  <a:spcAft>
                    <a:spcPts val="1000"/>
                  </a:spcAft>
                  <a:buFont typeface="Wingdings" panose="05000000000000000000" pitchFamily="2" charset="2"/>
                  <a:buChar char="à"/>
                </a:pPr>
                <a:endParaRPr lang="en-US" altLang="ko-KR" dirty="0">
                  <a:ea typeface="맑은 고딕" panose="020B0503020000020004" pitchFamily="50" charset="-127"/>
                  <a:cs typeface="Times New Roman" panose="02020603050405020304" pitchFamily="18" charset="0"/>
                </a:endParaRPr>
              </a:p>
              <a:p>
                <a:pPr marL="285750" indent="-285750">
                  <a:spcAft>
                    <a:spcPts val="1000"/>
                  </a:spcAft>
                  <a:buFont typeface="Arial" panose="020B0604020202020204" pitchFamily="34" charset="0"/>
                  <a:buChar char="•"/>
                </a:pPr>
                <a:endParaRPr lang="en-US" altLang="ko-KR" dirty="0">
                  <a:effectLst/>
                  <a:ea typeface="맑은 고딕" panose="020B0503020000020004" pitchFamily="50" charset="-127"/>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9A95A8D1-93A0-4759-A97B-81EBDEFBC6C3}"/>
                  </a:ext>
                </a:extLst>
              </p:cNvPr>
              <p:cNvSpPr txBox="1">
                <a:spLocks noRot="1" noChangeAspect="1" noMove="1" noResize="1" noEditPoints="1" noAdjustHandles="1" noChangeArrowheads="1" noChangeShapeType="1" noTextEdit="1"/>
              </p:cNvSpPr>
              <p:nvPr/>
            </p:nvSpPr>
            <p:spPr>
              <a:xfrm>
                <a:off x="0" y="14593"/>
                <a:ext cx="9144000" cy="9878025"/>
              </a:xfrm>
              <a:prstGeom prst="rect">
                <a:avLst/>
              </a:prstGeom>
              <a:blipFill>
                <a:blip r:embed="rId2"/>
                <a:stretch>
                  <a:fillRect l="-694" t="-256" r="-694"/>
                </a:stretch>
              </a:blipFill>
            </p:spPr>
            <p:txBody>
              <a:bodyPr/>
              <a:lstStyle/>
              <a:p>
                <a:r>
                  <a:rPr lang="en-US">
                    <a:noFill/>
                  </a:rPr>
                  <a:t> </a:t>
                </a:r>
              </a:p>
            </p:txBody>
          </p:sp>
        </mc:Fallback>
      </mc:AlternateContent>
    </p:spTree>
    <p:extLst>
      <p:ext uri="{BB962C8B-B14F-4D97-AF65-F5344CB8AC3E}">
        <p14:creationId xmlns:p14="http://schemas.microsoft.com/office/powerpoint/2010/main" val="1223240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fade">
                                      <p:cBhvr>
                                        <p:cTn id="27" dur="500"/>
                                        <p:tgtEl>
                                          <p:spTgt spid="4">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9" end="9"/>
                                            </p:txEl>
                                          </p:spTgt>
                                        </p:tgtEl>
                                        <p:attrNameLst>
                                          <p:attrName>style.visibility</p:attrName>
                                        </p:attrNameLst>
                                      </p:cBhvr>
                                      <p:to>
                                        <p:strVal val="visible"/>
                                      </p:to>
                                    </p:set>
                                    <p:animEffect transition="in" filter="fade">
                                      <p:cBhvr>
                                        <p:cTn id="32" dur="500"/>
                                        <p:tgtEl>
                                          <p:spTgt spid="4">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11" end="11"/>
                                            </p:txEl>
                                          </p:spTgt>
                                        </p:tgtEl>
                                        <p:attrNameLst>
                                          <p:attrName>style.visibility</p:attrName>
                                        </p:attrNameLst>
                                      </p:cBhvr>
                                      <p:to>
                                        <p:strVal val="visible"/>
                                      </p:to>
                                    </p:set>
                                    <p:animEffect transition="in" filter="fade">
                                      <p:cBhvr>
                                        <p:cTn id="37" dur="500"/>
                                        <p:tgtEl>
                                          <p:spTgt spid="4">
                                            <p:txEl>
                                              <p:pRg st="11" end="1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13" end="13"/>
                                            </p:txEl>
                                          </p:spTgt>
                                        </p:tgtEl>
                                        <p:attrNameLst>
                                          <p:attrName>style.visibility</p:attrName>
                                        </p:attrNameLst>
                                      </p:cBhvr>
                                      <p:to>
                                        <p:strVal val="visible"/>
                                      </p:to>
                                    </p:set>
                                    <p:animEffect transition="in" filter="fade">
                                      <p:cBhvr>
                                        <p:cTn id="42" dur="500"/>
                                        <p:tgtEl>
                                          <p:spTgt spid="4">
                                            <p:txEl>
                                              <p:pRg st="13" end="1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15" end="15"/>
                                            </p:txEl>
                                          </p:spTgt>
                                        </p:tgtEl>
                                        <p:attrNameLst>
                                          <p:attrName>style.visibility</p:attrName>
                                        </p:attrNameLst>
                                      </p:cBhvr>
                                      <p:to>
                                        <p:strVal val="visible"/>
                                      </p:to>
                                    </p:set>
                                    <p:animEffect transition="in" filter="fade">
                                      <p:cBhvr>
                                        <p:cTn id="47" dur="500"/>
                                        <p:tgtEl>
                                          <p:spTgt spid="4">
                                            <p:txEl>
                                              <p:pRg st="15" end="1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16" end="16"/>
                                            </p:txEl>
                                          </p:spTgt>
                                        </p:tgtEl>
                                        <p:attrNameLst>
                                          <p:attrName>style.visibility</p:attrName>
                                        </p:attrNameLst>
                                      </p:cBhvr>
                                      <p:to>
                                        <p:strVal val="visible"/>
                                      </p:to>
                                    </p:set>
                                    <p:animEffect transition="in" filter="fade">
                                      <p:cBhvr>
                                        <p:cTn id="52" dur="500"/>
                                        <p:tgtEl>
                                          <p:spTgt spid="4">
                                            <p:txEl>
                                              <p:pRg st="16" end="1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txEl>
                                              <p:pRg st="18" end="18"/>
                                            </p:txEl>
                                          </p:spTgt>
                                        </p:tgtEl>
                                        <p:attrNameLst>
                                          <p:attrName>style.visibility</p:attrName>
                                        </p:attrNameLst>
                                      </p:cBhvr>
                                      <p:to>
                                        <p:strVal val="visible"/>
                                      </p:to>
                                    </p:set>
                                    <p:animEffect transition="in" filter="fade">
                                      <p:cBhvr>
                                        <p:cTn id="57" dur="500"/>
                                        <p:tgtEl>
                                          <p:spTgt spid="4">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D88D47-F79B-6325-E5F8-35FF0D24A62A}"/>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79E2674-4B8E-C61B-5EF1-B7ECBCE5B36E}"/>
                  </a:ext>
                </a:extLst>
              </p:cNvPr>
              <p:cNvSpPr txBox="1"/>
              <p:nvPr/>
            </p:nvSpPr>
            <p:spPr>
              <a:xfrm>
                <a:off x="0" y="14593"/>
                <a:ext cx="9144000" cy="9754915"/>
              </a:xfrm>
              <a:prstGeom prst="rect">
                <a:avLst/>
              </a:prstGeom>
              <a:noFill/>
            </p:spPr>
            <p:txBody>
              <a:bodyPr wrap="square" rtlCol="0">
                <a:spAutoFit/>
              </a:bodyPr>
              <a:lstStyle/>
              <a:p>
                <a:pPr>
                  <a:spcAft>
                    <a:spcPts val="1000"/>
                  </a:spcAft>
                </a:pPr>
                <a:r>
                  <a:rPr lang="en-US" altLang="ko-KR" sz="2000" b="1" dirty="0">
                    <a:effectLst/>
                    <a:ea typeface="맑은 고딕" panose="020B0503020000020004" pitchFamily="50" charset="-127"/>
                    <a:cs typeface="Times New Roman" panose="02020603050405020304" pitchFamily="18" charset="0"/>
                  </a:rPr>
                  <a:t>Nozick-Stable Framework Achieved Through Restricting Freedom of Movement</a:t>
                </a:r>
              </a:p>
              <a:p>
                <a:pPr marL="285750" indent="-285750">
                  <a:spcAft>
                    <a:spcPts val="1000"/>
                  </a:spcAft>
                  <a:buFont typeface="Arial" panose="020B0604020202020204" pitchFamily="34" charset="0"/>
                  <a:buChar char="•"/>
                </a:pPr>
                <a:r>
                  <a:rPr lang="en-US" b="1" dirty="0"/>
                  <a:t>Nozick: </a:t>
                </a:r>
                <a:r>
                  <a:rPr lang="en-US" dirty="0"/>
                  <a:t>“… let us call a world which all rational inhabitants may leave for any other world they can imagine (in which all the rational inhabitants may leave for any other world they can imagine in which ... ) an </a:t>
                </a:r>
                <a:r>
                  <a:rPr lang="en-US" i="1" dirty="0"/>
                  <a:t>association</a:t>
                </a:r>
                <a:r>
                  <a:rPr lang="en-US" dirty="0"/>
                  <a:t>; and let us call a world in which some rational inhabitants are not permitted to emigrate to some of the associations they can imagine, an </a:t>
                </a:r>
                <a:r>
                  <a:rPr lang="en-US" i="1" dirty="0"/>
                  <a:t>east-berlin</a:t>
                </a:r>
                <a:r>
                  <a:rPr lang="en-US" dirty="0"/>
                  <a:t>. Thus our original attractive description says that no member of a stable association can imagine another association, which (he believes) would be stable, that he would rather be a member of.” (Nozick 1974: 299–300)</a:t>
                </a:r>
              </a:p>
              <a:p>
                <a:r>
                  <a:rPr lang="en-US" b="1" dirty="0"/>
                  <a:t>Example 4 (Nozick Stable Framework Achieved Through East-Berlins)</a:t>
                </a:r>
                <a:endParaRPr lang="en-US" dirty="0"/>
              </a:p>
              <a:p>
                <a:pPr marL="285750" lvl="0" indent="-285750">
                  <a:buFont typeface="Arial" panose="020B0604020202020204" pitchFamily="34" charset="0"/>
                  <a:buChar char="•"/>
                </a:pPr>
                <a:endParaRPr lang="en-US" sz="500" i="1" dirty="0"/>
              </a:p>
              <a:p>
                <a:pPr marL="285750" lvl="0" indent="-285750">
                  <a:buFont typeface="Arial" panose="020B0604020202020204" pitchFamily="34" charset="0"/>
                  <a:buChar char="•"/>
                </a:pPr>
                <a14:m>
                  <m:oMath xmlns:m="http://schemas.openxmlformats.org/officeDocument/2006/math">
                    <m:r>
                      <a:rPr lang="en-US" i="1">
                        <a:latin typeface="Cambria Math" panose="02040503050406030204" pitchFamily="18" charset="0"/>
                      </a:rPr>
                      <m:t>𝑁</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1, 2, 3</m:t>
                        </m:r>
                      </m:e>
                    </m:d>
                  </m:oMath>
                </a14:m>
                <a:r>
                  <a:rPr lang="en-US" dirty="0"/>
                  <a:t>.</a:t>
                </a:r>
              </a:p>
              <a:p>
                <a:pPr marL="285750" lvl="0" indent="-285750">
                  <a:buFont typeface="Arial" panose="020B0604020202020204" pitchFamily="34" charset="0"/>
                  <a:buChar char="•"/>
                </a:pPr>
                <a:r>
                  <a:rPr lang="en-US" dirty="0"/>
                  <a:t>Unrestricted Imaginations: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𝛺</m:t>
                        </m:r>
                      </m:e>
                      <m:sub>
                        <m:r>
                          <a:rPr lang="en-US" i="1">
                            <a:latin typeface="Cambria Math" panose="02040503050406030204" pitchFamily="18" charset="0"/>
                          </a:rPr>
                          <m:t>𝑖</m:t>
                        </m:r>
                      </m:sub>
                    </m:sSub>
                  </m:oMath>
                </a14:m>
                <a:r>
                  <a:rPr lang="en-US" dirty="0"/>
                  <a:t> for all </a:t>
                </a:r>
                <a14:m>
                  <m:oMath xmlns:m="http://schemas.openxmlformats.org/officeDocument/2006/math">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𝑁</m:t>
                    </m:r>
                  </m:oMath>
                </a14:m>
                <a:r>
                  <a:rPr lang="en-US" dirty="0"/>
                  <a:t>.</a:t>
                </a:r>
              </a:p>
              <a:p>
                <a:pPr marL="285750" lvl="0" indent="-285750">
                  <a:buFont typeface="Arial" panose="020B0604020202020204" pitchFamily="34" charset="0"/>
                  <a:buChar char="•"/>
                </a:pPr>
                <a:r>
                  <a:rPr lang="en-US" dirty="0"/>
                  <a:t>Individual 1’s Preferences: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1, 2</m:t>
                        </m:r>
                      </m:e>
                    </m:d>
                    <m:sSub>
                      <m:sSubPr>
                        <m:ctrlPr>
                          <a:rPr lang="en-US" i="1">
                            <a:latin typeface="Cambria Math" panose="02040503050406030204" pitchFamily="18" charset="0"/>
                          </a:rPr>
                        </m:ctrlPr>
                      </m:sSubPr>
                      <m:e>
                        <m:r>
                          <a:rPr lang="en-US" i="1">
                            <a:latin typeface="Cambria Math" panose="02040503050406030204" pitchFamily="18" charset="0"/>
                          </a:rPr>
                          <m:t>≻</m:t>
                        </m:r>
                      </m:e>
                      <m:sub>
                        <m:r>
                          <a:rPr lang="en-US" i="1">
                            <a:latin typeface="Cambria Math" panose="02040503050406030204" pitchFamily="18" charset="0"/>
                          </a:rPr>
                          <m:t>1</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1</m:t>
                        </m:r>
                      </m:e>
                    </m:d>
                    <m:sSub>
                      <m:sSubPr>
                        <m:ctrlPr>
                          <a:rPr lang="en-US" i="1">
                            <a:latin typeface="Cambria Math" panose="02040503050406030204" pitchFamily="18" charset="0"/>
                          </a:rPr>
                        </m:ctrlPr>
                      </m:sSubPr>
                      <m:e>
                        <m:r>
                          <a:rPr lang="en-US" i="1">
                            <a:latin typeface="Cambria Math" panose="02040503050406030204" pitchFamily="18" charset="0"/>
                          </a:rPr>
                          <m:t>≻</m:t>
                        </m:r>
                      </m:e>
                      <m:sub>
                        <m:r>
                          <a:rPr lang="en-US" i="1">
                            <a:latin typeface="Cambria Math" panose="02040503050406030204" pitchFamily="18" charset="0"/>
                          </a:rPr>
                          <m:t>1</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1, 2, 3</m:t>
                        </m:r>
                      </m:e>
                    </m:d>
                    <m:sSub>
                      <m:sSubPr>
                        <m:ctrlPr>
                          <a:rPr lang="en-US" i="1">
                            <a:latin typeface="Cambria Math" panose="02040503050406030204" pitchFamily="18" charset="0"/>
                          </a:rPr>
                        </m:ctrlPr>
                      </m:sSubPr>
                      <m:e>
                        <m:r>
                          <a:rPr lang="en-US" i="1">
                            <a:latin typeface="Cambria Math" panose="02040503050406030204" pitchFamily="18" charset="0"/>
                          </a:rPr>
                          <m:t>≻</m:t>
                        </m:r>
                      </m:e>
                      <m:sub>
                        <m:r>
                          <a:rPr lang="en-US" i="1">
                            <a:latin typeface="Cambria Math" panose="02040503050406030204" pitchFamily="18" charset="0"/>
                          </a:rPr>
                          <m:t>1</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1,3</m:t>
                        </m:r>
                      </m:e>
                    </m:d>
                    <m:r>
                      <a:rPr lang="en-US" i="1">
                        <a:latin typeface="Cambria Math" panose="02040503050406030204" pitchFamily="18" charset="0"/>
                      </a:rPr>
                      <m:t>.</m:t>
                    </m:r>
                  </m:oMath>
                </a14:m>
                <a:endParaRPr lang="en-US" dirty="0"/>
              </a:p>
              <a:p>
                <a:pPr marL="285750" lvl="0" indent="-285750">
                  <a:buFont typeface="Arial" panose="020B0604020202020204" pitchFamily="34" charset="0"/>
                  <a:buChar char="•"/>
                </a:pPr>
                <a:r>
                  <a:rPr lang="en-US" dirty="0"/>
                  <a:t>Individual 2’s Preferences: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1, 2</m:t>
                        </m:r>
                      </m:e>
                    </m:d>
                    <m:sSub>
                      <m:sSubPr>
                        <m:ctrlPr>
                          <a:rPr lang="en-US" i="1">
                            <a:latin typeface="Cambria Math" panose="02040503050406030204" pitchFamily="18" charset="0"/>
                          </a:rPr>
                        </m:ctrlPr>
                      </m:sSubPr>
                      <m:e>
                        <m:r>
                          <a:rPr lang="en-US" i="1">
                            <a:latin typeface="Cambria Math" panose="02040503050406030204" pitchFamily="18" charset="0"/>
                          </a:rPr>
                          <m:t>≻</m:t>
                        </m:r>
                      </m:e>
                      <m:sub>
                        <m:r>
                          <a:rPr lang="en-US" i="1">
                            <a:latin typeface="Cambria Math" panose="02040503050406030204" pitchFamily="18" charset="0"/>
                          </a:rPr>
                          <m:t>2</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2</m:t>
                        </m:r>
                      </m:e>
                    </m:d>
                    <m:sSub>
                      <m:sSubPr>
                        <m:ctrlPr>
                          <a:rPr lang="en-US" i="1">
                            <a:latin typeface="Cambria Math" panose="02040503050406030204" pitchFamily="18" charset="0"/>
                          </a:rPr>
                        </m:ctrlPr>
                      </m:sSubPr>
                      <m:e>
                        <m:r>
                          <a:rPr lang="en-US" i="1">
                            <a:latin typeface="Cambria Math" panose="02040503050406030204" pitchFamily="18" charset="0"/>
                          </a:rPr>
                          <m:t>≻</m:t>
                        </m:r>
                      </m:e>
                      <m:sub>
                        <m:r>
                          <a:rPr lang="en-US" i="1">
                            <a:latin typeface="Cambria Math" panose="02040503050406030204" pitchFamily="18" charset="0"/>
                          </a:rPr>
                          <m:t>2</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1, 2, 3</m:t>
                        </m:r>
                      </m:e>
                    </m:d>
                    <m:sSub>
                      <m:sSubPr>
                        <m:ctrlPr>
                          <a:rPr lang="en-US" i="1">
                            <a:latin typeface="Cambria Math" panose="02040503050406030204" pitchFamily="18" charset="0"/>
                          </a:rPr>
                        </m:ctrlPr>
                      </m:sSubPr>
                      <m:e>
                        <m:r>
                          <a:rPr lang="en-US" i="1">
                            <a:latin typeface="Cambria Math" panose="02040503050406030204" pitchFamily="18" charset="0"/>
                          </a:rPr>
                          <m:t>≻</m:t>
                        </m:r>
                      </m:e>
                      <m:sub>
                        <m:r>
                          <a:rPr lang="en-US" i="1">
                            <a:latin typeface="Cambria Math" panose="02040503050406030204" pitchFamily="18" charset="0"/>
                          </a:rPr>
                          <m:t>2</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2,3</m:t>
                        </m:r>
                      </m:e>
                    </m:d>
                    <m:r>
                      <a:rPr lang="en-US" i="1">
                        <a:latin typeface="Cambria Math" panose="02040503050406030204" pitchFamily="18" charset="0"/>
                      </a:rPr>
                      <m:t>.</m:t>
                    </m:r>
                  </m:oMath>
                </a14:m>
                <a:endParaRPr lang="en-US" dirty="0"/>
              </a:p>
              <a:p>
                <a:pPr marL="285750" lvl="0" indent="-285750">
                  <a:buFont typeface="Arial" panose="020B0604020202020204" pitchFamily="34" charset="0"/>
                  <a:buChar char="•"/>
                </a:pPr>
                <a:r>
                  <a:rPr lang="en-US" dirty="0"/>
                  <a:t>Individual 3’s Preferences: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1, 2, 3</m:t>
                        </m:r>
                      </m:e>
                    </m:d>
                    <m:sSub>
                      <m:sSubPr>
                        <m:ctrlPr>
                          <a:rPr lang="en-US" i="1">
                            <a:latin typeface="Cambria Math" panose="02040503050406030204" pitchFamily="18" charset="0"/>
                          </a:rPr>
                        </m:ctrlPr>
                      </m:sSubPr>
                      <m:e>
                        <m:r>
                          <a:rPr lang="en-US" i="1">
                            <a:latin typeface="Cambria Math" panose="02040503050406030204" pitchFamily="18" charset="0"/>
                          </a:rPr>
                          <m:t>≻</m:t>
                        </m:r>
                      </m:e>
                      <m:sub>
                        <m:r>
                          <a:rPr lang="en-US" i="1">
                            <a:latin typeface="Cambria Math" panose="02040503050406030204" pitchFamily="18" charset="0"/>
                          </a:rPr>
                          <m:t>3</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1,3</m:t>
                        </m:r>
                      </m:e>
                    </m:d>
                    <m:sSub>
                      <m:sSubPr>
                        <m:ctrlPr>
                          <a:rPr lang="en-US" i="1">
                            <a:latin typeface="Cambria Math" panose="02040503050406030204" pitchFamily="18" charset="0"/>
                          </a:rPr>
                        </m:ctrlPr>
                      </m:sSubPr>
                      <m:e>
                        <m:r>
                          <a:rPr lang="en-US" i="1">
                            <a:latin typeface="Cambria Math" panose="02040503050406030204" pitchFamily="18" charset="0"/>
                          </a:rPr>
                          <m:t>∼</m:t>
                        </m:r>
                      </m:e>
                      <m:sub>
                        <m:r>
                          <a:rPr lang="en-US" i="1">
                            <a:latin typeface="Cambria Math" panose="02040503050406030204" pitchFamily="18" charset="0"/>
                          </a:rPr>
                          <m:t>3</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2, 3</m:t>
                        </m:r>
                      </m:e>
                    </m:d>
                    <m:sSub>
                      <m:sSubPr>
                        <m:ctrlPr>
                          <a:rPr lang="en-US" i="1">
                            <a:latin typeface="Cambria Math" panose="02040503050406030204" pitchFamily="18" charset="0"/>
                          </a:rPr>
                        </m:ctrlPr>
                      </m:sSubPr>
                      <m:e>
                        <m:r>
                          <a:rPr lang="en-US" i="1">
                            <a:latin typeface="Cambria Math" panose="02040503050406030204" pitchFamily="18" charset="0"/>
                          </a:rPr>
                          <m:t>≻</m:t>
                        </m:r>
                      </m:e>
                      <m:sub>
                        <m:r>
                          <a:rPr lang="en-US" i="1">
                            <a:latin typeface="Cambria Math" panose="02040503050406030204" pitchFamily="18" charset="0"/>
                          </a:rPr>
                          <m:t>3</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3</m:t>
                        </m:r>
                      </m:e>
                    </m:d>
                    <m:r>
                      <a:rPr lang="en-US" i="1">
                        <a:latin typeface="Cambria Math" panose="02040503050406030204" pitchFamily="18" charset="0"/>
                      </a:rPr>
                      <m:t>.</m:t>
                    </m:r>
                  </m:oMath>
                </a14:m>
                <a:endParaRPr lang="en-US" dirty="0"/>
              </a:p>
              <a:p>
                <a:pPr marL="285750" lvl="0" indent="-285750">
                  <a:buFont typeface="Arial" panose="020B0604020202020204" pitchFamily="34" charset="0"/>
                  <a:buChar char="•"/>
                </a:pPr>
                <a:r>
                  <a:rPr lang="en-US" dirty="0"/>
                  <a:t>Framework: </a:t>
                </a:r>
                <a14:m>
                  <m:oMath xmlns:m="http://schemas.openxmlformats.org/officeDocument/2006/math">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1, 2</m:t>
                        </m:r>
                      </m:e>
                    </m:d>
                    <m:r>
                      <a:rPr lang="en-US" i="1">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3</m:t>
                        </m:r>
                      </m:e>
                    </m:d>
                    <m:r>
                      <a:rPr lang="en-US" i="1">
                        <a:latin typeface="Cambria Math" panose="02040503050406030204" pitchFamily="18" charset="0"/>
                      </a:rPr>
                      <m:t>}</m:t>
                    </m:r>
                  </m:oMath>
                </a14:m>
                <a:r>
                  <a:rPr lang="en-US" dirty="0"/>
                  <a:t>, where </a:t>
                </a:r>
                <a14:m>
                  <m:oMath xmlns:m="http://schemas.openxmlformats.org/officeDocument/2006/math">
                    <m:r>
                      <a:rPr lang="en-US" i="1">
                        <a:latin typeface="Cambria Math" panose="02040503050406030204" pitchFamily="18" charset="0"/>
                      </a:rPr>
                      <m:t>{1, 2}</m:t>
                    </m:r>
                  </m:oMath>
                </a14:m>
                <a:r>
                  <a:rPr lang="en-US" dirty="0"/>
                  <a:t> is an </a:t>
                </a:r>
                <a:r>
                  <a:rPr lang="en-US" b="1" i="1" dirty="0"/>
                  <a:t>Association</a:t>
                </a:r>
                <a:r>
                  <a:rPr lang="en-US" i="1" dirty="0"/>
                  <a:t> </a:t>
                </a:r>
                <a:r>
                  <a:rPr lang="en-US" dirty="0"/>
                  <a:t>and </a:t>
                </a:r>
                <a14:m>
                  <m:oMath xmlns:m="http://schemas.openxmlformats.org/officeDocument/2006/math">
                    <m:r>
                      <a:rPr lang="en-US" i="1">
                        <a:latin typeface="Cambria Math" panose="02040503050406030204" pitchFamily="18" charset="0"/>
                      </a:rPr>
                      <m:t>{3}</m:t>
                    </m:r>
                  </m:oMath>
                </a14:m>
                <a:r>
                  <a:rPr lang="en-US" dirty="0"/>
                  <a:t> is an </a:t>
                </a:r>
                <a:r>
                  <a:rPr lang="en-US" b="1" i="1" dirty="0"/>
                  <a:t>East-Berlin.</a:t>
                </a:r>
                <a:endParaRPr lang="en-US" b="1" dirty="0"/>
              </a:p>
              <a:p>
                <a:pPr marL="285750" lvl="0" indent="-285750">
                  <a:buFont typeface="Arial" panose="020B0604020202020204" pitchFamily="34" charset="0"/>
                  <a:buChar char="•"/>
                </a:pPr>
                <a:endParaRPr lang="en-US" sz="500" dirty="0"/>
              </a:p>
              <a:p>
                <a:pPr marL="285750" indent="-285750">
                  <a:spcAft>
                    <a:spcPts val="1000"/>
                  </a:spcAft>
                  <a:buFont typeface="Wingdings" pitchFamily="2" charset="2"/>
                  <a:buChar char="à"/>
                </a:pPr>
                <a:r>
                  <a:rPr lang="en-US" altLang="ko-KR" dirty="0">
                    <a:sym typeface="Wingdings" pitchFamily="2" charset="2"/>
                  </a:rPr>
                  <a:t>Now, </a:t>
                </a:r>
                <a:r>
                  <a:rPr lang="en-US" dirty="0"/>
                  <a:t>the framework </a:t>
                </a:r>
                <a14:m>
                  <m:oMath xmlns:m="http://schemas.openxmlformats.org/officeDocument/2006/math">
                    <m:d>
                      <m:dPr>
                        <m:begChr m:val="{"/>
                        <m:endChr m:val="}"/>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r>
                              <a:rPr lang="en-US" i="1">
                                <a:latin typeface="Cambria Math" panose="02040503050406030204" pitchFamily="18" charset="0"/>
                              </a:rPr>
                              <m:t>1, 2</m:t>
                            </m:r>
                          </m:e>
                        </m:d>
                        <m:r>
                          <a:rPr lang="en-US" i="1">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3</m:t>
                            </m:r>
                          </m:e>
                        </m:d>
                      </m:e>
                    </m:d>
                  </m:oMath>
                </a14:m>
                <a:r>
                  <a:rPr lang="en-US" altLang="ko-KR" dirty="0"/>
                  <a:t> is Nozick-stable. (Although person 3 can imagine a better world than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3</m:t>
                        </m:r>
                      </m:e>
                    </m:d>
                  </m:oMath>
                </a14:m>
                <a:r>
                  <a:rPr lang="en-US" altLang="ko-KR" dirty="0"/>
                  <a:t>, person 3 is not a member of an association; rather, they are a member of an east-berlin, who is prohibited to emigrate to another association they can imagine.)</a:t>
                </a:r>
                <a:endParaRPr lang="en-US" dirty="0"/>
              </a:p>
              <a:p>
                <a:pPr marL="285750" indent="-285750">
                  <a:spcAft>
                    <a:spcPts val="1000"/>
                  </a:spcAft>
                  <a:buFont typeface="Wingdings" pitchFamily="2" charset="2"/>
                  <a:buChar char="à"/>
                </a:pPr>
                <a:r>
                  <a:rPr lang="en-US" dirty="0"/>
                  <a:t>Achieving a Nozick-stable framework in this way it entails a violation of individual 3’s freedom, particularly their freedom of movement.</a:t>
                </a:r>
                <a:endParaRPr lang="en-US" sz="1000" dirty="0"/>
              </a:p>
              <a:p>
                <a:pPr marL="285750" indent="-285750">
                  <a:spcAft>
                    <a:spcPts val="1000"/>
                  </a:spcAft>
                  <a:buFont typeface="Wingdings" pitchFamily="2" charset="2"/>
                  <a:buChar char="à"/>
                </a:pPr>
                <a:r>
                  <a:rPr lang="en-US" dirty="0"/>
                  <a:t>Hence, achieving a Nozick-stable framework in this way again severs the conceptual link between (Nozick) stability and utopia. </a:t>
                </a:r>
              </a:p>
              <a:p>
                <a:pPr marL="285750" indent="-285750">
                  <a:spcAft>
                    <a:spcPts val="1000"/>
                  </a:spcAft>
                  <a:buFont typeface="Wingdings" pitchFamily="2" charset="2"/>
                  <a:buChar char="à"/>
                </a:pPr>
                <a:endParaRPr lang="ko-KR" altLang="ko-KR" dirty="0"/>
              </a:p>
              <a:p>
                <a:pPr marL="285750" indent="-285750">
                  <a:spcAft>
                    <a:spcPts val="1000"/>
                  </a:spcAft>
                  <a:buFont typeface="Arial" panose="020B0604020202020204" pitchFamily="34" charset="0"/>
                  <a:buChar char="•"/>
                </a:pPr>
                <a:endParaRPr lang="en-US" altLang="ko-KR" dirty="0"/>
              </a:p>
              <a:p>
                <a:pPr marL="285750" indent="-285750">
                  <a:spcAft>
                    <a:spcPts val="1000"/>
                  </a:spcAft>
                  <a:buFont typeface="Arial" panose="020B0604020202020204" pitchFamily="34" charset="0"/>
                  <a:buChar char="•"/>
                </a:pPr>
                <a:endParaRPr lang="en-US" altLang="ko-KR" dirty="0">
                  <a:ea typeface="맑은 고딕" panose="020B0503020000020004" pitchFamily="50" charset="-127"/>
                  <a:cs typeface="Times New Roman" panose="02020603050405020304" pitchFamily="18" charset="0"/>
                  <a:sym typeface="Wingdings" panose="05000000000000000000" pitchFamily="2" charset="2"/>
                </a:endParaRPr>
              </a:p>
              <a:p>
                <a:pPr>
                  <a:spcAft>
                    <a:spcPts val="1000"/>
                  </a:spcAft>
                </a:pPr>
                <a:endParaRPr lang="en-US" altLang="ko-KR" dirty="0">
                  <a:ea typeface="맑은 고딕" panose="020B0503020000020004" pitchFamily="50" charset="-127"/>
                  <a:cs typeface="Times New Roman" panose="02020603050405020304" pitchFamily="18" charset="0"/>
                  <a:sym typeface="Wingdings" panose="05000000000000000000" pitchFamily="2" charset="2"/>
                </a:endParaRPr>
              </a:p>
              <a:p>
                <a:pPr marL="285750" indent="-285750">
                  <a:spcAft>
                    <a:spcPts val="1000"/>
                  </a:spcAft>
                  <a:buFont typeface="Arial" panose="020B0604020202020204" pitchFamily="34" charset="0"/>
                  <a:buChar char="•"/>
                </a:pPr>
                <a:endParaRPr lang="en-US" altLang="ko-KR" dirty="0">
                  <a:ea typeface="맑은 고딕" panose="020B0503020000020004" pitchFamily="50" charset="-127"/>
                  <a:cs typeface="Times New Roman" panose="02020603050405020304" pitchFamily="18" charset="0"/>
                </a:endParaRPr>
              </a:p>
              <a:p>
                <a:pPr marL="285750" indent="-285750">
                  <a:spcAft>
                    <a:spcPts val="1000"/>
                  </a:spcAft>
                  <a:buFont typeface="Wingdings" panose="05000000000000000000" pitchFamily="2" charset="2"/>
                  <a:buChar char="à"/>
                </a:pPr>
                <a:endParaRPr lang="en-US" altLang="ko-KR" dirty="0">
                  <a:ea typeface="맑은 고딕" panose="020B0503020000020004" pitchFamily="50" charset="-127"/>
                  <a:cs typeface="Times New Roman" panose="02020603050405020304" pitchFamily="18" charset="0"/>
                </a:endParaRPr>
              </a:p>
              <a:p>
                <a:pPr marL="285750" indent="-285750">
                  <a:spcAft>
                    <a:spcPts val="1000"/>
                  </a:spcAft>
                  <a:buFont typeface="Arial" panose="020B0604020202020204" pitchFamily="34" charset="0"/>
                  <a:buChar char="•"/>
                </a:pPr>
                <a:endParaRPr lang="en-US" altLang="ko-KR" dirty="0">
                  <a:effectLst/>
                  <a:ea typeface="맑은 고딕" panose="020B0503020000020004" pitchFamily="50" charset="-127"/>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979E2674-4B8E-C61B-5EF1-B7ECBCE5B36E}"/>
                  </a:ext>
                </a:extLst>
              </p:cNvPr>
              <p:cNvSpPr txBox="1">
                <a:spLocks noRot="1" noChangeAspect="1" noMove="1" noResize="1" noEditPoints="1" noAdjustHandles="1" noChangeArrowheads="1" noChangeShapeType="1" noTextEdit="1"/>
              </p:cNvSpPr>
              <p:nvPr/>
            </p:nvSpPr>
            <p:spPr>
              <a:xfrm>
                <a:off x="0" y="14593"/>
                <a:ext cx="9144000" cy="9754915"/>
              </a:xfrm>
              <a:prstGeom prst="rect">
                <a:avLst/>
              </a:prstGeom>
              <a:blipFill>
                <a:blip r:embed="rId2"/>
                <a:stretch>
                  <a:fillRect l="-694" t="-260" r="-972"/>
                </a:stretch>
              </a:blipFill>
            </p:spPr>
            <p:txBody>
              <a:bodyPr/>
              <a:lstStyle/>
              <a:p>
                <a:r>
                  <a:rPr lang="en-US">
                    <a:noFill/>
                  </a:rPr>
                  <a:t> </a:t>
                </a:r>
              </a:p>
            </p:txBody>
          </p:sp>
        </mc:Fallback>
      </mc:AlternateContent>
    </p:spTree>
    <p:extLst>
      <p:ext uri="{BB962C8B-B14F-4D97-AF65-F5344CB8AC3E}">
        <p14:creationId xmlns:p14="http://schemas.microsoft.com/office/powerpoint/2010/main" val="2241330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fade">
                                      <p:cBhvr>
                                        <p:cTn id="37" dur="500"/>
                                        <p:tgtEl>
                                          <p:spTgt spid="4">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8" end="8"/>
                                            </p:txEl>
                                          </p:spTgt>
                                        </p:tgtEl>
                                        <p:attrNameLst>
                                          <p:attrName>style.visibility</p:attrName>
                                        </p:attrNameLst>
                                      </p:cBhvr>
                                      <p:to>
                                        <p:strVal val="visible"/>
                                      </p:to>
                                    </p:set>
                                    <p:animEffect transition="in" filter="fade">
                                      <p:cBhvr>
                                        <p:cTn id="42" dur="500"/>
                                        <p:tgtEl>
                                          <p:spTgt spid="4">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animEffect transition="in" filter="fade">
                                      <p:cBhvr>
                                        <p:cTn id="47" dur="500"/>
                                        <p:tgtEl>
                                          <p:spTgt spid="4">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11" end="11"/>
                                            </p:txEl>
                                          </p:spTgt>
                                        </p:tgtEl>
                                        <p:attrNameLst>
                                          <p:attrName>style.visibility</p:attrName>
                                        </p:attrNameLst>
                                      </p:cBhvr>
                                      <p:to>
                                        <p:strVal val="visible"/>
                                      </p:to>
                                    </p:set>
                                    <p:animEffect transition="in" filter="fade">
                                      <p:cBhvr>
                                        <p:cTn id="52" dur="500"/>
                                        <p:tgtEl>
                                          <p:spTgt spid="4">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txEl>
                                              <p:pRg st="12" end="12"/>
                                            </p:txEl>
                                          </p:spTgt>
                                        </p:tgtEl>
                                        <p:attrNameLst>
                                          <p:attrName>style.visibility</p:attrName>
                                        </p:attrNameLst>
                                      </p:cBhvr>
                                      <p:to>
                                        <p:strVal val="visible"/>
                                      </p:to>
                                    </p:set>
                                    <p:animEffect transition="in" filter="fade">
                                      <p:cBhvr>
                                        <p:cTn id="57" dur="500"/>
                                        <p:tgtEl>
                                          <p:spTgt spid="4">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
                                            <p:txEl>
                                              <p:pRg st="13" end="13"/>
                                            </p:txEl>
                                          </p:spTgt>
                                        </p:tgtEl>
                                        <p:attrNameLst>
                                          <p:attrName>style.visibility</p:attrName>
                                        </p:attrNameLst>
                                      </p:cBhvr>
                                      <p:to>
                                        <p:strVal val="visible"/>
                                      </p:to>
                                    </p:set>
                                    <p:animEffect transition="in" filter="fade">
                                      <p:cBhvr>
                                        <p:cTn id="62"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E8E0A3-A927-E6D0-4171-397B2C572A1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99136B6-1DA1-3B77-0DAB-3F9826927BDA}"/>
              </a:ext>
            </a:extLst>
          </p:cNvPr>
          <p:cNvSpPr txBox="1"/>
          <p:nvPr/>
        </p:nvSpPr>
        <p:spPr>
          <a:xfrm>
            <a:off x="0" y="14593"/>
            <a:ext cx="9144000" cy="8756243"/>
          </a:xfrm>
          <a:prstGeom prst="rect">
            <a:avLst/>
          </a:prstGeom>
          <a:noFill/>
        </p:spPr>
        <p:txBody>
          <a:bodyPr wrap="square" rtlCol="0">
            <a:spAutoFit/>
          </a:bodyPr>
          <a:lstStyle/>
          <a:p>
            <a:pPr>
              <a:spcAft>
                <a:spcPts val="1000"/>
              </a:spcAft>
            </a:pPr>
            <a:r>
              <a:rPr lang="en-US" altLang="ko-KR" sz="2000" b="1" dirty="0">
                <a:effectLst/>
                <a:ea typeface="맑은 고딕" panose="020B0503020000020004" pitchFamily="50" charset="-127"/>
                <a:cs typeface="Times New Roman" panose="02020603050405020304" pitchFamily="18" charset="0"/>
              </a:rPr>
              <a:t>Philosophical Lessons of Examples 3 and 4</a:t>
            </a:r>
          </a:p>
          <a:p>
            <a:pPr marL="285750" indent="-285750">
              <a:buFont typeface="Arial" panose="020B0604020202020204" pitchFamily="34" charset="0"/>
              <a:buChar char="•"/>
            </a:pPr>
            <a:r>
              <a:rPr lang="en-US" dirty="0"/>
              <a:t>Examples 3 and 4 underscore a crucial observation: it's possible to attain a stable framework in the possible worlds model by limiting either individuals' freedom of thought or freedom of movement/association. </a:t>
            </a:r>
          </a:p>
          <a:p>
            <a:pPr marL="285750" indent="-285750">
              <a:buFont typeface="Arial" panose="020B0604020202020204" pitchFamily="34" charset="0"/>
              <a:buChar char="•"/>
            </a:pPr>
            <a:endParaRPr lang="en-US" dirty="0"/>
          </a:p>
          <a:p>
            <a:pPr marL="285750" indent="-285750">
              <a:buFont typeface="Wingdings" pitchFamily="2" charset="2"/>
              <a:buChar char="à"/>
            </a:pPr>
            <a:r>
              <a:rPr lang="en-US" dirty="0"/>
              <a:t>However, the stability so achieved would be </a:t>
            </a:r>
            <a:r>
              <a:rPr lang="en-US" i="1" dirty="0"/>
              <a:t>stable for the wrong reasons</a:t>
            </a:r>
            <a:r>
              <a:rPr lang="en-US" dirty="0"/>
              <a:t>. </a:t>
            </a:r>
          </a:p>
          <a:p>
            <a:pPr marL="285750" indent="-285750">
              <a:buFont typeface="Wingdings" pitchFamily="2" charset="2"/>
              <a:buChar char="à"/>
            </a:pPr>
            <a:endParaRPr lang="en-US" dirty="0"/>
          </a:p>
          <a:p>
            <a:pPr marL="285750" indent="-285750">
              <a:spcAft>
                <a:spcPts val="1000"/>
              </a:spcAft>
              <a:buFont typeface="Arial" panose="020B0604020202020204" pitchFamily="34" charset="0"/>
              <a:buChar char="•"/>
            </a:pPr>
            <a:r>
              <a:rPr lang="en-US" altLang="ko-KR" dirty="0"/>
              <a:t>Remember that for Nozick, a Nozick-stable framework in the possible worlds model is equivalent to the minimal state. </a:t>
            </a:r>
            <a:endParaRPr lang="ko-KR" altLang="ko-KR" dirty="0"/>
          </a:p>
          <a:p>
            <a:pPr marL="285750" indent="-285750">
              <a:spcAft>
                <a:spcPts val="1000"/>
              </a:spcAft>
              <a:buFont typeface="Wingdings" pitchFamily="2" charset="2"/>
              <a:buChar char="à"/>
            </a:pPr>
            <a:r>
              <a:rPr lang="en-US" dirty="0">
                <a:sym typeface="Wingdings" pitchFamily="2" charset="2"/>
              </a:rPr>
              <a:t>I</a:t>
            </a:r>
            <a:r>
              <a:rPr lang="en-US" dirty="0"/>
              <a:t>f it emerges that a stable framework can only be attained in the possible worlds model through the infringement of individual rights, this would not only sever the conceptual link between stability and utopia, but also suggest that we cannot reach the minimal state without violating individual rights. This defeats the whole purpose of ASU.</a:t>
            </a:r>
          </a:p>
          <a:p>
            <a:pPr marL="285750" indent="-285750">
              <a:spcAft>
                <a:spcPts val="1000"/>
              </a:spcAft>
              <a:buFont typeface="Wingdings" pitchFamily="2" charset="2"/>
              <a:buChar char="à"/>
            </a:pPr>
            <a:r>
              <a:rPr lang="en-US" dirty="0"/>
              <a:t> Hence, in order for stability in the possible worlds model to truly serve as a formal basis for a utopian framework and the minimal state, “[s]</a:t>
            </a:r>
            <a:r>
              <a:rPr lang="en-US" dirty="0" err="1"/>
              <a:t>tability</a:t>
            </a:r>
            <a:r>
              <a:rPr lang="en-US" dirty="0"/>
              <a:t> has to be due to the absence of possible improvements, not due to people being coerced to remain in their associations. In short, stability must be the results of voluntary choice.” (Bader 2011: 263) </a:t>
            </a:r>
          </a:p>
          <a:p>
            <a:pPr marL="285750" indent="-285750">
              <a:spcAft>
                <a:spcPts val="1000"/>
              </a:spcAft>
              <a:buFont typeface="Wingdings" pitchFamily="2" charset="2"/>
              <a:buChar char="à"/>
            </a:pPr>
            <a:r>
              <a:rPr lang="en-US" dirty="0"/>
              <a:t>It is therefore crucial for Nozick to demonstrate the existence of a Nozick stable framework in the possible worlds model </a:t>
            </a:r>
            <a:r>
              <a:rPr lang="en-US" i="1" dirty="0"/>
              <a:t>without</a:t>
            </a:r>
            <a:r>
              <a:rPr lang="en-US" dirty="0"/>
              <a:t> restricting people’s imaginations (i.e., under unrestricted imaginations) or their freedom of movement (i.e., without relying on east-berlins) for his entire project to remain intact. </a:t>
            </a:r>
            <a:endParaRPr lang="en-US" altLang="ko-KR" dirty="0"/>
          </a:p>
          <a:p>
            <a:pPr marL="285750" indent="-285750">
              <a:spcAft>
                <a:spcPts val="1000"/>
              </a:spcAft>
              <a:buFont typeface="Arial" panose="020B0604020202020204" pitchFamily="34" charset="0"/>
              <a:buChar char="•"/>
            </a:pPr>
            <a:endParaRPr lang="en-US" altLang="ko-KR" dirty="0">
              <a:ea typeface="맑은 고딕" panose="020B0503020000020004" pitchFamily="50" charset="-127"/>
              <a:cs typeface="Times New Roman" panose="02020603050405020304" pitchFamily="18" charset="0"/>
              <a:sym typeface="Wingdings" panose="05000000000000000000" pitchFamily="2" charset="2"/>
            </a:endParaRPr>
          </a:p>
          <a:p>
            <a:pPr>
              <a:spcAft>
                <a:spcPts val="1000"/>
              </a:spcAft>
            </a:pPr>
            <a:endParaRPr lang="en-US" altLang="ko-KR" dirty="0">
              <a:ea typeface="맑은 고딕" panose="020B0503020000020004" pitchFamily="50" charset="-127"/>
              <a:cs typeface="Times New Roman" panose="02020603050405020304" pitchFamily="18" charset="0"/>
              <a:sym typeface="Wingdings" panose="05000000000000000000" pitchFamily="2" charset="2"/>
            </a:endParaRPr>
          </a:p>
          <a:p>
            <a:pPr marL="285750" indent="-285750">
              <a:spcAft>
                <a:spcPts val="1000"/>
              </a:spcAft>
              <a:buFont typeface="Arial" panose="020B0604020202020204" pitchFamily="34" charset="0"/>
              <a:buChar char="•"/>
            </a:pPr>
            <a:endParaRPr lang="en-US" altLang="ko-KR" dirty="0">
              <a:ea typeface="맑은 고딕" panose="020B0503020000020004" pitchFamily="50" charset="-127"/>
              <a:cs typeface="Times New Roman" panose="02020603050405020304" pitchFamily="18" charset="0"/>
            </a:endParaRPr>
          </a:p>
          <a:p>
            <a:pPr marL="285750" indent="-285750">
              <a:spcAft>
                <a:spcPts val="1000"/>
              </a:spcAft>
              <a:buFont typeface="Wingdings" panose="05000000000000000000" pitchFamily="2" charset="2"/>
              <a:buChar char="à"/>
            </a:pPr>
            <a:endParaRPr lang="en-US" altLang="ko-KR" dirty="0">
              <a:ea typeface="맑은 고딕" panose="020B0503020000020004" pitchFamily="50" charset="-127"/>
              <a:cs typeface="Times New Roman" panose="02020603050405020304" pitchFamily="18" charset="0"/>
            </a:endParaRPr>
          </a:p>
          <a:p>
            <a:pPr marL="285750" indent="-285750">
              <a:spcAft>
                <a:spcPts val="1000"/>
              </a:spcAft>
              <a:buFont typeface="Arial" panose="020B0604020202020204" pitchFamily="34" charset="0"/>
              <a:buChar char="•"/>
            </a:pPr>
            <a:endParaRPr lang="en-US" altLang="ko-KR" dirty="0">
              <a:effectLst/>
              <a:ea typeface="맑은 고딕" panose="020B0503020000020004" pitchFamily="50" charset="-127"/>
              <a:cs typeface="Times New Roman" panose="02020603050405020304" pitchFamily="18" charset="0"/>
            </a:endParaRPr>
          </a:p>
        </p:txBody>
      </p:sp>
    </p:spTree>
    <p:extLst>
      <p:ext uri="{BB962C8B-B14F-4D97-AF65-F5344CB8AC3E}">
        <p14:creationId xmlns:p14="http://schemas.microsoft.com/office/powerpoint/2010/main" val="2219789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fade">
                                      <p:cBhvr>
                                        <p:cTn id="32" dur="500"/>
                                        <p:tgtEl>
                                          <p:spTgt spid="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fade">
                                      <p:cBhvr>
                                        <p:cTn id="3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6A30C3-FD33-DD0B-773C-2FFE1814FA97}"/>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1A75039-CA71-0678-EE78-77CF1EF648AD}"/>
                  </a:ext>
                </a:extLst>
              </p:cNvPr>
              <p:cNvSpPr txBox="1"/>
              <p:nvPr/>
            </p:nvSpPr>
            <p:spPr>
              <a:xfrm>
                <a:off x="0" y="14593"/>
                <a:ext cx="9144000" cy="8947962"/>
              </a:xfrm>
              <a:prstGeom prst="rect">
                <a:avLst/>
              </a:prstGeom>
              <a:noFill/>
            </p:spPr>
            <p:txBody>
              <a:bodyPr wrap="square" rtlCol="0">
                <a:spAutoFit/>
              </a:bodyPr>
              <a:lstStyle/>
              <a:p>
                <a:pPr marL="285750" indent="-285750">
                  <a:spcAft>
                    <a:spcPts val="1000"/>
                  </a:spcAft>
                  <a:buFont typeface="Wingdings" pitchFamily="2" charset="2"/>
                  <a:buChar char="à"/>
                </a:pPr>
                <a:r>
                  <a:rPr lang="en-US" altLang="ko-KR" dirty="0">
                    <a:effectLst/>
                    <a:ea typeface="맑은 고딕" panose="020B0503020000020004" pitchFamily="50" charset="-127"/>
                    <a:cs typeface="Times New Roman" panose="02020603050405020304" pitchFamily="18" charset="0"/>
                  </a:rPr>
                  <a:t>As the following example illustrates, even if there exists a Nozick-stable world for each individual, this does not necessarily guarantee the existence of a Nozick-stable framewor</a:t>
                </a:r>
                <a:r>
                  <a:rPr lang="en-US" altLang="ko-KR" dirty="0">
                    <a:ea typeface="맑은 고딕" panose="020B0503020000020004" pitchFamily="50" charset="-127"/>
                    <a:cs typeface="Times New Roman" panose="02020603050405020304" pitchFamily="18" charset="0"/>
                  </a:rPr>
                  <a:t>k. </a:t>
                </a:r>
                <a:endParaRPr lang="en-US" altLang="ko-KR" dirty="0">
                  <a:effectLst/>
                  <a:ea typeface="맑은 고딕" panose="020B0503020000020004" pitchFamily="50" charset="-127"/>
                  <a:cs typeface="Times New Roman" panose="02020603050405020304" pitchFamily="18" charset="0"/>
                </a:endParaRPr>
              </a:p>
              <a:p>
                <a:pPr>
                  <a:spcAft>
                    <a:spcPts val="1000"/>
                  </a:spcAft>
                </a:pPr>
                <a:endParaRPr lang="en-US" altLang="ko-KR" sz="1000" b="1" dirty="0">
                  <a:ea typeface="맑은 고딕" panose="020B0503020000020004" pitchFamily="50" charset="-127"/>
                  <a:cs typeface="Times New Roman" panose="02020603050405020304" pitchFamily="18" charset="0"/>
                </a:endParaRPr>
              </a:p>
              <a:p>
                <a:pPr>
                  <a:spcAft>
                    <a:spcPts val="1000"/>
                  </a:spcAft>
                </a:pPr>
                <a:r>
                  <a:rPr lang="en-US" altLang="ko-KR" sz="2000" b="1" dirty="0">
                    <a:effectLst/>
                    <a:ea typeface="맑은 고딕" panose="020B0503020000020004" pitchFamily="50" charset="-127"/>
                    <a:cs typeface="Times New Roman" panose="02020603050405020304" pitchFamily="18" charset="0"/>
                  </a:rPr>
                  <a:t>Example 5 (Existence of Nozick Stable World for Each </a:t>
                </a:r>
                <a14:m>
                  <m:oMath xmlns:m="http://schemas.openxmlformats.org/officeDocument/2006/math">
                    <m:r>
                      <a:rPr lang="en-US" altLang="ko-KR" sz="2000" b="1" i="1" smtClean="0">
                        <a:effectLst/>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ko-KR" sz="2000" b="1" dirty="0">
                    <a:effectLst/>
                    <a:ea typeface="맑은 고딕" panose="020B0503020000020004" pitchFamily="50" charset="-127"/>
                    <a:cs typeface="Times New Roman" panose="02020603050405020304" pitchFamily="18" charset="0"/>
                  </a:rPr>
                  <a:t> Nozick Stable Framework)</a:t>
                </a:r>
              </a:p>
              <a:p>
                <a:pPr marL="285750" lvl="0" indent="-285750">
                  <a:buFont typeface="Arial" panose="020B0604020202020204" pitchFamily="34" charset="0"/>
                  <a:buChar char="•"/>
                </a:pPr>
                <a:endParaRPr lang="en-US" sz="1000" i="1" dirty="0"/>
              </a:p>
              <a:p>
                <a:pPr marL="285750" lvl="0" indent="-285750">
                  <a:buFont typeface="Arial" panose="020B0604020202020204" pitchFamily="34" charset="0"/>
                  <a:buChar char="•"/>
                </a:pPr>
                <a14:m>
                  <m:oMath xmlns:m="http://schemas.openxmlformats.org/officeDocument/2006/math">
                    <m:r>
                      <a:rPr lang="en-US" i="1">
                        <a:latin typeface="Cambria Math" panose="02040503050406030204" pitchFamily="18" charset="0"/>
                      </a:rPr>
                      <m:t>𝑁</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1, 2, 3</m:t>
                        </m:r>
                      </m:e>
                    </m:d>
                  </m:oMath>
                </a14:m>
                <a:r>
                  <a:rPr lang="en-US" dirty="0"/>
                  <a:t>.</a:t>
                </a:r>
              </a:p>
              <a:p>
                <a:pPr marL="285750" lvl="0" indent="-285750">
                  <a:buFont typeface="Arial" panose="020B0604020202020204" pitchFamily="34" charset="0"/>
                  <a:buChar char="•"/>
                </a:pPr>
                <a:r>
                  <a:rPr lang="en-US" dirty="0"/>
                  <a:t>Unrestricted Imaginations: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𝛺</m:t>
                        </m:r>
                      </m:e>
                      <m:sub>
                        <m:r>
                          <a:rPr lang="en-US" i="1">
                            <a:latin typeface="Cambria Math" panose="02040503050406030204" pitchFamily="18" charset="0"/>
                          </a:rPr>
                          <m:t>𝑖</m:t>
                        </m:r>
                      </m:sub>
                    </m:sSub>
                  </m:oMath>
                </a14:m>
                <a:r>
                  <a:rPr lang="en-US" dirty="0"/>
                  <a:t> for all </a:t>
                </a:r>
                <a14:m>
                  <m:oMath xmlns:m="http://schemas.openxmlformats.org/officeDocument/2006/math">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𝑁</m:t>
                    </m:r>
                  </m:oMath>
                </a14:m>
                <a:r>
                  <a:rPr lang="en-US" dirty="0"/>
                  <a:t>.</a:t>
                </a:r>
              </a:p>
              <a:p>
                <a:pPr marL="285750" lvl="0" indent="-285750">
                  <a:buFont typeface="Arial" panose="020B0604020202020204" pitchFamily="34" charset="0"/>
                  <a:buChar char="•"/>
                </a:pPr>
                <a:r>
                  <a:rPr lang="en-US" dirty="0"/>
                  <a:t>Individual 1’s Preferences: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1, 2</m:t>
                        </m:r>
                      </m:e>
                    </m:d>
                    <m:sSub>
                      <m:sSubPr>
                        <m:ctrlPr>
                          <a:rPr lang="en-US" i="1">
                            <a:latin typeface="Cambria Math" panose="02040503050406030204" pitchFamily="18" charset="0"/>
                          </a:rPr>
                        </m:ctrlPr>
                      </m:sSubPr>
                      <m:e>
                        <m:r>
                          <a:rPr lang="en-US" i="1">
                            <a:latin typeface="Cambria Math" panose="02040503050406030204" pitchFamily="18" charset="0"/>
                          </a:rPr>
                          <m:t>∼</m:t>
                        </m:r>
                      </m:e>
                      <m:sub>
                        <m:r>
                          <a:rPr lang="en-US" i="1">
                            <a:latin typeface="Cambria Math" panose="02040503050406030204" pitchFamily="18" charset="0"/>
                          </a:rPr>
                          <m:t>1</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1,3</m:t>
                        </m:r>
                      </m:e>
                    </m:d>
                    <m:sSub>
                      <m:sSubPr>
                        <m:ctrlPr>
                          <a:rPr lang="en-US" i="1">
                            <a:latin typeface="Cambria Math" panose="02040503050406030204" pitchFamily="18" charset="0"/>
                          </a:rPr>
                        </m:ctrlPr>
                      </m:sSubPr>
                      <m:e>
                        <m:r>
                          <a:rPr lang="en-US" i="1">
                            <a:latin typeface="Cambria Math" panose="02040503050406030204" pitchFamily="18" charset="0"/>
                          </a:rPr>
                          <m:t>≻</m:t>
                        </m:r>
                      </m:e>
                      <m:sub>
                        <m:r>
                          <a:rPr lang="en-US" i="1">
                            <a:latin typeface="Cambria Math" panose="02040503050406030204" pitchFamily="18" charset="0"/>
                          </a:rPr>
                          <m:t>1</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1, 2, 3</m:t>
                        </m:r>
                      </m:e>
                    </m:d>
                    <m:sSub>
                      <m:sSubPr>
                        <m:ctrlPr>
                          <a:rPr lang="en-US" i="1">
                            <a:latin typeface="Cambria Math" panose="02040503050406030204" pitchFamily="18" charset="0"/>
                          </a:rPr>
                        </m:ctrlPr>
                      </m:sSubPr>
                      <m:e>
                        <m:r>
                          <a:rPr lang="en-US" i="1">
                            <a:latin typeface="Cambria Math" panose="02040503050406030204" pitchFamily="18" charset="0"/>
                          </a:rPr>
                          <m:t>≻</m:t>
                        </m:r>
                      </m:e>
                      <m:sub>
                        <m:r>
                          <a:rPr lang="en-US" i="1">
                            <a:latin typeface="Cambria Math" panose="02040503050406030204" pitchFamily="18" charset="0"/>
                          </a:rPr>
                          <m:t>1</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1</m:t>
                        </m:r>
                      </m:e>
                    </m:d>
                  </m:oMath>
                </a14:m>
                <a:r>
                  <a:rPr lang="en-US" dirty="0"/>
                  <a:t>.</a:t>
                </a:r>
              </a:p>
              <a:p>
                <a:pPr marL="285750" lvl="0" indent="-285750">
                  <a:buFont typeface="Arial" panose="020B0604020202020204" pitchFamily="34" charset="0"/>
                  <a:buChar char="•"/>
                </a:pPr>
                <a:r>
                  <a:rPr lang="en-US" dirty="0"/>
                  <a:t>Individual 2’s Preferences: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1, 2</m:t>
                        </m:r>
                      </m:e>
                    </m:d>
                    <m:sSub>
                      <m:sSubPr>
                        <m:ctrlPr>
                          <a:rPr lang="en-US" i="1">
                            <a:latin typeface="Cambria Math" panose="02040503050406030204" pitchFamily="18" charset="0"/>
                          </a:rPr>
                        </m:ctrlPr>
                      </m:sSubPr>
                      <m:e>
                        <m:r>
                          <a:rPr lang="en-US" i="1">
                            <a:latin typeface="Cambria Math" panose="02040503050406030204" pitchFamily="18" charset="0"/>
                          </a:rPr>
                          <m:t>∼</m:t>
                        </m:r>
                      </m:e>
                      <m:sub>
                        <m:r>
                          <a:rPr lang="en-US" i="1">
                            <a:latin typeface="Cambria Math" panose="02040503050406030204" pitchFamily="18" charset="0"/>
                          </a:rPr>
                          <m:t>2</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2,3</m:t>
                        </m:r>
                      </m:e>
                    </m:d>
                    <m:sSub>
                      <m:sSubPr>
                        <m:ctrlPr>
                          <a:rPr lang="en-US" i="1">
                            <a:latin typeface="Cambria Math" panose="02040503050406030204" pitchFamily="18" charset="0"/>
                          </a:rPr>
                        </m:ctrlPr>
                      </m:sSubPr>
                      <m:e>
                        <m:r>
                          <a:rPr lang="en-US" i="1">
                            <a:latin typeface="Cambria Math" panose="02040503050406030204" pitchFamily="18" charset="0"/>
                          </a:rPr>
                          <m:t>≻</m:t>
                        </m:r>
                      </m:e>
                      <m:sub>
                        <m:r>
                          <a:rPr lang="en-US" i="1">
                            <a:latin typeface="Cambria Math" panose="02040503050406030204" pitchFamily="18" charset="0"/>
                          </a:rPr>
                          <m:t>2</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1, 2, 3</m:t>
                        </m:r>
                      </m:e>
                    </m:d>
                    <m:sSub>
                      <m:sSubPr>
                        <m:ctrlPr>
                          <a:rPr lang="en-US" i="1">
                            <a:latin typeface="Cambria Math" panose="02040503050406030204" pitchFamily="18" charset="0"/>
                          </a:rPr>
                        </m:ctrlPr>
                      </m:sSubPr>
                      <m:e>
                        <m:r>
                          <a:rPr lang="en-US" i="1">
                            <a:latin typeface="Cambria Math" panose="02040503050406030204" pitchFamily="18" charset="0"/>
                          </a:rPr>
                          <m:t>≻</m:t>
                        </m:r>
                      </m:e>
                      <m:sub>
                        <m:r>
                          <a:rPr lang="en-US" i="1">
                            <a:latin typeface="Cambria Math" panose="02040503050406030204" pitchFamily="18" charset="0"/>
                          </a:rPr>
                          <m:t>3</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2</m:t>
                        </m:r>
                      </m:e>
                    </m:d>
                    <m:r>
                      <a:rPr lang="en-US" i="1">
                        <a:latin typeface="Cambria Math" panose="02040503050406030204" pitchFamily="18" charset="0"/>
                      </a:rPr>
                      <m:t>.</m:t>
                    </m:r>
                  </m:oMath>
                </a14:m>
                <a:endParaRPr lang="en-US" dirty="0"/>
              </a:p>
              <a:p>
                <a:pPr marL="285750" lvl="0" indent="-285750">
                  <a:buFont typeface="Arial" panose="020B0604020202020204" pitchFamily="34" charset="0"/>
                  <a:buChar char="•"/>
                </a:pPr>
                <a:r>
                  <a:rPr lang="en-US" dirty="0"/>
                  <a:t>Individual 3’s Preferences: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1, 3</m:t>
                        </m:r>
                      </m:e>
                    </m:d>
                    <m:sSub>
                      <m:sSubPr>
                        <m:ctrlPr>
                          <a:rPr lang="en-US" i="1">
                            <a:latin typeface="Cambria Math" panose="02040503050406030204" pitchFamily="18" charset="0"/>
                          </a:rPr>
                        </m:ctrlPr>
                      </m:sSubPr>
                      <m:e>
                        <m:r>
                          <a:rPr lang="en-US" i="1">
                            <a:latin typeface="Cambria Math" panose="02040503050406030204" pitchFamily="18" charset="0"/>
                          </a:rPr>
                          <m:t>∼</m:t>
                        </m:r>
                      </m:e>
                      <m:sub>
                        <m:r>
                          <a:rPr lang="en-US" i="1">
                            <a:latin typeface="Cambria Math" panose="02040503050406030204" pitchFamily="18" charset="0"/>
                          </a:rPr>
                          <m:t>3</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2,3</m:t>
                        </m:r>
                      </m:e>
                    </m:d>
                    <m:sSub>
                      <m:sSubPr>
                        <m:ctrlPr>
                          <a:rPr lang="en-US" i="1">
                            <a:latin typeface="Cambria Math" panose="02040503050406030204" pitchFamily="18" charset="0"/>
                          </a:rPr>
                        </m:ctrlPr>
                      </m:sSubPr>
                      <m:e>
                        <m:r>
                          <a:rPr lang="en-US" i="1">
                            <a:latin typeface="Cambria Math" panose="02040503050406030204" pitchFamily="18" charset="0"/>
                          </a:rPr>
                          <m:t>≻</m:t>
                        </m:r>
                      </m:e>
                      <m:sub>
                        <m:r>
                          <a:rPr lang="en-US" i="1">
                            <a:latin typeface="Cambria Math" panose="02040503050406030204" pitchFamily="18" charset="0"/>
                          </a:rPr>
                          <m:t>3</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1, 2, 3</m:t>
                        </m:r>
                      </m:e>
                    </m:d>
                    <m:sSub>
                      <m:sSubPr>
                        <m:ctrlPr>
                          <a:rPr lang="en-US" i="1">
                            <a:latin typeface="Cambria Math" panose="02040503050406030204" pitchFamily="18" charset="0"/>
                          </a:rPr>
                        </m:ctrlPr>
                      </m:sSubPr>
                      <m:e>
                        <m:r>
                          <a:rPr lang="en-US" i="1">
                            <a:latin typeface="Cambria Math" panose="02040503050406030204" pitchFamily="18" charset="0"/>
                          </a:rPr>
                          <m:t>≻</m:t>
                        </m:r>
                      </m:e>
                      <m:sub>
                        <m:r>
                          <a:rPr lang="en-US" i="1">
                            <a:latin typeface="Cambria Math" panose="02040503050406030204" pitchFamily="18" charset="0"/>
                          </a:rPr>
                          <m:t>3</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3</m:t>
                        </m:r>
                      </m:e>
                    </m:d>
                    <m:r>
                      <a:rPr lang="en-US" i="1">
                        <a:latin typeface="Cambria Math" panose="02040503050406030204" pitchFamily="18" charset="0"/>
                      </a:rPr>
                      <m:t>.</m:t>
                    </m:r>
                  </m:oMath>
                </a14:m>
                <a:endParaRPr lang="en-US" dirty="0"/>
              </a:p>
              <a:p>
                <a:pPr>
                  <a:spcAft>
                    <a:spcPts val="1000"/>
                  </a:spcAft>
                </a:pPr>
                <a:endParaRPr lang="en-US" altLang="ko-KR" dirty="0">
                  <a:sym typeface="Wingdings" pitchFamily="2" charset="2"/>
                </a:endParaRPr>
              </a:p>
              <a:p>
                <a:pPr marL="285750" indent="-285750">
                  <a:spcAft>
                    <a:spcPts val="1000"/>
                  </a:spcAft>
                  <a:buFont typeface="Wingdings" pitchFamily="2" charset="2"/>
                  <a:buChar char="à"/>
                </a:pPr>
                <a:r>
                  <a:rPr lang="en-US" altLang="ko-KR" dirty="0">
                    <a:sym typeface="Wingdings" pitchFamily="2" charset="2"/>
                  </a:rPr>
                  <a:t>Here, </a:t>
                </a:r>
                <a:r>
                  <a:rPr lang="en-US" dirty="0"/>
                  <a:t>there are three Nozick-stable worlds: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1, 2</m:t>
                        </m:r>
                      </m:e>
                    </m:d>
                    <m:r>
                      <a:rPr lang="en-US" i="1">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1, 3</m:t>
                        </m:r>
                      </m:e>
                    </m:d>
                    <m:r>
                      <a:rPr lang="en-US" i="1">
                        <a:latin typeface="Cambria Math" panose="02040503050406030204" pitchFamily="18" charset="0"/>
                      </a:rPr>
                      <m:t>,</m:t>
                    </m:r>
                  </m:oMath>
                </a14:m>
                <a:r>
                  <a:rPr lang="en-US" dirty="0"/>
                  <a:t> and </a:t>
                </a:r>
                <a14:m>
                  <m:oMath xmlns:m="http://schemas.openxmlformats.org/officeDocument/2006/math">
                    <m:r>
                      <a:rPr lang="en-US" i="1">
                        <a:latin typeface="Cambria Math" panose="02040503050406030204" pitchFamily="18" charset="0"/>
                      </a:rPr>
                      <m:t>{2, 3}</m:t>
                    </m:r>
                  </m:oMath>
                </a14:m>
                <a:r>
                  <a:rPr lang="en-US" dirty="0">
                    <a:effectLst/>
                  </a:rPr>
                  <a:t> and each person has two Nozick-stable worlds.  </a:t>
                </a:r>
              </a:p>
              <a:p>
                <a:pPr>
                  <a:spcAft>
                    <a:spcPts val="1000"/>
                  </a:spcAft>
                </a:pPr>
                <a:endParaRPr lang="en-US" altLang="ko-KR" sz="1000" dirty="0"/>
              </a:p>
              <a:p>
                <a:pPr marL="285750" indent="-285750">
                  <a:spcAft>
                    <a:spcPts val="1000"/>
                  </a:spcAft>
                  <a:buFont typeface="Wingdings" pitchFamily="2" charset="2"/>
                  <a:buChar char="à"/>
                </a:pPr>
                <a:r>
                  <a:rPr lang="en-US" dirty="0"/>
                  <a:t>However, there exists no Nozick-stable framework. Why?</a:t>
                </a:r>
              </a:p>
              <a:p>
                <a:pPr marL="285750" indent="-285750">
                  <a:spcAft>
                    <a:spcPts val="1000"/>
                  </a:spcAft>
                  <a:buFont typeface="Wingdings" pitchFamily="2" charset="2"/>
                  <a:buChar char="à"/>
                </a:pPr>
                <a:endParaRPr lang="en-US" dirty="0"/>
              </a:p>
              <a:p>
                <a:pPr marL="285750" indent="-285750">
                  <a:spcAft>
                    <a:spcPts val="1000"/>
                  </a:spcAft>
                  <a:buFont typeface="Wingdings" pitchFamily="2" charset="2"/>
                  <a:buChar char="à"/>
                </a:pPr>
                <a:r>
                  <a:rPr lang="en-US" dirty="0"/>
                  <a:t>The collection </a:t>
                </a:r>
                <a14:m>
                  <m:oMath xmlns:m="http://schemas.openxmlformats.org/officeDocument/2006/math">
                    <m:d>
                      <m:dPr>
                        <m:begChr m:val="{"/>
                        <m:endChr m:val="}"/>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r>
                              <a:rPr lang="en-US" i="1">
                                <a:latin typeface="Cambria Math" panose="02040503050406030204" pitchFamily="18" charset="0"/>
                              </a:rPr>
                              <m:t>1, 2</m:t>
                            </m:r>
                          </m:e>
                        </m:d>
                        <m:r>
                          <a:rPr lang="en-US" i="1">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1, 3</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2, 3</m:t>
                            </m:r>
                          </m:e>
                        </m:d>
                      </m:e>
                    </m:d>
                  </m:oMath>
                </a14:m>
                <a:r>
                  <a:rPr lang="en-US" dirty="0"/>
                  <a:t> does not form a partition. </a:t>
                </a:r>
              </a:p>
              <a:p>
                <a:pPr marL="285750" indent="-285750">
                  <a:spcAft>
                    <a:spcPts val="1000"/>
                  </a:spcAft>
                  <a:buFont typeface="Wingdings" pitchFamily="2" charset="2"/>
                  <a:buChar char="à"/>
                </a:pPr>
                <a:endParaRPr lang="en-US" dirty="0"/>
              </a:p>
              <a:p>
                <a:pPr marL="285750" indent="-285750">
                  <a:spcAft>
                    <a:spcPts val="1000"/>
                  </a:spcAft>
                  <a:buFont typeface="Wingdings" pitchFamily="2" charset="2"/>
                  <a:buChar char="à"/>
                </a:pPr>
                <a:r>
                  <a:rPr lang="en-US" dirty="0"/>
                  <a:t>Any other partition (</a:t>
                </a:r>
                <a14:m>
                  <m:oMath xmlns:m="http://schemas.openxmlformats.org/officeDocument/2006/math">
                    <m:d>
                      <m:dPr>
                        <m:begChr m:val="{"/>
                        <m:endChr m:val="}"/>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r>
                              <a:rPr lang="en-US" i="1">
                                <a:latin typeface="Cambria Math" panose="02040503050406030204" pitchFamily="18" charset="0"/>
                              </a:rPr>
                              <m:t>1, 2</m:t>
                            </m:r>
                          </m:e>
                        </m:d>
                        <m:r>
                          <a:rPr lang="en-US" i="1">
                            <a:latin typeface="Cambria Math" panose="02040503050406030204" pitchFamily="18" charset="0"/>
                          </a:rPr>
                          <m:t>, {3}</m:t>
                        </m:r>
                      </m:e>
                    </m:d>
                  </m:oMath>
                </a14:m>
                <a:r>
                  <a:rPr lang="en-US" dirty="0"/>
                  <a:t>, </a:t>
                </a:r>
                <a14:m>
                  <m:oMath xmlns:m="http://schemas.openxmlformats.org/officeDocument/2006/math">
                    <m:d>
                      <m:dPr>
                        <m:begChr m:val="{"/>
                        <m:endChr m:val="}"/>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r>
                              <a:rPr lang="en-US" i="1">
                                <a:latin typeface="Cambria Math" panose="02040503050406030204" pitchFamily="18" charset="0"/>
                              </a:rPr>
                              <m:t>1, 3</m:t>
                            </m:r>
                          </m:e>
                        </m:d>
                        <m:r>
                          <a:rPr lang="en-US" i="1">
                            <a:latin typeface="Cambria Math" panose="02040503050406030204" pitchFamily="18" charset="0"/>
                          </a:rPr>
                          <m:t>, {2}</m:t>
                        </m:r>
                      </m:e>
                    </m:d>
                    <m:r>
                      <a:rPr lang="en-US" i="1">
                        <a:latin typeface="Cambria Math" panose="02040503050406030204" pitchFamily="18" charset="0"/>
                      </a:rPr>
                      <m:t>,</m:t>
                    </m:r>
                  </m:oMath>
                </a14:m>
                <a:r>
                  <a:rPr lang="en-US" dirty="0"/>
                  <a:t> and </a:t>
                </a:r>
                <a14:m>
                  <m:oMath xmlns:m="http://schemas.openxmlformats.org/officeDocument/2006/math">
                    <m:d>
                      <m:dPr>
                        <m:begChr m:val="{"/>
                        <m:endChr m:val="}"/>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r>
                              <a:rPr lang="en-US" i="1">
                                <a:latin typeface="Cambria Math" panose="02040503050406030204" pitchFamily="18" charset="0"/>
                              </a:rPr>
                              <m:t>2, 3</m:t>
                            </m:r>
                          </m:e>
                        </m:d>
                        <m:r>
                          <a:rPr lang="en-US" i="1">
                            <a:latin typeface="Cambria Math" panose="02040503050406030204" pitchFamily="18" charset="0"/>
                          </a:rPr>
                          <m:t>, {1}</m:t>
                        </m:r>
                      </m:e>
                    </m:d>
                  </m:oMath>
                </a14:m>
                <a:r>
                  <a:rPr lang="en-US" dirty="0">
                    <a:effectLst/>
                  </a:rPr>
                  <a:t> ) </a:t>
                </a:r>
                <a:r>
                  <a:rPr lang="en-US" dirty="0"/>
                  <a:t>contains a world that is not Nozick stable – namely, the world in which the person lives in isolation.   </a:t>
                </a:r>
                <a:endParaRPr lang="en-US" altLang="ko-KR" dirty="0"/>
              </a:p>
              <a:p>
                <a:pPr marL="285750" indent="-285750">
                  <a:spcAft>
                    <a:spcPts val="1000"/>
                  </a:spcAft>
                  <a:buFont typeface="Arial" panose="020B0604020202020204" pitchFamily="34" charset="0"/>
                  <a:buChar char="•"/>
                </a:pPr>
                <a:endParaRPr lang="en-US" altLang="ko-KR" dirty="0">
                  <a:ea typeface="맑은 고딕" panose="020B0503020000020004" pitchFamily="50" charset="-127"/>
                  <a:cs typeface="Times New Roman" panose="02020603050405020304" pitchFamily="18" charset="0"/>
                  <a:sym typeface="Wingdings" panose="05000000000000000000" pitchFamily="2" charset="2"/>
                </a:endParaRPr>
              </a:p>
              <a:p>
                <a:pPr>
                  <a:spcAft>
                    <a:spcPts val="1000"/>
                  </a:spcAft>
                </a:pPr>
                <a:endParaRPr lang="en-US" altLang="ko-KR" dirty="0">
                  <a:ea typeface="맑은 고딕" panose="020B0503020000020004" pitchFamily="50" charset="-127"/>
                  <a:cs typeface="Times New Roman" panose="02020603050405020304" pitchFamily="18" charset="0"/>
                  <a:sym typeface="Wingdings" panose="05000000000000000000" pitchFamily="2" charset="2"/>
                </a:endParaRPr>
              </a:p>
              <a:p>
                <a:pPr marL="285750" indent="-285750">
                  <a:spcAft>
                    <a:spcPts val="1000"/>
                  </a:spcAft>
                  <a:buFont typeface="Arial" panose="020B0604020202020204" pitchFamily="34" charset="0"/>
                  <a:buChar char="•"/>
                </a:pPr>
                <a:endParaRPr lang="en-US" altLang="ko-KR" dirty="0">
                  <a:ea typeface="맑은 고딕" panose="020B0503020000020004" pitchFamily="50" charset="-127"/>
                  <a:cs typeface="Times New Roman" panose="02020603050405020304" pitchFamily="18" charset="0"/>
                </a:endParaRPr>
              </a:p>
              <a:p>
                <a:pPr marL="285750" indent="-285750">
                  <a:spcAft>
                    <a:spcPts val="1000"/>
                  </a:spcAft>
                  <a:buFont typeface="Wingdings" panose="05000000000000000000" pitchFamily="2" charset="2"/>
                  <a:buChar char="à"/>
                </a:pPr>
                <a:endParaRPr lang="en-US" altLang="ko-KR" dirty="0">
                  <a:ea typeface="맑은 고딕" panose="020B0503020000020004" pitchFamily="50" charset="-127"/>
                  <a:cs typeface="Times New Roman" panose="02020603050405020304" pitchFamily="18" charset="0"/>
                </a:endParaRPr>
              </a:p>
              <a:p>
                <a:pPr marL="285750" indent="-285750">
                  <a:spcAft>
                    <a:spcPts val="1000"/>
                  </a:spcAft>
                  <a:buFont typeface="Arial" panose="020B0604020202020204" pitchFamily="34" charset="0"/>
                  <a:buChar char="•"/>
                </a:pPr>
                <a:endParaRPr lang="en-US" altLang="ko-KR" dirty="0">
                  <a:effectLst/>
                  <a:ea typeface="맑은 고딕" panose="020B0503020000020004" pitchFamily="50" charset="-127"/>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D1A75039-CA71-0678-EE78-77CF1EF648AD}"/>
                  </a:ext>
                </a:extLst>
              </p:cNvPr>
              <p:cNvSpPr txBox="1">
                <a:spLocks noRot="1" noChangeAspect="1" noMove="1" noResize="1" noEditPoints="1" noAdjustHandles="1" noChangeArrowheads="1" noChangeShapeType="1" noTextEdit="1"/>
              </p:cNvSpPr>
              <p:nvPr/>
            </p:nvSpPr>
            <p:spPr>
              <a:xfrm>
                <a:off x="0" y="14593"/>
                <a:ext cx="9144000" cy="8947962"/>
              </a:xfrm>
              <a:prstGeom prst="rect">
                <a:avLst/>
              </a:prstGeom>
              <a:blipFill>
                <a:blip r:embed="rId2"/>
                <a:stretch>
                  <a:fillRect l="-694" t="-142"/>
                </a:stretch>
              </a:blipFill>
            </p:spPr>
            <p:txBody>
              <a:bodyPr/>
              <a:lstStyle/>
              <a:p>
                <a:r>
                  <a:rPr lang="en-US">
                    <a:noFill/>
                  </a:rPr>
                  <a:t> </a:t>
                </a:r>
              </a:p>
            </p:txBody>
          </p:sp>
        </mc:Fallback>
      </mc:AlternateContent>
    </p:spTree>
    <p:extLst>
      <p:ext uri="{BB962C8B-B14F-4D97-AF65-F5344CB8AC3E}">
        <p14:creationId xmlns:p14="http://schemas.microsoft.com/office/powerpoint/2010/main" val="1316392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fade">
                                      <p:cBhvr>
                                        <p:cTn id="32" dur="500"/>
                                        <p:tgtEl>
                                          <p:spTgt spid="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fade">
                                      <p:cBhvr>
                                        <p:cTn id="37" dur="500"/>
                                        <p:tgtEl>
                                          <p:spTgt spid="4">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10" end="10"/>
                                            </p:txEl>
                                          </p:spTgt>
                                        </p:tgtEl>
                                        <p:attrNameLst>
                                          <p:attrName>style.visibility</p:attrName>
                                        </p:attrNameLst>
                                      </p:cBhvr>
                                      <p:to>
                                        <p:strVal val="visible"/>
                                      </p:to>
                                    </p:set>
                                    <p:animEffect transition="in" filter="fade">
                                      <p:cBhvr>
                                        <p:cTn id="42" dur="500"/>
                                        <p:tgtEl>
                                          <p:spTgt spid="4">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12" end="12"/>
                                            </p:txEl>
                                          </p:spTgt>
                                        </p:tgtEl>
                                        <p:attrNameLst>
                                          <p:attrName>style.visibility</p:attrName>
                                        </p:attrNameLst>
                                      </p:cBhvr>
                                      <p:to>
                                        <p:strVal val="visible"/>
                                      </p:to>
                                    </p:set>
                                    <p:animEffect transition="in" filter="fade">
                                      <p:cBhvr>
                                        <p:cTn id="47" dur="500"/>
                                        <p:tgtEl>
                                          <p:spTgt spid="4">
                                            <p:txEl>
                                              <p:pRg st="12" end="1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14" end="14"/>
                                            </p:txEl>
                                          </p:spTgt>
                                        </p:tgtEl>
                                        <p:attrNameLst>
                                          <p:attrName>style.visibility</p:attrName>
                                        </p:attrNameLst>
                                      </p:cBhvr>
                                      <p:to>
                                        <p:strVal val="visible"/>
                                      </p:to>
                                    </p:set>
                                    <p:animEffect transition="in" filter="fade">
                                      <p:cBhvr>
                                        <p:cTn id="52" dur="500"/>
                                        <p:tgtEl>
                                          <p:spTgt spid="4">
                                            <p:txEl>
                                              <p:pRg st="14" end="1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txEl>
                                              <p:pRg st="16" end="16"/>
                                            </p:txEl>
                                          </p:spTgt>
                                        </p:tgtEl>
                                        <p:attrNameLst>
                                          <p:attrName>style.visibility</p:attrName>
                                        </p:attrNameLst>
                                      </p:cBhvr>
                                      <p:to>
                                        <p:strVal val="visible"/>
                                      </p:to>
                                    </p:set>
                                    <p:animEffect transition="in" filter="fade">
                                      <p:cBhvr>
                                        <p:cTn id="57" dur="500"/>
                                        <p:tgtEl>
                                          <p:spTgt spid="4">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A95A8D1-93A0-4759-A97B-81EBDEFBC6C3}"/>
              </a:ext>
            </a:extLst>
          </p:cNvPr>
          <p:cNvSpPr txBox="1"/>
          <p:nvPr/>
        </p:nvSpPr>
        <p:spPr>
          <a:xfrm>
            <a:off x="0" y="491003"/>
            <a:ext cx="9144000" cy="3706143"/>
          </a:xfrm>
          <a:prstGeom prst="rect">
            <a:avLst/>
          </a:prstGeom>
          <a:noFill/>
        </p:spPr>
        <p:txBody>
          <a:bodyPr wrap="square" rtlCol="0">
            <a:spAutoFit/>
          </a:bodyPr>
          <a:lstStyle/>
          <a:p>
            <a:pPr algn="ctr"/>
            <a:endParaRPr lang="en-US" altLang="ko-KR" sz="3600" dirty="0"/>
          </a:p>
          <a:p>
            <a:pPr algn="ctr"/>
            <a:endParaRPr lang="en-US" altLang="ko-KR" sz="3600" dirty="0"/>
          </a:p>
          <a:p>
            <a:pPr algn="ctr"/>
            <a:endParaRPr lang="en-US" altLang="ko-KR" sz="4400" dirty="0"/>
          </a:p>
          <a:p>
            <a:pPr algn="ctr">
              <a:lnSpc>
                <a:spcPct val="200000"/>
              </a:lnSpc>
            </a:pPr>
            <a:r>
              <a:rPr lang="en-US" altLang="ko-KR" sz="3200" b="1" dirty="0">
                <a:latin typeface="Arial" panose="020B0604020202020204" pitchFamily="34" charset="0"/>
                <a:ea typeface="Times New Roman" panose="02020603050405020304" pitchFamily="18" charset="0"/>
              </a:rPr>
              <a:t>4. Core Stability and Nash Stability and </a:t>
            </a:r>
          </a:p>
          <a:p>
            <a:pPr algn="ctr">
              <a:lnSpc>
                <a:spcPct val="200000"/>
              </a:lnSpc>
            </a:pPr>
            <a:r>
              <a:rPr lang="en-US" altLang="ko-KR" sz="3200" b="1" dirty="0">
                <a:latin typeface="Arial" panose="020B0604020202020204" pitchFamily="34" charset="0"/>
                <a:ea typeface="Times New Roman" panose="02020603050405020304" pitchFamily="18" charset="0"/>
              </a:rPr>
              <a:t>Their Connections to Nozick Stability</a:t>
            </a:r>
            <a:endParaRPr lang="ko-KR" altLang="ko-KR" sz="2400" dirty="0">
              <a:effectLst/>
              <a:ea typeface="맑은 고딕" panose="020B0503020000020004" pitchFamily="50" charset="-127"/>
              <a:cs typeface="Times New Roman" panose="02020603050405020304" pitchFamily="18" charset="0"/>
            </a:endParaRPr>
          </a:p>
        </p:txBody>
      </p:sp>
    </p:spTree>
    <p:extLst>
      <p:ext uri="{BB962C8B-B14F-4D97-AF65-F5344CB8AC3E}">
        <p14:creationId xmlns:p14="http://schemas.microsoft.com/office/powerpoint/2010/main" val="4007048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A95A8D1-93A0-4759-A97B-81EBDEFBC6C3}"/>
              </a:ext>
            </a:extLst>
          </p:cNvPr>
          <p:cNvSpPr txBox="1"/>
          <p:nvPr/>
        </p:nvSpPr>
        <p:spPr>
          <a:xfrm>
            <a:off x="0" y="14593"/>
            <a:ext cx="9144000" cy="9223038"/>
          </a:xfrm>
          <a:prstGeom prst="rect">
            <a:avLst/>
          </a:prstGeom>
          <a:noFill/>
        </p:spPr>
        <p:txBody>
          <a:bodyPr wrap="square" rtlCol="0">
            <a:spAutoFit/>
          </a:bodyPr>
          <a:lstStyle/>
          <a:p>
            <a:pPr>
              <a:spcAft>
                <a:spcPts val="1000"/>
              </a:spcAft>
            </a:pPr>
            <a:r>
              <a:rPr lang="en-US" altLang="ko-KR" sz="2000" b="1" dirty="0">
                <a:effectLst/>
                <a:ea typeface="맑은 고딕" panose="020B0503020000020004" pitchFamily="50" charset="-127"/>
                <a:cs typeface="Times New Roman" panose="02020603050405020304" pitchFamily="18" charset="0"/>
              </a:rPr>
              <a:t>The Difficulty of Identifying a Nozick-Stable Framework</a:t>
            </a:r>
            <a:endParaRPr lang="en-US" altLang="ko-KR" dirty="0"/>
          </a:p>
          <a:p>
            <a:pPr marL="285750" indent="-285750">
              <a:buFont typeface="Arial" panose="020B0604020202020204" pitchFamily="34" charset="0"/>
              <a:buChar char="•"/>
            </a:pPr>
            <a:r>
              <a:rPr lang="en-US" dirty="0"/>
              <a:t>Our prior discourse highlights the formidable challenge of identifying a Nozick-stable framework in the possible worlds model under unrestricted imagination. </a:t>
            </a:r>
          </a:p>
          <a:p>
            <a:pPr marL="285750" indent="-285750">
              <a:buFont typeface="Arial" panose="020B0604020202020204" pitchFamily="34" charset="0"/>
              <a:buChar char="•"/>
            </a:pPr>
            <a:endParaRPr lang="en-US" dirty="0"/>
          </a:p>
          <a:p>
            <a:pPr marL="285750" indent="-285750">
              <a:buFont typeface="Wingdings" pitchFamily="2" charset="2"/>
              <a:buChar char="à"/>
            </a:pPr>
            <a:r>
              <a:rPr lang="en-US" dirty="0"/>
              <a:t>Achieving such a framework demands an exceptionally high degree of uncoerced spontaneous coordination: every inhabitant of any world within the framework must view their world as the best possible scenario they can freely envision (thus rendering their world Nozick-stable). </a:t>
            </a:r>
          </a:p>
          <a:p>
            <a:pPr marL="285750" indent="-285750">
              <a:buFont typeface="Wingdings" pitchFamily="2" charset="2"/>
              <a:buChar char="à"/>
            </a:pPr>
            <a:endParaRPr lang="en-US" dirty="0"/>
          </a:p>
          <a:p>
            <a:pPr marL="285750" indent="-285750">
              <a:buFont typeface="Wingdings" pitchFamily="2" charset="2"/>
              <a:buChar char="à"/>
            </a:pPr>
            <a:r>
              <a:rPr lang="en-US" dirty="0"/>
              <a:t>Furthermore, the entire array of Nozick-stable worlds in the framework must form an exact partition, ensuring that each individual is a member of precisely one Nozick-stable world within the framework. </a:t>
            </a:r>
          </a:p>
          <a:p>
            <a:r>
              <a:rPr lang="ko-KR" altLang="ko-KR" dirty="0"/>
              <a:t>  </a:t>
            </a:r>
            <a:endParaRPr lang="en-US" altLang="ko-KR" dirty="0"/>
          </a:p>
          <a:p>
            <a:pPr marL="285750" indent="-285750">
              <a:buFont typeface="Arial" panose="020B0604020202020204" pitchFamily="34" charset="0"/>
              <a:buChar char="•"/>
            </a:pPr>
            <a:r>
              <a:rPr lang="en-US" dirty="0"/>
              <a:t>In our pursuit of identifying a Nozick-stable framework within the possible worlds model, it may prove insightful to juxtapose Nozick’s concept of stability with </a:t>
            </a:r>
            <a:r>
              <a:rPr lang="en-US" b="1" dirty="0"/>
              <a:t>Core Stability </a:t>
            </a:r>
            <a:r>
              <a:rPr lang="en-US" dirty="0"/>
              <a:t>and </a:t>
            </a:r>
            <a:r>
              <a:rPr lang="en-US" b="1" dirty="0"/>
              <a:t>Nash Stability </a:t>
            </a:r>
            <a:r>
              <a:rPr lang="en-US" dirty="0"/>
              <a:t>in general equilibrium theory and cooperative game theory. </a:t>
            </a:r>
          </a:p>
          <a:p>
            <a:pPr marL="285750" indent="-285750">
              <a:buFont typeface="Arial" panose="020B0604020202020204" pitchFamily="34" charset="0"/>
              <a:buChar char="•"/>
            </a:pPr>
            <a:endParaRPr lang="en-US" dirty="0"/>
          </a:p>
          <a:p>
            <a:pPr marL="285750" indent="-285750">
              <a:buFont typeface="Wingdings" pitchFamily="2" charset="2"/>
              <a:buChar char="à"/>
            </a:pPr>
            <a:r>
              <a:rPr lang="en-US" dirty="0"/>
              <a:t>Since these other stability concepts exist only under specified conditions, understanding how Nozick stability relates to these other stability notions may tell us something about when a Nozick-stable framework exists in the possible worlds model. </a:t>
            </a:r>
          </a:p>
          <a:p>
            <a:endParaRPr lang="ko-KR" altLang="ko-KR" dirty="0"/>
          </a:p>
          <a:p>
            <a:pPr marL="285750" indent="-285750">
              <a:buFont typeface="Arial" panose="020B0604020202020204" pitchFamily="34" charset="0"/>
              <a:buChar char="•"/>
            </a:pPr>
            <a:endParaRPr lang="ko-KR" altLang="ko-KR" dirty="0"/>
          </a:p>
          <a:p>
            <a:endParaRPr lang="en-US" altLang="ko-KR" dirty="0"/>
          </a:p>
          <a:p>
            <a:endParaRPr lang="ko-KR" altLang="ko-KR" dirty="0"/>
          </a:p>
          <a:p>
            <a:pPr marL="285750" indent="-285750">
              <a:buFont typeface="Arial" panose="020B0604020202020204" pitchFamily="34" charset="0"/>
              <a:buChar char="•"/>
            </a:pPr>
            <a:endParaRPr lang="en-US" altLang="ko-KR" dirty="0"/>
          </a:p>
          <a:p>
            <a:endParaRPr lang="en-US" altLang="ko-KR" dirty="0"/>
          </a:p>
          <a:p>
            <a:endParaRPr lang="en-US" altLang="ko-KR" dirty="0">
              <a:ea typeface="맑은 고딕" panose="020B0503020000020004" pitchFamily="50" charset="-127"/>
              <a:cs typeface="Times New Roman" panose="02020603050405020304" pitchFamily="18" charset="0"/>
              <a:sym typeface="Wingdings" panose="05000000000000000000" pitchFamily="2" charset="2"/>
            </a:endParaRPr>
          </a:p>
          <a:p>
            <a:pPr>
              <a:spcAft>
                <a:spcPts val="1000"/>
              </a:spcAft>
            </a:pPr>
            <a:endParaRPr lang="en-US" altLang="ko-KR" dirty="0">
              <a:ea typeface="맑은 고딕" panose="020B0503020000020004" pitchFamily="50" charset="-127"/>
              <a:cs typeface="Times New Roman" panose="02020603050405020304" pitchFamily="18" charset="0"/>
              <a:sym typeface="Wingdings" panose="05000000000000000000" pitchFamily="2" charset="2"/>
            </a:endParaRPr>
          </a:p>
          <a:p>
            <a:pPr marL="285750" indent="-285750">
              <a:spcAft>
                <a:spcPts val="1000"/>
              </a:spcAft>
              <a:buFont typeface="Arial" panose="020B0604020202020204" pitchFamily="34" charset="0"/>
              <a:buChar char="•"/>
            </a:pPr>
            <a:endParaRPr lang="en-US" altLang="ko-KR" dirty="0">
              <a:ea typeface="맑은 고딕" panose="020B0503020000020004" pitchFamily="50" charset="-127"/>
              <a:cs typeface="Times New Roman" panose="02020603050405020304" pitchFamily="18" charset="0"/>
            </a:endParaRPr>
          </a:p>
          <a:p>
            <a:pPr marL="285750" indent="-285750">
              <a:spcAft>
                <a:spcPts val="1000"/>
              </a:spcAft>
              <a:buFont typeface="Wingdings" panose="05000000000000000000" pitchFamily="2" charset="2"/>
              <a:buChar char="à"/>
            </a:pPr>
            <a:endParaRPr lang="en-US" altLang="ko-KR" dirty="0">
              <a:ea typeface="맑은 고딕" panose="020B0503020000020004" pitchFamily="50" charset="-127"/>
              <a:cs typeface="Times New Roman" panose="02020603050405020304" pitchFamily="18" charset="0"/>
            </a:endParaRPr>
          </a:p>
          <a:p>
            <a:pPr marL="285750" indent="-285750">
              <a:spcAft>
                <a:spcPts val="1000"/>
              </a:spcAft>
              <a:buFont typeface="Arial" panose="020B0604020202020204" pitchFamily="34" charset="0"/>
              <a:buChar char="•"/>
            </a:pPr>
            <a:endParaRPr lang="en-US" altLang="ko-KR" dirty="0">
              <a:effectLst/>
              <a:ea typeface="맑은 고딕" panose="020B0503020000020004" pitchFamily="50" charset="-127"/>
              <a:cs typeface="Times New Roman" panose="02020603050405020304" pitchFamily="18" charset="0"/>
            </a:endParaRPr>
          </a:p>
        </p:txBody>
      </p:sp>
    </p:spTree>
    <p:extLst>
      <p:ext uri="{BB962C8B-B14F-4D97-AF65-F5344CB8AC3E}">
        <p14:creationId xmlns:p14="http://schemas.microsoft.com/office/powerpoint/2010/main" val="1652638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fade">
                                      <p:cBhvr>
                                        <p:cTn id="32" dur="500"/>
                                        <p:tgtEl>
                                          <p:spTgt spid="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animEffect transition="in" filter="fade">
                                      <p:cBhvr>
                                        <p:cTn id="37"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A95A8D1-93A0-4759-A97B-81EBDEFBC6C3}"/>
                  </a:ext>
                </a:extLst>
              </p:cNvPr>
              <p:cNvSpPr txBox="1"/>
              <p:nvPr/>
            </p:nvSpPr>
            <p:spPr>
              <a:xfrm>
                <a:off x="0" y="14593"/>
                <a:ext cx="9144000" cy="9864816"/>
              </a:xfrm>
              <a:prstGeom prst="rect">
                <a:avLst/>
              </a:prstGeom>
              <a:noFill/>
            </p:spPr>
            <p:txBody>
              <a:bodyPr wrap="square" rtlCol="0">
                <a:spAutoFit/>
              </a:bodyPr>
              <a:lstStyle/>
              <a:p>
                <a:pPr>
                  <a:spcAft>
                    <a:spcPts val="1000"/>
                  </a:spcAft>
                </a:pPr>
                <a:r>
                  <a:rPr lang="en-US" altLang="ko-KR" sz="2000" b="1" dirty="0">
                    <a:effectLst/>
                    <a:ea typeface="맑은 고딕" panose="020B0503020000020004" pitchFamily="50" charset="-127"/>
                    <a:cs typeface="Times New Roman" panose="02020603050405020304" pitchFamily="18" charset="0"/>
                  </a:rPr>
                  <a:t>Core Stability</a:t>
                </a:r>
                <a:endParaRPr lang="en-US" altLang="ko-KR"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Given any framework (or partition) </a:t>
                </a:r>
                <a14:m>
                  <m:oMath xmlns:m="http://schemas.openxmlformats.org/officeDocument/2006/math">
                    <m:r>
                      <a:rPr lang="en-US" i="1">
                        <a:latin typeface="Cambria Math" panose="02040503050406030204" pitchFamily="18" charset="0"/>
                      </a:rPr>
                      <m:t>𝐹</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𝑇</m:t>
                        </m:r>
                      </m:sub>
                    </m:sSub>
                    <m:r>
                      <a:rPr lang="en-US" i="1">
                        <a:latin typeface="Cambria Math" panose="02040503050406030204" pitchFamily="18" charset="0"/>
                      </a:rPr>
                      <m:t>}</m:t>
                    </m:r>
                  </m:oMath>
                </a14:m>
                <a:r>
                  <a:rPr lang="en-US" dirty="0"/>
                  <a:t>, let </a:t>
                </a:r>
                <a14:m>
                  <m:oMath xmlns:m="http://schemas.openxmlformats.org/officeDocument/2006/math">
                    <m:r>
                      <a:rPr lang="en-US" i="1">
                        <a:latin typeface="Cambria Math" panose="02040503050406030204" pitchFamily="18" charset="0"/>
                      </a:rPr>
                      <m:t>𝜔</m:t>
                    </m:r>
                    <m:r>
                      <a:rPr lang="en-US" i="1">
                        <a:latin typeface="Cambria Math" panose="02040503050406030204" pitchFamily="18" charset="0"/>
                      </a:rPr>
                      <m:t>(</m:t>
                    </m:r>
                    <m:r>
                      <a:rPr lang="en-US" i="1">
                        <a:latin typeface="Cambria Math" panose="02040503050406030204" pitchFamily="18" charset="0"/>
                      </a:rPr>
                      <m:t>𝐹</m:t>
                    </m:r>
                    <m:r>
                      <a:rPr lang="en-US" i="1">
                        <a:latin typeface="Cambria Math" panose="02040503050406030204" pitchFamily="18" charset="0"/>
                      </a:rPr>
                      <m:t>, </m:t>
                    </m:r>
                    <m:r>
                      <a:rPr lang="en-US" i="1">
                        <a:latin typeface="Cambria Math" panose="02040503050406030204" pitchFamily="18" charset="0"/>
                      </a:rPr>
                      <m:t>𝑖</m:t>
                    </m:r>
                    <m:r>
                      <a:rPr lang="en-US" i="1">
                        <a:latin typeface="Cambria Math" panose="02040503050406030204" pitchFamily="18" charset="0"/>
                      </a:rPr>
                      <m:t>)</m:t>
                    </m:r>
                  </m:oMath>
                </a14:m>
                <a:r>
                  <a:rPr lang="en-US" dirty="0"/>
                  <a:t> denote the world to which individual </a:t>
                </a:r>
                <a14:m>
                  <m:oMath xmlns:m="http://schemas.openxmlformats.org/officeDocument/2006/math">
                    <m:r>
                      <a:rPr lang="en-US" i="1">
                        <a:latin typeface="Cambria Math" panose="02040503050406030204" pitchFamily="18" charset="0"/>
                      </a:rPr>
                      <m:t>𝑖</m:t>
                    </m:r>
                    <m:r>
                      <a:rPr lang="en-US" i="1">
                        <a:latin typeface="Cambria Math" panose="02040503050406030204" pitchFamily="18" charset="0"/>
                      </a:rPr>
                      <m:t> </m:t>
                    </m:r>
                  </m:oMath>
                </a14:m>
                <a:r>
                  <a:rPr lang="en-US" dirty="0"/>
                  <a:t>belongs in framework </a:t>
                </a:r>
                <a14:m>
                  <m:oMath xmlns:m="http://schemas.openxmlformats.org/officeDocument/2006/math">
                    <m:r>
                      <a:rPr lang="en-US" i="1">
                        <a:latin typeface="Cambria Math" panose="02040503050406030204" pitchFamily="18" charset="0"/>
                      </a:rPr>
                      <m:t>𝐹</m:t>
                    </m:r>
                  </m:oMath>
                </a14:m>
                <a:r>
                  <a:rPr lang="en-US" dirty="0"/>
                  <a:t>. </a:t>
                </a:r>
              </a:p>
              <a:p>
                <a:pPr marL="285750" indent="-285750">
                  <a:buFont typeface="Arial" panose="020B0604020202020204" pitchFamily="34" charset="0"/>
                  <a:buChar char="•"/>
                </a:pPr>
                <a:endParaRPr lang="en-US" altLang="ko-KR" dirty="0"/>
              </a:p>
              <a:p>
                <a:pPr marL="285750" indent="-285750">
                  <a:buFont typeface="Arial" panose="020B0604020202020204" pitchFamily="34" charset="0"/>
                  <a:buChar char="•"/>
                </a:pPr>
                <a:endParaRPr lang="en-US" altLang="ko-KR" dirty="0"/>
              </a:p>
              <a:p>
                <a:r>
                  <a:rPr lang="en-US" b="1" dirty="0"/>
                  <a:t>Example 6 (The World to which One Belongs)</a:t>
                </a:r>
              </a:p>
              <a:p>
                <a:endParaRPr lang="en-US" sz="1000" dirty="0"/>
              </a:p>
              <a:p>
                <a:pPr marL="285750" lvl="0" indent="-285750">
                  <a:buFont typeface="Arial" panose="020B0604020202020204" pitchFamily="34" charset="0"/>
                  <a:buChar char="•"/>
                </a:pPr>
                <a14:m>
                  <m:oMath xmlns:m="http://schemas.openxmlformats.org/officeDocument/2006/math">
                    <m:r>
                      <a:rPr lang="en-US" i="1">
                        <a:latin typeface="Cambria Math" panose="02040503050406030204" pitchFamily="18" charset="0"/>
                      </a:rPr>
                      <m:t>𝑁</m:t>
                    </m:r>
                    <m:r>
                      <a:rPr lang="en-US" i="1">
                        <a:latin typeface="Cambria Math" panose="02040503050406030204" pitchFamily="18" charset="0"/>
                      </a:rPr>
                      <m:t>={1,2,3}</m:t>
                    </m:r>
                  </m:oMath>
                </a14:m>
                <a:r>
                  <a:rPr lang="en-US" dirty="0"/>
                  <a:t>. </a:t>
                </a:r>
              </a:p>
              <a:p>
                <a:pPr marL="285750" lvl="0" indent="-285750">
                  <a:buFont typeface="Arial" panose="020B0604020202020204" pitchFamily="34" charset="0"/>
                  <a:buChar char="•"/>
                </a:pPr>
                <a:endParaRPr lang="en-US" sz="1000" dirty="0"/>
              </a:p>
              <a:p>
                <a:pPr marL="285750" lvl="0" indent="-285750">
                  <a:buFont typeface="Arial" panose="020B0604020202020204" pitchFamily="34" charset="0"/>
                  <a:buChar char="•"/>
                </a:pPr>
                <a:r>
                  <a:rPr lang="en-US" dirty="0"/>
                  <a:t>Unrestricted Imaginations: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𝛺</m:t>
                        </m:r>
                      </m:e>
                      <m:sub>
                        <m:r>
                          <a:rPr lang="en-US" i="1">
                            <a:latin typeface="Cambria Math" panose="02040503050406030204" pitchFamily="18" charset="0"/>
                          </a:rPr>
                          <m:t>𝑖</m:t>
                        </m:r>
                      </m:sub>
                    </m:sSub>
                  </m:oMath>
                </a14:m>
                <a:r>
                  <a:rPr lang="en-US" dirty="0"/>
                  <a:t> for all </a:t>
                </a:r>
                <a14:m>
                  <m:oMath xmlns:m="http://schemas.openxmlformats.org/officeDocument/2006/math">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𝑁</m:t>
                    </m:r>
                  </m:oMath>
                </a14:m>
                <a:r>
                  <a:rPr lang="en-US" dirty="0"/>
                  <a:t>.</a:t>
                </a:r>
              </a:p>
              <a:p>
                <a:pPr marL="285750" lvl="0" indent="-285750">
                  <a:buFont typeface="Arial" panose="020B0604020202020204" pitchFamily="34" charset="0"/>
                  <a:buChar char="•"/>
                </a:pPr>
                <a:endParaRPr lang="en-US" sz="1000" dirty="0"/>
              </a:p>
              <a:p>
                <a:pPr marL="285750" lvl="0" indent="-285750">
                  <a:buFont typeface="Arial" panose="020B0604020202020204" pitchFamily="34" charset="0"/>
                  <a:buChar char="•"/>
                </a:pPr>
                <a:r>
                  <a:rPr lang="en-US" dirty="0"/>
                  <a:t>Frameworks: </a:t>
                </a:r>
                <a14:m>
                  <m:oMath xmlns:m="http://schemas.openxmlformats.org/officeDocument/2006/math">
                    <m:r>
                      <a:rPr lang="en-US" i="1">
                        <a:latin typeface="Cambria Math" panose="02040503050406030204" pitchFamily="18" charset="0"/>
                      </a:rPr>
                      <m:t>𝐹</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1, 2</m:t>
                        </m:r>
                      </m:e>
                    </m:d>
                    <m:r>
                      <a:rPr lang="en-US" i="1">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3</m:t>
                        </m:r>
                      </m:e>
                    </m:d>
                    <m:r>
                      <a:rPr lang="en-US" i="1">
                        <a:latin typeface="Cambria Math" panose="02040503050406030204" pitchFamily="18" charset="0"/>
                      </a:rPr>
                      <m:t>}</m:t>
                    </m:r>
                  </m:oMath>
                </a14:m>
                <a:r>
                  <a:rPr lang="en-US" dirty="0"/>
                  <a:t>. </a:t>
                </a:r>
              </a:p>
              <a:p>
                <a:pPr marL="285750" lvl="0" indent="-285750">
                  <a:buFont typeface="Arial" panose="020B0604020202020204" pitchFamily="34" charset="0"/>
                  <a:buChar char="•"/>
                </a:pPr>
                <a:endParaRPr lang="en-US" sz="1000" dirty="0"/>
              </a:p>
              <a:p>
                <a:pPr marL="285750" lvl="0" indent="-285750">
                  <a:buFont typeface="Arial" panose="020B0604020202020204" pitchFamily="34" charset="0"/>
                  <a:buChar char="•"/>
                </a:pPr>
                <a:r>
                  <a:rPr lang="en-US" dirty="0"/>
                  <a:t>Then, </a:t>
                </a:r>
                <a14:m>
                  <m:oMath xmlns:m="http://schemas.openxmlformats.org/officeDocument/2006/math">
                    <m:r>
                      <a:rPr lang="en-US" i="1">
                        <a:latin typeface="Cambria Math" panose="02040503050406030204" pitchFamily="18" charset="0"/>
                      </a:rPr>
                      <m:t>𝜔</m:t>
                    </m:r>
                    <m:d>
                      <m:dPr>
                        <m:ctrlPr>
                          <a:rPr lang="en-US" i="1">
                            <a:latin typeface="Cambria Math" panose="02040503050406030204" pitchFamily="18" charset="0"/>
                          </a:rPr>
                        </m:ctrlPr>
                      </m:dPr>
                      <m:e>
                        <m:r>
                          <a:rPr lang="en-US" i="1">
                            <a:latin typeface="Cambria Math" panose="02040503050406030204" pitchFamily="18" charset="0"/>
                          </a:rPr>
                          <m:t>𝐹</m:t>
                        </m:r>
                        <m:r>
                          <a:rPr lang="en-US" i="1">
                            <a:latin typeface="Cambria Math" panose="02040503050406030204" pitchFamily="18" charset="0"/>
                          </a:rPr>
                          <m:t>, 1</m:t>
                        </m:r>
                      </m:e>
                    </m:d>
                    <m:r>
                      <a:rPr lang="en-US" i="1">
                        <a:latin typeface="Cambria Math" panose="02040503050406030204" pitchFamily="18" charset="0"/>
                      </a:rPr>
                      <m:t>={1, 2}</m:t>
                    </m:r>
                  </m:oMath>
                </a14:m>
                <a:r>
                  <a:rPr lang="en-US" dirty="0"/>
                  <a:t>, </a:t>
                </a:r>
                <a14:m>
                  <m:oMath xmlns:m="http://schemas.openxmlformats.org/officeDocument/2006/math">
                    <m:r>
                      <a:rPr lang="en-US" i="1">
                        <a:latin typeface="Cambria Math" panose="02040503050406030204" pitchFamily="18" charset="0"/>
                      </a:rPr>
                      <m:t>𝜔</m:t>
                    </m:r>
                    <m:d>
                      <m:dPr>
                        <m:ctrlPr>
                          <a:rPr lang="en-US" i="1">
                            <a:latin typeface="Cambria Math" panose="02040503050406030204" pitchFamily="18" charset="0"/>
                          </a:rPr>
                        </m:ctrlPr>
                      </m:dPr>
                      <m:e>
                        <m:r>
                          <a:rPr lang="en-US" i="1">
                            <a:latin typeface="Cambria Math" panose="02040503050406030204" pitchFamily="18" charset="0"/>
                          </a:rPr>
                          <m:t>𝐹</m:t>
                        </m:r>
                        <m:r>
                          <a:rPr lang="en-US" i="1">
                            <a:latin typeface="Cambria Math" panose="02040503050406030204" pitchFamily="18" charset="0"/>
                          </a:rPr>
                          <m:t>, 2</m:t>
                        </m:r>
                      </m:e>
                    </m:d>
                    <m:r>
                      <a:rPr lang="en-US" i="1">
                        <a:latin typeface="Cambria Math" panose="02040503050406030204" pitchFamily="18" charset="0"/>
                      </a:rPr>
                      <m:t>={1, 2}</m:t>
                    </m:r>
                  </m:oMath>
                </a14:m>
                <a:r>
                  <a:rPr lang="en-US" dirty="0"/>
                  <a:t>, and </a:t>
                </a:r>
                <a14:m>
                  <m:oMath xmlns:m="http://schemas.openxmlformats.org/officeDocument/2006/math">
                    <m:r>
                      <a:rPr lang="en-US" i="1">
                        <a:latin typeface="Cambria Math" panose="02040503050406030204" pitchFamily="18" charset="0"/>
                      </a:rPr>
                      <m:t>𝜔</m:t>
                    </m:r>
                    <m:d>
                      <m:dPr>
                        <m:ctrlPr>
                          <a:rPr lang="en-US" i="1">
                            <a:latin typeface="Cambria Math" panose="02040503050406030204" pitchFamily="18" charset="0"/>
                          </a:rPr>
                        </m:ctrlPr>
                      </m:dPr>
                      <m:e>
                        <m:r>
                          <a:rPr lang="en-US" i="1">
                            <a:latin typeface="Cambria Math" panose="02040503050406030204" pitchFamily="18" charset="0"/>
                          </a:rPr>
                          <m:t>𝐹</m:t>
                        </m:r>
                        <m:r>
                          <a:rPr lang="en-US" i="1">
                            <a:latin typeface="Cambria Math" panose="02040503050406030204" pitchFamily="18" charset="0"/>
                          </a:rPr>
                          <m:t>, 3</m:t>
                        </m:r>
                      </m:e>
                    </m:d>
                    <m:r>
                      <a:rPr lang="en-US" i="1">
                        <a:latin typeface="Cambria Math" panose="02040503050406030204" pitchFamily="18" charset="0"/>
                      </a:rPr>
                      <m:t>={3}</m:t>
                    </m:r>
                  </m:oMath>
                </a14:m>
                <a:r>
                  <a:rPr lang="en-US" dirty="0"/>
                  <a:t>. </a:t>
                </a:r>
              </a:p>
              <a:p>
                <a:endParaRPr lang="ko-KR" altLang="ko-KR" dirty="0"/>
              </a:p>
              <a:p>
                <a:pPr marL="285750" indent="-285750">
                  <a:buFont typeface="Arial" panose="020B0604020202020204" pitchFamily="34" charset="0"/>
                  <a:buChar char="•"/>
                </a:pPr>
                <a:r>
                  <a:rPr lang="en-US" dirty="0"/>
                  <a:t>A coalition </a:t>
                </a:r>
                <a14:m>
                  <m:oMath xmlns:m="http://schemas.openxmlformats.org/officeDocument/2006/math">
                    <m:r>
                      <a:rPr lang="en-US" i="1">
                        <a:latin typeface="Cambria Math" panose="02040503050406030204" pitchFamily="18" charset="0"/>
                      </a:rPr>
                      <m:t>𝛼</m:t>
                    </m:r>
                    <m:r>
                      <a:rPr lang="en-US" i="1">
                        <a:latin typeface="Cambria Math" panose="02040503050406030204" pitchFamily="18" charset="0"/>
                      </a:rPr>
                      <m:t>⊆</m:t>
                    </m:r>
                    <m:r>
                      <a:rPr lang="en-US" i="1">
                        <a:latin typeface="Cambria Math" panose="02040503050406030204" pitchFamily="18" charset="0"/>
                      </a:rPr>
                      <m:t>𝑁</m:t>
                    </m:r>
                  </m:oMath>
                </a14:m>
                <a:r>
                  <a:rPr lang="en-US" i="1" dirty="0"/>
                  <a:t> </a:t>
                </a:r>
                <a:r>
                  <a:rPr lang="en-US" b="1" i="1" dirty="0"/>
                  <a:t>blocks</a:t>
                </a:r>
                <a:r>
                  <a:rPr lang="en-US" dirty="0"/>
                  <a:t> a framework </a:t>
                </a:r>
                <a14:m>
                  <m:oMath xmlns:m="http://schemas.openxmlformats.org/officeDocument/2006/math">
                    <m:r>
                      <a:rPr lang="en-US" i="1">
                        <a:latin typeface="Cambria Math" panose="02040503050406030204" pitchFamily="18" charset="0"/>
                      </a:rPr>
                      <m:t>𝐹</m:t>
                    </m:r>
                  </m:oMath>
                </a14:m>
                <a:r>
                  <a:rPr lang="en-US" dirty="0"/>
                  <a:t>, if and only if </a:t>
                </a:r>
                <a14:m>
                  <m:oMath xmlns:m="http://schemas.openxmlformats.org/officeDocument/2006/math">
                    <m:r>
                      <a:rPr lang="en-US" i="1">
                        <a:latin typeface="Cambria Math" panose="02040503050406030204" pitchFamily="18" charset="0"/>
                      </a:rPr>
                      <m:t>𝛼</m:t>
                    </m:r>
                    <m:sSub>
                      <m:sSubPr>
                        <m:ctrlPr>
                          <a:rPr lang="en-US" i="1">
                            <a:latin typeface="Cambria Math" panose="02040503050406030204" pitchFamily="18" charset="0"/>
                          </a:rPr>
                        </m:ctrlPr>
                      </m:sSubPr>
                      <m:e>
                        <m:r>
                          <a:rPr lang="en-US" i="1">
                            <a:latin typeface="Cambria Math" panose="02040503050406030204" pitchFamily="18" charset="0"/>
                          </a:rPr>
                          <m:t>≻</m:t>
                        </m:r>
                      </m:e>
                      <m:sub>
                        <m:r>
                          <a:rPr lang="en-US" i="1">
                            <a:latin typeface="Cambria Math" panose="02040503050406030204" pitchFamily="18" charset="0"/>
                          </a:rPr>
                          <m:t>𝑖</m:t>
                        </m:r>
                      </m:sub>
                    </m:sSub>
                    <m:r>
                      <a:rPr lang="en-US" i="1">
                        <a:latin typeface="Cambria Math" panose="02040503050406030204" pitchFamily="18" charset="0"/>
                      </a:rPr>
                      <m:t>𝜔</m:t>
                    </m:r>
                    <m:r>
                      <a:rPr lang="en-US" i="1">
                        <a:latin typeface="Cambria Math" panose="02040503050406030204" pitchFamily="18" charset="0"/>
                      </a:rPr>
                      <m:t>(</m:t>
                    </m:r>
                    <m:r>
                      <a:rPr lang="en-US" i="1">
                        <a:latin typeface="Cambria Math" panose="02040503050406030204" pitchFamily="18" charset="0"/>
                      </a:rPr>
                      <m:t>𝐹</m:t>
                    </m:r>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oMath>
                </a14:m>
                <a:r>
                  <a:rPr lang="en-US" dirty="0"/>
                  <a:t> for all </a:t>
                </a:r>
                <a14:m>
                  <m:oMath xmlns:m="http://schemas.openxmlformats.org/officeDocument/2006/math">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𝛼</m:t>
                    </m:r>
                  </m:oMath>
                </a14:m>
                <a:r>
                  <a:rPr lang="en-US" dirty="0"/>
                  <a:t>. </a:t>
                </a:r>
              </a:p>
              <a:p>
                <a:pPr marL="285750" indent="-285750">
                  <a:buFont typeface="Arial" panose="020B0604020202020204" pitchFamily="34" charset="0"/>
                  <a:buChar char="•"/>
                </a:pPr>
                <a:endParaRPr lang="en-US" altLang="ko-KR" dirty="0"/>
              </a:p>
              <a:p>
                <a:pPr marL="285750" indent="-285750">
                  <a:buFont typeface="Arial" panose="020B0604020202020204" pitchFamily="34" charset="0"/>
                  <a:buChar char="•"/>
                </a:pPr>
                <a:endParaRPr lang="en-US" altLang="ko-KR" dirty="0"/>
              </a:p>
              <a:p>
                <a:pPr marL="285750" indent="-285750">
                  <a:buFont typeface="Wingdings" pitchFamily="2" charset="2"/>
                  <a:buChar char="à"/>
                </a:pPr>
                <a:r>
                  <a:rPr lang="en-US" dirty="0"/>
                  <a:t>We say that a framework </a:t>
                </a:r>
                <a14:m>
                  <m:oMath xmlns:m="http://schemas.openxmlformats.org/officeDocument/2006/math">
                    <m:r>
                      <a:rPr lang="en-US" i="1">
                        <a:latin typeface="Cambria Math" panose="02040503050406030204" pitchFamily="18" charset="0"/>
                      </a:rPr>
                      <m:t>𝐹</m:t>
                    </m:r>
                  </m:oMath>
                </a14:m>
                <a:r>
                  <a:rPr lang="en-US" dirty="0"/>
                  <a:t> is in the </a:t>
                </a:r>
                <a:r>
                  <a:rPr lang="en-US" b="1" i="1" dirty="0"/>
                  <a:t>core</a:t>
                </a:r>
                <a:r>
                  <a:rPr lang="en-US" dirty="0"/>
                  <a:t> (or is </a:t>
                </a:r>
                <a:r>
                  <a:rPr lang="en-US" b="1" i="1" dirty="0"/>
                  <a:t>core stable</a:t>
                </a:r>
                <a:r>
                  <a:rPr lang="en-US" dirty="0"/>
                  <a:t>), if and only if, there exists no coalition </a:t>
                </a:r>
                <a14:m>
                  <m:oMath xmlns:m="http://schemas.openxmlformats.org/officeDocument/2006/math">
                    <m:r>
                      <a:rPr lang="en-US" i="1">
                        <a:latin typeface="Cambria Math" panose="02040503050406030204" pitchFamily="18" charset="0"/>
                      </a:rPr>
                      <m:t>𝛼</m:t>
                    </m:r>
                    <m:r>
                      <a:rPr lang="en-US" i="1">
                        <a:latin typeface="Cambria Math" panose="02040503050406030204" pitchFamily="18" charset="0"/>
                      </a:rPr>
                      <m:t> ⊆</m:t>
                    </m:r>
                    <m:r>
                      <a:rPr lang="en-US" i="1">
                        <a:latin typeface="Cambria Math" panose="02040503050406030204" pitchFamily="18" charset="0"/>
                      </a:rPr>
                      <m:t>𝑁</m:t>
                    </m:r>
                  </m:oMath>
                </a14:m>
                <a:r>
                  <a:rPr lang="en-US" dirty="0"/>
                  <a:t>, which each individual in</a:t>
                </a:r>
                <a14:m>
                  <m:oMath xmlns:m="http://schemas.openxmlformats.org/officeDocument/2006/math">
                    <m:r>
                      <a:rPr lang="en-US" i="1">
                        <a:latin typeface="Cambria Math" panose="02040503050406030204" pitchFamily="18" charset="0"/>
                      </a:rPr>
                      <m:t> </m:t>
                    </m:r>
                    <m:r>
                      <a:rPr lang="en-US" i="1">
                        <a:latin typeface="Cambria Math" panose="02040503050406030204" pitchFamily="18" charset="0"/>
                      </a:rPr>
                      <m:t>𝛼</m:t>
                    </m:r>
                  </m:oMath>
                </a14:m>
                <a:r>
                  <a:rPr lang="en-US" dirty="0"/>
                  <a:t> can imagine that </a:t>
                </a:r>
                <a:r>
                  <a:rPr lang="en-US" i="1" dirty="0"/>
                  <a:t>blocks </a:t>
                </a:r>
                <a:r>
                  <a:rPr lang="en-US" dirty="0"/>
                  <a:t>the framework </a:t>
                </a:r>
                <a14:m>
                  <m:oMath xmlns:m="http://schemas.openxmlformats.org/officeDocument/2006/math">
                    <m:r>
                      <a:rPr lang="en-US" i="1">
                        <a:latin typeface="Cambria Math" panose="02040503050406030204" pitchFamily="18" charset="0"/>
                      </a:rPr>
                      <m:t>𝐹</m:t>
                    </m:r>
                  </m:oMath>
                </a14:m>
                <a:r>
                  <a:rPr lang="en-US" dirty="0"/>
                  <a:t>.</a:t>
                </a:r>
                <a:r>
                  <a:rPr lang="en-US" dirty="0">
                    <a:effectLst/>
                  </a:rPr>
                  <a:t> </a:t>
                </a:r>
              </a:p>
              <a:p>
                <a:pPr marL="285750" indent="-285750">
                  <a:buFont typeface="Wingdings" pitchFamily="2" charset="2"/>
                  <a:buChar char="à"/>
                </a:pPr>
                <a:endParaRPr lang="en-US" altLang="ko-KR" dirty="0"/>
              </a:p>
              <a:p>
                <a:pPr marL="285750" indent="-285750">
                  <a:buFont typeface="Arial" panose="020B0604020202020204" pitchFamily="34" charset="0"/>
                  <a:buChar char="•"/>
                </a:pPr>
                <a:r>
                  <a:rPr lang="en-US" b="1" dirty="0"/>
                  <a:t>Definition (Core-Stable Framework):</a:t>
                </a:r>
                <a:r>
                  <a:rPr lang="en-US" dirty="0"/>
                  <a:t> Given a list of individual imaginations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𝑁</m:t>
                        </m:r>
                      </m:sub>
                    </m:sSub>
                  </m:oMath>
                </a14:m>
                <a:r>
                  <a:rPr lang="en-US" dirty="0"/>
                  <a:t>, a framework/partition </a:t>
                </a:r>
                <a14:m>
                  <m:oMath xmlns:m="http://schemas.openxmlformats.org/officeDocument/2006/math">
                    <m:r>
                      <a:rPr lang="en-US" i="1">
                        <a:latin typeface="Cambria Math" panose="02040503050406030204" pitchFamily="18" charset="0"/>
                      </a:rPr>
                      <m:t>𝐹</m:t>
                    </m:r>
                  </m:oMath>
                </a14:m>
                <a:r>
                  <a:rPr lang="en-US" i="1" dirty="0"/>
                  <a:t> </a:t>
                </a:r>
                <a:r>
                  <a:rPr lang="en-US" dirty="0"/>
                  <a:t>is </a:t>
                </a:r>
                <a:r>
                  <a:rPr lang="en-US" i="1" dirty="0"/>
                  <a:t>core-stable</a:t>
                </a:r>
                <a:r>
                  <a:rPr lang="en-US" dirty="0"/>
                  <a:t> if and only if, for all </a:t>
                </a:r>
                <a14:m>
                  <m:oMath xmlns:m="http://schemas.openxmlformats.org/officeDocument/2006/math">
                    <m:r>
                      <a:rPr lang="en-US" i="1">
                        <a:latin typeface="Cambria Math" panose="02040503050406030204" pitchFamily="18" charset="0"/>
                      </a:rPr>
                      <m:t>𝑖</m:t>
                    </m:r>
                    <m:r>
                      <a:rPr lang="en-US" i="1">
                        <a:latin typeface="Cambria Math" panose="02040503050406030204" pitchFamily="18" charset="0"/>
                      </a:rPr>
                      <m:t> </m:t>
                    </m:r>
                    <m:r>
                      <a:rPr lang="ko-KR" altLang="en-US" i="1">
                        <a:latin typeface="Cambria Math" panose="02040503050406030204" pitchFamily="18" charset="0"/>
                      </a:rPr>
                      <m:t>∈</m:t>
                    </m:r>
                    <m:r>
                      <a:rPr lang="en-US" i="1">
                        <a:latin typeface="Cambria Math" panose="02040503050406030204" pitchFamily="18" charset="0"/>
                      </a:rPr>
                      <m:t>𝑁</m:t>
                    </m:r>
                  </m:oMath>
                </a14:m>
                <a:r>
                  <a:rPr lang="en-US" dirty="0"/>
                  <a:t>, </a:t>
                </a:r>
                <a14:m>
                  <m:oMath xmlns:m="http://schemas.openxmlformats.org/officeDocument/2006/math">
                    <m:r>
                      <a:rPr lang="en-US" i="1">
                        <a:latin typeface="Cambria Math" panose="02040503050406030204" pitchFamily="18" charset="0"/>
                      </a:rPr>
                      <m:t>𝜔</m:t>
                    </m:r>
                    <m:d>
                      <m:dPr>
                        <m:ctrlPr>
                          <a:rPr lang="en-US" i="1">
                            <a:latin typeface="Cambria Math" panose="02040503050406030204" pitchFamily="18" charset="0"/>
                          </a:rPr>
                        </m:ctrlPr>
                      </m:dPr>
                      <m:e>
                        <m:r>
                          <a:rPr lang="en-US" i="1">
                            <a:latin typeface="Cambria Math" panose="02040503050406030204" pitchFamily="18" charset="0"/>
                          </a:rPr>
                          <m:t>𝐹</m:t>
                        </m:r>
                        <m:r>
                          <a:rPr lang="en-US" i="1">
                            <a:latin typeface="Cambria Math" panose="02040503050406030204" pitchFamily="18" charset="0"/>
                          </a:rPr>
                          <m:t>,</m:t>
                        </m:r>
                        <m:r>
                          <a:rPr lang="en-US" i="1">
                            <a:latin typeface="Cambria Math" panose="02040503050406030204" pitchFamily="18" charset="0"/>
                          </a:rPr>
                          <m:t>𝑖</m:t>
                        </m:r>
                      </m:e>
                    </m:d>
                    <m:r>
                      <a:rPr lang="ko-KR" alt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𝑖</m:t>
                        </m:r>
                      </m:sub>
                    </m:sSub>
                  </m:oMath>
                </a14:m>
                <a:r>
                  <a:rPr lang="en-US" dirty="0"/>
                  <a:t> and there exists no non-empty </a:t>
                </a:r>
                <a14:m>
                  <m:oMath xmlns:m="http://schemas.openxmlformats.org/officeDocument/2006/math">
                    <m:r>
                      <a:rPr lang="en-US" i="1">
                        <a:latin typeface="Cambria Math" panose="02040503050406030204" pitchFamily="18" charset="0"/>
                      </a:rPr>
                      <m:t>𝛼</m:t>
                    </m:r>
                    <m:r>
                      <a:rPr lang="ko-KR" altLang="en-US" i="1">
                        <a:latin typeface="Cambria Math" panose="02040503050406030204" pitchFamily="18" charset="0"/>
                      </a:rPr>
                      <m:t>⊆</m:t>
                    </m:r>
                    <m:r>
                      <a:rPr lang="en-US" i="1">
                        <a:latin typeface="Cambria Math" panose="02040503050406030204" pitchFamily="18" charset="0"/>
                      </a:rPr>
                      <m:t>𝑁</m:t>
                    </m:r>
                  </m:oMath>
                </a14:m>
                <a:r>
                  <a:rPr lang="en-US" dirty="0"/>
                  <a:t> such that, for all </a:t>
                </a:r>
                <a14:m>
                  <m:oMath xmlns:m="http://schemas.openxmlformats.org/officeDocument/2006/math">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𝛼</m:t>
                    </m:r>
                  </m:oMath>
                </a14:m>
                <a:r>
                  <a:rPr lang="en-US" dirty="0"/>
                  <a:t>, </a:t>
                </a:r>
                <a14:m>
                  <m:oMath xmlns:m="http://schemas.openxmlformats.org/officeDocument/2006/math">
                    <m:r>
                      <a:rPr lang="en-US" i="1">
                        <a:latin typeface="Cambria Math" panose="02040503050406030204" pitchFamily="18" charset="0"/>
                      </a:rPr>
                      <m:t>𝛼</m:t>
                    </m:r>
                    <m:sSub>
                      <m:sSubPr>
                        <m:ctrlPr>
                          <a:rPr lang="en-US" i="1">
                            <a:latin typeface="Cambria Math" panose="02040503050406030204" pitchFamily="18" charset="0"/>
                          </a:rPr>
                        </m:ctrlPr>
                      </m:sSubPr>
                      <m:e>
                        <m:r>
                          <a:rPr lang="en-US" i="1">
                            <a:latin typeface="Cambria Math" panose="02040503050406030204" pitchFamily="18" charset="0"/>
                          </a:rPr>
                          <m:t>≻</m:t>
                        </m:r>
                      </m:e>
                      <m:sub>
                        <m:r>
                          <a:rPr lang="en-US" i="1">
                            <a:latin typeface="Cambria Math" panose="02040503050406030204" pitchFamily="18" charset="0"/>
                          </a:rPr>
                          <m:t>𝑗</m:t>
                        </m:r>
                      </m:sub>
                    </m:sSub>
                    <m:r>
                      <a:rPr lang="en-US" i="1">
                        <a:latin typeface="Cambria Math" panose="02040503050406030204" pitchFamily="18" charset="0"/>
                      </a:rPr>
                      <m:t>𝜔</m:t>
                    </m:r>
                    <m:r>
                      <a:rPr lang="en-US" i="1">
                        <a:latin typeface="Cambria Math" panose="02040503050406030204" pitchFamily="18" charset="0"/>
                      </a:rPr>
                      <m:t>(</m:t>
                    </m:r>
                    <m:r>
                      <a:rPr lang="en-US" i="1">
                        <a:latin typeface="Cambria Math" panose="02040503050406030204" pitchFamily="18" charset="0"/>
                      </a:rPr>
                      <m:t>𝐹</m:t>
                    </m:r>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m:t>
                    </m:r>
                  </m:oMath>
                </a14:m>
                <a:r>
                  <a:rPr lang="en-US" dirty="0"/>
                  <a:t> and </a:t>
                </a:r>
                <a14:m>
                  <m:oMath xmlns:m="http://schemas.openxmlformats.org/officeDocument/2006/math">
                    <m:r>
                      <a:rPr lang="en-US" i="1">
                        <a:latin typeface="Cambria Math" panose="02040503050406030204" pitchFamily="18" charset="0"/>
                      </a:rPr>
                      <m:t>𝛼</m:t>
                    </m:r>
                    <m:r>
                      <a:rPr lang="ko-KR" alt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𝑗</m:t>
                        </m:r>
                      </m:sub>
                    </m:sSub>
                  </m:oMath>
                </a14:m>
                <a:r>
                  <a:rPr lang="en-US" i="1" dirty="0"/>
                  <a:t>.</a:t>
                </a:r>
                <a:endParaRPr lang="en-US" dirty="0"/>
              </a:p>
              <a:p>
                <a:pPr marL="285750" indent="-285750">
                  <a:buFont typeface="Arial" panose="020B0604020202020204" pitchFamily="34" charset="0"/>
                  <a:buChar char="•"/>
                </a:pPr>
                <a:endParaRPr lang="ko-KR" altLang="ko-KR" dirty="0"/>
              </a:p>
              <a:p>
                <a:endParaRPr lang="en-US" altLang="ko-KR" dirty="0"/>
              </a:p>
              <a:p>
                <a:endParaRPr lang="ko-KR" altLang="ko-KR" dirty="0"/>
              </a:p>
              <a:p>
                <a:pPr marL="285750" indent="-285750">
                  <a:buFont typeface="Arial" panose="020B0604020202020204" pitchFamily="34" charset="0"/>
                  <a:buChar char="•"/>
                </a:pPr>
                <a:endParaRPr lang="en-US" altLang="ko-KR" dirty="0"/>
              </a:p>
              <a:p>
                <a:endParaRPr lang="en-US" altLang="ko-KR" dirty="0"/>
              </a:p>
              <a:p>
                <a:endParaRPr lang="en-US" altLang="ko-KR" dirty="0">
                  <a:ea typeface="맑은 고딕" panose="020B0503020000020004" pitchFamily="50" charset="-127"/>
                  <a:cs typeface="Times New Roman" panose="02020603050405020304" pitchFamily="18" charset="0"/>
                  <a:sym typeface="Wingdings" panose="05000000000000000000" pitchFamily="2" charset="2"/>
                </a:endParaRPr>
              </a:p>
              <a:p>
                <a:pPr>
                  <a:spcAft>
                    <a:spcPts val="1000"/>
                  </a:spcAft>
                </a:pPr>
                <a:endParaRPr lang="en-US" altLang="ko-KR" dirty="0">
                  <a:ea typeface="맑은 고딕" panose="020B0503020000020004" pitchFamily="50" charset="-127"/>
                  <a:cs typeface="Times New Roman" panose="02020603050405020304" pitchFamily="18" charset="0"/>
                  <a:sym typeface="Wingdings" panose="05000000000000000000" pitchFamily="2" charset="2"/>
                </a:endParaRPr>
              </a:p>
              <a:p>
                <a:pPr marL="285750" indent="-285750">
                  <a:spcAft>
                    <a:spcPts val="1000"/>
                  </a:spcAft>
                  <a:buFont typeface="Arial" panose="020B0604020202020204" pitchFamily="34" charset="0"/>
                  <a:buChar char="•"/>
                </a:pPr>
                <a:endParaRPr lang="en-US" altLang="ko-KR" dirty="0">
                  <a:ea typeface="맑은 고딕" panose="020B0503020000020004" pitchFamily="50" charset="-127"/>
                  <a:cs typeface="Times New Roman" panose="02020603050405020304" pitchFamily="18" charset="0"/>
                </a:endParaRPr>
              </a:p>
              <a:p>
                <a:pPr marL="285750" indent="-285750">
                  <a:spcAft>
                    <a:spcPts val="1000"/>
                  </a:spcAft>
                  <a:buFont typeface="Wingdings" panose="05000000000000000000" pitchFamily="2" charset="2"/>
                  <a:buChar char="à"/>
                </a:pPr>
                <a:endParaRPr lang="en-US" altLang="ko-KR" dirty="0">
                  <a:ea typeface="맑은 고딕" panose="020B0503020000020004" pitchFamily="50" charset="-127"/>
                  <a:cs typeface="Times New Roman" panose="02020603050405020304" pitchFamily="18" charset="0"/>
                </a:endParaRPr>
              </a:p>
              <a:p>
                <a:pPr marL="285750" indent="-285750">
                  <a:spcAft>
                    <a:spcPts val="1000"/>
                  </a:spcAft>
                  <a:buFont typeface="Arial" panose="020B0604020202020204" pitchFamily="34" charset="0"/>
                  <a:buChar char="•"/>
                </a:pPr>
                <a:endParaRPr lang="en-US" altLang="ko-KR" dirty="0">
                  <a:effectLst/>
                  <a:ea typeface="맑은 고딕" panose="020B0503020000020004" pitchFamily="50" charset="-127"/>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9A95A8D1-93A0-4759-A97B-81EBDEFBC6C3}"/>
                  </a:ext>
                </a:extLst>
              </p:cNvPr>
              <p:cNvSpPr txBox="1">
                <a:spLocks noRot="1" noChangeAspect="1" noMove="1" noResize="1" noEditPoints="1" noAdjustHandles="1" noChangeArrowheads="1" noChangeShapeType="1" noTextEdit="1"/>
              </p:cNvSpPr>
              <p:nvPr/>
            </p:nvSpPr>
            <p:spPr>
              <a:xfrm>
                <a:off x="0" y="14593"/>
                <a:ext cx="9144000" cy="9864816"/>
              </a:xfrm>
              <a:prstGeom prst="rect">
                <a:avLst/>
              </a:prstGeom>
              <a:blipFill>
                <a:blip r:embed="rId2"/>
                <a:stretch>
                  <a:fillRect l="-694" t="-257"/>
                </a:stretch>
              </a:blipFill>
            </p:spPr>
            <p:txBody>
              <a:bodyPr/>
              <a:lstStyle/>
              <a:p>
                <a:r>
                  <a:rPr lang="en-US">
                    <a:noFill/>
                  </a:rPr>
                  <a:t> </a:t>
                </a:r>
              </a:p>
            </p:txBody>
          </p:sp>
        </mc:Fallback>
      </mc:AlternateContent>
    </p:spTree>
    <p:extLst>
      <p:ext uri="{BB962C8B-B14F-4D97-AF65-F5344CB8AC3E}">
        <p14:creationId xmlns:p14="http://schemas.microsoft.com/office/powerpoint/2010/main" val="2331498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animEffect transition="in" filter="fade">
                                      <p:cBhvr>
                                        <p:cTn id="17" dur="500"/>
                                        <p:tgtEl>
                                          <p:spTgt spid="4">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7" end="7"/>
                                            </p:txEl>
                                          </p:spTgt>
                                        </p:tgtEl>
                                        <p:attrNameLst>
                                          <p:attrName>style.visibility</p:attrName>
                                        </p:attrNameLst>
                                      </p:cBhvr>
                                      <p:to>
                                        <p:strVal val="visible"/>
                                      </p:to>
                                    </p:set>
                                    <p:animEffect transition="in" filter="fade">
                                      <p:cBhvr>
                                        <p:cTn id="22" dur="500"/>
                                        <p:tgtEl>
                                          <p:spTgt spid="4">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animEffect transition="in" filter="fade">
                                      <p:cBhvr>
                                        <p:cTn id="27" dur="500"/>
                                        <p:tgtEl>
                                          <p:spTgt spid="4">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11" end="11"/>
                                            </p:txEl>
                                          </p:spTgt>
                                        </p:tgtEl>
                                        <p:attrNameLst>
                                          <p:attrName>style.visibility</p:attrName>
                                        </p:attrNameLst>
                                      </p:cBhvr>
                                      <p:to>
                                        <p:strVal val="visible"/>
                                      </p:to>
                                    </p:set>
                                    <p:animEffect transition="in" filter="fade">
                                      <p:cBhvr>
                                        <p:cTn id="32" dur="500"/>
                                        <p:tgtEl>
                                          <p:spTgt spid="4">
                                            <p:txEl>
                                              <p:pRg st="11" end="1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13" end="13"/>
                                            </p:txEl>
                                          </p:spTgt>
                                        </p:tgtEl>
                                        <p:attrNameLst>
                                          <p:attrName>style.visibility</p:attrName>
                                        </p:attrNameLst>
                                      </p:cBhvr>
                                      <p:to>
                                        <p:strVal val="visible"/>
                                      </p:to>
                                    </p:set>
                                    <p:animEffect transition="in" filter="fade">
                                      <p:cBhvr>
                                        <p:cTn id="37" dur="500"/>
                                        <p:tgtEl>
                                          <p:spTgt spid="4">
                                            <p:txEl>
                                              <p:pRg st="13" end="1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15" end="15"/>
                                            </p:txEl>
                                          </p:spTgt>
                                        </p:tgtEl>
                                        <p:attrNameLst>
                                          <p:attrName>style.visibility</p:attrName>
                                        </p:attrNameLst>
                                      </p:cBhvr>
                                      <p:to>
                                        <p:strVal val="visible"/>
                                      </p:to>
                                    </p:set>
                                    <p:animEffect transition="in" filter="fade">
                                      <p:cBhvr>
                                        <p:cTn id="42" dur="500"/>
                                        <p:tgtEl>
                                          <p:spTgt spid="4">
                                            <p:txEl>
                                              <p:pRg st="15" end="1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18" end="18"/>
                                            </p:txEl>
                                          </p:spTgt>
                                        </p:tgtEl>
                                        <p:attrNameLst>
                                          <p:attrName>style.visibility</p:attrName>
                                        </p:attrNameLst>
                                      </p:cBhvr>
                                      <p:to>
                                        <p:strVal val="visible"/>
                                      </p:to>
                                    </p:set>
                                    <p:animEffect transition="in" filter="fade">
                                      <p:cBhvr>
                                        <p:cTn id="47" dur="500"/>
                                        <p:tgtEl>
                                          <p:spTgt spid="4">
                                            <p:txEl>
                                              <p:pRg st="18" end="1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20" end="20"/>
                                            </p:txEl>
                                          </p:spTgt>
                                        </p:tgtEl>
                                        <p:attrNameLst>
                                          <p:attrName>style.visibility</p:attrName>
                                        </p:attrNameLst>
                                      </p:cBhvr>
                                      <p:to>
                                        <p:strVal val="visible"/>
                                      </p:to>
                                    </p:set>
                                    <p:animEffect transition="in" filter="fade">
                                      <p:cBhvr>
                                        <p:cTn id="52" dur="500"/>
                                        <p:tgtEl>
                                          <p:spTgt spid="4">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A95A8D1-93A0-4759-A97B-81EBDEFBC6C3}"/>
                  </a:ext>
                </a:extLst>
              </p:cNvPr>
              <p:cNvSpPr txBox="1"/>
              <p:nvPr/>
            </p:nvSpPr>
            <p:spPr>
              <a:xfrm>
                <a:off x="0" y="14593"/>
                <a:ext cx="9144000" cy="8980344"/>
              </a:xfrm>
              <a:prstGeom prst="rect">
                <a:avLst/>
              </a:prstGeom>
              <a:noFill/>
            </p:spPr>
            <p:txBody>
              <a:bodyPr wrap="square" rtlCol="0">
                <a:spAutoFit/>
              </a:bodyPr>
              <a:lstStyle/>
              <a:p>
                <a:pPr>
                  <a:spcAft>
                    <a:spcPts val="1000"/>
                  </a:spcAft>
                </a:pPr>
                <a:r>
                  <a:rPr lang="en-US" altLang="ko-KR" sz="2000" b="1" dirty="0">
                    <a:effectLst/>
                    <a:ea typeface="맑은 고딕" panose="020B0503020000020004" pitchFamily="50" charset="-127"/>
                    <a:cs typeface="Times New Roman" panose="02020603050405020304" pitchFamily="18" charset="0"/>
                  </a:rPr>
                  <a:t>Nozick Stability is Stronger than Core Stability</a:t>
                </a:r>
                <a:endParaRPr lang="en-US" altLang="ko-KR" dirty="0"/>
              </a:p>
              <a:p>
                <a:endParaRPr lang="en-US" b="1" dirty="0"/>
              </a:p>
              <a:p>
                <a:r>
                  <a:rPr lang="en-US" b="1" dirty="0"/>
                  <a:t>Proposition 2 (Nozick Stability is Stronger than Core Stability)</a:t>
                </a:r>
                <a:r>
                  <a:rPr lang="en-US" dirty="0"/>
                  <a:t> If a framework </a:t>
                </a:r>
                <a14:m>
                  <m:oMath xmlns:m="http://schemas.openxmlformats.org/officeDocument/2006/math">
                    <m:r>
                      <a:rPr lang="en-US" i="1">
                        <a:latin typeface="Cambria Math" panose="02040503050406030204" pitchFamily="18" charset="0"/>
                      </a:rPr>
                      <m:t>𝐹</m:t>
                    </m:r>
                  </m:oMath>
                </a14:m>
                <a:r>
                  <a:rPr lang="en-US" dirty="0"/>
                  <a:t> is Nozick- stable, then it is core-stable, but not vice versa. </a:t>
                </a:r>
              </a:p>
              <a:p>
                <a:pPr marL="285750" indent="-285750">
                  <a:buFont typeface="Arial" panose="020B0604020202020204" pitchFamily="34" charset="0"/>
                  <a:buChar char="•"/>
                </a:pPr>
                <a:endParaRPr lang="en-US" altLang="ko-KR" dirty="0"/>
              </a:p>
              <a:p>
                <a:r>
                  <a:rPr lang="en-US" b="1" dirty="0"/>
                  <a:t>Example A1 (A Core-Stable Framework does not imply a Nozick-Stable Framework) </a:t>
                </a:r>
              </a:p>
              <a:p>
                <a:endParaRPr lang="en-US" b="1" i="1" dirty="0"/>
              </a:p>
              <a:p>
                <a:pPr marL="285750" indent="-285750">
                  <a:buFont typeface="Arial" panose="020B0604020202020204" pitchFamily="34" charset="0"/>
                  <a:buChar char="•"/>
                </a:pPr>
                <a14:m>
                  <m:oMath xmlns:m="http://schemas.openxmlformats.org/officeDocument/2006/math">
                    <m:r>
                      <a:rPr lang="en-US" i="1">
                        <a:latin typeface="Cambria Math" panose="02040503050406030204" pitchFamily="18" charset="0"/>
                      </a:rPr>
                      <m:t>𝑁</m:t>
                    </m:r>
                    <m:r>
                      <a:rPr lang="en-US" i="1">
                        <a:latin typeface="Cambria Math" panose="02040503050406030204" pitchFamily="18" charset="0"/>
                      </a:rPr>
                      <m:t>={1,2,3}.</m:t>
                    </m:r>
                  </m:oMath>
                </a14:m>
                <a:endParaRPr lang="en-US" dirty="0"/>
              </a:p>
              <a:p>
                <a:pPr marL="28575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a:t>Unrestricted Imaginations: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𝛺</m:t>
                        </m:r>
                      </m:e>
                      <m:sub>
                        <m:r>
                          <a:rPr lang="en-US" i="1">
                            <a:latin typeface="Cambria Math" panose="02040503050406030204" pitchFamily="18" charset="0"/>
                          </a:rPr>
                          <m:t>𝑖</m:t>
                        </m:r>
                      </m:sub>
                    </m:sSub>
                  </m:oMath>
                </a14:m>
                <a:r>
                  <a:rPr lang="en-US" dirty="0"/>
                  <a:t> for all </a:t>
                </a:r>
                <a14:m>
                  <m:oMath xmlns:m="http://schemas.openxmlformats.org/officeDocument/2006/math">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𝑁</m:t>
                    </m:r>
                  </m:oMath>
                </a14:m>
                <a:r>
                  <a:rPr lang="en-US" dirty="0"/>
                  <a:t>.</a:t>
                </a:r>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a:t>Individual 1’s</a:t>
                </a:r>
                <a14:m>
                  <m:oMath xmlns:m="http://schemas.openxmlformats.org/officeDocument/2006/math">
                    <m:r>
                      <a:rPr lang="en-US" i="1">
                        <a:latin typeface="Cambria Math" panose="02040503050406030204" pitchFamily="18" charset="0"/>
                      </a:rPr>
                      <m:t> </m:t>
                    </m:r>
                  </m:oMath>
                </a14:m>
                <a:r>
                  <a:rPr lang="en-US" dirty="0"/>
                  <a:t>Preferences: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{1,2,3}≻</m:t>
                        </m:r>
                      </m:e>
                      <m:sub>
                        <m:r>
                          <a:rPr lang="en-US" i="1">
                            <a:latin typeface="Cambria Math" panose="02040503050406030204" pitchFamily="18" charset="0"/>
                          </a:rPr>
                          <m:t>1</m:t>
                        </m:r>
                      </m:sub>
                    </m:sSub>
                    <m:r>
                      <a:rPr lang="en-US" i="1">
                        <a:latin typeface="Cambria Math" panose="02040503050406030204" pitchFamily="18" charset="0"/>
                      </a:rPr>
                      <m:t>{1,2}</m:t>
                    </m:r>
                    <m:sSub>
                      <m:sSubPr>
                        <m:ctrlPr>
                          <a:rPr lang="en-US" i="1">
                            <a:latin typeface="Cambria Math" panose="02040503050406030204" pitchFamily="18" charset="0"/>
                          </a:rPr>
                        </m:ctrlPr>
                      </m:sSubPr>
                      <m:e>
                        <m:r>
                          <a:rPr lang="en-US" i="1">
                            <a:latin typeface="Cambria Math" panose="02040503050406030204" pitchFamily="18" charset="0"/>
                          </a:rPr>
                          <m:t>≻</m:t>
                        </m:r>
                      </m:e>
                      <m:sub>
                        <m:r>
                          <a:rPr lang="en-US" i="1">
                            <a:latin typeface="Cambria Math" panose="02040503050406030204" pitchFamily="18" charset="0"/>
                          </a:rPr>
                          <m:t>1</m:t>
                        </m:r>
                      </m:sub>
                    </m:sSub>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m:t>
                        </m:r>
                      </m:e>
                      <m:sub>
                        <m:r>
                          <a:rPr lang="en-US" i="1">
                            <a:latin typeface="Cambria Math" panose="02040503050406030204" pitchFamily="18" charset="0"/>
                          </a:rPr>
                          <m:t>1</m:t>
                        </m:r>
                      </m:sub>
                    </m:sSub>
                    <m:r>
                      <a:rPr lang="en-US" i="1">
                        <a:latin typeface="Cambria Math" panose="02040503050406030204" pitchFamily="18" charset="0"/>
                      </a:rPr>
                      <m:t>{1,3}.</m:t>
                    </m:r>
                  </m:oMath>
                </a14:m>
                <a:endParaRPr lang="en-US" dirty="0"/>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a:t>Individual 2’s</a:t>
                </a:r>
                <a14:m>
                  <m:oMath xmlns:m="http://schemas.openxmlformats.org/officeDocument/2006/math">
                    <m:r>
                      <a:rPr lang="en-US" i="1">
                        <a:latin typeface="Cambria Math" panose="02040503050406030204" pitchFamily="18" charset="0"/>
                      </a:rPr>
                      <m:t> </m:t>
                    </m:r>
                  </m:oMath>
                </a14:m>
                <a:r>
                  <a:rPr lang="en-US" dirty="0"/>
                  <a:t>Preferences: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{2,3}≻</m:t>
                        </m:r>
                      </m:e>
                      <m:sub>
                        <m:r>
                          <a:rPr lang="en-US" i="1">
                            <a:latin typeface="Cambria Math" panose="02040503050406030204" pitchFamily="18" charset="0"/>
                          </a:rPr>
                          <m:t>2</m:t>
                        </m:r>
                      </m:sub>
                    </m:sSub>
                    <m:r>
                      <a:rPr lang="en-US" i="1">
                        <a:latin typeface="Cambria Math" panose="02040503050406030204" pitchFamily="18" charset="0"/>
                      </a:rPr>
                      <m:t>{1,2,3}</m:t>
                    </m:r>
                    <m:sSub>
                      <m:sSubPr>
                        <m:ctrlPr>
                          <a:rPr lang="en-US" i="1">
                            <a:latin typeface="Cambria Math" panose="02040503050406030204" pitchFamily="18" charset="0"/>
                          </a:rPr>
                        </m:ctrlPr>
                      </m:sSubPr>
                      <m:e>
                        <m:r>
                          <a:rPr lang="en-US" i="1">
                            <a:latin typeface="Cambria Math" panose="02040503050406030204" pitchFamily="18" charset="0"/>
                          </a:rPr>
                          <m:t>≻</m:t>
                        </m:r>
                      </m:e>
                      <m:sub>
                        <m:r>
                          <a:rPr lang="en-US" i="1">
                            <a:latin typeface="Cambria Math" panose="02040503050406030204" pitchFamily="18" charset="0"/>
                          </a:rPr>
                          <m:t>2</m:t>
                        </m:r>
                      </m:sub>
                    </m:sSub>
                    <m:r>
                      <a:rPr lang="en-US" i="1">
                        <a:latin typeface="Cambria Math" panose="02040503050406030204" pitchFamily="18" charset="0"/>
                      </a:rPr>
                      <m:t>{1,2}</m:t>
                    </m:r>
                    <m:sSub>
                      <m:sSubPr>
                        <m:ctrlPr>
                          <a:rPr lang="en-US" i="1">
                            <a:latin typeface="Cambria Math" panose="02040503050406030204" pitchFamily="18" charset="0"/>
                          </a:rPr>
                        </m:ctrlPr>
                      </m:sSubPr>
                      <m:e>
                        <m:r>
                          <a:rPr lang="en-US" i="1">
                            <a:latin typeface="Cambria Math" panose="02040503050406030204" pitchFamily="18" charset="0"/>
                          </a:rPr>
                          <m:t>≻</m:t>
                        </m:r>
                      </m:e>
                      <m:sub>
                        <m:r>
                          <a:rPr lang="en-US" i="1">
                            <a:latin typeface="Cambria Math" panose="02040503050406030204" pitchFamily="18" charset="0"/>
                          </a:rPr>
                          <m:t>2</m:t>
                        </m:r>
                      </m:sub>
                    </m:sSub>
                    <m:r>
                      <a:rPr lang="en-US" i="1">
                        <a:latin typeface="Cambria Math" panose="02040503050406030204" pitchFamily="18" charset="0"/>
                      </a:rPr>
                      <m:t>{3}.</m:t>
                    </m:r>
                  </m:oMath>
                </a14:m>
                <a:endParaRPr lang="en-US" dirty="0"/>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a:t>Individual 3’s</a:t>
                </a:r>
                <a14:m>
                  <m:oMath xmlns:m="http://schemas.openxmlformats.org/officeDocument/2006/math">
                    <m:r>
                      <a:rPr lang="en-US" i="1">
                        <a:latin typeface="Cambria Math" panose="02040503050406030204" pitchFamily="18" charset="0"/>
                      </a:rPr>
                      <m:t> </m:t>
                    </m:r>
                  </m:oMath>
                </a14:m>
                <a:r>
                  <a:rPr lang="en-US" dirty="0"/>
                  <a:t>Preferences: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{1,2,3}≻</m:t>
                        </m:r>
                      </m:e>
                      <m:sub>
                        <m:r>
                          <a:rPr lang="en-US" i="1">
                            <a:latin typeface="Cambria Math" panose="02040503050406030204" pitchFamily="18" charset="0"/>
                          </a:rPr>
                          <m:t>3</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2,3</m:t>
                        </m:r>
                      </m:e>
                    </m:d>
                    <m:sSub>
                      <m:sSubPr>
                        <m:ctrlPr>
                          <a:rPr lang="en-US" i="1">
                            <a:latin typeface="Cambria Math" panose="02040503050406030204" pitchFamily="18" charset="0"/>
                          </a:rPr>
                        </m:ctrlPr>
                      </m:sSubPr>
                      <m:e>
                        <m:r>
                          <a:rPr lang="en-US" i="1">
                            <a:latin typeface="Cambria Math" panose="02040503050406030204" pitchFamily="18" charset="0"/>
                          </a:rPr>
                          <m:t>≻</m:t>
                        </m:r>
                      </m:e>
                      <m:sub>
                        <m:r>
                          <a:rPr lang="en-US" i="1">
                            <a:latin typeface="Cambria Math" panose="02040503050406030204" pitchFamily="18" charset="0"/>
                          </a:rPr>
                          <m:t>3</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1,3</m:t>
                        </m:r>
                      </m:e>
                    </m:d>
                    <m:sSub>
                      <m:sSubPr>
                        <m:ctrlPr>
                          <a:rPr lang="en-US" i="1">
                            <a:latin typeface="Cambria Math" panose="02040503050406030204" pitchFamily="18" charset="0"/>
                          </a:rPr>
                        </m:ctrlPr>
                      </m:sSubPr>
                      <m:e>
                        <m:r>
                          <a:rPr lang="en-US" i="1">
                            <a:latin typeface="Cambria Math" panose="02040503050406030204" pitchFamily="18" charset="0"/>
                          </a:rPr>
                          <m:t>≻</m:t>
                        </m:r>
                      </m:e>
                      <m:sub>
                        <m:r>
                          <a:rPr lang="en-US" i="1">
                            <a:latin typeface="Cambria Math" panose="02040503050406030204" pitchFamily="18" charset="0"/>
                          </a:rPr>
                          <m:t>3</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3</m:t>
                        </m:r>
                      </m:e>
                    </m:d>
                    <m:r>
                      <a:rPr lang="en-US" i="1">
                        <a:latin typeface="Cambria Math" panose="02040503050406030204" pitchFamily="18" charset="0"/>
                      </a:rPr>
                      <m:t>.</m:t>
                    </m:r>
                  </m:oMath>
                </a14:m>
                <a:endParaRPr lang="en-US" dirty="0"/>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a:t>Framework: </a:t>
                </a:r>
                <a14:m>
                  <m:oMath xmlns:m="http://schemas.openxmlformats.org/officeDocument/2006/math">
                    <m:r>
                      <a:rPr lang="en-US" i="1">
                        <a:latin typeface="Cambria Math" panose="02040503050406030204" pitchFamily="18" charset="0"/>
                      </a:rPr>
                      <m:t>𝐹</m:t>
                    </m:r>
                    <m:r>
                      <a:rPr lang="en-US" i="1">
                        <a:latin typeface="Cambria Math" panose="02040503050406030204" pitchFamily="18" charset="0"/>
                      </a:rPr>
                      <m:t>=</m:t>
                    </m:r>
                    <m:d>
                      <m:dPr>
                        <m:begChr m:val="{"/>
                        <m:endChr m:val="}"/>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r>
                              <a:rPr lang="en-US" i="1">
                                <a:latin typeface="Cambria Math" panose="02040503050406030204" pitchFamily="18" charset="0"/>
                              </a:rPr>
                              <m:t>1, 2, 3</m:t>
                            </m:r>
                          </m:e>
                        </m:d>
                      </m:e>
                    </m:d>
                    <m:r>
                      <a:rPr lang="en-US" i="1">
                        <a:latin typeface="Cambria Math" panose="02040503050406030204" pitchFamily="18" charset="0"/>
                      </a:rPr>
                      <m:t>.</m:t>
                    </m:r>
                  </m:oMath>
                </a14:m>
                <a:endParaRPr lang="en-US" dirty="0"/>
              </a:p>
              <a:p>
                <a:pPr marL="285750" indent="-285750">
                  <a:buFont typeface="Wingdings" panose="05000000000000000000" pitchFamily="2" charset="2"/>
                  <a:buChar char="à"/>
                </a:pPr>
                <a:endParaRPr lang="ko-KR" altLang="ko-KR" dirty="0"/>
              </a:p>
              <a:p>
                <a:r>
                  <a:rPr lang="en-US" altLang="ko-KR" dirty="0">
                    <a:sym typeface="Wingdings" pitchFamily="2" charset="2"/>
                  </a:rPr>
                  <a:t> </a:t>
                </a:r>
                <a:r>
                  <a:rPr lang="en-US" dirty="0"/>
                  <a:t> The framework </a:t>
                </a:r>
                <a14:m>
                  <m:oMath xmlns:m="http://schemas.openxmlformats.org/officeDocument/2006/math">
                    <m:r>
                      <a:rPr lang="en-US" i="1">
                        <a:latin typeface="Cambria Math" panose="02040503050406030204" pitchFamily="18" charset="0"/>
                      </a:rPr>
                      <m:t>𝐹</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1, 2, 3</m:t>
                        </m:r>
                      </m:e>
                    </m:d>
                    <m:r>
                      <a:rPr lang="en-US" i="1">
                        <a:latin typeface="Cambria Math" panose="02040503050406030204" pitchFamily="18" charset="0"/>
                      </a:rPr>
                      <m:t>}</m:t>
                    </m:r>
                  </m:oMath>
                </a14:m>
                <a:r>
                  <a:rPr lang="en-US" dirty="0"/>
                  <a:t> is core-stable, but not Nozick-Stable. </a:t>
                </a:r>
                <a:r>
                  <a:rPr lang="en-US" dirty="0">
                    <a:effectLst/>
                  </a:rPr>
                  <a:t> </a:t>
                </a:r>
                <a:endParaRPr lang="ko-KR" altLang="ko-KR" dirty="0"/>
              </a:p>
              <a:p>
                <a:pPr marL="285750" indent="-285750">
                  <a:buFont typeface="Arial" panose="020B0604020202020204" pitchFamily="34" charset="0"/>
                  <a:buChar char="•"/>
                </a:pPr>
                <a:endParaRPr lang="ko-KR" altLang="ko-KR" dirty="0"/>
              </a:p>
              <a:p>
                <a:endParaRPr lang="en-US" altLang="ko-KR" dirty="0"/>
              </a:p>
              <a:p>
                <a:endParaRPr lang="ko-KR" altLang="ko-KR" dirty="0"/>
              </a:p>
              <a:p>
                <a:pPr marL="285750" indent="-285750">
                  <a:buFont typeface="Arial" panose="020B0604020202020204" pitchFamily="34" charset="0"/>
                  <a:buChar char="•"/>
                </a:pPr>
                <a:endParaRPr lang="en-US" altLang="ko-KR" dirty="0"/>
              </a:p>
              <a:p>
                <a:endParaRPr lang="en-US" altLang="ko-KR" dirty="0"/>
              </a:p>
              <a:p>
                <a:endParaRPr lang="en-US" altLang="ko-KR" dirty="0">
                  <a:ea typeface="맑은 고딕" panose="020B0503020000020004" pitchFamily="50" charset="-127"/>
                  <a:cs typeface="Times New Roman" panose="02020603050405020304" pitchFamily="18" charset="0"/>
                  <a:sym typeface="Wingdings" panose="05000000000000000000" pitchFamily="2" charset="2"/>
                </a:endParaRPr>
              </a:p>
              <a:p>
                <a:pPr>
                  <a:spcAft>
                    <a:spcPts val="1000"/>
                  </a:spcAft>
                </a:pPr>
                <a:endParaRPr lang="en-US" altLang="ko-KR" dirty="0">
                  <a:ea typeface="맑은 고딕" panose="020B0503020000020004" pitchFamily="50" charset="-127"/>
                  <a:cs typeface="Times New Roman" panose="02020603050405020304" pitchFamily="18" charset="0"/>
                  <a:sym typeface="Wingdings" panose="05000000000000000000" pitchFamily="2" charset="2"/>
                </a:endParaRPr>
              </a:p>
              <a:p>
                <a:pPr marL="285750" indent="-285750">
                  <a:spcAft>
                    <a:spcPts val="1000"/>
                  </a:spcAft>
                  <a:buFont typeface="Arial" panose="020B0604020202020204" pitchFamily="34" charset="0"/>
                  <a:buChar char="•"/>
                </a:pPr>
                <a:endParaRPr lang="en-US" altLang="ko-KR" dirty="0">
                  <a:ea typeface="맑은 고딕" panose="020B0503020000020004" pitchFamily="50" charset="-127"/>
                  <a:cs typeface="Times New Roman" panose="02020603050405020304" pitchFamily="18" charset="0"/>
                </a:endParaRPr>
              </a:p>
              <a:p>
                <a:pPr marL="285750" indent="-285750">
                  <a:spcAft>
                    <a:spcPts val="1000"/>
                  </a:spcAft>
                  <a:buFont typeface="Wingdings" panose="05000000000000000000" pitchFamily="2" charset="2"/>
                  <a:buChar char="à"/>
                </a:pPr>
                <a:endParaRPr lang="en-US" altLang="ko-KR" dirty="0">
                  <a:ea typeface="맑은 고딕" panose="020B0503020000020004" pitchFamily="50" charset="-127"/>
                  <a:cs typeface="Times New Roman" panose="02020603050405020304" pitchFamily="18" charset="0"/>
                </a:endParaRPr>
              </a:p>
              <a:p>
                <a:pPr marL="285750" indent="-285750">
                  <a:spcAft>
                    <a:spcPts val="1000"/>
                  </a:spcAft>
                  <a:buFont typeface="Arial" panose="020B0604020202020204" pitchFamily="34" charset="0"/>
                  <a:buChar char="•"/>
                </a:pPr>
                <a:endParaRPr lang="en-US" altLang="ko-KR" dirty="0">
                  <a:effectLst/>
                  <a:ea typeface="맑은 고딕" panose="020B0503020000020004" pitchFamily="50" charset="-127"/>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9A95A8D1-93A0-4759-A97B-81EBDEFBC6C3}"/>
                  </a:ext>
                </a:extLst>
              </p:cNvPr>
              <p:cNvSpPr txBox="1">
                <a:spLocks noRot="1" noChangeAspect="1" noMove="1" noResize="1" noEditPoints="1" noAdjustHandles="1" noChangeArrowheads="1" noChangeShapeType="1" noTextEdit="1"/>
              </p:cNvSpPr>
              <p:nvPr/>
            </p:nvSpPr>
            <p:spPr>
              <a:xfrm>
                <a:off x="0" y="14593"/>
                <a:ext cx="9144000" cy="8980344"/>
              </a:xfrm>
              <a:prstGeom prst="rect">
                <a:avLst/>
              </a:prstGeom>
              <a:blipFill>
                <a:blip r:embed="rId2"/>
                <a:stretch>
                  <a:fillRect l="-694" t="-282"/>
                </a:stretch>
              </a:blipFill>
            </p:spPr>
            <p:txBody>
              <a:bodyPr/>
              <a:lstStyle/>
              <a:p>
                <a:r>
                  <a:rPr lang="en-US">
                    <a:noFill/>
                  </a:rPr>
                  <a:t> </a:t>
                </a:r>
              </a:p>
            </p:txBody>
          </p:sp>
        </mc:Fallback>
      </mc:AlternateContent>
    </p:spTree>
    <p:extLst>
      <p:ext uri="{BB962C8B-B14F-4D97-AF65-F5344CB8AC3E}">
        <p14:creationId xmlns:p14="http://schemas.microsoft.com/office/powerpoint/2010/main" val="2742359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fade">
                                      <p:cBhvr>
                                        <p:cTn id="27" dur="500"/>
                                        <p:tgtEl>
                                          <p:spTgt spid="4">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10" end="10"/>
                                            </p:txEl>
                                          </p:spTgt>
                                        </p:tgtEl>
                                        <p:attrNameLst>
                                          <p:attrName>style.visibility</p:attrName>
                                        </p:attrNameLst>
                                      </p:cBhvr>
                                      <p:to>
                                        <p:strVal val="visible"/>
                                      </p:to>
                                    </p:set>
                                    <p:animEffect transition="in" filter="fade">
                                      <p:cBhvr>
                                        <p:cTn id="32" dur="500"/>
                                        <p:tgtEl>
                                          <p:spTgt spid="4">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12" end="12"/>
                                            </p:txEl>
                                          </p:spTgt>
                                        </p:tgtEl>
                                        <p:attrNameLst>
                                          <p:attrName>style.visibility</p:attrName>
                                        </p:attrNameLst>
                                      </p:cBhvr>
                                      <p:to>
                                        <p:strVal val="visible"/>
                                      </p:to>
                                    </p:set>
                                    <p:animEffect transition="in" filter="fade">
                                      <p:cBhvr>
                                        <p:cTn id="37" dur="500"/>
                                        <p:tgtEl>
                                          <p:spTgt spid="4">
                                            <p:txEl>
                                              <p:pRg st="12" end="1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14" end="14"/>
                                            </p:txEl>
                                          </p:spTgt>
                                        </p:tgtEl>
                                        <p:attrNameLst>
                                          <p:attrName>style.visibility</p:attrName>
                                        </p:attrNameLst>
                                      </p:cBhvr>
                                      <p:to>
                                        <p:strVal val="visible"/>
                                      </p:to>
                                    </p:set>
                                    <p:animEffect transition="in" filter="fade">
                                      <p:cBhvr>
                                        <p:cTn id="42" dur="500"/>
                                        <p:tgtEl>
                                          <p:spTgt spid="4">
                                            <p:txEl>
                                              <p:pRg st="14" end="1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16" end="16"/>
                                            </p:txEl>
                                          </p:spTgt>
                                        </p:tgtEl>
                                        <p:attrNameLst>
                                          <p:attrName>style.visibility</p:attrName>
                                        </p:attrNameLst>
                                      </p:cBhvr>
                                      <p:to>
                                        <p:strVal val="visible"/>
                                      </p:to>
                                    </p:set>
                                    <p:animEffect transition="in" filter="fade">
                                      <p:cBhvr>
                                        <p:cTn id="47" dur="500"/>
                                        <p:tgtEl>
                                          <p:spTgt spid="4">
                                            <p:txEl>
                                              <p:pRg st="16" end="1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18" end="18"/>
                                            </p:txEl>
                                          </p:spTgt>
                                        </p:tgtEl>
                                        <p:attrNameLst>
                                          <p:attrName>style.visibility</p:attrName>
                                        </p:attrNameLst>
                                      </p:cBhvr>
                                      <p:to>
                                        <p:strVal val="visible"/>
                                      </p:to>
                                    </p:set>
                                    <p:animEffect transition="in" filter="fade">
                                      <p:cBhvr>
                                        <p:cTn id="52" dur="500"/>
                                        <p:tgtEl>
                                          <p:spTgt spid="4">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A95A8D1-93A0-4759-A97B-81EBDEFBC6C3}"/>
              </a:ext>
            </a:extLst>
          </p:cNvPr>
          <p:cNvSpPr txBox="1"/>
          <p:nvPr/>
        </p:nvSpPr>
        <p:spPr>
          <a:xfrm>
            <a:off x="0" y="491003"/>
            <a:ext cx="9144000" cy="4380366"/>
          </a:xfrm>
          <a:prstGeom prst="rect">
            <a:avLst/>
          </a:prstGeom>
          <a:noFill/>
        </p:spPr>
        <p:txBody>
          <a:bodyPr wrap="square" rtlCol="0">
            <a:spAutoFit/>
          </a:bodyPr>
          <a:lstStyle/>
          <a:p>
            <a:pPr algn="ctr"/>
            <a:endParaRPr lang="en-US" altLang="ko-KR" sz="3600" dirty="0"/>
          </a:p>
          <a:p>
            <a:pPr algn="ctr"/>
            <a:endParaRPr lang="en-US" altLang="ko-KR" sz="3600" dirty="0"/>
          </a:p>
          <a:p>
            <a:pPr algn="ctr"/>
            <a:endParaRPr lang="en-US" altLang="ko-KR" sz="3600" dirty="0"/>
          </a:p>
          <a:p>
            <a:pPr marL="514350" indent="-514350" algn="ctr">
              <a:lnSpc>
                <a:spcPct val="200000"/>
              </a:lnSpc>
              <a:spcAft>
                <a:spcPts val="1000"/>
              </a:spcAft>
              <a:buAutoNum type="arabicPeriod"/>
            </a:pPr>
            <a:r>
              <a:rPr lang="en-US" altLang="ko-KR" sz="3200" b="1" dirty="0">
                <a:ea typeface="맑은 고딕" panose="020B0503020000020004" pitchFamily="50" charset="-127"/>
                <a:cs typeface="Times New Roman" panose="02020603050405020304" pitchFamily="18" charset="0"/>
              </a:rPr>
              <a:t>Robert Nozick’s Vision of Utopia </a:t>
            </a:r>
          </a:p>
          <a:p>
            <a:pPr algn="ctr">
              <a:lnSpc>
                <a:spcPct val="200000"/>
              </a:lnSpc>
              <a:spcAft>
                <a:spcPts val="1000"/>
              </a:spcAft>
            </a:pPr>
            <a:r>
              <a:rPr lang="en-US" altLang="ko-KR" sz="3200" b="1" dirty="0">
                <a:ea typeface="맑은 고딕" panose="020B0503020000020004" pitchFamily="50" charset="-127"/>
                <a:cs typeface="Times New Roman" panose="02020603050405020304" pitchFamily="18" charset="0"/>
              </a:rPr>
              <a:t>as the Minimal State</a:t>
            </a:r>
            <a:endParaRPr lang="en-US" altLang="ko-KR" sz="3200" b="1" dirty="0">
              <a:effectLst/>
              <a:ea typeface="맑은 고딕" panose="020B0503020000020004" pitchFamily="50" charset="-127"/>
              <a:cs typeface="Times New Roman" panose="02020603050405020304" pitchFamily="18" charset="0"/>
            </a:endParaRPr>
          </a:p>
          <a:p>
            <a:pPr algn="ctr">
              <a:lnSpc>
                <a:spcPct val="115000"/>
              </a:lnSpc>
              <a:spcAft>
                <a:spcPts val="1000"/>
              </a:spcAft>
            </a:pPr>
            <a:endParaRPr lang="ko-KR" altLang="ko-KR" sz="2400" dirty="0">
              <a:effectLst/>
              <a:ea typeface="맑은 고딕" panose="020B0503020000020004" pitchFamily="50" charset="-127"/>
              <a:cs typeface="Times New Roman" panose="02020603050405020304" pitchFamily="18" charset="0"/>
            </a:endParaRPr>
          </a:p>
        </p:txBody>
      </p:sp>
    </p:spTree>
    <p:extLst>
      <p:ext uri="{BB962C8B-B14F-4D97-AF65-F5344CB8AC3E}">
        <p14:creationId xmlns:p14="http://schemas.microsoft.com/office/powerpoint/2010/main" val="3609219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A95A8D1-93A0-4759-A97B-81EBDEFBC6C3}"/>
                  </a:ext>
                </a:extLst>
              </p:cNvPr>
              <p:cNvSpPr txBox="1"/>
              <p:nvPr/>
            </p:nvSpPr>
            <p:spPr>
              <a:xfrm>
                <a:off x="0" y="14593"/>
                <a:ext cx="9144000" cy="7007046"/>
              </a:xfrm>
              <a:prstGeom prst="rect">
                <a:avLst/>
              </a:prstGeom>
              <a:noFill/>
            </p:spPr>
            <p:txBody>
              <a:bodyPr wrap="square" rtlCol="0">
                <a:spAutoFit/>
              </a:bodyPr>
              <a:lstStyle/>
              <a:p>
                <a:pPr>
                  <a:spcAft>
                    <a:spcPts val="1000"/>
                  </a:spcAft>
                </a:pPr>
                <a:r>
                  <a:rPr lang="en-US" altLang="ko-KR" sz="2000" b="1" dirty="0">
                    <a:effectLst/>
                    <a:ea typeface="맑은 고딕" panose="020B0503020000020004" pitchFamily="50" charset="-127"/>
                    <a:cs typeface="Times New Roman" panose="02020603050405020304" pitchFamily="18" charset="0"/>
                  </a:rPr>
                  <a:t>Nash Stability</a:t>
                </a:r>
                <a:endParaRPr lang="en-US" altLang="ko-KR" dirty="0"/>
              </a:p>
              <a:p>
                <a:pPr marL="285750" indent="-285750">
                  <a:buFont typeface="Wingdings" panose="05000000000000000000" pitchFamily="2" charset="2"/>
                  <a:buChar char="à"/>
                </a:pPr>
                <a:endParaRPr lang="en-US" altLang="ko-KR" dirty="0"/>
              </a:p>
              <a:p>
                <a:pPr marL="285750" indent="-285750">
                  <a:buFont typeface="Arial" panose="020B0604020202020204" pitchFamily="34" charset="0"/>
                  <a:buChar char="•"/>
                </a:pPr>
                <a:r>
                  <a:rPr lang="en-US" b="1" dirty="0"/>
                  <a:t>Definition (Nash-Stable Framework):</a:t>
                </a:r>
                <a:r>
                  <a:rPr lang="en-US" dirty="0"/>
                  <a:t> Given a list of individual imaginations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𝑁</m:t>
                        </m:r>
                      </m:sub>
                    </m:sSub>
                  </m:oMath>
                </a14:m>
                <a:r>
                  <a:rPr lang="en-US" dirty="0"/>
                  <a:t>, a framework </a:t>
                </a:r>
                <a14:m>
                  <m:oMath xmlns:m="http://schemas.openxmlformats.org/officeDocument/2006/math">
                    <m:r>
                      <a:rPr lang="en-US" i="1">
                        <a:latin typeface="Cambria Math" panose="02040503050406030204" pitchFamily="18" charset="0"/>
                      </a:rPr>
                      <m:t>𝐹</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𝑇</m:t>
                        </m:r>
                      </m:sub>
                    </m:sSub>
                    <m:r>
                      <a:rPr lang="en-US" i="1">
                        <a:latin typeface="Cambria Math" panose="02040503050406030204" pitchFamily="18" charset="0"/>
                      </a:rPr>
                      <m:t>}</m:t>
                    </m:r>
                  </m:oMath>
                </a14:m>
                <a:r>
                  <a:rPr lang="en-US" dirty="0"/>
                  <a:t> is </a:t>
                </a:r>
                <a:r>
                  <a:rPr lang="en-US" i="1" dirty="0"/>
                  <a:t>Nash-stable</a:t>
                </a:r>
                <a:r>
                  <a:rPr lang="en-US" dirty="0"/>
                  <a:t> if and only if, for all </a:t>
                </a:r>
                <a14:m>
                  <m:oMath xmlns:m="http://schemas.openxmlformats.org/officeDocument/2006/math">
                    <m:r>
                      <a:rPr lang="en-US" i="1">
                        <a:latin typeface="Cambria Math" panose="02040503050406030204" pitchFamily="18" charset="0"/>
                      </a:rPr>
                      <m:t>𝑖</m:t>
                    </m:r>
                    <m:r>
                      <a:rPr lang="en-US" i="1">
                        <a:latin typeface="Cambria Math" panose="02040503050406030204" pitchFamily="18" charset="0"/>
                      </a:rPr>
                      <m:t> </m:t>
                    </m:r>
                    <m:r>
                      <a:rPr lang="ko-KR" altLang="en-US" i="1">
                        <a:latin typeface="Cambria Math" panose="02040503050406030204" pitchFamily="18" charset="0"/>
                      </a:rPr>
                      <m:t>∈</m:t>
                    </m:r>
                    <m:r>
                      <a:rPr lang="en-US" i="1">
                        <a:latin typeface="Cambria Math" panose="02040503050406030204" pitchFamily="18" charset="0"/>
                      </a:rPr>
                      <m:t>𝑁</m:t>
                    </m:r>
                  </m:oMath>
                </a14:m>
                <a:r>
                  <a:rPr lang="en-US" dirty="0"/>
                  <a:t>, </a:t>
                </a:r>
                <a14:m>
                  <m:oMath xmlns:m="http://schemas.openxmlformats.org/officeDocument/2006/math">
                    <m:r>
                      <a:rPr lang="en-US" i="1">
                        <a:latin typeface="Cambria Math" panose="02040503050406030204" pitchFamily="18" charset="0"/>
                      </a:rPr>
                      <m:t>𝜔</m:t>
                    </m:r>
                    <m:d>
                      <m:dPr>
                        <m:ctrlPr>
                          <a:rPr lang="en-US" i="1">
                            <a:latin typeface="Cambria Math" panose="02040503050406030204" pitchFamily="18" charset="0"/>
                          </a:rPr>
                        </m:ctrlPr>
                      </m:dPr>
                      <m:e>
                        <m:r>
                          <a:rPr lang="en-US" i="1">
                            <a:latin typeface="Cambria Math" panose="02040503050406030204" pitchFamily="18" charset="0"/>
                          </a:rPr>
                          <m:t>𝐹</m:t>
                        </m:r>
                        <m:r>
                          <a:rPr lang="en-US" i="1">
                            <a:latin typeface="Cambria Math" panose="02040503050406030204" pitchFamily="18" charset="0"/>
                          </a:rPr>
                          <m:t>,</m:t>
                        </m:r>
                        <m:r>
                          <a:rPr lang="en-US" i="1">
                            <a:latin typeface="Cambria Math" panose="02040503050406030204" pitchFamily="18" charset="0"/>
                          </a:rPr>
                          <m:t>𝑖</m:t>
                        </m:r>
                      </m:e>
                    </m:d>
                    <m:r>
                      <a:rPr lang="ko-KR" alt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𝑖</m:t>
                        </m:r>
                      </m:sub>
                    </m:sSub>
                  </m:oMath>
                </a14:m>
                <a:r>
                  <a:rPr lang="en-US" dirty="0"/>
                  <a:t> and </a:t>
                </a:r>
                <a14:m>
                  <m:oMath xmlns:m="http://schemas.openxmlformats.org/officeDocument/2006/math">
                    <m:r>
                      <a:rPr lang="en-US" i="1">
                        <a:latin typeface="Cambria Math" panose="02040503050406030204" pitchFamily="18" charset="0"/>
                      </a:rPr>
                      <m:t>𝜔</m:t>
                    </m:r>
                    <m:d>
                      <m:dPr>
                        <m:ctrlPr>
                          <a:rPr lang="en-US" i="1">
                            <a:latin typeface="Cambria Math" panose="02040503050406030204" pitchFamily="18" charset="0"/>
                          </a:rPr>
                        </m:ctrlPr>
                      </m:dPr>
                      <m:e>
                        <m:r>
                          <a:rPr lang="en-US" i="1">
                            <a:latin typeface="Cambria Math" panose="02040503050406030204" pitchFamily="18" charset="0"/>
                          </a:rPr>
                          <m:t>𝐹</m:t>
                        </m:r>
                        <m:r>
                          <a:rPr lang="en-US" i="1">
                            <a:latin typeface="Cambria Math" panose="02040503050406030204" pitchFamily="18" charset="0"/>
                          </a:rPr>
                          <m:t>,</m:t>
                        </m:r>
                        <m:r>
                          <a:rPr lang="en-US" i="1">
                            <a:latin typeface="Cambria Math" panose="02040503050406030204" pitchFamily="18" charset="0"/>
                          </a:rPr>
                          <m:t>𝑖</m:t>
                        </m:r>
                      </m:e>
                    </m:d>
                    <m:sSub>
                      <m:sSubPr>
                        <m:ctrlPr>
                          <a:rPr lang="en-US" i="1">
                            <a:latin typeface="Cambria Math" panose="02040503050406030204" pitchFamily="18" charset="0"/>
                          </a:rPr>
                        </m:ctrlPr>
                      </m:sSubPr>
                      <m:e>
                        <m:r>
                          <a:rPr lang="en-US" i="1">
                            <a:latin typeface="Cambria Math" panose="02040503050406030204" pitchFamily="18" charset="0"/>
                          </a:rPr>
                          <m:t>≿</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𝑡</m:t>
                        </m:r>
                      </m:sub>
                    </m:sSub>
                    <m:r>
                      <a:rPr lang="ko-KR" altLang="en-US" i="1">
                        <a:latin typeface="Cambria Math" panose="02040503050406030204" pitchFamily="18" charset="0"/>
                      </a:rPr>
                      <m:t>∪</m:t>
                    </m:r>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oMath>
                </a14:m>
                <a:r>
                  <a:rPr lang="en-US" dirty="0"/>
                  <a:t> for all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𝑡</m:t>
                        </m:r>
                      </m:sub>
                    </m:sSub>
                    <m:r>
                      <a:rPr lang="ko-KR" altLang="en-US" i="1">
                        <a:latin typeface="Cambria Math" panose="02040503050406030204" pitchFamily="18" charset="0"/>
                      </a:rPr>
                      <m:t>∈</m:t>
                    </m:r>
                    <m:r>
                      <a:rPr lang="en-US" i="1">
                        <a:latin typeface="Cambria Math" panose="02040503050406030204" pitchFamily="18" charset="0"/>
                      </a:rPr>
                      <m:t>𝐹</m:t>
                    </m:r>
                    <m:r>
                      <a:rPr lang="ko-KR" altLang="en-US" i="1">
                        <a:latin typeface="Cambria Math" panose="02040503050406030204" pitchFamily="18" charset="0"/>
                      </a:rPr>
                      <m:t>∪</m:t>
                    </m:r>
                    <m:r>
                      <a:rPr lang="en-US" i="1">
                        <a:latin typeface="Cambria Math" panose="02040503050406030204" pitchFamily="18" charset="0"/>
                      </a:rPr>
                      <m:t>{∅}  </m:t>
                    </m:r>
                  </m:oMath>
                </a14:m>
                <a:r>
                  <a:rPr lang="en-US" dirty="0"/>
                  <a:t>such that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𝑡</m:t>
                        </m:r>
                      </m:sub>
                    </m:sSub>
                    <m:r>
                      <a:rPr lang="ko-KR" alt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𝑖</m:t>
                        </m:r>
                      </m:e>
                    </m:d>
                    <m:r>
                      <a:rPr lang="ko-KR" alt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𝑖</m:t>
                        </m:r>
                      </m:sub>
                    </m:sSub>
                  </m:oMath>
                </a14:m>
                <a:r>
                  <a:rPr lang="en-US" dirty="0"/>
                  <a:t>.    </a:t>
                </a:r>
              </a:p>
              <a:p>
                <a:endParaRPr lang="ko-KR" altLang="ko-KR" dirty="0"/>
              </a:p>
              <a:p>
                <a:pPr marL="285750" indent="-285750">
                  <a:buFont typeface="Arial" panose="020B0604020202020204" pitchFamily="34" charset="0"/>
                  <a:buChar char="•"/>
                </a:pPr>
                <a:r>
                  <a:rPr lang="en-US" dirty="0"/>
                  <a:t>Intuitively, a framework </a:t>
                </a:r>
                <a14:m>
                  <m:oMath xmlns:m="http://schemas.openxmlformats.org/officeDocument/2006/math">
                    <m:r>
                      <a:rPr lang="en-US" i="1">
                        <a:latin typeface="Cambria Math" panose="02040503050406030204" pitchFamily="18" charset="0"/>
                      </a:rPr>
                      <m:t>𝐹</m:t>
                    </m:r>
                  </m:oMath>
                </a14:m>
                <a:r>
                  <a:rPr lang="en-US" dirty="0"/>
                  <a:t> is Nash-stable if and only if, nobody finds it in their interests to unilaterally exit their current association and join a different </a:t>
                </a:r>
                <a:r>
                  <a:rPr lang="en-US" i="1" dirty="0"/>
                  <a:t>pre-existing</a:t>
                </a:r>
                <a:r>
                  <a:rPr lang="en-US" dirty="0"/>
                  <a:t> association in the current framework </a:t>
                </a:r>
                <a14:m>
                  <m:oMath xmlns:m="http://schemas.openxmlformats.org/officeDocument/2006/math">
                    <m:r>
                      <a:rPr lang="en-US" i="1">
                        <a:latin typeface="Cambria Math" panose="02040503050406030204" pitchFamily="18" charset="0"/>
                      </a:rPr>
                      <m:t>𝐹</m:t>
                    </m:r>
                  </m:oMath>
                </a14:m>
                <a:r>
                  <a:rPr lang="en-US" dirty="0"/>
                  <a:t> (or create a new association consisting only of themself) given that everybody else remains in their current association in the current framework </a:t>
                </a:r>
                <a14:m>
                  <m:oMath xmlns:m="http://schemas.openxmlformats.org/officeDocument/2006/math">
                    <m:r>
                      <a:rPr lang="en-US" i="1">
                        <a:latin typeface="Cambria Math" panose="02040503050406030204" pitchFamily="18" charset="0"/>
                      </a:rPr>
                      <m:t>𝐹</m:t>
                    </m:r>
                  </m:oMath>
                </a14:m>
                <a:r>
                  <a:rPr lang="en-US" dirty="0">
                    <a:effectLst/>
                  </a:rPr>
                  <a:t>. </a:t>
                </a:r>
                <a:endParaRPr lang="ko-KR" altLang="ko-KR" dirty="0"/>
              </a:p>
              <a:p>
                <a:endParaRPr lang="en-US" altLang="ko-KR" dirty="0"/>
              </a:p>
              <a:p>
                <a:endParaRPr lang="ko-KR" altLang="ko-KR" dirty="0"/>
              </a:p>
              <a:p>
                <a:r>
                  <a:rPr lang="en-US" altLang="ko-KR" dirty="0"/>
                  <a:t>Then, what is the relationship between Core Stability and Nash </a:t>
                </a:r>
                <a:r>
                  <a:rPr lang="en-US" altLang="ko-KR" dirty="0" err="1"/>
                  <a:t>Stabilty</a:t>
                </a:r>
                <a:r>
                  <a:rPr lang="en-US" altLang="ko-KR" dirty="0"/>
                  <a:t>?</a:t>
                </a:r>
              </a:p>
              <a:p>
                <a:pPr marL="285750" indent="-285750">
                  <a:buFont typeface="Arial" panose="020B0604020202020204" pitchFamily="34" charset="0"/>
                  <a:buChar char="•"/>
                </a:pPr>
                <a:endParaRPr lang="en-US" altLang="ko-KR" dirty="0"/>
              </a:p>
              <a:p>
                <a:pPr marL="285750" indent="-285750">
                  <a:buFont typeface="Arial" panose="020B0604020202020204" pitchFamily="34" charset="0"/>
                  <a:buChar char="•"/>
                </a:pPr>
                <a:endParaRPr lang="en-US" altLang="ko-KR" dirty="0"/>
              </a:p>
              <a:p>
                <a:r>
                  <a:rPr lang="en-US" b="1" dirty="0"/>
                  <a:t>Proposition 3 </a:t>
                </a:r>
                <a:r>
                  <a:rPr lang="en-US" dirty="0"/>
                  <a:t>Core stability and Nash stability are logically independent. </a:t>
                </a:r>
              </a:p>
              <a:p>
                <a:pPr marL="285750" indent="-285750">
                  <a:buFont typeface="Arial" panose="020B0604020202020204" pitchFamily="34" charset="0"/>
                  <a:buChar char="•"/>
                </a:pPr>
                <a:endParaRPr lang="en-US" altLang="ko-KR" dirty="0"/>
              </a:p>
              <a:p>
                <a:endParaRPr lang="en-US" altLang="ko-KR" dirty="0"/>
              </a:p>
              <a:p>
                <a:endParaRPr lang="en-US" altLang="ko-KR" dirty="0">
                  <a:ea typeface="맑은 고딕" panose="020B0503020000020004" pitchFamily="50" charset="-127"/>
                  <a:cs typeface="Times New Roman" panose="02020603050405020304" pitchFamily="18" charset="0"/>
                  <a:sym typeface="Wingdings" panose="05000000000000000000" pitchFamily="2" charset="2"/>
                </a:endParaRPr>
              </a:p>
              <a:p>
                <a:pPr>
                  <a:spcAft>
                    <a:spcPts val="1000"/>
                  </a:spcAft>
                </a:pPr>
                <a:endParaRPr lang="en-US" altLang="ko-KR" dirty="0">
                  <a:ea typeface="맑은 고딕" panose="020B0503020000020004" pitchFamily="50" charset="-127"/>
                  <a:cs typeface="Times New Roman" panose="02020603050405020304" pitchFamily="18" charset="0"/>
                  <a:sym typeface="Wingdings" panose="05000000000000000000" pitchFamily="2" charset="2"/>
                </a:endParaRPr>
              </a:p>
              <a:p>
                <a:pPr marL="285750" indent="-285750">
                  <a:spcAft>
                    <a:spcPts val="1000"/>
                  </a:spcAft>
                  <a:buFont typeface="Arial" panose="020B0604020202020204" pitchFamily="34" charset="0"/>
                  <a:buChar char="•"/>
                </a:pPr>
                <a:endParaRPr lang="en-US" altLang="ko-KR" dirty="0">
                  <a:ea typeface="맑은 고딕" panose="020B0503020000020004" pitchFamily="50" charset="-127"/>
                  <a:cs typeface="Times New Roman" panose="02020603050405020304" pitchFamily="18" charset="0"/>
                </a:endParaRPr>
              </a:p>
              <a:p>
                <a:pPr marL="285750" indent="-285750">
                  <a:spcAft>
                    <a:spcPts val="1000"/>
                  </a:spcAft>
                  <a:buFont typeface="Wingdings" panose="05000000000000000000" pitchFamily="2" charset="2"/>
                  <a:buChar char="à"/>
                </a:pPr>
                <a:endParaRPr lang="en-US" altLang="ko-KR" dirty="0">
                  <a:ea typeface="맑은 고딕" panose="020B0503020000020004" pitchFamily="50" charset="-127"/>
                  <a:cs typeface="Times New Roman" panose="02020603050405020304" pitchFamily="18" charset="0"/>
                </a:endParaRPr>
              </a:p>
              <a:p>
                <a:pPr marL="285750" indent="-285750">
                  <a:spcAft>
                    <a:spcPts val="1000"/>
                  </a:spcAft>
                  <a:buFont typeface="Arial" panose="020B0604020202020204" pitchFamily="34" charset="0"/>
                  <a:buChar char="•"/>
                </a:pPr>
                <a:endParaRPr lang="en-US" altLang="ko-KR" dirty="0">
                  <a:effectLst/>
                  <a:ea typeface="맑은 고딕" panose="020B0503020000020004" pitchFamily="50" charset="-127"/>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9A95A8D1-93A0-4759-A97B-81EBDEFBC6C3}"/>
                  </a:ext>
                </a:extLst>
              </p:cNvPr>
              <p:cNvSpPr txBox="1">
                <a:spLocks noRot="1" noChangeAspect="1" noMove="1" noResize="1" noEditPoints="1" noAdjustHandles="1" noChangeArrowheads="1" noChangeShapeType="1" noTextEdit="1"/>
              </p:cNvSpPr>
              <p:nvPr/>
            </p:nvSpPr>
            <p:spPr>
              <a:xfrm>
                <a:off x="0" y="14593"/>
                <a:ext cx="9144000" cy="7007046"/>
              </a:xfrm>
              <a:prstGeom prst="rect">
                <a:avLst/>
              </a:prstGeom>
              <a:blipFill>
                <a:blip r:embed="rId2"/>
                <a:stretch>
                  <a:fillRect l="-694" t="-362"/>
                </a:stretch>
              </a:blipFill>
            </p:spPr>
            <p:txBody>
              <a:bodyPr/>
              <a:lstStyle/>
              <a:p>
                <a:r>
                  <a:rPr lang="en-US">
                    <a:noFill/>
                  </a:rPr>
                  <a:t> </a:t>
                </a:r>
              </a:p>
            </p:txBody>
          </p:sp>
        </mc:Fallback>
      </mc:AlternateContent>
    </p:spTree>
    <p:extLst>
      <p:ext uri="{BB962C8B-B14F-4D97-AF65-F5344CB8AC3E}">
        <p14:creationId xmlns:p14="http://schemas.microsoft.com/office/powerpoint/2010/main" val="3275977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7" end="7"/>
                                            </p:txEl>
                                          </p:spTgt>
                                        </p:tgtEl>
                                        <p:attrNameLst>
                                          <p:attrName>style.visibility</p:attrName>
                                        </p:attrNameLst>
                                      </p:cBhvr>
                                      <p:to>
                                        <p:strVal val="visible"/>
                                      </p:to>
                                    </p:set>
                                    <p:animEffect transition="in" filter="fade">
                                      <p:cBhvr>
                                        <p:cTn id="22" dur="500"/>
                                        <p:tgtEl>
                                          <p:spTgt spid="4">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animEffect transition="in" filter="fade">
                                      <p:cBhvr>
                                        <p:cTn id="27"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A95A8D1-93A0-4759-A97B-81EBDEFBC6C3}"/>
                  </a:ext>
                </a:extLst>
              </p:cNvPr>
              <p:cNvSpPr txBox="1"/>
              <p:nvPr/>
            </p:nvSpPr>
            <p:spPr>
              <a:xfrm>
                <a:off x="0" y="14593"/>
                <a:ext cx="9144000" cy="8183651"/>
              </a:xfrm>
              <a:prstGeom prst="rect">
                <a:avLst/>
              </a:prstGeom>
              <a:noFill/>
            </p:spPr>
            <p:txBody>
              <a:bodyPr wrap="square" rtlCol="0">
                <a:spAutoFit/>
              </a:bodyPr>
              <a:lstStyle/>
              <a:p>
                <a:pPr>
                  <a:spcAft>
                    <a:spcPts val="1000"/>
                  </a:spcAft>
                </a:pPr>
                <a:r>
                  <a:rPr lang="en-US" altLang="ko-KR" sz="2000" b="1" dirty="0">
                    <a:effectLst/>
                    <a:ea typeface="맑은 고딕" panose="020B0503020000020004" pitchFamily="50" charset="-127"/>
                    <a:cs typeface="Times New Roman" panose="02020603050405020304" pitchFamily="18" charset="0"/>
                  </a:rPr>
                  <a:t>Core Stability </a:t>
                </a:r>
                <a14:m>
                  <m:oMath xmlns:m="http://schemas.openxmlformats.org/officeDocument/2006/math">
                    <m:r>
                      <a:rPr lang="en-US" altLang="ko-KR" sz="2000" b="1" i="1" smtClean="0">
                        <a:effectLst/>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ko-KR" b="1" dirty="0"/>
                  <a:t> </a:t>
                </a:r>
                <a:r>
                  <a:rPr lang="en-US" altLang="ko-KR" sz="2000" b="1" dirty="0"/>
                  <a:t>Nash Stability</a:t>
                </a:r>
                <a:endParaRPr lang="en-US" altLang="ko-KR" b="1" dirty="0"/>
              </a:p>
              <a:p>
                <a:endParaRPr lang="en-US" b="1" dirty="0"/>
              </a:p>
              <a:p>
                <a:r>
                  <a:rPr lang="en-US" b="1" dirty="0"/>
                  <a:t>Example A2 (A Core-Stable Framework does not imply a Nash-Stable Framework)</a:t>
                </a:r>
                <a:endParaRPr lang="en-US" dirty="0"/>
              </a:p>
              <a:p>
                <a:pPr lvl="0"/>
                <a:endParaRPr lang="en-US" dirty="0"/>
              </a:p>
              <a:p>
                <a:pPr marL="285750" lvl="0" indent="-285750">
                  <a:buFont typeface="Arial" panose="020B0604020202020204" pitchFamily="34" charset="0"/>
                  <a:buChar char="•"/>
                </a:pPr>
                <a:r>
                  <a:rPr lang="en-US" dirty="0"/>
                  <a:t>Suppose </a:t>
                </a:r>
                <a14:m>
                  <m:oMath xmlns:m="http://schemas.openxmlformats.org/officeDocument/2006/math">
                    <m:r>
                      <a:rPr lang="en-US" i="1">
                        <a:latin typeface="Cambria Math" panose="02040503050406030204" pitchFamily="18" charset="0"/>
                      </a:rPr>
                      <m:t>𝑁</m:t>
                    </m:r>
                    <m:r>
                      <a:rPr lang="en-US" i="1">
                        <a:latin typeface="Cambria Math" panose="02040503050406030204" pitchFamily="18" charset="0"/>
                      </a:rPr>
                      <m:t>={1, 2, 3}</m:t>
                    </m:r>
                  </m:oMath>
                </a14:m>
                <a:r>
                  <a:rPr lang="en-US" dirty="0"/>
                  <a:t>.</a:t>
                </a:r>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a:t>Unrestricted Imaginations: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𝛺</m:t>
                        </m:r>
                      </m:e>
                      <m:sub>
                        <m:r>
                          <a:rPr lang="en-US" i="1">
                            <a:latin typeface="Cambria Math" panose="02040503050406030204" pitchFamily="18" charset="0"/>
                          </a:rPr>
                          <m:t>𝑖</m:t>
                        </m:r>
                      </m:sub>
                    </m:sSub>
                  </m:oMath>
                </a14:m>
                <a:r>
                  <a:rPr lang="en-US" dirty="0"/>
                  <a:t> for all </a:t>
                </a:r>
                <a14:m>
                  <m:oMath xmlns:m="http://schemas.openxmlformats.org/officeDocument/2006/math">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𝑁</m:t>
                    </m:r>
                  </m:oMath>
                </a14:m>
                <a:r>
                  <a:rPr lang="en-US" dirty="0"/>
                  <a:t>.</a:t>
                </a:r>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a:t>Individual 1’s preferences: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1,3</m:t>
                        </m:r>
                      </m:e>
                    </m:d>
                    <m:sSub>
                      <m:sSubPr>
                        <m:ctrlPr>
                          <a:rPr lang="en-US" i="1">
                            <a:latin typeface="Cambria Math" panose="02040503050406030204" pitchFamily="18" charset="0"/>
                          </a:rPr>
                        </m:ctrlPr>
                      </m:sSubPr>
                      <m:e>
                        <m:r>
                          <a:rPr lang="en-US" i="1">
                            <a:latin typeface="Cambria Math" panose="02040503050406030204" pitchFamily="18" charset="0"/>
                          </a:rPr>
                          <m:t>≻</m:t>
                        </m:r>
                      </m:e>
                      <m:sub>
                        <m:r>
                          <a:rPr lang="en-US" i="1">
                            <a:latin typeface="Cambria Math" panose="02040503050406030204" pitchFamily="18" charset="0"/>
                          </a:rPr>
                          <m:t>1</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1,2</m:t>
                        </m:r>
                      </m:e>
                    </m:d>
                    <m:sSub>
                      <m:sSubPr>
                        <m:ctrlPr>
                          <a:rPr lang="en-US" i="1">
                            <a:latin typeface="Cambria Math" panose="02040503050406030204" pitchFamily="18" charset="0"/>
                          </a:rPr>
                        </m:ctrlPr>
                      </m:sSubPr>
                      <m:e>
                        <m:r>
                          <a:rPr lang="en-US" i="1">
                            <a:latin typeface="Cambria Math" panose="02040503050406030204" pitchFamily="18" charset="0"/>
                          </a:rPr>
                          <m:t>≻</m:t>
                        </m:r>
                      </m:e>
                      <m:sub>
                        <m:r>
                          <a:rPr lang="en-US" i="1">
                            <a:latin typeface="Cambria Math" panose="02040503050406030204" pitchFamily="18" charset="0"/>
                          </a:rPr>
                          <m:t>1</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1,2,3</m:t>
                        </m:r>
                      </m:e>
                    </m:d>
                    <m:sSub>
                      <m:sSubPr>
                        <m:ctrlPr>
                          <a:rPr lang="en-US" i="1">
                            <a:latin typeface="Cambria Math" panose="02040503050406030204" pitchFamily="18" charset="0"/>
                          </a:rPr>
                        </m:ctrlPr>
                      </m:sSubPr>
                      <m:e>
                        <m:r>
                          <a:rPr lang="en-US" i="1">
                            <a:latin typeface="Cambria Math" panose="02040503050406030204" pitchFamily="18" charset="0"/>
                          </a:rPr>
                          <m:t>≻</m:t>
                        </m:r>
                      </m:e>
                      <m:sub>
                        <m:r>
                          <a:rPr lang="en-US" i="1">
                            <a:latin typeface="Cambria Math" panose="02040503050406030204" pitchFamily="18" charset="0"/>
                          </a:rPr>
                          <m:t>1</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1</m:t>
                        </m:r>
                      </m:e>
                    </m:d>
                    <m:r>
                      <a:rPr lang="en-US" i="1">
                        <a:latin typeface="Cambria Math" panose="02040503050406030204" pitchFamily="18" charset="0"/>
                      </a:rPr>
                      <m:t>.</m:t>
                    </m:r>
                  </m:oMath>
                </a14:m>
                <a:endParaRPr lang="en-US" dirty="0"/>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a:t>Individual 2’s preferences: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2,3</m:t>
                        </m:r>
                      </m:e>
                    </m:d>
                    <m:sSub>
                      <m:sSubPr>
                        <m:ctrlPr>
                          <a:rPr lang="en-US" i="1">
                            <a:latin typeface="Cambria Math" panose="02040503050406030204" pitchFamily="18" charset="0"/>
                          </a:rPr>
                        </m:ctrlPr>
                      </m:sSubPr>
                      <m:e>
                        <m:r>
                          <a:rPr lang="en-US" i="1">
                            <a:latin typeface="Cambria Math" panose="02040503050406030204" pitchFamily="18" charset="0"/>
                          </a:rPr>
                          <m:t>≻</m:t>
                        </m:r>
                      </m:e>
                      <m:sub>
                        <m:r>
                          <a:rPr lang="en-US" i="1">
                            <a:latin typeface="Cambria Math" panose="02040503050406030204" pitchFamily="18" charset="0"/>
                          </a:rPr>
                          <m:t>2</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1,2</m:t>
                        </m:r>
                      </m:e>
                    </m:d>
                    <m:sSub>
                      <m:sSubPr>
                        <m:ctrlPr>
                          <a:rPr lang="en-US" i="1">
                            <a:latin typeface="Cambria Math" panose="02040503050406030204" pitchFamily="18" charset="0"/>
                          </a:rPr>
                        </m:ctrlPr>
                      </m:sSubPr>
                      <m:e>
                        <m:r>
                          <a:rPr lang="en-US" i="1">
                            <a:latin typeface="Cambria Math" panose="02040503050406030204" pitchFamily="18" charset="0"/>
                          </a:rPr>
                          <m:t>≻</m:t>
                        </m:r>
                      </m:e>
                      <m:sub>
                        <m:r>
                          <a:rPr lang="en-US" i="1">
                            <a:latin typeface="Cambria Math" panose="02040503050406030204" pitchFamily="18" charset="0"/>
                          </a:rPr>
                          <m:t>2</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1,2,3</m:t>
                        </m:r>
                      </m:e>
                    </m:d>
                    <m:sSub>
                      <m:sSubPr>
                        <m:ctrlPr>
                          <a:rPr lang="en-US" i="1">
                            <a:latin typeface="Cambria Math" panose="02040503050406030204" pitchFamily="18" charset="0"/>
                          </a:rPr>
                        </m:ctrlPr>
                      </m:sSubPr>
                      <m:e>
                        <m:r>
                          <a:rPr lang="en-US" i="1">
                            <a:latin typeface="Cambria Math" panose="02040503050406030204" pitchFamily="18" charset="0"/>
                          </a:rPr>
                          <m:t>≻</m:t>
                        </m:r>
                      </m:e>
                      <m:sub>
                        <m:r>
                          <a:rPr lang="en-US" i="1">
                            <a:latin typeface="Cambria Math" panose="02040503050406030204" pitchFamily="18" charset="0"/>
                          </a:rPr>
                          <m:t>2</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2</m:t>
                        </m:r>
                      </m:e>
                    </m:d>
                    <m:r>
                      <a:rPr lang="en-US" i="1">
                        <a:latin typeface="Cambria Math" panose="02040503050406030204" pitchFamily="18" charset="0"/>
                      </a:rPr>
                      <m:t>.</m:t>
                    </m:r>
                  </m:oMath>
                </a14:m>
                <a:endParaRPr lang="en-US" dirty="0"/>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a:t>Individual 3’s preferences: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3</m:t>
                        </m:r>
                      </m:e>
                    </m:d>
                    <m:sSub>
                      <m:sSubPr>
                        <m:ctrlPr>
                          <a:rPr lang="en-US" i="1">
                            <a:latin typeface="Cambria Math" panose="02040503050406030204" pitchFamily="18" charset="0"/>
                          </a:rPr>
                        </m:ctrlPr>
                      </m:sSubPr>
                      <m:e>
                        <m:r>
                          <a:rPr lang="en-US" i="1">
                            <a:latin typeface="Cambria Math" panose="02040503050406030204" pitchFamily="18" charset="0"/>
                          </a:rPr>
                          <m:t>≻</m:t>
                        </m:r>
                      </m:e>
                      <m:sub>
                        <m:r>
                          <a:rPr lang="en-US" i="1">
                            <a:latin typeface="Cambria Math" panose="02040503050406030204" pitchFamily="18" charset="0"/>
                          </a:rPr>
                          <m:t>3</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1,2,3</m:t>
                        </m:r>
                      </m:e>
                    </m:d>
                    <m:sSub>
                      <m:sSubPr>
                        <m:ctrlPr>
                          <a:rPr lang="en-US" i="1">
                            <a:latin typeface="Cambria Math" panose="02040503050406030204" pitchFamily="18" charset="0"/>
                          </a:rPr>
                        </m:ctrlPr>
                      </m:sSubPr>
                      <m:e>
                        <m:r>
                          <a:rPr lang="en-US" i="1">
                            <a:latin typeface="Cambria Math" panose="02040503050406030204" pitchFamily="18" charset="0"/>
                          </a:rPr>
                          <m:t>≻</m:t>
                        </m:r>
                      </m:e>
                      <m:sub>
                        <m:r>
                          <a:rPr lang="en-US" i="1">
                            <a:latin typeface="Cambria Math" panose="02040503050406030204" pitchFamily="18" charset="0"/>
                          </a:rPr>
                          <m:t>3</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2,3</m:t>
                        </m:r>
                      </m:e>
                    </m:d>
                    <m:sSub>
                      <m:sSubPr>
                        <m:ctrlPr>
                          <a:rPr lang="en-US" i="1">
                            <a:latin typeface="Cambria Math" panose="02040503050406030204" pitchFamily="18" charset="0"/>
                          </a:rPr>
                        </m:ctrlPr>
                      </m:sSubPr>
                      <m:e>
                        <m:r>
                          <a:rPr lang="en-US" i="1">
                            <a:latin typeface="Cambria Math" panose="02040503050406030204" pitchFamily="18" charset="0"/>
                          </a:rPr>
                          <m:t>≻</m:t>
                        </m:r>
                      </m:e>
                      <m:sub>
                        <m:r>
                          <a:rPr lang="en-US" i="1">
                            <a:latin typeface="Cambria Math" panose="02040503050406030204" pitchFamily="18" charset="0"/>
                          </a:rPr>
                          <m:t>3</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1,3</m:t>
                        </m:r>
                      </m:e>
                    </m:d>
                    <m:r>
                      <a:rPr lang="en-US" i="1">
                        <a:latin typeface="Cambria Math" panose="02040503050406030204" pitchFamily="18" charset="0"/>
                      </a:rPr>
                      <m:t>.</m:t>
                    </m:r>
                  </m:oMath>
                </a14:m>
                <a:endParaRPr lang="en-US" dirty="0"/>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a:t>Framework: </a:t>
                </a:r>
                <a14:m>
                  <m:oMath xmlns:m="http://schemas.openxmlformats.org/officeDocument/2006/math">
                    <m:r>
                      <a:rPr lang="en-US" i="1">
                        <a:latin typeface="Cambria Math" panose="02040503050406030204" pitchFamily="18" charset="0"/>
                      </a:rPr>
                      <m:t>𝐹</m:t>
                    </m:r>
                    <m:r>
                      <a:rPr lang="en-US" i="1">
                        <a:latin typeface="Cambria Math" panose="02040503050406030204" pitchFamily="18" charset="0"/>
                      </a:rPr>
                      <m:t>=</m:t>
                    </m:r>
                    <m:d>
                      <m:dPr>
                        <m:begChr m:val="{"/>
                        <m:endChr m:val="}"/>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r>
                              <a:rPr lang="en-US" i="1">
                                <a:latin typeface="Cambria Math" panose="02040503050406030204" pitchFamily="18" charset="0"/>
                              </a:rPr>
                              <m:t>1,2</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3</m:t>
                            </m:r>
                          </m:e>
                        </m:d>
                      </m:e>
                    </m:d>
                    <m:r>
                      <a:rPr lang="en-US" i="1">
                        <a:latin typeface="Cambria Math" panose="02040503050406030204" pitchFamily="18" charset="0"/>
                      </a:rPr>
                      <m:t>.</m:t>
                    </m:r>
                  </m:oMath>
                </a14:m>
                <a:endParaRPr lang="en-US" dirty="0"/>
              </a:p>
              <a:p>
                <a:pPr marL="285750" indent="-285750">
                  <a:buFont typeface="Arial" panose="020B0604020202020204" pitchFamily="34" charset="0"/>
                  <a:buChar char="•"/>
                </a:pPr>
                <a:endParaRPr lang="en-US" altLang="ko-KR" dirty="0"/>
              </a:p>
              <a:p>
                <a:endParaRPr lang="ko-KR" altLang="ko-KR" dirty="0"/>
              </a:p>
              <a:p>
                <a:r>
                  <a:rPr lang="en-US" altLang="ko-KR" dirty="0">
                    <a:sym typeface="Wingdings" pitchFamily="2" charset="2"/>
                  </a:rPr>
                  <a:t> Then, </a:t>
                </a:r>
                <a:r>
                  <a:rPr lang="en-US" dirty="0"/>
                  <a:t>Framework: </a:t>
                </a:r>
                <a14:m>
                  <m:oMath xmlns:m="http://schemas.openxmlformats.org/officeDocument/2006/math">
                    <m:r>
                      <a:rPr lang="en-US" i="1">
                        <a:latin typeface="Cambria Math" panose="02040503050406030204" pitchFamily="18" charset="0"/>
                      </a:rPr>
                      <m:t>𝐹</m:t>
                    </m:r>
                    <m:r>
                      <a:rPr lang="en-US" i="1">
                        <a:latin typeface="Cambria Math" panose="02040503050406030204" pitchFamily="18" charset="0"/>
                      </a:rPr>
                      <m:t>=</m:t>
                    </m:r>
                    <m:d>
                      <m:dPr>
                        <m:begChr m:val="{"/>
                        <m:endChr m:val="}"/>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r>
                              <a:rPr lang="en-US" i="1">
                                <a:latin typeface="Cambria Math" panose="02040503050406030204" pitchFamily="18" charset="0"/>
                              </a:rPr>
                              <m:t>1,2</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3</m:t>
                            </m:r>
                          </m:e>
                        </m:d>
                      </m:e>
                    </m:d>
                  </m:oMath>
                </a14:m>
                <a:r>
                  <a:rPr lang="en-US" dirty="0"/>
                  <a:t> is Core-Stable, but not Nash-Stable. </a:t>
                </a:r>
              </a:p>
              <a:p>
                <a:endParaRPr lang="en-US" altLang="ko-KR" dirty="0"/>
              </a:p>
              <a:p>
                <a:endParaRPr lang="ko-KR" altLang="ko-KR" dirty="0"/>
              </a:p>
              <a:p>
                <a:pPr marL="285750" indent="-285750">
                  <a:buFont typeface="Arial" panose="020B0604020202020204" pitchFamily="34" charset="0"/>
                  <a:buChar char="•"/>
                </a:pPr>
                <a:endParaRPr lang="en-US" altLang="ko-KR" dirty="0"/>
              </a:p>
              <a:p>
                <a:endParaRPr lang="en-US" altLang="ko-KR" dirty="0"/>
              </a:p>
              <a:p>
                <a:endParaRPr lang="en-US" altLang="ko-KR" dirty="0">
                  <a:ea typeface="맑은 고딕" panose="020B0503020000020004" pitchFamily="50" charset="-127"/>
                  <a:cs typeface="Times New Roman" panose="02020603050405020304" pitchFamily="18" charset="0"/>
                  <a:sym typeface="Wingdings" panose="05000000000000000000" pitchFamily="2" charset="2"/>
                </a:endParaRPr>
              </a:p>
              <a:p>
                <a:pPr>
                  <a:spcAft>
                    <a:spcPts val="1000"/>
                  </a:spcAft>
                </a:pPr>
                <a:endParaRPr lang="en-US" altLang="ko-KR" dirty="0">
                  <a:ea typeface="맑은 고딕" panose="020B0503020000020004" pitchFamily="50" charset="-127"/>
                  <a:cs typeface="Times New Roman" panose="02020603050405020304" pitchFamily="18" charset="0"/>
                  <a:sym typeface="Wingdings" panose="05000000000000000000" pitchFamily="2" charset="2"/>
                </a:endParaRPr>
              </a:p>
              <a:p>
                <a:pPr marL="285750" indent="-285750">
                  <a:spcAft>
                    <a:spcPts val="1000"/>
                  </a:spcAft>
                  <a:buFont typeface="Arial" panose="020B0604020202020204" pitchFamily="34" charset="0"/>
                  <a:buChar char="•"/>
                </a:pPr>
                <a:endParaRPr lang="en-US" altLang="ko-KR" dirty="0">
                  <a:ea typeface="맑은 고딕" panose="020B0503020000020004" pitchFamily="50" charset="-127"/>
                  <a:cs typeface="Times New Roman" panose="02020603050405020304" pitchFamily="18" charset="0"/>
                </a:endParaRPr>
              </a:p>
              <a:p>
                <a:pPr marL="285750" indent="-285750">
                  <a:spcAft>
                    <a:spcPts val="1000"/>
                  </a:spcAft>
                  <a:buFont typeface="Wingdings" panose="05000000000000000000" pitchFamily="2" charset="2"/>
                  <a:buChar char="à"/>
                </a:pPr>
                <a:endParaRPr lang="en-US" altLang="ko-KR" dirty="0">
                  <a:ea typeface="맑은 고딕" panose="020B0503020000020004" pitchFamily="50" charset="-127"/>
                  <a:cs typeface="Times New Roman" panose="02020603050405020304" pitchFamily="18" charset="0"/>
                </a:endParaRPr>
              </a:p>
              <a:p>
                <a:pPr marL="285750" indent="-285750">
                  <a:spcAft>
                    <a:spcPts val="1000"/>
                  </a:spcAft>
                  <a:buFont typeface="Arial" panose="020B0604020202020204" pitchFamily="34" charset="0"/>
                  <a:buChar char="•"/>
                </a:pPr>
                <a:endParaRPr lang="en-US" altLang="ko-KR" dirty="0">
                  <a:effectLst/>
                  <a:ea typeface="맑은 고딕" panose="020B0503020000020004" pitchFamily="50" charset="-127"/>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9A95A8D1-93A0-4759-A97B-81EBDEFBC6C3}"/>
                  </a:ext>
                </a:extLst>
              </p:cNvPr>
              <p:cNvSpPr txBox="1">
                <a:spLocks noRot="1" noChangeAspect="1" noMove="1" noResize="1" noEditPoints="1" noAdjustHandles="1" noChangeArrowheads="1" noChangeShapeType="1" noTextEdit="1"/>
              </p:cNvSpPr>
              <p:nvPr/>
            </p:nvSpPr>
            <p:spPr>
              <a:xfrm>
                <a:off x="0" y="14593"/>
                <a:ext cx="9144000" cy="8183651"/>
              </a:xfrm>
              <a:prstGeom prst="rect">
                <a:avLst/>
              </a:prstGeom>
              <a:blipFill>
                <a:blip r:embed="rId2"/>
                <a:stretch>
                  <a:fillRect l="-694" t="-310"/>
                </a:stretch>
              </a:blipFill>
            </p:spPr>
            <p:txBody>
              <a:bodyPr/>
              <a:lstStyle/>
              <a:p>
                <a:r>
                  <a:rPr lang="en-US">
                    <a:noFill/>
                  </a:rPr>
                  <a:t> </a:t>
                </a:r>
              </a:p>
            </p:txBody>
          </p:sp>
        </mc:Fallback>
      </mc:AlternateContent>
    </p:spTree>
    <p:extLst>
      <p:ext uri="{BB962C8B-B14F-4D97-AF65-F5344CB8AC3E}">
        <p14:creationId xmlns:p14="http://schemas.microsoft.com/office/powerpoint/2010/main" val="3062700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fade">
                                      <p:cBhvr>
                                        <p:cTn id="27" dur="500"/>
                                        <p:tgtEl>
                                          <p:spTgt spid="4">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10" end="10"/>
                                            </p:txEl>
                                          </p:spTgt>
                                        </p:tgtEl>
                                        <p:attrNameLst>
                                          <p:attrName>style.visibility</p:attrName>
                                        </p:attrNameLst>
                                      </p:cBhvr>
                                      <p:to>
                                        <p:strVal val="visible"/>
                                      </p:to>
                                    </p:set>
                                    <p:animEffect transition="in" filter="fade">
                                      <p:cBhvr>
                                        <p:cTn id="32" dur="500"/>
                                        <p:tgtEl>
                                          <p:spTgt spid="4">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12" end="12"/>
                                            </p:txEl>
                                          </p:spTgt>
                                        </p:tgtEl>
                                        <p:attrNameLst>
                                          <p:attrName>style.visibility</p:attrName>
                                        </p:attrNameLst>
                                      </p:cBhvr>
                                      <p:to>
                                        <p:strVal val="visible"/>
                                      </p:to>
                                    </p:set>
                                    <p:animEffect transition="in" filter="fade">
                                      <p:cBhvr>
                                        <p:cTn id="37" dur="500"/>
                                        <p:tgtEl>
                                          <p:spTgt spid="4">
                                            <p:txEl>
                                              <p:pRg st="12" end="1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14" end="14"/>
                                            </p:txEl>
                                          </p:spTgt>
                                        </p:tgtEl>
                                        <p:attrNameLst>
                                          <p:attrName>style.visibility</p:attrName>
                                        </p:attrNameLst>
                                      </p:cBhvr>
                                      <p:to>
                                        <p:strVal val="visible"/>
                                      </p:to>
                                    </p:set>
                                    <p:animEffect transition="in" filter="fade">
                                      <p:cBhvr>
                                        <p:cTn id="42" dur="500"/>
                                        <p:tgtEl>
                                          <p:spTgt spid="4">
                                            <p:txEl>
                                              <p:pRg st="14" end="1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17" end="17"/>
                                            </p:txEl>
                                          </p:spTgt>
                                        </p:tgtEl>
                                        <p:attrNameLst>
                                          <p:attrName>style.visibility</p:attrName>
                                        </p:attrNameLst>
                                      </p:cBhvr>
                                      <p:to>
                                        <p:strVal val="visible"/>
                                      </p:to>
                                    </p:set>
                                    <p:animEffect transition="in" filter="fade">
                                      <p:cBhvr>
                                        <p:cTn id="47" dur="500"/>
                                        <p:tgtEl>
                                          <p:spTgt spid="4">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1610A9-D689-AC96-8B76-1236B83CE761}"/>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AC5742E-CD1B-F745-7DF7-EEA29D7614AE}"/>
                  </a:ext>
                </a:extLst>
              </p:cNvPr>
              <p:cNvSpPr txBox="1"/>
              <p:nvPr/>
            </p:nvSpPr>
            <p:spPr>
              <a:xfrm>
                <a:off x="0" y="14593"/>
                <a:ext cx="9144000" cy="8460649"/>
              </a:xfrm>
              <a:prstGeom prst="rect">
                <a:avLst/>
              </a:prstGeom>
              <a:noFill/>
            </p:spPr>
            <p:txBody>
              <a:bodyPr wrap="square" rtlCol="0">
                <a:spAutoFit/>
              </a:bodyPr>
              <a:lstStyle/>
              <a:p>
                <a:pPr>
                  <a:spcAft>
                    <a:spcPts val="1000"/>
                  </a:spcAft>
                </a:pPr>
                <a:r>
                  <a:rPr lang="en-US" altLang="ko-KR" sz="2000" b="1" dirty="0">
                    <a:effectLst/>
                    <a:ea typeface="맑은 고딕" panose="020B0503020000020004" pitchFamily="50" charset="-127"/>
                    <a:cs typeface="Times New Roman" panose="02020603050405020304" pitchFamily="18" charset="0"/>
                  </a:rPr>
                  <a:t>Nash Stability </a:t>
                </a:r>
                <a14:m>
                  <m:oMath xmlns:m="http://schemas.openxmlformats.org/officeDocument/2006/math">
                    <m:r>
                      <a:rPr lang="en-US" altLang="ko-KR" sz="2000" b="1" i="1" smtClean="0">
                        <a:effectLst/>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ko-KR" b="1" dirty="0"/>
                  <a:t> </a:t>
                </a:r>
                <a:r>
                  <a:rPr lang="en-US" altLang="ko-KR" sz="2000" b="1" dirty="0"/>
                  <a:t>Core Stability</a:t>
                </a:r>
                <a:endParaRPr lang="en-US" altLang="ko-KR" b="1" dirty="0"/>
              </a:p>
              <a:p>
                <a:endParaRPr lang="en-US" b="1" dirty="0"/>
              </a:p>
              <a:p>
                <a:r>
                  <a:rPr lang="en-US" b="1" dirty="0"/>
                  <a:t>Example A3 (A Nash-stable Framework does not imply a Core-stable Framework)</a:t>
                </a:r>
                <a:endParaRPr lang="en-US" dirty="0"/>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a:t>Suppose </a:t>
                </a:r>
                <a14:m>
                  <m:oMath xmlns:m="http://schemas.openxmlformats.org/officeDocument/2006/math">
                    <m:r>
                      <a:rPr lang="en-US" i="1">
                        <a:latin typeface="Cambria Math" panose="02040503050406030204" pitchFamily="18" charset="0"/>
                      </a:rPr>
                      <m:t>𝑁</m:t>
                    </m:r>
                    <m:r>
                      <a:rPr lang="en-US" i="1">
                        <a:latin typeface="Cambria Math" panose="02040503050406030204" pitchFamily="18" charset="0"/>
                      </a:rPr>
                      <m:t>={1, 2, 3}</m:t>
                    </m:r>
                  </m:oMath>
                </a14:m>
                <a:r>
                  <a:rPr lang="en-US" dirty="0"/>
                  <a:t>.</a:t>
                </a:r>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a:t>Unrestricted Imaginations: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𝛺</m:t>
                        </m:r>
                      </m:e>
                      <m:sub>
                        <m:r>
                          <a:rPr lang="en-US" i="1">
                            <a:latin typeface="Cambria Math" panose="02040503050406030204" pitchFamily="18" charset="0"/>
                          </a:rPr>
                          <m:t>𝑖</m:t>
                        </m:r>
                      </m:sub>
                    </m:sSub>
                  </m:oMath>
                </a14:m>
                <a:r>
                  <a:rPr lang="en-US" dirty="0"/>
                  <a:t> for all </a:t>
                </a:r>
                <a14:m>
                  <m:oMath xmlns:m="http://schemas.openxmlformats.org/officeDocument/2006/math">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𝑁</m:t>
                    </m:r>
                  </m:oMath>
                </a14:m>
                <a:r>
                  <a:rPr lang="en-US" dirty="0"/>
                  <a:t>.</a:t>
                </a:r>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a:t>Individual 1’s preferences: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1, 2, 3</m:t>
                        </m:r>
                      </m:e>
                    </m:d>
                    <m:sSub>
                      <m:sSubPr>
                        <m:ctrlPr>
                          <a:rPr lang="en-US" i="1">
                            <a:latin typeface="Cambria Math" panose="02040503050406030204" pitchFamily="18" charset="0"/>
                          </a:rPr>
                        </m:ctrlPr>
                      </m:sSubPr>
                      <m:e>
                        <m:r>
                          <a:rPr lang="en-US" i="1">
                            <a:latin typeface="Cambria Math" panose="02040503050406030204" pitchFamily="18" charset="0"/>
                          </a:rPr>
                          <m:t> ≻</m:t>
                        </m:r>
                      </m:e>
                      <m:sub>
                        <m:r>
                          <a:rPr lang="en-US" i="1">
                            <a:latin typeface="Cambria Math" panose="02040503050406030204" pitchFamily="18" charset="0"/>
                          </a:rPr>
                          <m:t>1 </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1</m:t>
                        </m:r>
                      </m:e>
                    </m:d>
                    <m:sSub>
                      <m:sSubPr>
                        <m:ctrlPr>
                          <a:rPr lang="en-US" i="1">
                            <a:latin typeface="Cambria Math" panose="02040503050406030204" pitchFamily="18" charset="0"/>
                          </a:rPr>
                        </m:ctrlPr>
                      </m:sSubPr>
                      <m:e>
                        <m:r>
                          <a:rPr lang="en-US" i="1">
                            <a:latin typeface="Cambria Math" panose="02040503050406030204" pitchFamily="18" charset="0"/>
                          </a:rPr>
                          <m:t>≻</m:t>
                        </m:r>
                      </m:e>
                      <m:sub>
                        <m:r>
                          <a:rPr lang="en-US" i="1">
                            <a:latin typeface="Cambria Math" panose="02040503050406030204" pitchFamily="18" charset="0"/>
                          </a:rPr>
                          <m:t>1 </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1, 2</m:t>
                        </m:r>
                      </m:e>
                    </m:d>
                    <m:sSub>
                      <m:sSubPr>
                        <m:ctrlPr>
                          <a:rPr lang="en-US" i="1">
                            <a:latin typeface="Cambria Math" panose="02040503050406030204" pitchFamily="18" charset="0"/>
                          </a:rPr>
                        </m:ctrlPr>
                      </m:sSubPr>
                      <m:e>
                        <m:r>
                          <a:rPr lang="en-US" i="1">
                            <a:latin typeface="Cambria Math" panose="02040503050406030204" pitchFamily="18" charset="0"/>
                          </a:rPr>
                          <m:t> ≻</m:t>
                        </m:r>
                      </m:e>
                      <m:sub>
                        <m:r>
                          <a:rPr lang="en-US" i="1">
                            <a:latin typeface="Cambria Math" panose="02040503050406030204" pitchFamily="18" charset="0"/>
                          </a:rPr>
                          <m:t>1 </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1, 3</m:t>
                        </m:r>
                      </m:e>
                    </m:d>
                    <m:r>
                      <a:rPr lang="en-US" i="1">
                        <a:latin typeface="Cambria Math" panose="02040503050406030204" pitchFamily="18" charset="0"/>
                      </a:rPr>
                      <m:t>.</m:t>
                    </m:r>
                  </m:oMath>
                </a14:m>
                <a:endParaRPr lang="en-US" dirty="0"/>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a:t>Individual 2’s preferences: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1, 2, 3</m:t>
                        </m:r>
                      </m:e>
                    </m:d>
                    <m:sSub>
                      <m:sSubPr>
                        <m:ctrlPr>
                          <a:rPr lang="en-US" i="1">
                            <a:latin typeface="Cambria Math" panose="02040503050406030204" pitchFamily="18" charset="0"/>
                          </a:rPr>
                        </m:ctrlPr>
                      </m:sSubPr>
                      <m:e>
                        <m:r>
                          <a:rPr lang="en-US" i="1">
                            <a:latin typeface="Cambria Math" panose="02040503050406030204" pitchFamily="18" charset="0"/>
                          </a:rPr>
                          <m:t> ≻</m:t>
                        </m:r>
                      </m:e>
                      <m:sub>
                        <m:r>
                          <a:rPr lang="en-US" i="1">
                            <a:latin typeface="Cambria Math" panose="02040503050406030204" pitchFamily="18" charset="0"/>
                          </a:rPr>
                          <m:t>2</m:t>
                        </m:r>
                      </m:sub>
                    </m:sSub>
                    <m:r>
                      <a:rPr lang="en-US" i="1">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2</m:t>
                        </m:r>
                      </m:e>
                    </m:d>
                    <m:sSub>
                      <m:sSubPr>
                        <m:ctrlPr>
                          <a:rPr lang="en-US" i="1">
                            <a:latin typeface="Cambria Math" panose="02040503050406030204" pitchFamily="18" charset="0"/>
                          </a:rPr>
                        </m:ctrlPr>
                      </m:sSubPr>
                      <m:e>
                        <m:r>
                          <a:rPr lang="en-US" i="1">
                            <a:latin typeface="Cambria Math" panose="02040503050406030204" pitchFamily="18" charset="0"/>
                          </a:rPr>
                          <m:t>≻</m:t>
                        </m:r>
                      </m:e>
                      <m:sub>
                        <m:r>
                          <a:rPr lang="en-US" i="1">
                            <a:latin typeface="Cambria Math" panose="02040503050406030204" pitchFamily="18" charset="0"/>
                          </a:rPr>
                          <m:t>2 </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1, 2</m:t>
                        </m:r>
                      </m:e>
                    </m:d>
                    <m:sSub>
                      <m:sSubPr>
                        <m:ctrlPr>
                          <a:rPr lang="en-US" i="1">
                            <a:latin typeface="Cambria Math" panose="02040503050406030204" pitchFamily="18" charset="0"/>
                          </a:rPr>
                        </m:ctrlPr>
                      </m:sSubPr>
                      <m:e>
                        <m:r>
                          <a:rPr lang="en-US" i="1">
                            <a:latin typeface="Cambria Math" panose="02040503050406030204" pitchFamily="18" charset="0"/>
                          </a:rPr>
                          <m:t> ≻</m:t>
                        </m:r>
                      </m:e>
                      <m:sub>
                        <m:r>
                          <a:rPr lang="en-US" i="1">
                            <a:latin typeface="Cambria Math" panose="02040503050406030204" pitchFamily="18" charset="0"/>
                          </a:rPr>
                          <m:t>2 </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2, 3</m:t>
                        </m:r>
                      </m:e>
                    </m:d>
                    <m:r>
                      <a:rPr lang="en-US" i="1">
                        <a:latin typeface="Cambria Math" panose="02040503050406030204" pitchFamily="18" charset="0"/>
                      </a:rPr>
                      <m:t>.</m:t>
                    </m:r>
                  </m:oMath>
                </a14:m>
                <a:endParaRPr lang="en-US" dirty="0"/>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a:t>Individual 3’s preferences: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1, 2, 3</m:t>
                        </m:r>
                      </m:e>
                    </m:d>
                    <m:sSub>
                      <m:sSubPr>
                        <m:ctrlPr>
                          <a:rPr lang="en-US" i="1">
                            <a:latin typeface="Cambria Math" panose="02040503050406030204" pitchFamily="18" charset="0"/>
                          </a:rPr>
                        </m:ctrlPr>
                      </m:sSubPr>
                      <m:e>
                        <m:r>
                          <a:rPr lang="en-US" i="1">
                            <a:latin typeface="Cambria Math" panose="02040503050406030204" pitchFamily="18" charset="0"/>
                          </a:rPr>
                          <m:t> ≻</m:t>
                        </m:r>
                      </m:e>
                      <m:sub>
                        <m:r>
                          <a:rPr lang="en-US" i="1">
                            <a:latin typeface="Cambria Math" panose="02040503050406030204" pitchFamily="18" charset="0"/>
                          </a:rPr>
                          <m:t>3 </m:t>
                        </m:r>
                      </m:sub>
                    </m:sSub>
                    <m:r>
                      <a:rPr lang="en-US" i="1">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3</m:t>
                        </m:r>
                      </m:e>
                    </m:d>
                    <m:sSub>
                      <m:sSubPr>
                        <m:ctrlPr>
                          <a:rPr lang="en-US" i="1">
                            <a:latin typeface="Cambria Math" panose="02040503050406030204" pitchFamily="18" charset="0"/>
                          </a:rPr>
                        </m:ctrlPr>
                      </m:sSubPr>
                      <m:e>
                        <m:r>
                          <a:rPr lang="en-US" i="1">
                            <a:latin typeface="Cambria Math" panose="02040503050406030204" pitchFamily="18" charset="0"/>
                          </a:rPr>
                          <m:t>≻</m:t>
                        </m:r>
                      </m:e>
                      <m:sub>
                        <m:r>
                          <a:rPr lang="en-US" i="1">
                            <a:latin typeface="Cambria Math" panose="02040503050406030204" pitchFamily="18" charset="0"/>
                          </a:rPr>
                          <m:t>3 </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1, 3</m:t>
                        </m:r>
                      </m:e>
                    </m:d>
                    <m:sSub>
                      <m:sSubPr>
                        <m:ctrlPr>
                          <a:rPr lang="en-US" i="1">
                            <a:latin typeface="Cambria Math" panose="02040503050406030204" pitchFamily="18" charset="0"/>
                          </a:rPr>
                        </m:ctrlPr>
                      </m:sSubPr>
                      <m:e>
                        <m:r>
                          <a:rPr lang="en-US" i="1">
                            <a:latin typeface="Cambria Math" panose="02040503050406030204" pitchFamily="18" charset="0"/>
                          </a:rPr>
                          <m:t> ≻</m:t>
                        </m:r>
                      </m:e>
                      <m:sub>
                        <m:r>
                          <a:rPr lang="en-US" i="1">
                            <a:latin typeface="Cambria Math" panose="02040503050406030204" pitchFamily="18" charset="0"/>
                          </a:rPr>
                          <m:t>3 </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2, 3</m:t>
                        </m:r>
                      </m:e>
                    </m:d>
                    <m:r>
                      <a:rPr lang="en-US" i="1">
                        <a:latin typeface="Cambria Math" panose="02040503050406030204" pitchFamily="18" charset="0"/>
                      </a:rPr>
                      <m:t>.</m:t>
                    </m:r>
                  </m:oMath>
                </a14:m>
                <a:endParaRPr lang="en-US" dirty="0"/>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a:t>Framework: </a:t>
                </a:r>
                <a14:m>
                  <m:oMath xmlns:m="http://schemas.openxmlformats.org/officeDocument/2006/math">
                    <m:r>
                      <a:rPr lang="en-US" i="1">
                        <a:latin typeface="Cambria Math" panose="02040503050406030204" pitchFamily="18" charset="0"/>
                      </a:rPr>
                      <m:t>𝐹</m:t>
                    </m:r>
                    <m:r>
                      <a:rPr lang="en-US" i="1">
                        <a:latin typeface="Cambria Math" panose="02040503050406030204" pitchFamily="18" charset="0"/>
                      </a:rPr>
                      <m:t>=</m:t>
                    </m:r>
                    <m:d>
                      <m:dPr>
                        <m:begChr m:val="{"/>
                        <m:endChr m:val="}"/>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r>
                              <a:rPr lang="en-US" i="1">
                                <a:latin typeface="Cambria Math" panose="02040503050406030204" pitchFamily="18" charset="0"/>
                              </a:rPr>
                              <m:t>1}, {2</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3</m:t>
                            </m:r>
                          </m:e>
                        </m:d>
                      </m:e>
                    </m:d>
                  </m:oMath>
                </a14:m>
                <a:r>
                  <a:rPr lang="en-US" dirty="0"/>
                  <a:t>. </a:t>
                </a:r>
              </a:p>
              <a:p>
                <a:pPr marL="285750" indent="-285750">
                  <a:buFont typeface="Arial" panose="020B0604020202020204" pitchFamily="34" charset="0"/>
                  <a:buChar char="•"/>
                </a:pPr>
                <a:endParaRPr lang="en-US" altLang="ko-KR" dirty="0"/>
              </a:p>
              <a:p>
                <a:pPr marL="285750" indent="-285750">
                  <a:buFont typeface="Arial" panose="020B0604020202020204" pitchFamily="34" charset="0"/>
                  <a:buChar char="•"/>
                </a:pPr>
                <a:endParaRPr lang="ko-KR" altLang="ko-KR" dirty="0"/>
              </a:p>
              <a:p>
                <a:r>
                  <a:rPr lang="en-US" altLang="ko-KR" dirty="0">
                    <a:sym typeface="Wingdings" pitchFamily="2" charset="2"/>
                  </a:rPr>
                  <a:t> Then, </a:t>
                </a:r>
                <a:r>
                  <a:rPr lang="en-US" dirty="0"/>
                  <a:t>Framework: </a:t>
                </a:r>
                <a14:m>
                  <m:oMath xmlns:m="http://schemas.openxmlformats.org/officeDocument/2006/math">
                    <m:r>
                      <a:rPr lang="en-US" i="1">
                        <a:latin typeface="Cambria Math" panose="02040503050406030204" pitchFamily="18" charset="0"/>
                      </a:rPr>
                      <m:t>𝐹</m:t>
                    </m:r>
                    <m:r>
                      <a:rPr lang="en-US" i="1">
                        <a:latin typeface="Cambria Math" panose="02040503050406030204" pitchFamily="18" charset="0"/>
                      </a:rPr>
                      <m:t>=</m:t>
                    </m:r>
                    <m:d>
                      <m:dPr>
                        <m:begChr m:val="{"/>
                        <m:endChr m:val="}"/>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r>
                              <a:rPr lang="en-US" i="1">
                                <a:latin typeface="Cambria Math" panose="02040503050406030204" pitchFamily="18" charset="0"/>
                              </a:rPr>
                              <m:t>1}, {2</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3</m:t>
                            </m:r>
                          </m:e>
                        </m:d>
                      </m:e>
                    </m:d>
                    <m:r>
                      <a:rPr lang="en-US" b="0" i="0" smtClean="0">
                        <a:latin typeface="Cambria Math" panose="02040503050406030204" pitchFamily="18" charset="0"/>
                      </a:rPr>
                      <m:t> </m:t>
                    </m:r>
                  </m:oMath>
                </a14:m>
                <a:r>
                  <a:rPr lang="en-US" dirty="0"/>
                  <a:t>is Nash-Stable, but not Core-Stable. </a:t>
                </a:r>
              </a:p>
              <a:p>
                <a:endParaRPr lang="en-US" altLang="ko-KR" dirty="0"/>
              </a:p>
              <a:p>
                <a:endParaRPr lang="ko-KR" altLang="ko-KR" dirty="0"/>
              </a:p>
              <a:p>
                <a:pPr marL="285750" indent="-285750">
                  <a:buFont typeface="Arial" panose="020B0604020202020204" pitchFamily="34" charset="0"/>
                  <a:buChar char="•"/>
                </a:pPr>
                <a:endParaRPr lang="en-US" altLang="ko-KR" dirty="0"/>
              </a:p>
              <a:p>
                <a:endParaRPr lang="en-US" altLang="ko-KR" dirty="0"/>
              </a:p>
              <a:p>
                <a:endParaRPr lang="en-US" altLang="ko-KR" dirty="0">
                  <a:ea typeface="맑은 고딕" panose="020B0503020000020004" pitchFamily="50" charset="-127"/>
                  <a:cs typeface="Times New Roman" panose="02020603050405020304" pitchFamily="18" charset="0"/>
                  <a:sym typeface="Wingdings" panose="05000000000000000000" pitchFamily="2" charset="2"/>
                </a:endParaRPr>
              </a:p>
              <a:p>
                <a:pPr>
                  <a:spcAft>
                    <a:spcPts val="1000"/>
                  </a:spcAft>
                </a:pPr>
                <a:endParaRPr lang="en-US" altLang="ko-KR" dirty="0">
                  <a:ea typeface="맑은 고딕" panose="020B0503020000020004" pitchFamily="50" charset="-127"/>
                  <a:cs typeface="Times New Roman" panose="02020603050405020304" pitchFamily="18" charset="0"/>
                  <a:sym typeface="Wingdings" panose="05000000000000000000" pitchFamily="2" charset="2"/>
                </a:endParaRPr>
              </a:p>
              <a:p>
                <a:pPr marL="285750" indent="-285750">
                  <a:spcAft>
                    <a:spcPts val="1000"/>
                  </a:spcAft>
                  <a:buFont typeface="Arial" panose="020B0604020202020204" pitchFamily="34" charset="0"/>
                  <a:buChar char="•"/>
                </a:pPr>
                <a:endParaRPr lang="en-US" altLang="ko-KR" dirty="0">
                  <a:ea typeface="맑은 고딕" panose="020B0503020000020004" pitchFamily="50" charset="-127"/>
                  <a:cs typeface="Times New Roman" panose="02020603050405020304" pitchFamily="18" charset="0"/>
                </a:endParaRPr>
              </a:p>
              <a:p>
                <a:pPr marL="285750" indent="-285750">
                  <a:spcAft>
                    <a:spcPts val="1000"/>
                  </a:spcAft>
                  <a:buFont typeface="Wingdings" panose="05000000000000000000" pitchFamily="2" charset="2"/>
                  <a:buChar char="à"/>
                </a:pPr>
                <a:endParaRPr lang="en-US" altLang="ko-KR" dirty="0">
                  <a:ea typeface="맑은 고딕" panose="020B0503020000020004" pitchFamily="50" charset="-127"/>
                  <a:cs typeface="Times New Roman" panose="02020603050405020304" pitchFamily="18" charset="0"/>
                </a:endParaRPr>
              </a:p>
              <a:p>
                <a:pPr marL="285750" indent="-285750">
                  <a:spcAft>
                    <a:spcPts val="1000"/>
                  </a:spcAft>
                  <a:buFont typeface="Arial" panose="020B0604020202020204" pitchFamily="34" charset="0"/>
                  <a:buChar char="•"/>
                </a:pPr>
                <a:endParaRPr lang="en-US" altLang="ko-KR" dirty="0">
                  <a:effectLst/>
                  <a:ea typeface="맑은 고딕" panose="020B0503020000020004" pitchFamily="50" charset="-127"/>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FAC5742E-CD1B-F745-7DF7-EEA29D7614AE}"/>
                  </a:ext>
                </a:extLst>
              </p:cNvPr>
              <p:cNvSpPr txBox="1">
                <a:spLocks noRot="1" noChangeAspect="1" noMove="1" noResize="1" noEditPoints="1" noAdjustHandles="1" noChangeArrowheads="1" noChangeShapeType="1" noTextEdit="1"/>
              </p:cNvSpPr>
              <p:nvPr/>
            </p:nvSpPr>
            <p:spPr>
              <a:xfrm>
                <a:off x="0" y="14593"/>
                <a:ext cx="9144000" cy="8460649"/>
              </a:xfrm>
              <a:prstGeom prst="rect">
                <a:avLst/>
              </a:prstGeom>
              <a:blipFill>
                <a:blip r:embed="rId2"/>
                <a:stretch>
                  <a:fillRect l="-694" t="-299"/>
                </a:stretch>
              </a:blipFill>
            </p:spPr>
            <p:txBody>
              <a:bodyPr/>
              <a:lstStyle/>
              <a:p>
                <a:r>
                  <a:rPr lang="en-US">
                    <a:noFill/>
                  </a:rPr>
                  <a:t> </a:t>
                </a:r>
              </a:p>
            </p:txBody>
          </p:sp>
        </mc:Fallback>
      </mc:AlternateContent>
    </p:spTree>
    <p:extLst>
      <p:ext uri="{BB962C8B-B14F-4D97-AF65-F5344CB8AC3E}">
        <p14:creationId xmlns:p14="http://schemas.microsoft.com/office/powerpoint/2010/main" val="3417419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fade">
                                      <p:cBhvr>
                                        <p:cTn id="27" dur="500"/>
                                        <p:tgtEl>
                                          <p:spTgt spid="4">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10" end="10"/>
                                            </p:txEl>
                                          </p:spTgt>
                                        </p:tgtEl>
                                        <p:attrNameLst>
                                          <p:attrName>style.visibility</p:attrName>
                                        </p:attrNameLst>
                                      </p:cBhvr>
                                      <p:to>
                                        <p:strVal val="visible"/>
                                      </p:to>
                                    </p:set>
                                    <p:animEffect transition="in" filter="fade">
                                      <p:cBhvr>
                                        <p:cTn id="32" dur="500"/>
                                        <p:tgtEl>
                                          <p:spTgt spid="4">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12" end="12"/>
                                            </p:txEl>
                                          </p:spTgt>
                                        </p:tgtEl>
                                        <p:attrNameLst>
                                          <p:attrName>style.visibility</p:attrName>
                                        </p:attrNameLst>
                                      </p:cBhvr>
                                      <p:to>
                                        <p:strVal val="visible"/>
                                      </p:to>
                                    </p:set>
                                    <p:animEffect transition="in" filter="fade">
                                      <p:cBhvr>
                                        <p:cTn id="37" dur="500"/>
                                        <p:tgtEl>
                                          <p:spTgt spid="4">
                                            <p:txEl>
                                              <p:pRg st="12" end="1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14" end="14"/>
                                            </p:txEl>
                                          </p:spTgt>
                                        </p:tgtEl>
                                        <p:attrNameLst>
                                          <p:attrName>style.visibility</p:attrName>
                                        </p:attrNameLst>
                                      </p:cBhvr>
                                      <p:to>
                                        <p:strVal val="visible"/>
                                      </p:to>
                                    </p:set>
                                    <p:animEffect transition="in" filter="fade">
                                      <p:cBhvr>
                                        <p:cTn id="42" dur="500"/>
                                        <p:tgtEl>
                                          <p:spTgt spid="4">
                                            <p:txEl>
                                              <p:pRg st="14" end="1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17" end="17"/>
                                            </p:txEl>
                                          </p:spTgt>
                                        </p:tgtEl>
                                        <p:attrNameLst>
                                          <p:attrName>style.visibility</p:attrName>
                                        </p:attrNameLst>
                                      </p:cBhvr>
                                      <p:to>
                                        <p:strVal val="visible"/>
                                      </p:to>
                                    </p:set>
                                    <p:animEffect transition="in" filter="fade">
                                      <p:cBhvr>
                                        <p:cTn id="47" dur="500"/>
                                        <p:tgtEl>
                                          <p:spTgt spid="4">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CC1247-7656-9C7B-EE6B-092B923CA7A8}"/>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997EEBE-335F-851C-458A-4CC6298F2DF6}"/>
                  </a:ext>
                </a:extLst>
              </p:cNvPr>
              <p:cNvSpPr txBox="1"/>
              <p:nvPr/>
            </p:nvSpPr>
            <p:spPr>
              <a:xfrm>
                <a:off x="0" y="14593"/>
                <a:ext cx="9144000" cy="9257342"/>
              </a:xfrm>
              <a:prstGeom prst="rect">
                <a:avLst/>
              </a:prstGeom>
              <a:noFill/>
            </p:spPr>
            <p:txBody>
              <a:bodyPr wrap="square" rtlCol="0">
                <a:spAutoFit/>
              </a:bodyPr>
              <a:lstStyle/>
              <a:p>
                <a:pPr>
                  <a:spcAft>
                    <a:spcPts val="1000"/>
                  </a:spcAft>
                </a:pPr>
                <a:r>
                  <a:rPr lang="en-US" altLang="ko-KR" sz="2000" b="1" dirty="0">
                    <a:effectLst/>
                    <a:ea typeface="맑은 고딕" panose="020B0503020000020004" pitchFamily="50" charset="-127"/>
                    <a:cs typeface="Times New Roman" panose="02020603050405020304" pitchFamily="18" charset="0"/>
                  </a:rPr>
                  <a:t>Nozick Stability is Stronger than Nash Stability</a:t>
                </a:r>
                <a:endParaRPr lang="en-US" altLang="ko-KR" dirty="0"/>
              </a:p>
              <a:p>
                <a:endParaRPr lang="en-US" b="1" dirty="0"/>
              </a:p>
              <a:p>
                <a:r>
                  <a:rPr lang="en-US" b="1" dirty="0"/>
                  <a:t>Proposition 4 (Nozick Stability is Stronger than Nash Stability)</a:t>
                </a:r>
                <a:r>
                  <a:rPr lang="en-US" dirty="0"/>
                  <a:t>: If a framework </a:t>
                </a:r>
                <a14:m>
                  <m:oMath xmlns:m="http://schemas.openxmlformats.org/officeDocument/2006/math">
                    <m:r>
                      <a:rPr lang="en-US" i="1">
                        <a:latin typeface="Cambria Math" panose="02040503050406030204" pitchFamily="18" charset="0"/>
                      </a:rPr>
                      <m:t>𝐹</m:t>
                    </m:r>
                  </m:oMath>
                </a14:m>
                <a:r>
                  <a:rPr lang="en-US" dirty="0"/>
                  <a:t> is Nozick- stable, then it is Nash-stable, but not vice versa. </a:t>
                </a:r>
              </a:p>
              <a:p>
                <a:pPr marL="285750" indent="-285750">
                  <a:buFont typeface="Arial" panose="020B0604020202020204" pitchFamily="34" charset="0"/>
                  <a:buChar char="•"/>
                </a:pPr>
                <a:endParaRPr lang="en-US" altLang="ko-KR" dirty="0"/>
              </a:p>
              <a:p>
                <a:r>
                  <a:rPr lang="en-US" b="1" dirty="0"/>
                  <a:t>Example A4 (A Nash-Stable Framework does not imply a Nozick-Stable Framework)</a:t>
                </a:r>
                <a:endParaRPr lang="en-US" dirty="0"/>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a:t>Suppose </a:t>
                </a:r>
                <a14:m>
                  <m:oMath xmlns:m="http://schemas.openxmlformats.org/officeDocument/2006/math">
                    <m:r>
                      <a:rPr lang="en-US" i="1">
                        <a:latin typeface="Cambria Math" panose="02040503050406030204" pitchFamily="18" charset="0"/>
                      </a:rPr>
                      <m:t>𝑁</m:t>
                    </m:r>
                    <m:r>
                      <a:rPr lang="en-US" i="1">
                        <a:latin typeface="Cambria Math" panose="02040503050406030204" pitchFamily="18" charset="0"/>
                      </a:rPr>
                      <m:t>={1, 2, 3}</m:t>
                    </m:r>
                  </m:oMath>
                </a14:m>
                <a:r>
                  <a:rPr lang="en-US" dirty="0"/>
                  <a:t>.</a:t>
                </a:r>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a:t>Unrestricted Imaginations: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𝛺</m:t>
                        </m:r>
                      </m:e>
                      <m:sub>
                        <m:r>
                          <a:rPr lang="en-US" i="1">
                            <a:latin typeface="Cambria Math" panose="02040503050406030204" pitchFamily="18" charset="0"/>
                          </a:rPr>
                          <m:t>𝑖</m:t>
                        </m:r>
                      </m:sub>
                    </m:sSub>
                  </m:oMath>
                </a14:m>
                <a:r>
                  <a:rPr lang="en-US" dirty="0"/>
                  <a:t> for all </a:t>
                </a:r>
                <a14:m>
                  <m:oMath xmlns:m="http://schemas.openxmlformats.org/officeDocument/2006/math">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𝑁</m:t>
                    </m:r>
                  </m:oMath>
                </a14:m>
                <a:r>
                  <a:rPr lang="en-US" dirty="0"/>
                  <a:t>.</a:t>
                </a:r>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a:t>Individual 1’s preferences: </a:t>
                </a:r>
                <a14:m>
                  <m:oMath xmlns:m="http://schemas.openxmlformats.org/officeDocument/2006/math">
                    <m:r>
                      <a:rPr lang="en-US" i="1">
                        <a:latin typeface="Cambria Math" panose="02040503050406030204" pitchFamily="18" charset="0"/>
                      </a:rPr>
                      <m:t>{1, 2}</m:t>
                    </m:r>
                    <m:sSub>
                      <m:sSubPr>
                        <m:ctrlPr>
                          <a:rPr lang="en-US" i="1">
                            <a:latin typeface="Cambria Math" panose="02040503050406030204" pitchFamily="18" charset="0"/>
                          </a:rPr>
                        </m:ctrlPr>
                      </m:sSubPr>
                      <m:e>
                        <m:r>
                          <a:rPr lang="en-US" i="1">
                            <a:latin typeface="Cambria Math" panose="02040503050406030204" pitchFamily="18" charset="0"/>
                          </a:rPr>
                          <m:t> ≻</m:t>
                        </m:r>
                      </m:e>
                      <m:sub>
                        <m:r>
                          <a:rPr lang="en-US" i="1">
                            <a:latin typeface="Cambria Math" panose="02040503050406030204" pitchFamily="18" charset="0"/>
                          </a:rPr>
                          <m:t>1 </m:t>
                        </m:r>
                      </m:sub>
                    </m:sSub>
                    <m:r>
                      <a:rPr lang="en-US" i="1">
                        <a:latin typeface="Cambria Math" panose="02040503050406030204" pitchFamily="18" charset="0"/>
                      </a:rPr>
                      <m:t>{1, 2, 3}</m:t>
                    </m:r>
                    <m:sSub>
                      <m:sSubPr>
                        <m:ctrlPr>
                          <a:rPr lang="en-US" i="1">
                            <a:latin typeface="Cambria Math" panose="02040503050406030204" pitchFamily="18" charset="0"/>
                          </a:rPr>
                        </m:ctrlPr>
                      </m:sSubPr>
                      <m:e>
                        <m:r>
                          <a:rPr lang="en-US" i="1">
                            <a:latin typeface="Cambria Math" panose="02040503050406030204" pitchFamily="18" charset="0"/>
                          </a:rPr>
                          <m:t>≻</m:t>
                        </m:r>
                      </m:e>
                      <m:sub>
                        <m:r>
                          <a:rPr lang="en-US" i="1">
                            <a:latin typeface="Cambria Math" panose="02040503050406030204" pitchFamily="18" charset="0"/>
                          </a:rPr>
                          <m:t>1 </m:t>
                        </m:r>
                      </m:sub>
                    </m:sSub>
                    <m:r>
                      <a:rPr lang="en-US" i="1">
                        <a:latin typeface="Cambria Math" panose="02040503050406030204" pitchFamily="18" charset="0"/>
                      </a:rPr>
                      <m:t>{1, 3} </m:t>
                    </m:r>
                    <m:sSub>
                      <m:sSubPr>
                        <m:ctrlPr>
                          <a:rPr lang="en-US" i="1">
                            <a:latin typeface="Cambria Math" panose="02040503050406030204" pitchFamily="18" charset="0"/>
                          </a:rPr>
                        </m:ctrlPr>
                      </m:sSubPr>
                      <m:e>
                        <m:r>
                          <a:rPr lang="en-US" i="1">
                            <a:latin typeface="Cambria Math" panose="02040503050406030204" pitchFamily="18" charset="0"/>
                          </a:rPr>
                          <m:t> ≻</m:t>
                        </m:r>
                      </m:e>
                      <m:sub>
                        <m:r>
                          <a:rPr lang="en-US" i="1">
                            <a:latin typeface="Cambria Math" panose="02040503050406030204" pitchFamily="18" charset="0"/>
                          </a:rPr>
                          <m:t>1 </m:t>
                        </m:r>
                      </m:sub>
                    </m:sSub>
                    <m:r>
                      <a:rPr lang="en-US" i="1">
                        <a:latin typeface="Cambria Math" panose="02040503050406030204" pitchFamily="18" charset="0"/>
                      </a:rPr>
                      <m:t>{1}</m:t>
                    </m:r>
                  </m:oMath>
                </a14:m>
                <a:r>
                  <a:rPr lang="en-US" dirty="0"/>
                  <a:t>.</a:t>
                </a:r>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a:t>Individual 2’s preferences: </a:t>
                </a:r>
                <a14:m>
                  <m:oMath xmlns:m="http://schemas.openxmlformats.org/officeDocument/2006/math">
                    <m:r>
                      <a:rPr lang="en-US" i="1">
                        <a:latin typeface="Cambria Math" panose="02040503050406030204" pitchFamily="18" charset="0"/>
                      </a:rPr>
                      <m:t>{2, 3}</m:t>
                    </m:r>
                    <m:sSub>
                      <m:sSubPr>
                        <m:ctrlPr>
                          <a:rPr lang="en-US" i="1">
                            <a:latin typeface="Cambria Math" panose="02040503050406030204" pitchFamily="18" charset="0"/>
                          </a:rPr>
                        </m:ctrlPr>
                      </m:sSubPr>
                      <m:e>
                        <m:r>
                          <a:rPr lang="en-US" i="1">
                            <a:latin typeface="Cambria Math" panose="02040503050406030204" pitchFamily="18" charset="0"/>
                          </a:rPr>
                          <m:t> ≻</m:t>
                        </m:r>
                      </m:e>
                      <m:sub>
                        <m:r>
                          <a:rPr lang="en-US" i="1">
                            <a:latin typeface="Cambria Math" panose="02040503050406030204" pitchFamily="18" charset="0"/>
                          </a:rPr>
                          <m:t>2</m:t>
                        </m:r>
                      </m:sub>
                    </m:sSub>
                    <m:r>
                      <a:rPr lang="en-US" i="1">
                        <a:latin typeface="Cambria Math" panose="02040503050406030204" pitchFamily="18" charset="0"/>
                      </a:rPr>
                      <m:t>{1, 2, 3}</m:t>
                    </m:r>
                    <m:sSub>
                      <m:sSubPr>
                        <m:ctrlPr>
                          <a:rPr lang="en-US" i="1">
                            <a:latin typeface="Cambria Math" panose="02040503050406030204" pitchFamily="18" charset="0"/>
                          </a:rPr>
                        </m:ctrlPr>
                      </m:sSubPr>
                      <m:e>
                        <m:r>
                          <a:rPr lang="en-US" i="1">
                            <a:latin typeface="Cambria Math" panose="02040503050406030204" pitchFamily="18" charset="0"/>
                          </a:rPr>
                          <m:t> ≻</m:t>
                        </m:r>
                      </m:e>
                      <m:sub>
                        <m:r>
                          <a:rPr lang="en-US" i="1">
                            <a:latin typeface="Cambria Math" panose="02040503050406030204" pitchFamily="18" charset="0"/>
                          </a:rPr>
                          <m:t>2 </m:t>
                        </m:r>
                      </m:sub>
                    </m:sSub>
                    <m:r>
                      <a:rPr lang="en-US" i="1">
                        <a:latin typeface="Cambria Math" panose="02040503050406030204" pitchFamily="18" charset="0"/>
                      </a:rPr>
                      <m:t>{1, 2} </m:t>
                    </m:r>
                    <m:sSub>
                      <m:sSubPr>
                        <m:ctrlPr>
                          <a:rPr lang="en-US" i="1">
                            <a:latin typeface="Cambria Math" panose="02040503050406030204" pitchFamily="18" charset="0"/>
                          </a:rPr>
                        </m:ctrlPr>
                      </m:sSubPr>
                      <m:e>
                        <m:r>
                          <a:rPr lang="en-US" i="1">
                            <a:latin typeface="Cambria Math" panose="02040503050406030204" pitchFamily="18" charset="0"/>
                          </a:rPr>
                          <m:t>≻</m:t>
                        </m:r>
                      </m:e>
                      <m:sub>
                        <m:r>
                          <a:rPr lang="en-US" i="1">
                            <a:latin typeface="Cambria Math" panose="02040503050406030204" pitchFamily="18" charset="0"/>
                          </a:rPr>
                          <m:t>2 </m:t>
                        </m:r>
                      </m:sub>
                    </m:sSub>
                    <m:r>
                      <a:rPr lang="en-US" i="1">
                        <a:latin typeface="Cambria Math" panose="02040503050406030204" pitchFamily="18" charset="0"/>
                      </a:rPr>
                      <m:t>{2}</m:t>
                    </m:r>
                  </m:oMath>
                </a14:m>
                <a:r>
                  <a:rPr lang="en-US" dirty="0"/>
                  <a:t>.</a:t>
                </a:r>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a:t>Individual 3’s preferences: </a:t>
                </a:r>
                <a14:m>
                  <m:oMath xmlns:m="http://schemas.openxmlformats.org/officeDocument/2006/math">
                    <m:r>
                      <a:rPr lang="en-US" i="1">
                        <a:latin typeface="Cambria Math" panose="02040503050406030204" pitchFamily="18" charset="0"/>
                      </a:rPr>
                      <m:t>{1, 3}</m:t>
                    </m:r>
                    <m:sSub>
                      <m:sSubPr>
                        <m:ctrlPr>
                          <a:rPr lang="en-US" i="1">
                            <a:latin typeface="Cambria Math" panose="02040503050406030204" pitchFamily="18" charset="0"/>
                          </a:rPr>
                        </m:ctrlPr>
                      </m:sSubPr>
                      <m:e>
                        <m:r>
                          <a:rPr lang="en-US" i="1">
                            <a:latin typeface="Cambria Math" panose="02040503050406030204" pitchFamily="18" charset="0"/>
                          </a:rPr>
                          <m:t> ≻</m:t>
                        </m:r>
                      </m:e>
                      <m:sub>
                        <m:r>
                          <a:rPr lang="en-US" i="1">
                            <a:latin typeface="Cambria Math" panose="02040503050406030204" pitchFamily="18" charset="0"/>
                          </a:rPr>
                          <m:t>3 </m:t>
                        </m:r>
                      </m:sub>
                    </m:sSub>
                    <m:r>
                      <a:rPr lang="en-US" i="1">
                        <a:latin typeface="Cambria Math" panose="02040503050406030204" pitchFamily="18" charset="0"/>
                      </a:rPr>
                      <m:t>{1, 2, 3}</m:t>
                    </m:r>
                    <m:sSub>
                      <m:sSubPr>
                        <m:ctrlPr>
                          <a:rPr lang="en-US" i="1">
                            <a:latin typeface="Cambria Math" panose="02040503050406030204" pitchFamily="18" charset="0"/>
                          </a:rPr>
                        </m:ctrlPr>
                      </m:sSubPr>
                      <m:e>
                        <m:r>
                          <a:rPr lang="en-US" i="1">
                            <a:latin typeface="Cambria Math" panose="02040503050406030204" pitchFamily="18" charset="0"/>
                          </a:rPr>
                          <m:t>≻</m:t>
                        </m:r>
                      </m:e>
                      <m:sub>
                        <m:r>
                          <a:rPr lang="en-US" i="1">
                            <a:latin typeface="Cambria Math" panose="02040503050406030204" pitchFamily="18" charset="0"/>
                          </a:rPr>
                          <m:t>3 </m:t>
                        </m:r>
                      </m:sub>
                    </m:sSub>
                    <m:r>
                      <a:rPr lang="en-US" i="1">
                        <a:latin typeface="Cambria Math" panose="02040503050406030204" pitchFamily="18" charset="0"/>
                      </a:rPr>
                      <m:t>{2, 3}</m:t>
                    </m:r>
                    <m:sSub>
                      <m:sSubPr>
                        <m:ctrlPr>
                          <a:rPr lang="en-US" i="1">
                            <a:latin typeface="Cambria Math" panose="02040503050406030204" pitchFamily="18" charset="0"/>
                          </a:rPr>
                        </m:ctrlPr>
                      </m:sSubPr>
                      <m:e>
                        <m:r>
                          <a:rPr lang="en-US" i="1">
                            <a:latin typeface="Cambria Math" panose="02040503050406030204" pitchFamily="18" charset="0"/>
                          </a:rPr>
                          <m:t> ≻</m:t>
                        </m:r>
                      </m:e>
                      <m:sub>
                        <m:r>
                          <a:rPr lang="en-US" i="1">
                            <a:latin typeface="Cambria Math" panose="02040503050406030204" pitchFamily="18" charset="0"/>
                          </a:rPr>
                          <m:t>3 </m:t>
                        </m:r>
                      </m:sub>
                    </m:sSub>
                    <m:r>
                      <a:rPr lang="en-US" i="1">
                        <a:latin typeface="Cambria Math" panose="02040503050406030204" pitchFamily="18" charset="0"/>
                      </a:rPr>
                      <m:t>{3}</m:t>
                    </m:r>
                  </m:oMath>
                </a14:m>
                <a:r>
                  <a:rPr lang="en-US" dirty="0"/>
                  <a:t>.</a:t>
                </a:r>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a:t>Framework: </a:t>
                </a:r>
                <a14:m>
                  <m:oMath xmlns:m="http://schemas.openxmlformats.org/officeDocument/2006/math">
                    <m:r>
                      <a:rPr lang="en-US" i="1">
                        <a:latin typeface="Cambria Math" panose="02040503050406030204" pitchFamily="18" charset="0"/>
                      </a:rPr>
                      <m:t>𝐹</m:t>
                    </m:r>
                    <m:r>
                      <a:rPr lang="en-US" i="1">
                        <a:latin typeface="Cambria Math" panose="02040503050406030204" pitchFamily="18" charset="0"/>
                      </a:rPr>
                      <m:t>=</m:t>
                    </m:r>
                    <m:d>
                      <m:dPr>
                        <m:begChr m:val="{"/>
                        <m:endChr m:val="}"/>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r>
                              <a:rPr lang="en-US" i="1">
                                <a:latin typeface="Cambria Math" panose="02040503050406030204" pitchFamily="18" charset="0"/>
                              </a:rPr>
                              <m:t>1, 2, 3</m:t>
                            </m:r>
                          </m:e>
                        </m:d>
                      </m:e>
                    </m:d>
                    <m:r>
                      <a:rPr lang="en-US" i="1">
                        <a:latin typeface="Cambria Math" panose="02040503050406030204" pitchFamily="18" charset="0"/>
                      </a:rPr>
                      <m:t>.</m:t>
                    </m:r>
                  </m:oMath>
                </a14:m>
                <a:r>
                  <a:rPr lang="en-US" dirty="0"/>
                  <a:t> </a:t>
                </a:r>
              </a:p>
              <a:p>
                <a:pPr marL="285750" indent="-285750">
                  <a:buFont typeface="Wingdings" panose="05000000000000000000" pitchFamily="2" charset="2"/>
                  <a:buChar char="à"/>
                </a:pPr>
                <a:endParaRPr lang="en-US" altLang="ko-KR" dirty="0"/>
              </a:p>
              <a:p>
                <a:endParaRPr lang="ko-KR" altLang="ko-KR" dirty="0"/>
              </a:p>
              <a:p>
                <a:r>
                  <a:rPr lang="en-US" altLang="ko-KR" dirty="0">
                    <a:sym typeface="Wingdings" pitchFamily="2" charset="2"/>
                  </a:rPr>
                  <a:t> </a:t>
                </a:r>
                <a:r>
                  <a:rPr lang="en-US" dirty="0"/>
                  <a:t> The framework </a:t>
                </a:r>
                <a14:m>
                  <m:oMath xmlns:m="http://schemas.openxmlformats.org/officeDocument/2006/math">
                    <m:r>
                      <a:rPr lang="en-US" i="1">
                        <a:latin typeface="Cambria Math" panose="02040503050406030204" pitchFamily="18" charset="0"/>
                      </a:rPr>
                      <m:t>𝐹</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1, 2, 3</m:t>
                        </m:r>
                      </m:e>
                    </m:d>
                    <m:r>
                      <a:rPr lang="en-US" i="1">
                        <a:latin typeface="Cambria Math" panose="02040503050406030204" pitchFamily="18" charset="0"/>
                      </a:rPr>
                      <m:t>}</m:t>
                    </m:r>
                  </m:oMath>
                </a14:m>
                <a:r>
                  <a:rPr lang="en-US" dirty="0"/>
                  <a:t> is Nash-stable, but not Nozick-Stable. </a:t>
                </a:r>
                <a:r>
                  <a:rPr lang="en-US" dirty="0">
                    <a:effectLst/>
                  </a:rPr>
                  <a:t> </a:t>
                </a:r>
                <a:endParaRPr lang="ko-KR" altLang="ko-KR" dirty="0"/>
              </a:p>
              <a:p>
                <a:pPr marL="285750" indent="-285750">
                  <a:buFont typeface="Arial" panose="020B0604020202020204" pitchFamily="34" charset="0"/>
                  <a:buChar char="•"/>
                </a:pPr>
                <a:endParaRPr lang="ko-KR" altLang="ko-KR" dirty="0"/>
              </a:p>
              <a:p>
                <a:endParaRPr lang="en-US" altLang="ko-KR" dirty="0"/>
              </a:p>
              <a:p>
                <a:endParaRPr lang="ko-KR" altLang="ko-KR" dirty="0"/>
              </a:p>
              <a:p>
                <a:pPr marL="285750" indent="-285750">
                  <a:buFont typeface="Arial" panose="020B0604020202020204" pitchFamily="34" charset="0"/>
                  <a:buChar char="•"/>
                </a:pPr>
                <a:endParaRPr lang="en-US" altLang="ko-KR" dirty="0"/>
              </a:p>
              <a:p>
                <a:endParaRPr lang="en-US" altLang="ko-KR" dirty="0"/>
              </a:p>
              <a:p>
                <a:endParaRPr lang="en-US" altLang="ko-KR" dirty="0">
                  <a:ea typeface="맑은 고딕" panose="020B0503020000020004" pitchFamily="50" charset="-127"/>
                  <a:cs typeface="Times New Roman" panose="02020603050405020304" pitchFamily="18" charset="0"/>
                  <a:sym typeface="Wingdings" panose="05000000000000000000" pitchFamily="2" charset="2"/>
                </a:endParaRPr>
              </a:p>
              <a:p>
                <a:pPr>
                  <a:spcAft>
                    <a:spcPts val="1000"/>
                  </a:spcAft>
                </a:pPr>
                <a:endParaRPr lang="en-US" altLang="ko-KR" dirty="0">
                  <a:ea typeface="맑은 고딕" panose="020B0503020000020004" pitchFamily="50" charset="-127"/>
                  <a:cs typeface="Times New Roman" panose="02020603050405020304" pitchFamily="18" charset="0"/>
                  <a:sym typeface="Wingdings" panose="05000000000000000000" pitchFamily="2" charset="2"/>
                </a:endParaRPr>
              </a:p>
              <a:p>
                <a:pPr marL="285750" indent="-285750">
                  <a:spcAft>
                    <a:spcPts val="1000"/>
                  </a:spcAft>
                  <a:buFont typeface="Arial" panose="020B0604020202020204" pitchFamily="34" charset="0"/>
                  <a:buChar char="•"/>
                </a:pPr>
                <a:endParaRPr lang="en-US" altLang="ko-KR" dirty="0">
                  <a:ea typeface="맑은 고딕" panose="020B0503020000020004" pitchFamily="50" charset="-127"/>
                  <a:cs typeface="Times New Roman" panose="02020603050405020304" pitchFamily="18" charset="0"/>
                </a:endParaRPr>
              </a:p>
              <a:p>
                <a:pPr marL="285750" indent="-285750">
                  <a:spcAft>
                    <a:spcPts val="1000"/>
                  </a:spcAft>
                  <a:buFont typeface="Wingdings" panose="05000000000000000000" pitchFamily="2" charset="2"/>
                  <a:buChar char="à"/>
                </a:pPr>
                <a:endParaRPr lang="en-US" altLang="ko-KR" dirty="0">
                  <a:ea typeface="맑은 고딕" panose="020B0503020000020004" pitchFamily="50" charset="-127"/>
                  <a:cs typeface="Times New Roman" panose="02020603050405020304" pitchFamily="18" charset="0"/>
                </a:endParaRPr>
              </a:p>
              <a:p>
                <a:pPr marL="285750" indent="-285750">
                  <a:spcAft>
                    <a:spcPts val="1000"/>
                  </a:spcAft>
                  <a:buFont typeface="Arial" panose="020B0604020202020204" pitchFamily="34" charset="0"/>
                  <a:buChar char="•"/>
                </a:pPr>
                <a:endParaRPr lang="en-US" altLang="ko-KR" dirty="0">
                  <a:effectLst/>
                  <a:ea typeface="맑은 고딕" panose="020B0503020000020004" pitchFamily="50" charset="-127"/>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A997EEBE-335F-851C-458A-4CC6298F2DF6}"/>
                  </a:ext>
                </a:extLst>
              </p:cNvPr>
              <p:cNvSpPr txBox="1">
                <a:spLocks noRot="1" noChangeAspect="1" noMove="1" noResize="1" noEditPoints="1" noAdjustHandles="1" noChangeArrowheads="1" noChangeShapeType="1" noTextEdit="1"/>
              </p:cNvSpPr>
              <p:nvPr/>
            </p:nvSpPr>
            <p:spPr>
              <a:xfrm>
                <a:off x="0" y="14593"/>
                <a:ext cx="9144000" cy="9257342"/>
              </a:xfrm>
              <a:prstGeom prst="rect">
                <a:avLst/>
              </a:prstGeom>
              <a:blipFill>
                <a:blip r:embed="rId2"/>
                <a:stretch>
                  <a:fillRect l="-694" t="-274"/>
                </a:stretch>
              </a:blipFill>
            </p:spPr>
            <p:txBody>
              <a:bodyPr/>
              <a:lstStyle/>
              <a:p>
                <a:r>
                  <a:rPr lang="en-US">
                    <a:noFill/>
                  </a:rPr>
                  <a:t> </a:t>
                </a:r>
              </a:p>
            </p:txBody>
          </p:sp>
        </mc:Fallback>
      </mc:AlternateContent>
    </p:spTree>
    <p:extLst>
      <p:ext uri="{BB962C8B-B14F-4D97-AF65-F5344CB8AC3E}">
        <p14:creationId xmlns:p14="http://schemas.microsoft.com/office/powerpoint/2010/main" val="1495382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fade">
                                      <p:cBhvr>
                                        <p:cTn id="27" dur="500"/>
                                        <p:tgtEl>
                                          <p:spTgt spid="4">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10" end="10"/>
                                            </p:txEl>
                                          </p:spTgt>
                                        </p:tgtEl>
                                        <p:attrNameLst>
                                          <p:attrName>style.visibility</p:attrName>
                                        </p:attrNameLst>
                                      </p:cBhvr>
                                      <p:to>
                                        <p:strVal val="visible"/>
                                      </p:to>
                                    </p:set>
                                    <p:animEffect transition="in" filter="fade">
                                      <p:cBhvr>
                                        <p:cTn id="32" dur="500"/>
                                        <p:tgtEl>
                                          <p:spTgt spid="4">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12" end="12"/>
                                            </p:txEl>
                                          </p:spTgt>
                                        </p:tgtEl>
                                        <p:attrNameLst>
                                          <p:attrName>style.visibility</p:attrName>
                                        </p:attrNameLst>
                                      </p:cBhvr>
                                      <p:to>
                                        <p:strVal val="visible"/>
                                      </p:to>
                                    </p:set>
                                    <p:animEffect transition="in" filter="fade">
                                      <p:cBhvr>
                                        <p:cTn id="37" dur="500"/>
                                        <p:tgtEl>
                                          <p:spTgt spid="4">
                                            <p:txEl>
                                              <p:pRg st="12" end="1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14" end="14"/>
                                            </p:txEl>
                                          </p:spTgt>
                                        </p:tgtEl>
                                        <p:attrNameLst>
                                          <p:attrName>style.visibility</p:attrName>
                                        </p:attrNameLst>
                                      </p:cBhvr>
                                      <p:to>
                                        <p:strVal val="visible"/>
                                      </p:to>
                                    </p:set>
                                    <p:animEffect transition="in" filter="fade">
                                      <p:cBhvr>
                                        <p:cTn id="42" dur="500"/>
                                        <p:tgtEl>
                                          <p:spTgt spid="4">
                                            <p:txEl>
                                              <p:pRg st="14" end="1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16" end="16"/>
                                            </p:txEl>
                                          </p:spTgt>
                                        </p:tgtEl>
                                        <p:attrNameLst>
                                          <p:attrName>style.visibility</p:attrName>
                                        </p:attrNameLst>
                                      </p:cBhvr>
                                      <p:to>
                                        <p:strVal val="visible"/>
                                      </p:to>
                                    </p:set>
                                    <p:animEffect transition="in" filter="fade">
                                      <p:cBhvr>
                                        <p:cTn id="47" dur="500"/>
                                        <p:tgtEl>
                                          <p:spTgt spid="4">
                                            <p:txEl>
                                              <p:pRg st="16" end="1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19" end="19"/>
                                            </p:txEl>
                                          </p:spTgt>
                                        </p:tgtEl>
                                        <p:attrNameLst>
                                          <p:attrName>style.visibility</p:attrName>
                                        </p:attrNameLst>
                                      </p:cBhvr>
                                      <p:to>
                                        <p:strVal val="visible"/>
                                      </p:to>
                                    </p:set>
                                    <p:animEffect transition="in" filter="fade">
                                      <p:cBhvr>
                                        <p:cTn id="52" dur="500"/>
                                        <p:tgtEl>
                                          <p:spTgt spid="4">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A95A8D1-93A0-4759-A97B-81EBDEFBC6C3}"/>
              </a:ext>
            </a:extLst>
          </p:cNvPr>
          <p:cNvSpPr txBox="1"/>
          <p:nvPr/>
        </p:nvSpPr>
        <p:spPr>
          <a:xfrm>
            <a:off x="0" y="14593"/>
            <a:ext cx="9144000" cy="3683060"/>
          </a:xfrm>
          <a:prstGeom prst="rect">
            <a:avLst/>
          </a:prstGeom>
          <a:noFill/>
        </p:spPr>
        <p:txBody>
          <a:bodyPr wrap="square" rtlCol="0">
            <a:spAutoFit/>
          </a:bodyPr>
          <a:lstStyle/>
          <a:p>
            <a:pPr>
              <a:spcAft>
                <a:spcPts val="1000"/>
              </a:spcAft>
            </a:pPr>
            <a:r>
              <a:rPr lang="en-US" altLang="ko-KR" sz="2000" b="1" dirty="0">
                <a:effectLst/>
                <a:ea typeface="맑은 고딕" panose="020B0503020000020004" pitchFamily="50" charset="-127"/>
                <a:cs typeface="Times New Roman" panose="02020603050405020304" pitchFamily="18" charset="0"/>
              </a:rPr>
              <a:t>Summary of Logical Relationships between the Three Stability Concepts</a:t>
            </a:r>
            <a:endParaRPr lang="en-US" altLang="ko-KR" dirty="0"/>
          </a:p>
          <a:p>
            <a:pPr marL="285750" indent="-285750">
              <a:buFont typeface="Arial" panose="020B0604020202020204" pitchFamily="34" charset="0"/>
              <a:buChar char="•"/>
            </a:pPr>
            <a:endParaRPr lang="en-US" altLang="ko-KR" b="1" dirty="0"/>
          </a:p>
          <a:p>
            <a:endParaRPr lang="en-US" altLang="ko-KR" dirty="0"/>
          </a:p>
          <a:p>
            <a:endParaRPr lang="ko-KR" altLang="ko-KR" dirty="0"/>
          </a:p>
          <a:p>
            <a:pPr marL="285750" indent="-285750">
              <a:buFont typeface="Arial" panose="020B0604020202020204" pitchFamily="34" charset="0"/>
              <a:buChar char="•"/>
            </a:pPr>
            <a:endParaRPr lang="en-US" altLang="ko-KR" dirty="0"/>
          </a:p>
          <a:p>
            <a:endParaRPr lang="en-US" altLang="ko-KR" dirty="0"/>
          </a:p>
          <a:p>
            <a:endParaRPr lang="en-US" altLang="ko-KR" dirty="0">
              <a:ea typeface="맑은 고딕" panose="020B0503020000020004" pitchFamily="50" charset="-127"/>
              <a:cs typeface="Times New Roman" panose="02020603050405020304" pitchFamily="18" charset="0"/>
              <a:sym typeface="Wingdings" panose="05000000000000000000" pitchFamily="2" charset="2"/>
            </a:endParaRPr>
          </a:p>
          <a:p>
            <a:pPr>
              <a:spcAft>
                <a:spcPts val="1000"/>
              </a:spcAft>
            </a:pPr>
            <a:endParaRPr lang="en-US" altLang="ko-KR" dirty="0">
              <a:ea typeface="맑은 고딕" panose="020B0503020000020004" pitchFamily="50" charset="-127"/>
              <a:cs typeface="Times New Roman" panose="02020603050405020304" pitchFamily="18" charset="0"/>
              <a:sym typeface="Wingdings" panose="05000000000000000000" pitchFamily="2" charset="2"/>
            </a:endParaRPr>
          </a:p>
          <a:p>
            <a:pPr marL="285750" indent="-285750">
              <a:spcAft>
                <a:spcPts val="1000"/>
              </a:spcAft>
              <a:buFont typeface="Arial" panose="020B0604020202020204" pitchFamily="34" charset="0"/>
              <a:buChar char="•"/>
            </a:pPr>
            <a:endParaRPr lang="en-US" altLang="ko-KR" dirty="0">
              <a:ea typeface="맑은 고딕" panose="020B0503020000020004" pitchFamily="50" charset="-127"/>
              <a:cs typeface="Times New Roman" panose="02020603050405020304" pitchFamily="18" charset="0"/>
            </a:endParaRPr>
          </a:p>
          <a:p>
            <a:pPr marL="285750" indent="-285750">
              <a:spcAft>
                <a:spcPts val="1000"/>
              </a:spcAft>
              <a:buFont typeface="Wingdings" panose="05000000000000000000" pitchFamily="2" charset="2"/>
              <a:buChar char="à"/>
            </a:pPr>
            <a:endParaRPr lang="en-US" altLang="ko-KR" dirty="0">
              <a:ea typeface="맑은 고딕" panose="020B0503020000020004" pitchFamily="50" charset="-127"/>
              <a:cs typeface="Times New Roman" panose="02020603050405020304" pitchFamily="18" charset="0"/>
            </a:endParaRPr>
          </a:p>
          <a:p>
            <a:pPr marL="285750" indent="-285750">
              <a:spcAft>
                <a:spcPts val="1000"/>
              </a:spcAft>
              <a:buFont typeface="Arial" panose="020B0604020202020204" pitchFamily="34" charset="0"/>
              <a:buChar char="•"/>
            </a:pPr>
            <a:endParaRPr lang="en-US" altLang="ko-KR" dirty="0">
              <a:effectLst/>
              <a:ea typeface="맑은 고딕" panose="020B0503020000020004" pitchFamily="50" charset="-127"/>
              <a:cs typeface="Times New Roman" panose="02020603050405020304" pitchFamily="18" charset="0"/>
            </a:endParaRPr>
          </a:p>
        </p:txBody>
      </p:sp>
      <p:grpSp>
        <p:nvGrpSpPr>
          <p:cNvPr id="2" name="그룹 1">
            <a:extLst>
              <a:ext uri="{FF2B5EF4-FFF2-40B4-BE49-F238E27FC236}">
                <a16:creationId xmlns:a16="http://schemas.microsoft.com/office/drawing/2014/main" id="{B2D3F34E-BDD5-B3F4-D622-15BBA4326E36}"/>
              </a:ext>
            </a:extLst>
          </p:cNvPr>
          <p:cNvGrpSpPr/>
          <p:nvPr/>
        </p:nvGrpSpPr>
        <p:grpSpPr>
          <a:xfrm>
            <a:off x="836909" y="1356102"/>
            <a:ext cx="7353946" cy="4428640"/>
            <a:chOff x="605021" y="1146772"/>
            <a:chExt cx="5326679" cy="2243409"/>
          </a:xfrm>
        </p:grpSpPr>
        <p:sp>
          <p:nvSpPr>
            <p:cNvPr id="3" name="사각형: 둥근 모서리 2">
              <a:extLst>
                <a:ext uri="{FF2B5EF4-FFF2-40B4-BE49-F238E27FC236}">
                  <a16:creationId xmlns:a16="http://schemas.microsoft.com/office/drawing/2014/main" id="{5E776ED7-342F-8976-9042-0E3E2702A4F5}"/>
                </a:ext>
              </a:extLst>
            </p:cNvPr>
            <p:cNvSpPr/>
            <p:nvPr/>
          </p:nvSpPr>
          <p:spPr>
            <a:xfrm>
              <a:off x="2399020" y="1146772"/>
              <a:ext cx="1794000" cy="617700"/>
            </a:xfrm>
            <a:prstGeom prst="roundRect">
              <a:avLst>
                <a:gd name="adj" fmla="val 16667"/>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lnSpc>
                  <a:spcPct val="115000"/>
                </a:lnSpc>
              </a:pPr>
              <a:r>
                <a:rPr lang="ko-KR" sz="2000" dirty="0" err="1">
                  <a:solidFill>
                    <a:srgbClr val="000000"/>
                  </a:solidFill>
                  <a:effectLst/>
                  <a:latin typeface="Arial" panose="020B0604020202020204" pitchFamily="34" charset="0"/>
                  <a:ea typeface="Arial" panose="020B0604020202020204" pitchFamily="34" charset="0"/>
                </a:rPr>
                <a:t>Nozick</a:t>
              </a:r>
              <a:r>
                <a:rPr lang="ko-KR" sz="2000" dirty="0">
                  <a:solidFill>
                    <a:srgbClr val="000000"/>
                  </a:solidFill>
                  <a:effectLst/>
                  <a:latin typeface="Arial" panose="020B0604020202020204" pitchFamily="34" charset="0"/>
                  <a:ea typeface="Arial" panose="020B0604020202020204" pitchFamily="34" charset="0"/>
                </a:rPr>
                <a:t> </a:t>
              </a:r>
              <a:r>
                <a:rPr lang="ko-KR" sz="2000" dirty="0" err="1">
                  <a:solidFill>
                    <a:srgbClr val="000000"/>
                  </a:solidFill>
                  <a:effectLst/>
                  <a:latin typeface="Arial" panose="020B0604020202020204" pitchFamily="34" charset="0"/>
                  <a:ea typeface="Arial" panose="020B0604020202020204" pitchFamily="34" charset="0"/>
                </a:rPr>
                <a:t>Stability</a:t>
              </a:r>
              <a:endParaRPr lang="ko-KR" sz="1400" dirty="0">
                <a:effectLst/>
                <a:latin typeface="Arial" panose="020B0604020202020204" pitchFamily="34" charset="0"/>
                <a:ea typeface="맑은 고딕" panose="020B0503020000020004" pitchFamily="50" charset="-127"/>
              </a:endParaRPr>
            </a:p>
          </p:txBody>
        </p:sp>
        <p:sp>
          <p:nvSpPr>
            <p:cNvPr id="5" name="사각형: 둥근 모서리 4">
              <a:extLst>
                <a:ext uri="{FF2B5EF4-FFF2-40B4-BE49-F238E27FC236}">
                  <a16:creationId xmlns:a16="http://schemas.microsoft.com/office/drawing/2014/main" id="{692F08D9-C260-D7C6-F3B4-F89DEBA9721F}"/>
                </a:ext>
              </a:extLst>
            </p:cNvPr>
            <p:cNvSpPr/>
            <p:nvPr/>
          </p:nvSpPr>
          <p:spPr>
            <a:xfrm>
              <a:off x="605021" y="2772481"/>
              <a:ext cx="1794000" cy="617700"/>
            </a:xfrm>
            <a:prstGeom prst="roundRect">
              <a:avLst>
                <a:gd name="adj" fmla="val 16667"/>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lnSpc>
                  <a:spcPct val="115000"/>
                </a:lnSpc>
              </a:pPr>
              <a:r>
                <a:rPr lang="ko-KR" sz="2000" dirty="0" err="1">
                  <a:solidFill>
                    <a:srgbClr val="000000"/>
                  </a:solidFill>
                  <a:effectLst/>
                  <a:latin typeface="Arial" panose="020B0604020202020204" pitchFamily="34" charset="0"/>
                  <a:ea typeface="Arial" panose="020B0604020202020204" pitchFamily="34" charset="0"/>
                </a:rPr>
                <a:t>Core</a:t>
              </a:r>
              <a:r>
                <a:rPr lang="ko-KR" sz="2000" dirty="0">
                  <a:solidFill>
                    <a:srgbClr val="000000"/>
                  </a:solidFill>
                  <a:effectLst/>
                  <a:latin typeface="Arial" panose="020B0604020202020204" pitchFamily="34" charset="0"/>
                  <a:ea typeface="Arial" panose="020B0604020202020204" pitchFamily="34" charset="0"/>
                </a:rPr>
                <a:t> </a:t>
              </a:r>
              <a:r>
                <a:rPr lang="ko-KR" sz="2000" dirty="0" err="1">
                  <a:solidFill>
                    <a:srgbClr val="000000"/>
                  </a:solidFill>
                  <a:effectLst/>
                  <a:latin typeface="Arial" panose="020B0604020202020204" pitchFamily="34" charset="0"/>
                  <a:ea typeface="Arial" panose="020B0604020202020204" pitchFamily="34" charset="0"/>
                </a:rPr>
                <a:t>Stability</a:t>
              </a:r>
              <a:endParaRPr lang="ko-KR" sz="1400" dirty="0">
                <a:effectLst/>
                <a:latin typeface="Arial" panose="020B0604020202020204" pitchFamily="34" charset="0"/>
                <a:ea typeface="맑은 고딕" panose="020B0503020000020004" pitchFamily="50" charset="-127"/>
              </a:endParaRPr>
            </a:p>
          </p:txBody>
        </p:sp>
        <p:sp>
          <p:nvSpPr>
            <p:cNvPr id="6" name="사각형: 둥근 모서리 5">
              <a:extLst>
                <a:ext uri="{FF2B5EF4-FFF2-40B4-BE49-F238E27FC236}">
                  <a16:creationId xmlns:a16="http://schemas.microsoft.com/office/drawing/2014/main" id="{3DED20CD-2AD8-2200-020B-D844D9AC708F}"/>
                </a:ext>
              </a:extLst>
            </p:cNvPr>
            <p:cNvSpPr/>
            <p:nvPr/>
          </p:nvSpPr>
          <p:spPr>
            <a:xfrm>
              <a:off x="4137700" y="2751947"/>
              <a:ext cx="1794000" cy="617700"/>
            </a:xfrm>
            <a:prstGeom prst="roundRect">
              <a:avLst>
                <a:gd name="adj" fmla="val 16667"/>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lnSpc>
                  <a:spcPct val="115000"/>
                </a:lnSpc>
              </a:pPr>
              <a:r>
                <a:rPr lang="ko-KR" sz="2000" dirty="0">
                  <a:solidFill>
                    <a:srgbClr val="000000"/>
                  </a:solidFill>
                  <a:effectLst/>
                  <a:latin typeface="Arial" panose="020B0604020202020204" pitchFamily="34" charset="0"/>
                  <a:ea typeface="Arial" panose="020B0604020202020204" pitchFamily="34" charset="0"/>
                </a:rPr>
                <a:t>Nash </a:t>
              </a:r>
              <a:r>
                <a:rPr lang="ko-KR" sz="2000" dirty="0" err="1">
                  <a:solidFill>
                    <a:srgbClr val="000000"/>
                  </a:solidFill>
                  <a:effectLst/>
                  <a:latin typeface="Arial" panose="020B0604020202020204" pitchFamily="34" charset="0"/>
                  <a:ea typeface="Arial" panose="020B0604020202020204" pitchFamily="34" charset="0"/>
                </a:rPr>
                <a:t>Stability</a:t>
              </a:r>
              <a:endParaRPr lang="ko-KR" sz="1400" dirty="0">
                <a:effectLst/>
                <a:latin typeface="Arial" panose="020B0604020202020204" pitchFamily="34" charset="0"/>
                <a:ea typeface="맑은 고딕" panose="020B0503020000020004" pitchFamily="50" charset="-127"/>
              </a:endParaRPr>
            </a:p>
          </p:txBody>
        </p:sp>
        <p:cxnSp>
          <p:nvCxnSpPr>
            <p:cNvPr id="7" name="직선 화살표 연결선 6">
              <a:extLst>
                <a:ext uri="{FF2B5EF4-FFF2-40B4-BE49-F238E27FC236}">
                  <a16:creationId xmlns:a16="http://schemas.microsoft.com/office/drawing/2014/main" id="{FBE8532E-EAF8-3DBF-8B33-B187D49761BD}"/>
                </a:ext>
              </a:extLst>
            </p:cNvPr>
            <p:cNvCxnSpPr/>
            <p:nvPr/>
          </p:nvCxnSpPr>
          <p:spPr>
            <a:xfrm flipH="1">
              <a:off x="1717800" y="1801475"/>
              <a:ext cx="715500" cy="862800"/>
            </a:xfrm>
            <a:prstGeom prst="straightConnector1">
              <a:avLst/>
            </a:prstGeom>
            <a:noFill/>
            <a:ln w="28575" cap="flat" cmpd="sng">
              <a:solidFill>
                <a:srgbClr val="000000"/>
              </a:solidFill>
              <a:prstDash val="solid"/>
              <a:round/>
              <a:headEnd type="none" w="med" len="med"/>
              <a:tailEnd type="triangle" w="med" len="med"/>
            </a:ln>
          </p:spPr>
        </p:cxnSp>
        <p:cxnSp>
          <p:nvCxnSpPr>
            <p:cNvPr id="8" name="직선 화살표 연결선 7">
              <a:extLst>
                <a:ext uri="{FF2B5EF4-FFF2-40B4-BE49-F238E27FC236}">
                  <a16:creationId xmlns:a16="http://schemas.microsoft.com/office/drawing/2014/main" id="{A4B014E6-DC4B-3415-B561-9972C25EB89A}"/>
                </a:ext>
              </a:extLst>
            </p:cNvPr>
            <p:cNvCxnSpPr/>
            <p:nvPr/>
          </p:nvCxnSpPr>
          <p:spPr>
            <a:xfrm>
              <a:off x="4172825" y="1764500"/>
              <a:ext cx="829800" cy="877800"/>
            </a:xfrm>
            <a:prstGeom prst="straightConnector1">
              <a:avLst/>
            </a:prstGeom>
            <a:noFill/>
            <a:ln w="28575" cap="flat" cmpd="sng">
              <a:solidFill>
                <a:srgbClr val="000000"/>
              </a:solidFill>
              <a:prstDash val="solid"/>
              <a:round/>
              <a:headEnd type="none" w="med" len="med"/>
              <a:tailEnd type="triangle" w="med" len="med"/>
            </a:ln>
          </p:spPr>
        </p:cxnSp>
        <p:cxnSp>
          <p:nvCxnSpPr>
            <p:cNvPr id="9" name="직선 화살표 연결선 8">
              <a:extLst>
                <a:ext uri="{FF2B5EF4-FFF2-40B4-BE49-F238E27FC236}">
                  <a16:creationId xmlns:a16="http://schemas.microsoft.com/office/drawing/2014/main" id="{9B73CF14-22DC-97D4-FEC9-E7D7C4CF65F3}"/>
                </a:ext>
              </a:extLst>
            </p:cNvPr>
            <p:cNvCxnSpPr/>
            <p:nvPr/>
          </p:nvCxnSpPr>
          <p:spPr>
            <a:xfrm>
              <a:off x="2742769" y="2924145"/>
              <a:ext cx="1172326" cy="0"/>
            </a:xfrm>
            <a:prstGeom prst="straightConnector1">
              <a:avLst/>
            </a:prstGeom>
            <a:noFill/>
            <a:ln w="28575" cap="flat" cmpd="sng">
              <a:solidFill>
                <a:srgbClr val="000000"/>
              </a:solidFill>
              <a:prstDash val="solid"/>
              <a:round/>
              <a:headEnd type="none" w="med" len="med"/>
              <a:tailEnd type="triangle" w="med" len="med"/>
            </a:ln>
          </p:spPr>
        </p:cxnSp>
        <p:cxnSp>
          <p:nvCxnSpPr>
            <p:cNvPr id="10" name="직선 화살표 연결선 9">
              <a:extLst>
                <a:ext uri="{FF2B5EF4-FFF2-40B4-BE49-F238E27FC236}">
                  <a16:creationId xmlns:a16="http://schemas.microsoft.com/office/drawing/2014/main" id="{6A68A6FD-BD8B-4749-2EDA-B539922D2DF4}"/>
                </a:ext>
              </a:extLst>
            </p:cNvPr>
            <p:cNvCxnSpPr/>
            <p:nvPr/>
          </p:nvCxnSpPr>
          <p:spPr>
            <a:xfrm flipH="1">
              <a:off x="2702338" y="3220410"/>
              <a:ext cx="1187491" cy="0"/>
            </a:xfrm>
            <a:prstGeom prst="straightConnector1">
              <a:avLst/>
            </a:prstGeom>
            <a:noFill/>
            <a:ln w="28575" cap="flat" cmpd="sng">
              <a:solidFill>
                <a:srgbClr val="000000"/>
              </a:solidFill>
              <a:prstDash val="solid"/>
              <a:round/>
              <a:headEnd type="none" w="med" len="med"/>
              <a:tailEnd type="triangle" w="med" len="med"/>
            </a:ln>
          </p:spPr>
        </p:cxnSp>
        <p:cxnSp>
          <p:nvCxnSpPr>
            <p:cNvPr id="11" name="직선 화살표 연결선 10">
              <a:extLst>
                <a:ext uri="{FF2B5EF4-FFF2-40B4-BE49-F238E27FC236}">
                  <a16:creationId xmlns:a16="http://schemas.microsoft.com/office/drawing/2014/main" id="{A8CF23C5-012B-EF24-8957-9DFD2E83F654}"/>
                </a:ext>
              </a:extLst>
            </p:cNvPr>
            <p:cNvCxnSpPr/>
            <p:nvPr/>
          </p:nvCxnSpPr>
          <p:spPr>
            <a:xfrm>
              <a:off x="3202660" y="3093548"/>
              <a:ext cx="278100" cy="247800"/>
            </a:xfrm>
            <a:prstGeom prst="straightConnector1">
              <a:avLst/>
            </a:prstGeom>
            <a:noFill/>
            <a:ln w="28575" cap="flat" cmpd="sng">
              <a:solidFill>
                <a:srgbClr val="000000"/>
              </a:solidFill>
              <a:prstDash val="solid"/>
              <a:round/>
              <a:headEnd type="none" w="med" len="med"/>
              <a:tailEnd type="none" w="med" len="med"/>
            </a:ln>
          </p:spPr>
        </p:cxnSp>
        <p:cxnSp>
          <p:nvCxnSpPr>
            <p:cNvPr id="12" name="직선 화살표 연결선 11">
              <a:extLst>
                <a:ext uri="{FF2B5EF4-FFF2-40B4-BE49-F238E27FC236}">
                  <a16:creationId xmlns:a16="http://schemas.microsoft.com/office/drawing/2014/main" id="{B8C3536B-C8FF-F6F2-667B-A098C0C15EBC}"/>
                </a:ext>
              </a:extLst>
            </p:cNvPr>
            <p:cNvCxnSpPr/>
            <p:nvPr/>
          </p:nvCxnSpPr>
          <p:spPr>
            <a:xfrm flipH="1">
              <a:off x="3200856" y="3114544"/>
              <a:ext cx="279900" cy="226800"/>
            </a:xfrm>
            <a:prstGeom prst="straightConnector1">
              <a:avLst/>
            </a:prstGeom>
            <a:noFill/>
            <a:ln w="28575" cap="flat" cmpd="sng">
              <a:solidFill>
                <a:srgbClr val="000000"/>
              </a:solidFill>
              <a:prstDash val="solid"/>
              <a:round/>
              <a:headEnd type="none" w="med" len="med"/>
              <a:tailEnd type="none" w="med" len="med"/>
            </a:ln>
          </p:spPr>
        </p:cxnSp>
        <p:cxnSp>
          <p:nvCxnSpPr>
            <p:cNvPr id="13" name="직선 화살표 연결선 12">
              <a:extLst>
                <a:ext uri="{FF2B5EF4-FFF2-40B4-BE49-F238E27FC236}">
                  <a16:creationId xmlns:a16="http://schemas.microsoft.com/office/drawing/2014/main" id="{C1C4E701-7F8B-D77B-64BE-3787FF2A717B}"/>
                </a:ext>
              </a:extLst>
            </p:cNvPr>
            <p:cNvCxnSpPr/>
            <p:nvPr/>
          </p:nvCxnSpPr>
          <p:spPr>
            <a:xfrm>
              <a:off x="3182435" y="2805201"/>
              <a:ext cx="278100" cy="247800"/>
            </a:xfrm>
            <a:prstGeom prst="straightConnector1">
              <a:avLst/>
            </a:prstGeom>
            <a:noFill/>
            <a:ln w="28575" cap="flat" cmpd="sng">
              <a:solidFill>
                <a:srgbClr val="000000"/>
              </a:solidFill>
              <a:prstDash val="solid"/>
              <a:round/>
              <a:headEnd type="none" w="med" len="med"/>
              <a:tailEnd type="none" w="med" len="med"/>
            </a:ln>
          </p:spPr>
        </p:cxnSp>
        <p:cxnSp>
          <p:nvCxnSpPr>
            <p:cNvPr id="14" name="직선 화살표 연결선 13">
              <a:extLst>
                <a:ext uri="{FF2B5EF4-FFF2-40B4-BE49-F238E27FC236}">
                  <a16:creationId xmlns:a16="http://schemas.microsoft.com/office/drawing/2014/main" id="{97AB2835-86A0-0AB9-A615-591CB1E792A5}"/>
                </a:ext>
              </a:extLst>
            </p:cNvPr>
            <p:cNvCxnSpPr/>
            <p:nvPr/>
          </p:nvCxnSpPr>
          <p:spPr>
            <a:xfrm flipH="1">
              <a:off x="3181475" y="2805199"/>
              <a:ext cx="279900" cy="226800"/>
            </a:xfrm>
            <a:prstGeom prst="straightConnector1">
              <a:avLst/>
            </a:prstGeom>
            <a:noFill/>
            <a:ln w="28575" cap="flat" cmpd="sng">
              <a:solidFill>
                <a:srgbClr val="000000"/>
              </a:solidFill>
              <a:prstDash val="solid"/>
              <a:round/>
              <a:headEnd type="none" w="med" len="med"/>
              <a:tailEnd type="none" w="med" len="med"/>
            </a:ln>
          </p:spPr>
        </p:cxnSp>
      </p:grpSp>
    </p:spTree>
    <p:extLst>
      <p:ext uri="{BB962C8B-B14F-4D97-AF65-F5344CB8AC3E}">
        <p14:creationId xmlns:p14="http://schemas.microsoft.com/office/powerpoint/2010/main" val="1911016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A95A8D1-93A0-4759-A97B-81EBDEFBC6C3}"/>
              </a:ext>
            </a:extLst>
          </p:cNvPr>
          <p:cNvSpPr txBox="1"/>
          <p:nvPr/>
        </p:nvSpPr>
        <p:spPr>
          <a:xfrm>
            <a:off x="0" y="491003"/>
            <a:ext cx="9144000" cy="3939220"/>
          </a:xfrm>
          <a:prstGeom prst="rect">
            <a:avLst/>
          </a:prstGeom>
          <a:noFill/>
        </p:spPr>
        <p:txBody>
          <a:bodyPr wrap="square" rtlCol="0">
            <a:spAutoFit/>
          </a:bodyPr>
          <a:lstStyle/>
          <a:p>
            <a:pPr algn="ctr"/>
            <a:endParaRPr lang="en-US" altLang="ko-KR" sz="3600" dirty="0"/>
          </a:p>
          <a:p>
            <a:pPr algn="ctr"/>
            <a:endParaRPr lang="en-US" altLang="ko-KR" sz="3600" dirty="0"/>
          </a:p>
          <a:p>
            <a:pPr algn="ctr"/>
            <a:endParaRPr lang="en-US" altLang="ko-KR" sz="4400" dirty="0"/>
          </a:p>
          <a:p>
            <a:pPr algn="ctr"/>
            <a:endParaRPr lang="en-US" altLang="ko-KR" sz="4400" dirty="0"/>
          </a:p>
          <a:p>
            <a:pPr algn="ctr">
              <a:lnSpc>
                <a:spcPct val="200000"/>
              </a:lnSpc>
            </a:pPr>
            <a:r>
              <a:rPr lang="en-US" altLang="ko-KR" sz="3200" b="1" dirty="0">
                <a:latin typeface="Arial" panose="020B0604020202020204" pitchFamily="34" charset="0"/>
                <a:ea typeface="Times New Roman" panose="02020603050405020304" pitchFamily="18" charset="0"/>
              </a:rPr>
              <a:t>5</a:t>
            </a:r>
            <a:r>
              <a:rPr lang="ko-KR" altLang="ko-KR" sz="3200" b="1" dirty="0">
                <a:effectLst/>
                <a:latin typeface="Arial" panose="020B0604020202020204" pitchFamily="34" charset="0"/>
                <a:ea typeface="Times New Roman" panose="02020603050405020304" pitchFamily="18" charset="0"/>
              </a:rPr>
              <a:t>. </a:t>
            </a:r>
            <a:r>
              <a:rPr lang="en-US" altLang="ko-KR" sz="3200" b="1" dirty="0">
                <a:effectLst/>
                <a:latin typeface="Arial" panose="020B0604020202020204" pitchFamily="34" charset="0"/>
                <a:ea typeface="Times New Roman" panose="02020603050405020304" pitchFamily="18" charset="0"/>
              </a:rPr>
              <a:t>The Existence of Nozick Stable Framework</a:t>
            </a:r>
            <a:endParaRPr lang="ko-KR" altLang="ko-KR" sz="3200" dirty="0">
              <a:effectLst/>
              <a:latin typeface="Arial" panose="020B0604020202020204" pitchFamily="34" charset="0"/>
              <a:ea typeface="맑은 고딕" panose="020B0503020000020004" pitchFamily="50" charset="-127"/>
            </a:endParaRPr>
          </a:p>
          <a:p>
            <a:pPr algn="ctr">
              <a:lnSpc>
                <a:spcPct val="115000"/>
              </a:lnSpc>
              <a:spcAft>
                <a:spcPts val="1000"/>
              </a:spcAft>
            </a:pPr>
            <a:endParaRPr lang="ko-KR" altLang="ko-KR" sz="2400" dirty="0">
              <a:effectLst/>
              <a:ea typeface="맑은 고딕" panose="020B0503020000020004" pitchFamily="50" charset="-127"/>
              <a:cs typeface="Times New Roman" panose="02020603050405020304" pitchFamily="18" charset="0"/>
            </a:endParaRPr>
          </a:p>
        </p:txBody>
      </p:sp>
    </p:spTree>
    <p:extLst>
      <p:ext uri="{BB962C8B-B14F-4D97-AF65-F5344CB8AC3E}">
        <p14:creationId xmlns:p14="http://schemas.microsoft.com/office/powerpoint/2010/main" val="18910690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A95A8D1-93A0-4759-A97B-81EBDEFBC6C3}"/>
              </a:ext>
            </a:extLst>
          </p:cNvPr>
          <p:cNvSpPr txBox="1"/>
          <p:nvPr/>
        </p:nvSpPr>
        <p:spPr>
          <a:xfrm>
            <a:off x="0" y="14593"/>
            <a:ext cx="9144000" cy="6453049"/>
          </a:xfrm>
          <a:prstGeom prst="rect">
            <a:avLst/>
          </a:prstGeom>
          <a:noFill/>
        </p:spPr>
        <p:txBody>
          <a:bodyPr wrap="square" rtlCol="0">
            <a:spAutoFit/>
          </a:bodyPr>
          <a:lstStyle/>
          <a:p>
            <a:pPr>
              <a:spcAft>
                <a:spcPts val="1000"/>
              </a:spcAft>
            </a:pPr>
            <a:r>
              <a:rPr lang="en-US" altLang="ko-KR" sz="2000" b="1" dirty="0">
                <a:effectLst/>
                <a:ea typeface="맑은 고딕" panose="020B0503020000020004" pitchFamily="50" charset="-127"/>
                <a:cs typeface="Times New Roman" panose="02020603050405020304" pitchFamily="18" charset="0"/>
              </a:rPr>
              <a:t>Sufficient Conditions for the Existence of a Nozick-Stable Framework</a:t>
            </a:r>
            <a:endParaRPr lang="en-US" altLang="ko-KR" dirty="0"/>
          </a:p>
          <a:p>
            <a:pPr marL="285750" indent="-285750">
              <a:buFont typeface="Arial" panose="020B0604020202020204" pitchFamily="34" charset="0"/>
              <a:buChar char="•"/>
            </a:pPr>
            <a:endParaRPr lang="en-US" altLang="ko-KR" dirty="0"/>
          </a:p>
          <a:p>
            <a:pPr marL="285750" indent="-285750">
              <a:buFont typeface="Arial" panose="020B0604020202020204" pitchFamily="34" charset="0"/>
              <a:buChar char="•"/>
            </a:pPr>
            <a:r>
              <a:rPr lang="ko-KR" altLang="ko-KR" dirty="0" err="1"/>
              <a:t>Our</a:t>
            </a:r>
            <a:r>
              <a:rPr lang="ko-KR" altLang="ko-KR" dirty="0"/>
              <a:t> </a:t>
            </a:r>
            <a:r>
              <a:rPr lang="ko-KR" altLang="ko-KR" dirty="0" err="1"/>
              <a:t>analysis</a:t>
            </a:r>
            <a:r>
              <a:rPr lang="ko-KR" altLang="ko-KR" dirty="0"/>
              <a:t> </a:t>
            </a:r>
            <a:r>
              <a:rPr lang="ko-KR" altLang="ko-KR" dirty="0" err="1"/>
              <a:t>in</a:t>
            </a:r>
            <a:r>
              <a:rPr lang="ko-KR" altLang="ko-KR" dirty="0"/>
              <a:t> </a:t>
            </a:r>
            <a:r>
              <a:rPr lang="ko-KR" altLang="ko-KR" dirty="0" err="1"/>
              <a:t>the</a:t>
            </a:r>
            <a:r>
              <a:rPr lang="ko-KR" altLang="ko-KR" dirty="0"/>
              <a:t> </a:t>
            </a:r>
            <a:r>
              <a:rPr lang="ko-KR" altLang="ko-KR" dirty="0" err="1"/>
              <a:t>previous</a:t>
            </a:r>
            <a:r>
              <a:rPr lang="ko-KR" altLang="ko-KR" dirty="0"/>
              <a:t> </a:t>
            </a:r>
            <a:r>
              <a:rPr lang="ko-KR" altLang="ko-KR" dirty="0" err="1"/>
              <a:t>section</a:t>
            </a:r>
            <a:r>
              <a:rPr lang="ko-KR" altLang="ko-KR" dirty="0"/>
              <a:t> </a:t>
            </a:r>
            <a:r>
              <a:rPr lang="ko-KR" altLang="ko-KR" dirty="0" err="1"/>
              <a:t>has</a:t>
            </a:r>
            <a:r>
              <a:rPr lang="ko-KR" altLang="ko-KR" dirty="0"/>
              <a:t> </a:t>
            </a:r>
            <a:r>
              <a:rPr lang="ko-KR" altLang="ko-KR" dirty="0" err="1"/>
              <a:t>revealed</a:t>
            </a:r>
            <a:r>
              <a:rPr lang="ko-KR" altLang="ko-KR" dirty="0"/>
              <a:t> </a:t>
            </a:r>
            <a:r>
              <a:rPr lang="ko-KR" altLang="ko-KR" dirty="0" err="1"/>
              <a:t>that</a:t>
            </a:r>
            <a:r>
              <a:rPr lang="ko-KR" altLang="ko-KR" dirty="0"/>
              <a:t>, </a:t>
            </a:r>
            <a:r>
              <a:rPr lang="ko-KR" altLang="ko-KR" dirty="0" err="1"/>
              <a:t>among</a:t>
            </a:r>
            <a:r>
              <a:rPr lang="ko-KR" altLang="ko-KR" dirty="0"/>
              <a:t> </a:t>
            </a:r>
            <a:r>
              <a:rPr lang="ko-KR" altLang="ko-KR" dirty="0" err="1"/>
              <a:t>the</a:t>
            </a:r>
            <a:r>
              <a:rPr lang="ko-KR" altLang="ko-KR" dirty="0"/>
              <a:t> </a:t>
            </a:r>
            <a:r>
              <a:rPr lang="ko-KR" altLang="ko-KR" dirty="0" err="1"/>
              <a:t>three</a:t>
            </a:r>
            <a:r>
              <a:rPr lang="ko-KR" altLang="ko-KR" dirty="0"/>
              <a:t> </a:t>
            </a:r>
            <a:r>
              <a:rPr lang="ko-KR" altLang="ko-KR" dirty="0" err="1"/>
              <a:t>stability</a:t>
            </a:r>
            <a:r>
              <a:rPr lang="ko-KR" altLang="ko-KR" dirty="0"/>
              <a:t> </a:t>
            </a:r>
            <a:r>
              <a:rPr lang="ko-KR" altLang="ko-KR" dirty="0" err="1"/>
              <a:t>concepts</a:t>
            </a:r>
            <a:r>
              <a:rPr lang="ko-KR" altLang="ko-KR" dirty="0"/>
              <a:t> </a:t>
            </a:r>
            <a:r>
              <a:rPr lang="ko-KR" altLang="ko-KR" dirty="0" err="1"/>
              <a:t>that</a:t>
            </a:r>
            <a:r>
              <a:rPr lang="ko-KR" altLang="ko-KR" dirty="0"/>
              <a:t> </a:t>
            </a:r>
            <a:r>
              <a:rPr lang="ko-KR" altLang="ko-KR" dirty="0" err="1"/>
              <a:t>we</a:t>
            </a:r>
            <a:r>
              <a:rPr lang="ko-KR" altLang="ko-KR" dirty="0"/>
              <a:t> </a:t>
            </a:r>
            <a:r>
              <a:rPr lang="ko-KR" altLang="ko-KR" dirty="0" err="1"/>
              <a:t>have</a:t>
            </a:r>
            <a:r>
              <a:rPr lang="ko-KR" altLang="ko-KR" dirty="0"/>
              <a:t> </a:t>
            </a:r>
            <a:r>
              <a:rPr lang="ko-KR" altLang="ko-KR" dirty="0" err="1"/>
              <a:t>examined</a:t>
            </a:r>
            <a:r>
              <a:rPr lang="ko-KR" altLang="ko-KR" dirty="0"/>
              <a:t>, </a:t>
            </a:r>
            <a:r>
              <a:rPr lang="ko-KR" altLang="ko-KR" dirty="0" err="1"/>
              <a:t>Nozick</a:t>
            </a:r>
            <a:r>
              <a:rPr lang="ko-KR" altLang="ko-KR" dirty="0"/>
              <a:t> </a:t>
            </a:r>
            <a:r>
              <a:rPr lang="ko-KR" altLang="ko-KR" dirty="0" err="1"/>
              <a:t>stability</a:t>
            </a:r>
            <a:r>
              <a:rPr lang="ko-KR" altLang="ko-KR" dirty="0"/>
              <a:t> </a:t>
            </a:r>
            <a:r>
              <a:rPr lang="ko-KR" altLang="ko-KR" dirty="0" err="1"/>
              <a:t>is</a:t>
            </a:r>
            <a:r>
              <a:rPr lang="ko-KR" altLang="ko-KR" dirty="0"/>
              <a:t> </a:t>
            </a:r>
            <a:r>
              <a:rPr lang="ko-KR" altLang="ko-KR" dirty="0" err="1"/>
              <a:t>the</a:t>
            </a:r>
            <a:r>
              <a:rPr lang="ko-KR" altLang="ko-KR" dirty="0"/>
              <a:t> </a:t>
            </a:r>
            <a:r>
              <a:rPr lang="ko-KR" altLang="ko-KR" i="1" dirty="0" err="1"/>
              <a:t>strongest</a:t>
            </a:r>
            <a:r>
              <a:rPr lang="ko-KR" altLang="ko-KR" dirty="0"/>
              <a:t> </a:t>
            </a:r>
            <a:r>
              <a:rPr lang="ko-KR" altLang="ko-KR" dirty="0" err="1"/>
              <a:t>stability</a:t>
            </a:r>
            <a:r>
              <a:rPr lang="ko-KR" altLang="ko-KR" dirty="0"/>
              <a:t> </a:t>
            </a:r>
            <a:r>
              <a:rPr lang="ko-KR" altLang="ko-KR" dirty="0" err="1"/>
              <a:t>concept</a:t>
            </a:r>
            <a:r>
              <a:rPr lang="ko-KR" altLang="ko-KR" dirty="0"/>
              <a:t>. </a:t>
            </a:r>
            <a:endParaRPr lang="en-US" altLang="ko-KR" dirty="0"/>
          </a:p>
          <a:p>
            <a:pPr marL="285750" indent="-285750">
              <a:buFont typeface="Arial" panose="020B0604020202020204" pitchFamily="34" charset="0"/>
              <a:buChar char="•"/>
            </a:pPr>
            <a:endParaRPr lang="en-US" altLang="ko-KR" dirty="0"/>
          </a:p>
          <a:p>
            <a:pPr marL="285750" indent="-285750">
              <a:buFont typeface="Wingdings" pitchFamily="2" charset="2"/>
              <a:buChar char="à"/>
            </a:pPr>
            <a:r>
              <a:rPr lang="en-US" dirty="0">
                <a:sym typeface="Wingdings" pitchFamily="2" charset="2"/>
              </a:rPr>
              <a:t> This means that e</a:t>
            </a:r>
            <a:r>
              <a:rPr lang="en-US" dirty="0"/>
              <a:t>ven when a framework is either core-stable or Nash-stable, it may still fail to be Nozick-stable. </a:t>
            </a:r>
          </a:p>
          <a:p>
            <a:pPr marL="285750" indent="-285750">
              <a:buFont typeface="Wingdings" pitchFamily="2" charset="2"/>
              <a:buChar char="à"/>
            </a:pPr>
            <a:endParaRPr lang="en-US" dirty="0"/>
          </a:p>
          <a:p>
            <a:pPr marL="285750" indent="-285750">
              <a:buFont typeface="Arial" panose="020B0604020202020204" pitchFamily="34" charset="0"/>
              <a:buChar char="•"/>
            </a:pPr>
            <a:r>
              <a:rPr lang="en-US" dirty="0"/>
              <a:t>So, proving the existence of a Nozick stable framework in the possible worlds model is no simple matter.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Then, what may be the specific conditions that guarantee the existence of a Nozick-Stable Framework?</a:t>
            </a:r>
          </a:p>
          <a:p>
            <a:endParaRPr lang="ko-KR" altLang="ko-KR" dirty="0"/>
          </a:p>
          <a:p>
            <a:pPr marL="285750" indent="-285750">
              <a:buFont typeface="Arial" panose="020B0604020202020204" pitchFamily="34" charset="0"/>
              <a:buChar char="•"/>
            </a:pPr>
            <a:endParaRPr lang="en-US" altLang="ko-KR" dirty="0"/>
          </a:p>
          <a:p>
            <a:endParaRPr lang="en-US" altLang="ko-KR" dirty="0"/>
          </a:p>
          <a:p>
            <a:endParaRPr lang="en-US" altLang="ko-KR" dirty="0">
              <a:ea typeface="맑은 고딕" panose="020B0503020000020004" pitchFamily="50" charset="-127"/>
              <a:cs typeface="Times New Roman" panose="02020603050405020304" pitchFamily="18" charset="0"/>
              <a:sym typeface="Wingdings" panose="05000000000000000000" pitchFamily="2" charset="2"/>
            </a:endParaRPr>
          </a:p>
          <a:p>
            <a:pPr>
              <a:spcAft>
                <a:spcPts val="1000"/>
              </a:spcAft>
            </a:pPr>
            <a:endParaRPr lang="en-US" altLang="ko-KR" dirty="0">
              <a:ea typeface="맑은 고딕" panose="020B0503020000020004" pitchFamily="50" charset="-127"/>
              <a:cs typeface="Times New Roman" panose="02020603050405020304" pitchFamily="18" charset="0"/>
              <a:sym typeface="Wingdings" panose="05000000000000000000" pitchFamily="2" charset="2"/>
            </a:endParaRPr>
          </a:p>
          <a:p>
            <a:pPr marL="285750" indent="-285750">
              <a:spcAft>
                <a:spcPts val="1000"/>
              </a:spcAft>
              <a:buFont typeface="Arial" panose="020B0604020202020204" pitchFamily="34" charset="0"/>
              <a:buChar char="•"/>
            </a:pPr>
            <a:endParaRPr lang="en-US" altLang="ko-KR" dirty="0">
              <a:ea typeface="맑은 고딕" panose="020B0503020000020004" pitchFamily="50" charset="-127"/>
              <a:cs typeface="Times New Roman" panose="02020603050405020304" pitchFamily="18" charset="0"/>
            </a:endParaRPr>
          </a:p>
          <a:p>
            <a:pPr marL="285750" indent="-285750">
              <a:spcAft>
                <a:spcPts val="1000"/>
              </a:spcAft>
              <a:buFont typeface="Wingdings" panose="05000000000000000000" pitchFamily="2" charset="2"/>
              <a:buChar char="à"/>
            </a:pPr>
            <a:endParaRPr lang="en-US" altLang="ko-KR" dirty="0">
              <a:ea typeface="맑은 고딕" panose="020B0503020000020004" pitchFamily="50" charset="-127"/>
              <a:cs typeface="Times New Roman" panose="02020603050405020304" pitchFamily="18" charset="0"/>
            </a:endParaRPr>
          </a:p>
          <a:p>
            <a:pPr marL="285750" indent="-285750">
              <a:spcAft>
                <a:spcPts val="1000"/>
              </a:spcAft>
              <a:buFont typeface="Arial" panose="020B0604020202020204" pitchFamily="34" charset="0"/>
              <a:buChar char="•"/>
            </a:pPr>
            <a:endParaRPr lang="en-US" altLang="ko-KR" dirty="0">
              <a:effectLst/>
              <a:ea typeface="맑은 고딕" panose="020B0503020000020004" pitchFamily="50" charset="-127"/>
              <a:cs typeface="Times New Roman" panose="02020603050405020304" pitchFamily="18" charset="0"/>
            </a:endParaRPr>
          </a:p>
        </p:txBody>
      </p:sp>
    </p:spTree>
    <p:extLst>
      <p:ext uri="{BB962C8B-B14F-4D97-AF65-F5344CB8AC3E}">
        <p14:creationId xmlns:p14="http://schemas.microsoft.com/office/powerpoint/2010/main" val="1722943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fade">
                                      <p:cBhvr>
                                        <p:cTn id="2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555E25-0134-D159-45B4-18E9B1A749DB}"/>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95B4E95-1568-A18B-DF7E-037A589FBEA1}"/>
                  </a:ext>
                </a:extLst>
              </p:cNvPr>
              <p:cNvSpPr txBox="1"/>
              <p:nvPr/>
            </p:nvSpPr>
            <p:spPr>
              <a:xfrm>
                <a:off x="0" y="14593"/>
                <a:ext cx="9144000" cy="9569543"/>
              </a:xfrm>
              <a:prstGeom prst="rect">
                <a:avLst/>
              </a:prstGeom>
              <a:noFill/>
            </p:spPr>
            <p:txBody>
              <a:bodyPr wrap="square" rtlCol="0">
                <a:spAutoFit/>
              </a:bodyPr>
              <a:lstStyle/>
              <a:p>
                <a:pPr>
                  <a:spcAft>
                    <a:spcPts val="1000"/>
                  </a:spcAft>
                </a:pPr>
                <a:r>
                  <a:rPr lang="en-US" altLang="ko-KR" sz="2000" b="1" dirty="0">
                    <a:effectLst/>
                    <a:ea typeface="맑은 고딕" panose="020B0503020000020004" pitchFamily="50" charset="-127"/>
                    <a:cs typeface="Times New Roman" panose="02020603050405020304" pitchFamily="18" charset="0"/>
                  </a:rPr>
                  <a:t>Sufficient Conditions for the Existence of a Nozick-Stable Framework (cont.)</a:t>
                </a:r>
                <a:endParaRPr lang="en-US" altLang="ko-KR" sz="500" dirty="0"/>
              </a:p>
              <a:p>
                <a:pPr marL="285750" lvl="0" indent="-285750">
                  <a:buFont typeface="Arial" panose="020B0604020202020204" pitchFamily="34" charset="0"/>
                  <a:buChar char="•"/>
                </a:pPr>
                <a:r>
                  <a:rPr lang="en-US" b="1" i="1" dirty="0"/>
                  <a:t>Additive Separability</a:t>
                </a:r>
                <a:r>
                  <a:rPr lang="en-US" b="1" dirty="0"/>
                  <a:t>:</a:t>
                </a:r>
                <a:r>
                  <a:rPr lang="en-US" dirty="0"/>
                  <a:t> Preferences are </a:t>
                </a:r>
                <a:r>
                  <a:rPr lang="en-US" i="1" dirty="0"/>
                  <a:t>additively separable</a:t>
                </a:r>
                <a:r>
                  <a:rPr lang="en-US" dirty="0"/>
                  <a:t> if and only if each individual </a:t>
                </a:r>
                <a14:m>
                  <m:oMath xmlns:m="http://schemas.openxmlformats.org/officeDocument/2006/math">
                    <m:r>
                      <a:rPr lang="en-US" i="1">
                        <a:latin typeface="Cambria Math" panose="02040503050406030204" pitchFamily="18" charset="0"/>
                      </a:rPr>
                      <m:t>𝑖</m:t>
                    </m:r>
                  </m:oMath>
                </a14:m>
                <a:r>
                  <a:rPr lang="en-US" dirty="0"/>
                  <a:t>’s utility level of being a member of a given world/association </a:t>
                </a:r>
                <a14:m>
                  <m:oMath xmlns:m="http://schemas.openxmlformats.org/officeDocument/2006/math">
                    <m:r>
                      <a:rPr lang="en-US" i="1">
                        <a:latin typeface="Cambria Math" panose="02040503050406030204" pitchFamily="18" charset="0"/>
                      </a:rPr>
                      <m:t>𝜔</m:t>
                    </m:r>
                  </m:oMath>
                </a14:m>
                <a:r>
                  <a:rPr lang="en-US" dirty="0"/>
                  <a:t> can be written as: </a:t>
                </a:r>
                <a:endParaRPr lang="en-US" sz="1000" dirty="0"/>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b="0" i="1" smtClean="0">
                              <a:latin typeface="Cambria Math" panose="02040503050406030204" pitchFamily="18" charset="0"/>
                            </a:rPr>
                            <m:t>𝜔</m:t>
                          </m:r>
                        </m:e>
                      </m:d>
                      <m:r>
                        <a:rPr lang="en-US" i="1">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h</m:t>
                          </m:r>
                          <m:r>
                            <a:rPr lang="en-US" i="1">
                              <a:latin typeface="Cambria Math" panose="02040503050406030204" pitchFamily="18" charset="0"/>
                            </a:rPr>
                            <m:t>∈</m:t>
                          </m:r>
                          <m:r>
                            <a:rPr lang="en-US" i="1">
                              <a:latin typeface="Cambria Math" panose="02040503050406030204" pitchFamily="18" charset="0"/>
                            </a:rPr>
                            <m:t>𝜔</m:t>
                          </m:r>
                        </m:sub>
                        <m:sup/>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𝑖h</m:t>
                              </m:r>
                            </m:sub>
                          </m:sSub>
                        </m:e>
                      </m:nary>
                      <m:r>
                        <a:rPr lang="en-US" i="1">
                          <a:latin typeface="Cambria Math" panose="02040503050406030204" pitchFamily="18" charset="0"/>
                        </a:rPr>
                        <m:t>,</m:t>
                      </m:r>
                    </m:oMath>
                  </m:oMathPara>
                </a14:m>
                <a:endParaRPr lang="en-US" sz="1000" dirty="0"/>
              </a:p>
              <a:p>
                <a:pPr/>
                <a:r>
                  <a:rPr lang="en-US" dirty="0"/>
                  <a:t>	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𝑖h</m:t>
                        </m:r>
                      </m:sub>
                    </m:sSub>
                  </m:oMath>
                </a14:m>
                <a:r>
                  <a:rPr lang="en-US" dirty="0"/>
                  <a:t> denotes individual </a:t>
                </a:r>
                <a14:m>
                  <m:oMath xmlns:m="http://schemas.openxmlformats.org/officeDocument/2006/math">
                    <m:r>
                      <a:rPr lang="en-US" i="1">
                        <a:latin typeface="Cambria Math" panose="02040503050406030204" pitchFamily="18" charset="0"/>
                      </a:rPr>
                      <m:t>𝑖</m:t>
                    </m:r>
                  </m:oMath>
                </a14:m>
                <a:r>
                  <a:rPr lang="en-US" dirty="0"/>
                  <a:t>’s valuation of individual </a:t>
                </a:r>
                <a14:m>
                  <m:oMath xmlns:m="http://schemas.openxmlformats.org/officeDocument/2006/math">
                    <m:r>
                      <a:rPr lang="en-US" i="1">
                        <a:latin typeface="Cambria Math" panose="02040503050406030204" pitchFamily="18" charset="0"/>
                      </a:rPr>
                      <m:t>h</m:t>
                    </m:r>
                  </m:oMath>
                </a14:m>
                <a:r>
                  <a:rPr lang="en-US" dirty="0"/>
                  <a:t>’s membership in </a:t>
                </a:r>
                <a14:m>
                  <m:oMath xmlns:m="http://schemas.openxmlformats.org/officeDocument/2006/math">
                    <m:r>
                      <a:rPr lang="en-US" i="1">
                        <a:latin typeface="Cambria Math" panose="02040503050406030204" pitchFamily="18" charset="0"/>
                      </a:rPr>
                      <m:t>𝜔</m:t>
                    </m:r>
                  </m:oMath>
                </a14:m>
                <a:r>
                  <a:rPr lang="en-US" dirty="0"/>
                  <a:t>, and individual 	</a:t>
                </a:r>
                <a14:m>
                  <m:oMath xmlns:m="http://schemas.openxmlformats.org/officeDocument/2006/math">
                    <m:r>
                      <a:rPr lang="en-US" i="1">
                        <a:latin typeface="Cambria Math" panose="02040503050406030204" pitchFamily="18" charset="0"/>
                      </a:rPr>
                      <m:t>𝑖</m:t>
                    </m:r>
                  </m:oMath>
                </a14:m>
                <a:r>
                  <a:rPr lang="en-US" dirty="0"/>
                  <a:t> strictly prefers the world </a:t>
                </a:r>
                <a14:m>
                  <m:oMath xmlns:m="http://schemas.openxmlformats.org/officeDocument/2006/math">
                    <m:r>
                      <a:rPr lang="en-US" i="1">
                        <a:latin typeface="Cambria Math" panose="02040503050406030204" pitchFamily="18" charset="0"/>
                      </a:rPr>
                      <m:t>𝜔</m:t>
                    </m:r>
                  </m:oMath>
                </a14:m>
                <a:r>
                  <a:rPr lang="en-US" dirty="0"/>
                  <a:t> to the world </a:t>
                </a:r>
                <a14:m>
                  <m:oMath xmlns:m="http://schemas.openxmlformats.org/officeDocument/2006/math">
                    <m:r>
                      <a:rPr lang="en-US" i="1">
                        <a:latin typeface="Cambria Math" panose="02040503050406030204" pitchFamily="18" charset="0"/>
                      </a:rPr>
                      <m:t>𝜔</m:t>
                    </m:r>
                    <m:r>
                      <a:rPr lang="en-US" i="1">
                        <a:latin typeface="Cambria Math" panose="02040503050406030204" pitchFamily="18" charset="0"/>
                      </a:rPr>
                      <m:t>′</m:t>
                    </m:r>
                  </m:oMath>
                </a14:m>
                <a:r>
                  <a:rPr lang="en-US" dirty="0"/>
                  <a:t> if and only if </a:t>
                </a:r>
                <a:br>
                  <a:rPr lang="en-US" dirty="0"/>
                </a:b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𝜔</m:t>
                          </m:r>
                        </m:e>
                      </m:d>
                      <m:r>
                        <a:rPr lang="en-US" i="1">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h</m:t>
                          </m:r>
                          <m:r>
                            <a:rPr lang="en-US" i="1">
                              <a:latin typeface="Cambria Math" panose="02040503050406030204" pitchFamily="18" charset="0"/>
                            </a:rPr>
                            <m:t>∈</m:t>
                          </m:r>
                          <m:r>
                            <a:rPr lang="en-US" i="1">
                              <a:latin typeface="Cambria Math" panose="02040503050406030204" pitchFamily="18" charset="0"/>
                            </a:rPr>
                            <m:t>𝜔</m:t>
                          </m:r>
                        </m:sub>
                        <m:sup/>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𝑖h</m:t>
                              </m:r>
                            </m:sub>
                          </m:sSub>
                        </m:e>
                      </m:nary>
                      <m:r>
                        <a:rPr lang="en-US" i="1">
                          <a:latin typeface="Cambria Math" panose="02040503050406030204" pitchFamily="18" charset="0"/>
                        </a:rPr>
                        <m:t>&gt;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h</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𝜔</m:t>
                              </m:r>
                            </m:e>
                            <m:sup>
                              <m:r>
                                <a:rPr lang="en-US" i="1">
                                  <a:latin typeface="Cambria Math" panose="02040503050406030204" pitchFamily="18" charset="0"/>
                                </a:rPr>
                                <m:t>′</m:t>
                              </m:r>
                            </m:sup>
                          </m:sSup>
                        </m:sub>
                        <m:sup/>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𝑖h</m:t>
                              </m:r>
                            </m:sub>
                          </m:sSub>
                        </m:e>
                      </m:nary>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𝜔</m:t>
                          </m:r>
                          <m:r>
                            <a:rPr lang="en-US" i="1">
                              <a:latin typeface="Cambria Math" panose="02040503050406030204" pitchFamily="18" charset="0"/>
                            </a:rPr>
                            <m:t>′</m:t>
                          </m:r>
                        </m:e>
                      </m:d>
                      <m:r>
                        <a:rPr lang="en-US" i="1">
                          <a:latin typeface="Cambria Math" panose="02040503050406030204" pitchFamily="18" charset="0"/>
                        </a:rPr>
                        <m:t>.</m:t>
                      </m:r>
                    </m:oMath>
                  </m:oMathPara>
                </a14:m>
                <a:br>
                  <a:rPr lang="en-US" dirty="0"/>
                </a:br>
                <a:endParaRPr lang="en-US" dirty="0"/>
              </a:p>
              <a:p>
                <a:r>
                  <a:rPr lang="en-US" dirty="0"/>
                  <a:t>	(We assume that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𝑖𝑖</m:t>
                        </m:r>
                      </m:sub>
                    </m:sSub>
                  </m:oMath>
                </a14:m>
                <a:r>
                  <a:rPr lang="en-US" dirty="0"/>
                  <a:t> is zero for all </a:t>
                </a:r>
                <a14:m>
                  <m:oMath xmlns:m="http://schemas.openxmlformats.org/officeDocument/2006/math">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𝑁</m:t>
                    </m:r>
                  </m:oMath>
                </a14:m>
                <a:r>
                  <a:rPr lang="en-US" dirty="0"/>
                  <a:t>.)</a:t>
                </a:r>
              </a:p>
              <a:p>
                <a:endParaRPr lang="en-US" dirty="0"/>
              </a:p>
              <a:p>
                <a:pPr marL="285750" indent="-285750">
                  <a:buFont typeface="Arial" panose="020B0604020202020204" pitchFamily="34" charset="0"/>
                  <a:buChar char="•"/>
                </a:pPr>
                <a:r>
                  <a:rPr lang="en-US" b="1" i="1" dirty="0"/>
                  <a:t>Mutual Valuation</a:t>
                </a:r>
                <a:r>
                  <a:rPr lang="en-US" b="1" dirty="0"/>
                  <a:t>:</a:t>
                </a:r>
                <a:r>
                  <a:rPr lang="en-US" dirty="0"/>
                  <a:t> A profile of additive separable preferences satisfies mutual valuation if and only 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𝑖h</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h𝑖</m:t>
                        </m:r>
                      </m:sub>
                    </m:sSub>
                    <m:r>
                      <a:rPr lang="en-US" i="1">
                        <a:latin typeface="Cambria Math" panose="02040503050406030204" pitchFamily="18" charset="0"/>
                      </a:rPr>
                      <m:t> </m:t>
                    </m:r>
                    <m:r>
                      <a:rPr lang="ko-KR" altLang="en-US" i="1">
                        <a:latin typeface="Cambria Math" panose="02040503050406030204" pitchFamily="18" charset="0"/>
                      </a:rPr>
                      <m:t>≥</m:t>
                    </m:r>
                    <m:r>
                      <a:rPr lang="en-US" i="1">
                        <a:latin typeface="Cambria Math" panose="02040503050406030204" pitchFamily="18" charset="0"/>
                      </a:rPr>
                      <m:t>0</m:t>
                    </m:r>
                  </m:oMath>
                </a14:m>
                <a:r>
                  <a:rPr lang="en-US" dirty="0"/>
                  <a:t> for all </a:t>
                </a:r>
                <a14:m>
                  <m:oMath xmlns:m="http://schemas.openxmlformats.org/officeDocument/2006/math">
                    <m:r>
                      <a:rPr lang="en-US" i="1">
                        <a:latin typeface="Cambria Math" panose="02040503050406030204" pitchFamily="18" charset="0"/>
                      </a:rPr>
                      <m:t>h</m:t>
                    </m:r>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 ∈</m:t>
                    </m:r>
                    <m:r>
                      <a:rPr lang="en-US" i="1">
                        <a:latin typeface="Cambria Math" panose="02040503050406030204" pitchFamily="18" charset="0"/>
                      </a:rPr>
                      <m:t>𝑁</m:t>
                    </m:r>
                    <m:r>
                      <a:rPr lang="en-US" i="1">
                        <a:latin typeface="Cambria Math" panose="02040503050406030204" pitchFamily="18" charset="0"/>
                      </a:rPr>
                      <m:t>.</m:t>
                    </m:r>
                  </m:oMath>
                </a14:m>
                <a:endParaRPr lang="en-US" dirty="0"/>
              </a:p>
              <a:p>
                <a:pPr marL="28575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b="1" i="1" dirty="0"/>
                  <a:t>Concerned Preferences</a:t>
                </a:r>
                <a:r>
                  <a:rPr lang="en-US" b="1" dirty="0"/>
                  <a:t>:</a:t>
                </a:r>
                <a:r>
                  <a:rPr lang="en-US" dirty="0"/>
                  <a:t> Each individual’s preference is </a:t>
                </a:r>
                <a:r>
                  <a:rPr lang="en-US" i="1" dirty="0"/>
                  <a:t>concerned </a:t>
                </a:r>
                <a:r>
                  <a:rPr lang="en-US" dirty="0"/>
                  <a:t>if and only if for any distinct </a:t>
                </a:r>
                <a14:m>
                  <m:oMath xmlns:m="http://schemas.openxmlformats.org/officeDocument/2006/math">
                    <m:r>
                      <a:rPr lang="en-US" i="1">
                        <a:latin typeface="Cambria Math" panose="02040503050406030204" pitchFamily="18" charset="0"/>
                      </a:rPr>
                      <m:t>𝑖</m:t>
                    </m:r>
                    <m:r>
                      <a:rPr lang="en-US" i="1">
                        <a:latin typeface="Cambria Math" panose="02040503050406030204" pitchFamily="18" charset="0"/>
                      </a:rPr>
                      <m:t>, </m:t>
                    </m:r>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𝑁</m:t>
                    </m:r>
                  </m:oMath>
                </a14:m>
                <a:r>
                  <a:rPr lang="en-US" dirty="0"/>
                  <a:t>, we have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𝑖𝑗</m:t>
                        </m:r>
                      </m:sub>
                    </m:sSub>
                    <m:r>
                      <a:rPr lang="en-US" i="1">
                        <a:latin typeface="Cambria Math" panose="02040503050406030204" pitchFamily="18" charset="0"/>
                      </a:rPr>
                      <m:t>≠0</m:t>
                    </m:r>
                  </m:oMath>
                </a14:m>
                <a:r>
                  <a:rPr lang="en-US" dirty="0"/>
                  <a:t>. That is, individual </a:t>
                </a:r>
                <a14:m>
                  <m:oMath xmlns:m="http://schemas.openxmlformats.org/officeDocument/2006/math">
                    <m:r>
                      <a:rPr lang="en-US" i="1">
                        <a:latin typeface="Cambria Math" panose="02040503050406030204" pitchFamily="18" charset="0"/>
                      </a:rPr>
                      <m:t>𝑖</m:t>
                    </m:r>
                  </m:oMath>
                </a14:m>
                <a:r>
                  <a:rPr lang="en-US" dirty="0"/>
                  <a:t>’s valuation of having another individual </a:t>
                </a:r>
                <a14:m>
                  <m:oMath xmlns:m="http://schemas.openxmlformats.org/officeDocument/2006/math">
                    <m:r>
                      <a:rPr lang="en-US" i="1">
                        <a:latin typeface="Cambria Math" panose="02040503050406030204" pitchFamily="18" charset="0"/>
                      </a:rPr>
                      <m:t>𝑗</m:t>
                    </m:r>
                  </m:oMath>
                </a14:m>
                <a:r>
                  <a:rPr lang="en-US" dirty="0"/>
                  <a:t> in the same association is either good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𝑖𝑗</m:t>
                        </m:r>
                      </m:sub>
                    </m:sSub>
                    <m:r>
                      <a:rPr lang="en-US" i="1">
                        <a:latin typeface="Cambria Math" panose="02040503050406030204" pitchFamily="18" charset="0"/>
                      </a:rPr>
                      <m:t>&gt;0</m:t>
                    </m:r>
                  </m:oMath>
                </a14:m>
                <a:r>
                  <a:rPr lang="en-US" dirty="0"/>
                  <a:t>) or bad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𝑖𝑗</m:t>
                        </m:r>
                      </m:sub>
                    </m:sSub>
                    <m:r>
                      <a:rPr lang="en-US" i="1">
                        <a:latin typeface="Cambria Math" panose="02040503050406030204" pitchFamily="18" charset="0"/>
                      </a:rPr>
                      <m:t>&lt;0</m:t>
                    </m:r>
                  </m:oMath>
                </a14:m>
                <a:r>
                  <a:rPr lang="en-US" dirty="0"/>
                  <a:t>). </a:t>
                </a:r>
              </a:p>
              <a:p>
                <a:endParaRPr lang="en-US" dirty="0"/>
              </a:p>
              <a:p>
                <a:pPr marL="285750" lvl="0" indent="-285750">
                  <a:buFont typeface="Arial" panose="020B0604020202020204" pitchFamily="34" charset="0"/>
                  <a:buChar char="•"/>
                </a:pPr>
                <a:r>
                  <a:rPr lang="en-US" b="1" i="1" dirty="0"/>
                  <a:t>Positive Chain-Valuation</a:t>
                </a:r>
                <a:r>
                  <a:rPr lang="en-US" b="1" dirty="0"/>
                  <a:t>:</a:t>
                </a:r>
                <a:r>
                  <a:rPr lang="en-US" b="1" i="1" dirty="0"/>
                  <a:t> </a:t>
                </a:r>
                <a:r>
                  <a:rPr lang="en-US" dirty="0"/>
                  <a:t>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𝑖𝑗</m:t>
                        </m:r>
                      </m:sub>
                    </m:sSub>
                    <m:r>
                      <a:rPr lang="en-US" i="1">
                        <a:latin typeface="Cambria Math" panose="02040503050406030204" pitchFamily="18" charset="0"/>
                      </a:rPr>
                      <m:t>&gt;0</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𝑗𝑘</m:t>
                        </m:r>
                      </m:sub>
                    </m:sSub>
                    <m:r>
                      <a:rPr lang="en-US" i="1">
                        <a:latin typeface="Cambria Math" panose="02040503050406030204" pitchFamily="18" charset="0"/>
                      </a:rPr>
                      <m:t>&gt;0</m:t>
                    </m:r>
                  </m:oMath>
                </a14:m>
                <a:r>
                  <a:rPr lang="en-US" dirty="0"/>
                  <a:t>, then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𝑖𝑘</m:t>
                        </m:r>
                      </m:sub>
                    </m:sSub>
                    <m:r>
                      <a:rPr lang="en-US" i="1">
                        <a:latin typeface="Cambria Math" panose="02040503050406030204" pitchFamily="18" charset="0"/>
                      </a:rPr>
                      <m:t>&gt;0</m:t>
                    </m:r>
                  </m:oMath>
                </a14:m>
                <a:r>
                  <a:rPr lang="en-US" dirty="0"/>
                  <a:t> (where </a:t>
                </a:r>
                <a14:m>
                  <m:oMath xmlns:m="http://schemas.openxmlformats.org/officeDocument/2006/math">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𝑘</m:t>
                    </m:r>
                  </m:oMath>
                </a14:m>
                <a:r>
                  <a:rPr lang="en-US" dirty="0"/>
                  <a:t>). That is, if individual </a:t>
                </a:r>
                <a14:m>
                  <m:oMath xmlns:m="http://schemas.openxmlformats.org/officeDocument/2006/math">
                    <m:r>
                      <a:rPr lang="en-US" i="1">
                        <a:latin typeface="Cambria Math" panose="02040503050406030204" pitchFamily="18" charset="0"/>
                      </a:rPr>
                      <m:t>𝑖</m:t>
                    </m:r>
                  </m:oMath>
                </a14:m>
                <a:r>
                  <a:rPr lang="en-US" dirty="0"/>
                  <a:t> values individual </a:t>
                </a:r>
                <a14:m>
                  <m:oMath xmlns:m="http://schemas.openxmlformats.org/officeDocument/2006/math">
                    <m:r>
                      <a:rPr lang="en-US" i="1">
                        <a:latin typeface="Cambria Math" panose="02040503050406030204" pitchFamily="18" charset="0"/>
                      </a:rPr>
                      <m:t>𝑗</m:t>
                    </m:r>
                  </m:oMath>
                </a14:m>
                <a:r>
                  <a:rPr lang="en-US" dirty="0"/>
                  <a:t> positively and individual </a:t>
                </a:r>
                <a14:m>
                  <m:oMath xmlns:m="http://schemas.openxmlformats.org/officeDocument/2006/math">
                    <m:r>
                      <a:rPr lang="en-US" i="1">
                        <a:latin typeface="Cambria Math" panose="02040503050406030204" pitchFamily="18" charset="0"/>
                      </a:rPr>
                      <m:t>𝑗</m:t>
                    </m:r>
                  </m:oMath>
                </a14:m>
                <a:r>
                  <a:rPr lang="en-US" dirty="0"/>
                  <a:t> values individual </a:t>
                </a:r>
                <a14:m>
                  <m:oMath xmlns:m="http://schemas.openxmlformats.org/officeDocument/2006/math">
                    <m:r>
                      <a:rPr lang="en-US" i="1">
                        <a:latin typeface="Cambria Math" panose="02040503050406030204" pitchFamily="18" charset="0"/>
                      </a:rPr>
                      <m:t>𝑘</m:t>
                    </m:r>
                  </m:oMath>
                </a14:m>
                <a:r>
                  <a:rPr lang="en-US" dirty="0"/>
                  <a:t> positively, then this implies that individual </a:t>
                </a:r>
                <a14:m>
                  <m:oMath xmlns:m="http://schemas.openxmlformats.org/officeDocument/2006/math">
                    <m:r>
                      <a:rPr lang="en-US" i="1">
                        <a:latin typeface="Cambria Math" panose="02040503050406030204" pitchFamily="18" charset="0"/>
                      </a:rPr>
                      <m:t>𝑖</m:t>
                    </m:r>
                  </m:oMath>
                </a14:m>
                <a:r>
                  <a:rPr lang="en-US" dirty="0"/>
                  <a:t> values individual </a:t>
                </a:r>
                <a14:m>
                  <m:oMath xmlns:m="http://schemas.openxmlformats.org/officeDocument/2006/math">
                    <m:r>
                      <a:rPr lang="en-US" i="1">
                        <a:latin typeface="Cambria Math" panose="02040503050406030204" pitchFamily="18" charset="0"/>
                      </a:rPr>
                      <m:t>𝑘</m:t>
                    </m:r>
                  </m:oMath>
                </a14:m>
                <a:r>
                  <a:rPr lang="en-US" dirty="0"/>
                  <a:t> positively as well.</a:t>
                </a:r>
              </a:p>
              <a:p>
                <a:pPr marL="285750" indent="-285750">
                  <a:buFont typeface="Arial" panose="020B0604020202020204" pitchFamily="34" charset="0"/>
                  <a:buChar char="•"/>
                </a:pPr>
                <a:endParaRPr lang="en-US" dirty="0"/>
              </a:p>
              <a:p>
                <a:endParaRPr lang="en-US" dirty="0"/>
              </a:p>
              <a:p>
                <a:endParaRPr lang="ko-KR" altLang="ko-KR" dirty="0"/>
              </a:p>
              <a:p>
                <a:pPr marL="285750" indent="-285750">
                  <a:buFont typeface="Arial" panose="020B0604020202020204" pitchFamily="34" charset="0"/>
                  <a:buChar char="•"/>
                </a:pPr>
                <a:endParaRPr lang="en-US" altLang="ko-KR" dirty="0"/>
              </a:p>
              <a:p>
                <a:endParaRPr lang="en-US" altLang="ko-KR" dirty="0"/>
              </a:p>
              <a:p>
                <a:endParaRPr lang="en-US" altLang="ko-KR" dirty="0">
                  <a:ea typeface="맑은 고딕" panose="020B0503020000020004" pitchFamily="50" charset="-127"/>
                  <a:cs typeface="Times New Roman" panose="02020603050405020304" pitchFamily="18" charset="0"/>
                  <a:sym typeface="Wingdings" panose="05000000000000000000" pitchFamily="2" charset="2"/>
                </a:endParaRPr>
              </a:p>
              <a:p>
                <a:pPr>
                  <a:spcAft>
                    <a:spcPts val="1000"/>
                  </a:spcAft>
                </a:pPr>
                <a:endParaRPr lang="en-US" altLang="ko-KR" dirty="0">
                  <a:ea typeface="맑은 고딕" panose="020B0503020000020004" pitchFamily="50" charset="-127"/>
                  <a:cs typeface="Times New Roman" panose="02020603050405020304" pitchFamily="18" charset="0"/>
                  <a:sym typeface="Wingdings" panose="05000000000000000000" pitchFamily="2" charset="2"/>
                </a:endParaRPr>
              </a:p>
              <a:p>
                <a:pPr marL="285750" indent="-285750">
                  <a:spcAft>
                    <a:spcPts val="1000"/>
                  </a:spcAft>
                  <a:buFont typeface="Arial" panose="020B0604020202020204" pitchFamily="34" charset="0"/>
                  <a:buChar char="•"/>
                </a:pPr>
                <a:endParaRPr lang="en-US" altLang="ko-KR" dirty="0">
                  <a:ea typeface="맑은 고딕" panose="020B0503020000020004" pitchFamily="50" charset="-127"/>
                  <a:cs typeface="Times New Roman" panose="02020603050405020304" pitchFamily="18" charset="0"/>
                </a:endParaRPr>
              </a:p>
              <a:p>
                <a:pPr marL="285750" indent="-285750">
                  <a:spcAft>
                    <a:spcPts val="1000"/>
                  </a:spcAft>
                  <a:buFont typeface="Wingdings" panose="05000000000000000000" pitchFamily="2" charset="2"/>
                  <a:buChar char="à"/>
                </a:pPr>
                <a:endParaRPr lang="en-US" altLang="ko-KR" dirty="0">
                  <a:ea typeface="맑은 고딕" panose="020B0503020000020004" pitchFamily="50" charset="-127"/>
                  <a:cs typeface="Times New Roman" panose="02020603050405020304" pitchFamily="18" charset="0"/>
                </a:endParaRPr>
              </a:p>
              <a:p>
                <a:pPr marL="285750" indent="-285750">
                  <a:spcAft>
                    <a:spcPts val="1000"/>
                  </a:spcAft>
                  <a:buFont typeface="Arial" panose="020B0604020202020204" pitchFamily="34" charset="0"/>
                  <a:buChar char="•"/>
                </a:pPr>
                <a:endParaRPr lang="en-US" altLang="ko-KR" dirty="0">
                  <a:effectLst/>
                  <a:ea typeface="맑은 고딕" panose="020B0503020000020004" pitchFamily="50" charset="-127"/>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395B4E95-1568-A18B-DF7E-037A589FBEA1}"/>
                  </a:ext>
                </a:extLst>
              </p:cNvPr>
              <p:cNvSpPr txBox="1">
                <a:spLocks noRot="1" noChangeAspect="1" noMove="1" noResize="1" noEditPoints="1" noAdjustHandles="1" noChangeArrowheads="1" noChangeShapeType="1" noTextEdit="1"/>
              </p:cNvSpPr>
              <p:nvPr/>
            </p:nvSpPr>
            <p:spPr>
              <a:xfrm>
                <a:off x="0" y="14593"/>
                <a:ext cx="9144000" cy="9569543"/>
              </a:xfrm>
              <a:prstGeom prst="rect">
                <a:avLst/>
              </a:prstGeom>
              <a:blipFill>
                <a:blip r:embed="rId2"/>
                <a:stretch>
                  <a:fillRect l="-694" t="-265" r="-833"/>
                </a:stretch>
              </a:blipFill>
            </p:spPr>
            <p:txBody>
              <a:bodyPr/>
              <a:lstStyle/>
              <a:p>
                <a:r>
                  <a:rPr lang="en-US">
                    <a:noFill/>
                  </a:rPr>
                  <a:t> </a:t>
                </a:r>
              </a:p>
            </p:txBody>
          </p:sp>
        </mc:Fallback>
      </mc:AlternateContent>
    </p:spTree>
    <p:extLst>
      <p:ext uri="{BB962C8B-B14F-4D97-AF65-F5344CB8AC3E}">
        <p14:creationId xmlns:p14="http://schemas.microsoft.com/office/powerpoint/2010/main" val="1314053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fade">
                                      <p:cBhvr>
                                        <p:cTn id="37" dur="500"/>
                                        <p:tgtEl>
                                          <p:spTgt spid="4">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10" end="10"/>
                                            </p:txEl>
                                          </p:spTgt>
                                        </p:tgtEl>
                                        <p:attrNameLst>
                                          <p:attrName>style.visibility</p:attrName>
                                        </p:attrNameLst>
                                      </p:cBhvr>
                                      <p:to>
                                        <p:strVal val="visible"/>
                                      </p:to>
                                    </p:set>
                                    <p:animEffect transition="in" filter="fade">
                                      <p:cBhvr>
                                        <p:cTn id="42"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A95A8D1-93A0-4759-A97B-81EBDEFBC6C3}"/>
                  </a:ext>
                </a:extLst>
              </p:cNvPr>
              <p:cNvSpPr txBox="1"/>
              <p:nvPr/>
            </p:nvSpPr>
            <p:spPr>
              <a:xfrm>
                <a:off x="0" y="14593"/>
                <a:ext cx="9144000" cy="4662815"/>
              </a:xfrm>
              <a:prstGeom prst="rect">
                <a:avLst/>
              </a:prstGeom>
              <a:noFill/>
            </p:spPr>
            <p:txBody>
              <a:bodyPr wrap="square" rtlCol="0">
                <a:spAutoFit/>
              </a:bodyPr>
              <a:lstStyle/>
              <a:p>
                <a:pPr>
                  <a:spcAft>
                    <a:spcPts val="1000"/>
                  </a:spcAft>
                </a:pPr>
                <a:r>
                  <a:rPr lang="en-US" altLang="ko-KR" sz="2000" b="1" dirty="0">
                    <a:effectLst/>
                    <a:ea typeface="맑은 고딕" panose="020B0503020000020004" pitchFamily="50" charset="-127"/>
                    <a:cs typeface="Times New Roman" panose="02020603050405020304" pitchFamily="18" charset="0"/>
                  </a:rPr>
                  <a:t>Existence of Nash-Stable Worlds and Nozick-Stable Framework</a:t>
                </a:r>
                <a:endParaRPr lang="en-US" altLang="ko-KR" b="1" dirty="0"/>
              </a:p>
              <a:p>
                <a:endParaRPr lang="en-US" b="1" dirty="0"/>
              </a:p>
              <a:p>
                <a:r>
                  <a:rPr lang="en-US" b="1" dirty="0"/>
                  <a:t>Proposition 6 (Existence of Nozick-Stable Worlds) </a:t>
                </a:r>
                <a:r>
                  <a:rPr lang="en-US" dirty="0"/>
                  <a:t>Suppose that people’s imaginations are unrestricted. If</a:t>
                </a:r>
                <a:r>
                  <a:rPr lang="en-US" b="1" dirty="0"/>
                  <a:t> </a:t>
                </a:r>
                <a:r>
                  <a:rPr lang="en-US" dirty="0"/>
                  <a:t>individual preferences satisfy Additively Separability, Mutual Valuation, Concerned Preferences, and Positive Chain-Valuation, then for each individual </a:t>
                </a:r>
                <a14:m>
                  <m:oMath xmlns:m="http://schemas.openxmlformats.org/officeDocument/2006/math">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𝑁</m:t>
                    </m:r>
                  </m:oMath>
                </a14:m>
                <a:r>
                  <a:rPr lang="en-US" dirty="0"/>
                  <a:t> there exists a Nozick stable world to which they belong. </a:t>
                </a:r>
              </a:p>
              <a:p>
                <a:endParaRPr lang="en-US" altLang="ko-KR" dirty="0"/>
              </a:p>
              <a:p>
                <a:endParaRPr lang="en-US" altLang="ko-KR" dirty="0"/>
              </a:p>
              <a:p>
                <a:r>
                  <a:rPr lang="en-US" b="1" dirty="0"/>
                  <a:t>Proposition 7 (Existence of Nozick-Stable Framework) </a:t>
                </a:r>
                <a:r>
                  <a:rPr lang="en-US" dirty="0"/>
                  <a:t>Suppose that people’s imaginations are unrestricted. If</a:t>
                </a:r>
                <a:r>
                  <a:rPr lang="en-US" b="1" dirty="0"/>
                  <a:t> </a:t>
                </a:r>
                <a:r>
                  <a:rPr lang="en-US" dirty="0"/>
                  <a:t>individual preferences satisfy Additively Separability, Mutual Valuation, Concerned Preferences, and Positive Chain-Valuation, then there exists a Nozick-stable framework. </a:t>
                </a:r>
              </a:p>
              <a:p>
                <a:pPr>
                  <a:spcAft>
                    <a:spcPts val="1000"/>
                  </a:spcAft>
                </a:pPr>
                <a:endParaRPr lang="en-US" altLang="ko-KR" dirty="0">
                  <a:ea typeface="맑은 고딕" panose="020B0503020000020004" pitchFamily="50" charset="-127"/>
                  <a:cs typeface="Times New Roman" panose="02020603050405020304" pitchFamily="18" charset="0"/>
                </a:endParaRPr>
              </a:p>
              <a:p>
                <a:pPr marL="285750" indent="-285750">
                  <a:spcAft>
                    <a:spcPts val="1000"/>
                  </a:spcAft>
                  <a:buFont typeface="Wingdings" panose="05000000000000000000" pitchFamily="2" charset="2"/>
                  <a:buChar char="à"/>
                </a:pPr>
                <a:endParaRPr lang="en-US" altLang="ko-KR" dirty="0">
                  <a:ea typeface="맑은 고딕" panose="020B0503020000020004" pitchFamily="50" charset="-127"/>
                  <a:cs typeface="Times New Roman" panose="02020603050405020304" pitchFamily="18" charset="0"/>
                </a:endParaRPr>
              </a:p>
              <a:p>
                <a:pPr marL="285750" indent="-285750">
                  <a:spcAft>
                    <a:spcPts val="1000"/>
                  </a:spcAft>
                  <a:buFont typeface="Arial" panose="020B0604020202020204" pitchFamily="34" charset="0"/>
                  <a:buChar char="•"/>
                </a:pPr>
                <a:endParaRPr lang="en-US" altLang="ko-KR" dirty="0">
                  <a:effectLst/>
                  <a:ea typeface="맑은 고딕" panose="020B0503020000020004" pitchFamily="50" charset="-127"/>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9A95A8D1-93A0-4759-A97B-81EBDEFBC6C3}"/>
                  </a:ext>
                </a:extLst>
              </p:cNvPr>
              <p:cNvSpPr txBox="1">
                <a:spLocks noRot="1" noChangeAspect="1" noMove="1" noResize="1" noEditPoints="1" noAdjustHandles="1" noChangeArrowheads="1" noChangeShapeType="1" noTextEdit="1"/>
              </p:cNvSpPr>
              <p:nvPr/>
            </p:nvSpPr>
            <p:spPr>
              <a:xfrm>
                <a:off x="0" y="14593"/>
                <a:ext cx="9144000" cy="4662815"/>
              </a:xfrm>
              <a:prstGeom prst="rect">
                <a:avLst/>
              </a:prstGeom>
              <a:blipFill>
                <a:blip r:embed="rId2"/>
                <a:stretch>
                  <a:fillRect l="-694" t="-542" r="-694"/>
                </a:stretch>
              </a:blipFill>
            </p:spPr>
            <p:txBody>
              <a:bodyPr/>
              <a:lstStyle/>
              <a:p>
                <a:r>
                  <a:rPr lang="en-US">
                    <a:noFill/>
                  </a:rPr>
                  <a:t> </a:t>
                </a:r>
              </a:p>
            </p:txBody>
          </p:sp>
        </mc:Fallback>
      </mc:AlternateContent>
    </p:spTree>
    <p:extLst>
      <p:ext uri="{BB962C8B-B14F-4D97-AF65-F5344CB8AC3E}">
        <p14:creationId xmlns:p14="http://schemas.microsoft.com/office/powerpoint/2010/main" val="3239855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animEffect transition="in" filter="fade">
                                      <p:cBhvr>
                                        <p:cTn id="1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A95A8D1-93A0-4759-A97B-81EBDEFBC6C3}"/>
              </a:ext>
            </a:extLst>
          </p:cNvPr>
          <p:cNvSpPr txBox="1"/>
          <p:nvPr/>
        </p:nvSpPr>
        <p:spPr>
          <a:xfrm>
            <a:off x="0" y="14593"/>
            <a:ext cx="9144000" cy="6453049"/>
          </a:xfrm>
          <a:prstGeom prst="rect">
            <a:avLst/>
          </a:prstGeom>
          <a:noFill/>
        </p:spPr>
        <p:txBody>
          <a:bodyPr wrap="square" rtlCol="0">
            <a:spAutoFit/>
          </a:bodyPr>
          <a:lstStyle/>
          <a:p>
            <a:pPr>
              <a:spcAft>
                <a:spcPts val="1000"/>
              </a:spcAft>
            </a:pPr>
            <a:r>
              <a:rPr lang="en-US" altLang="ko-KR" sz="2000" b="1" dirty="0">
                <a:effectLst/>
                <a:ea typeface="맑은 고딕" panose="020B0503020000020004" pitchFamily="50" charset="-127"/>
                <a:cs typeface="Times New Roman" panose="02020603050405020304" pitchFamily="18" charset="0"/>
              </a:rPr>
              <a:t>Significance of Propositions 6 &amp; 7</a:t>
            </a:r>
            <a:endParaRPr lang="en-US" altLang="ko-KR" b="1"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Let us take a moment to grasp the significance of these findings.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They reveal that when individuals are granted the liberty to envision and actualize any conceivable world through their unrestricted imaginations, alongside the freedom of movement and association to enter or exit any pre-existing or potential worlds without constraint, this process naturally culminates in a stable equilibrium, in which each person ultimately finds themselves residing in some world that they consider to be the best of all possible worlds – what they deem to be</a:t>
            </a:r>
            <a:r>
              <a:rPr lang="en-US" i="1" dirty="0"/>
              <a:t> utopia</a:t>
            </a:r>
            <a:r>
              <a:rPr lang="en-US" dirty="0"/>
              <a:t> – and, moreover, all of these myriads of diverse utopian worlds can </a:t>
            </a:r>
            <a:r>
              <a:rPr lang="en-US" i="1" dirty="0"/>
              <a:t>co-exist</a:t>
            </a:r>
            <a:r>
              <a:rPr lang="en-US" dirty="0"/>
              <a:t> compatibly within an overarching framework that allows everybody to live harmoniously under one utopian framework without forcing anybody to live under a single unitary utopian vision. </a:t>
            </a:r>
          </a:p>
          <a:p>
            <a:pPr marL="285750" indent="-285750">
              <a:buFont typeface="Arial" panose="020B0604020202020204" pitchFamily="34" charset="0"/>
              <a:buChar char="•"/>
            </a:pPr>
            <a:endParaRPr lang="en-US" dirty="0"/>
          </a:p>
          <a:p>
            <a:r>
              <a:rPr lang="en-US" dirty="0">
                <a:sym typeface="Wingdings" pitchFamily="2" charset="2"/>
              </a:rPr>
              <a:t> </a:t>
            </a:r>
            <a:r>
              <a:rPr lang="en-US" dirty="0"/>
              <a:t>This utopian framework, according to Nozick, is none other than </a:t>
            </a:r>
            <a:r>
              <a:rPr lang="en-US" i="1" dirty="0"/>
              <a:t>the minimal state</a:t>
            </a:r>
            <a:r>
              <a:rPr lang="en-US" dirty="0"/>
              <a:t>. </a:t>
            </a:r>
          </a:p>
          <a:p>
            <a:endParaRPr lang="en-US" altLang="ko-KR" dirty="0"/>
          </a:p>
          <a:p>
            <a:endParaRPr lang="en-US" altLang="ko-KR" dirty="0">
              <a:ea typeface="맑은 고딕" panose="020B0503020000020004" pitchFamily="50" charset="-127"/>
              <a:cs typeface="Times New Roman" panose="02020603050405020304" pitchFamily="18" charset="0"/>
              <a:sym typeface="Wingdings" panose="05000000000000000000" pitchFamily="2" charset="2"/>
            </a:endParaRPr>
          </a:p>
          <a:p>
            <a:pPr>
              <a:spcAft>
                <a:spcPts val="1000"/>
              </a:spcAft>
            </a:pPr>
            <a:endParaRPr lang="en-US" altLang="ko-KR" dirty="0">
              <a:ea typeface="맑은 고딕" panose="020B0503020000020004" pitchFamily="50" charset="-127"/>
              <a:cs typeface="Times New Roman" panose="02020603050405020304" pitchFamily="18" charset="0"/>
              <a:sym typeface="Wingdings" panose="05000000000000000000" pitchFamily="2" charset="2"/>
            </a:endParaRPr>
          </a:p>
          <a:p>
            <a:pPr marL="285750" indent="-285750">
              <a:spcAft>
                <a:spcPts val="1000"/>
              </a:spcAft>
              <a:buFont typeface="Arial" panose="020B0604020202020204" pitchFamily="34" charset="0"/>
              <a:buChar char="•"/>
            </a:pPr>
            <a:endParaRPr lang="en-US" altLang="ko-KR" dirty="0">
              <a:ea typeface="맑은 고딕" panose="020B0503020000020004" pitchFamily="50" charset="-127"/>
              <a:cs typeface="Times New Roman" panose="02020603050405020304" pitchFamily="18" charset="0"/>
            </a:endParaRPr>
          </a:p>
          <a:p>
            <a:pPr marL="285750" indent="-285750">
              <a:spcAft>
                <a:spcPts val="1000"/>
              </a:spcAft>
              <a:buFont typeface="Wingdings" panose="05000000000000000000" pitchFamily="2" charset="2"/>
              <a:buChar char="à"/>
            </a:pPr>
            <a:endParaRPr lang="en-US" altLang="ko-KR" dirty="0">
              <a:ea typeface="맑은 고딕" panose="020B0503020000020004" pitchFamily="50" charset="-127"/>
              <a:cs typeface="Times New Roman" panose="02020603050405020304" pitchFamily="18" charset="0"/>
            </a:endParaRPr>
          </a:p>
          <a:p>
            <a:pPr marL="285750" indent="-285750">
              <a:spcAft>
                <a:spcPts val="1000"/>
              </a:spcAft>
              <a:buFont typeface="Arial" panose="020B0604020202020204" pitchFamily="34" charset="0"/>
              <a:buChar char="•"/>
            </a:pPr>
            <a:endParaRPr lang="en-US" altLang="ko-KR" dirty="0">
              <a:effectLst/>
              <a:ea typeface="맑은 고딕" panose="020B0503020000020004" pitchFamily="50" charset="-127"/>
              <a:cs typeface="Times New Roman" panose="02020603050405020304" pitchFamily="18" charset="0"/>
            </a:endParaRPr>
          </a:p>
        </p:txBody>
      </p:sp>
    </p:spTree>
    <p:extLst>
      <p:ext uri="{BB962C8B-B14F-4D97-AF65-F5344CB8AC3E}">
        <p14:creationId xmlns:p14="http://schemas.microsoft.com/office/powerpoint/2010/main" val="4089795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A95A8D1-93A0-4759-A97B-81EBDEFBC6C3}"/>
              </a:ext>
            </a:extLst>
          </p:cNvPr>
          <p:cNvSpPr txBox="1"/>
          <p:nvPr/>
        </p:nvSpPr>
        <p:spPr>
          <a:xfrm>
            <a:off x="0" y="14593"/>
            <a:ext cx="9144000" cy="9612888"/>
          </a:xfrm>
          <a:prstGeom prst="rect">
            <a:avLst/>
          </a:prstGeom>
          <a:noFill/>
        </p:spPr>
        <p:txBody>
          <a:bodyPr wrap="square" rtlCol="0">
            <a:spAutoFit/>
          </a:bodyPr>
          <a:lstStyle/>
          <a:p>
            <a:pPr>
              <a:spcAft>
                <a:spcPts val="1000"/>
              </a:spcAft>
            </a:pPr>
            <a:r>
              <a:rPr lang="en-US" altLang="ko-KR" sz="2000" b="1" dirty="0">
                <a:effectLst/>
                <a:ea typeface="맑은 고딕" panose="020B0503020000020004" pitchFamily="50" charset="-127"/>
                <a:cs typeface="Times New Roman" panose="02020603050405020304" pitchFamily="18" charset="0"/>
              </a:rPr>
              <a:t>Robert Nozick’s </a:t>
            </a:r>
            <a:r>
              <a:rPr lang="en-US" altLang="ko-KR" sz="2000" b="1" i="1" dirty="0">
                <a:effectLst/>
                <a:ea typeface="맑은 고딕" panose="020B0503020000020004" pitchFamily="50" charset="-127"/>
                <a:cs typeface="Times New Roman" panose="02020603050405020304" pitchFamily="18" charset="0"/>
              </a:rPr>
              <a:t>Anarchy, State, and Utopia </a:t>
            </a:r>
            <a:r>
              <a:rPr lang="en-US" altLang="ko-KR" sz="2000" b="1" dirty="0">
                <a:effectLst/>
                <a:ea typeface="맑은 고딕" panose="020B0503020000020004" pitchFamily="50" charset="-127"/>
                <a:cs typeface="Times New Roman" panose="02020603050405020304" pitchFamily="18" charset="0"/>
              </a:rPr>
              <a:t>(1974)</a:t>
            </a:r>
            <a:endParaRPr lang="en-US" altLang="ko-KR" sz="2000" b="1" dirty="0">
              <a:ea typeface="맑은 고딕" panose="020B0503020000020004" pitchFamily="50" charset="-127"/>
              <a:cs typeface="Times New Roman" panose="02020603050405020304" pitchFamily="18" charset="0"/>
            </a:endParaRPr>
          </a:p>
          <a:p>
            <a:pPr>
              <a:spcAft>
                <a:spcPts val="1000"/>
              </a:spcAft>
            </a:pPr>
            <a:endParaRPr lang="en-US" altLang="ko-KR" dirty="0"/>
          </a:p>
          <a:p>
            <a:pPr>
              <a:spcAft>
                <a:spcPts val="1000"/>
              </a:spcAft>
            </a:pPr>
            <a:r>
              <a:rPr lang="en-US" altLang="ko-KR" dirty="0">
                <a:sym typeface="Wingdings" pitchFamily="2" charset="2"/>
              </a:rPr>
              <a:t>The </a:t>
            </a:r>
            <a:r>
              <a:rPr lang="en-US" altLang="ko-KR" b="1" dirty="0">
                <a:sym typeface="Wingdings" pitchFamily="2" charset="2"/>
              </a:rPr>
              <a:t>minimal state </a:t>
            </a:r>
            <a:r>
              <a:rPr lang="en-US" altLang="ko-KR" dirty="0">
                <a:sym typeface="Wingdings" pitchFamily="2" charset="2"/>
              </a:rPr>
              <a:t>refers to a government consisting of a minimal set of institutions – namely, the police, courts, and army. </a:t>
            </a:r>
          </a:p>
          <a:p>
            <a:pPr>
              <a:spcAft>
                <a:spcPts val="1000"/>
              </a:spcAft>
            </a:pPr>
            <a:endParaRPr lang="en-US" altLang="ko-KR" dirty="0">
              <a:sym typeface="Wingdings" pitchFamily="2" charset="2"/>
            </a:endParaRPr>
          </a:p>
          <a:p>
            <a:pPr marL="285750" indent="-285750">
              <a:spcAft>
                <a:spcPts val="1000"/>
              </a:spcAft>
              <a:buFont typeface="Wingdings" pitchFamily="2" charset="2"/>
              <a:buChar char="à"/>
            </a:pPr>
            <a:r>
              <a:rPr lang="en-US" altLang="ko-KR" dirty="0">
                <a:sym typeface="Wingdings" pitchFamily="2" charset="2"/>
              </a:rPr>
              <a:t>In </a:t>
            </a:r>
            <a:r>
              <a:rPr lang="en-US" altLang="ko-KR" i="1" dirty="0">
                <a:sym typeface="Wingdings" pitchFamily="2" charset="2"/>
              </a:rPr>
              <a:t>Anarchy, State, and Utopia </a:t>
            </a:r>
            <a:r>
              <a:rPr lang="en-US" altLang="ko-KR" dirty="0">
                <a:sym typeface="Wingdings" pitchFamily="2" charset="2"/>
              </a:rPr>
              <a:t>(ASU, 1974), Robert Nozick has offered one of the most powerful defenses of the minimal state in contemporary political philosophy. </a:t>
            </a:r>
          </a:p>
          <a:p>
            <a:pPr marL="285750" indent="-285750">
              <a:spcAft>
                <a:spcPts val="1000"/>
              </a:spcAft>
              <a:buFont typeface="Wingdings" pitchFamily="2" charset="2"/>
              <a:buChar char="à"/>
            </a:pPr>
            <a:endParaRPr lang="en-US" altLang="ko-KR" dirty="0">
              <a:sym typeface="Wingdings" pitchFamily="2" charset="2"/>
            </a:endParaRPr>
          </a:p>
          <a:p>
            <a:pPr>
              <a:spcAft>
                <a:spcPts val="1000"/>
              </a:spcAft>
            </a:pPr>
            <a:r>
              <a:rPr lang="en-US" altLang="ko-KR" dirty="0">
                <a:sym typeface="Wingdings" pitchFamily="2" charset="2"/>
              </a:rPr>
              <a:t>ASU consists of three parts:</a:t>
            </a:r>
          </a:p>
          <a:p>
            <a:pPr>
              <a:spcAft>
                <a:spcPts val="1000"/>
              </a:spcAft>
            </a:pPr>
            <a:endParaRPr lang="en-US" altLang="ko-KR" dirty="0">
              <a:sym typeface="Wingdings" pitchFamily="2" charset="2"/>
            </a:endParaRPr>
          </a:p>
          <a:p>
            <a:pPr marL="285750" indent="-285750">
              <a:spcAft>
                <a:spcPts val="1000"/>
              </a:spcAft>
              <a:buFont typeface="Arial" panose="020B0604020202020204" pitchFamily="34" charset="0"/>
              <a:buChar char="•"/>
            </a:pPr>
            <a:r>
              <a:rPr lang="en-US" altLang="ko-KR" dirty="0">
                <a:sym typeface="Wingdings" pitchFamily="2" charset="2"/>
              </a:rPr>
              <a:t>In Part I, Nozick tries to demonstrate that minimal state can be morally justified. </a:t>
            </a:r>
          </a:p>
          <a:p>
            <a:pPr marL="285750" indent="-285750">
              <a:spcAft>
                <a:spcPts val="1000"/>
              </a:spcAft>
              <a:buFont typeface="Arial" panose="020B0604020202020204" pitchFamily="34" charset="0"/>
              <a:buChar char="•"/>
            </a:pPr>
            <a:endParaRPr lang="en-US" altLang="ko-KR" dirty="0">
              <a:sym typeface="Wingdings" pitchFamily="2" charset="2"/>
            </a:endParaRPr>
          </a:p>
          <a:p>
            <a:pPr marL="285750" indent="-285750">
              <a:spcAft>
                <a:spcPts val="1000"/>
              </a:spcAft>
              <a:buFont typeface="Arial" panose="020B0604020202020204" pitchFamily="34" charset="0"/>
              <a:buChar char="•"/>
            </a:pPr>
            <a:r>
              <a:rPr lang="en-US" altLang="ko-KR" dirty="0">
                <a:sym typeface="Wingdings" pitchFamily="2" charset="2"/>
              </a:rPr>
              <a:t>In Part II, Nozick tries to demonstrate that no state that is more extensive than the minimal state can be morally justified. </a:t>
            </a:r>
          </a:p>
          <a:p>
            <a:pPr marL="285750" indent="-285750">
              <a:spcAft>
                <a:spcPts val="1000"/>
              </a:spcAft>
              <a:buFont typeface="Arial" panose="020B0604020202020204" pitchFamily="34" charset="0"/>
              <a:buChar char="•"/>
            </a:pPr>
            <a:endParaRPr lang="en-US" altLang="ko-KR" dirty="0">
              <a:sym typeface="Wingdings" pitchFamily="2" charset="2"/>
            </a:endParaRPr>
          </a:p>
          <a:p>
            <a:pPr marL="285750" indent="-285750">
              <a:spcAft>
                <a:spcPts val="1000"/>
              </a:spcAft>
              <a:buFont typeface="Arial" panose="020B0604020202020204" pitchFamily="34" charset="0"/>
              <a:buChar char="•"/>
            </a:pPr>
            <a:r>
              <a:rPr lang="en-US" altLang="ko-KR" dirty="0">
                <a:sym typeface="Wingdings" pitchFamily="2" charset="2"/>
              </a:rPr>
              <a:t>In Part III, Nozick tries to demonstrate that the minimal state coincides with our vision of utopia. </a:t>
            </a:r>
          </a:p>
          <a:p>
            <a:pPr>
              <a:spcAft>
                <a:spcPts val="1000"/>
              </a:spcAft>
            </a:pPr>
            <a:endParaRPr lang="en-US" altLang="ko-KR" dirty="0">
              <a:sym typeface="Wingdings" pitchFamily="2" charset="2"/>
            </a:endParaRPr>
          </a:p>
          <a:p>
            <a:pPr>
              <a:spcAft>
                <a:spcPts val="1000"/>
              </a:spcAft>
            </a:pPr>
            <a:endParaRPr lang="ko-KR" altLang="ko-KR" dirty="0"/>
          </a:p>
          <a:p>
            <a:pPr marL="285750" indent="-285750">
              <a:spcAft>
                <a:spcPts val="1000"/>
              </a:spcAft>
              <a:buFont typeface="Arial" panose="020B0604020202020204" pitchFamily="34" charset="0"/>
              <a:buChar char="•"/>
            </a:pPr>
            <a:endParaRPr lang="en-US" altLang="ko-KR" dirty="0"/>
          </a:p>
          <a:p>
            <a:pPr marL="285750" indent="-285750">
              <a:spcAft>
                <a:spcPts val="1000"/>
              </a:spcAft>
              <a:buFont typeface="Arial" panose="020B0604020202020204" pitchFamily="34" charset="0"/>
              <a:buChar char="•"/>
            </a:pPr>
            <a:endParaRPr lang="en-US" altLang="ko-KR" dirty="0">
              <a:ea typeface="맑은 고딕" panose="020B0503020000020004" pitchFamily="50" charset="-127"/>
              <a:cs typeface="Times New Roman" panose="02020603050405020304" pitchFamily="18" charset="0"/>
              <a:sym typeface="Wingdings" panose="05000000000000000000" pitchFamily="2" charset="2"/>
            </a:endParaRPr>
          </a:p>
          <a:p>
            <a:pPr>
              <a:spcAft>
                <a:spcPts val="1000"/>
              </a:spcAft>
            </a:pPr>
            <a:endParaRPr lang="en-US" altLang="ko-KR" dirty="0">
              <a:ea typeface="맑은 고딕" panose="020B0503020000020004" pitchFamily="50" charset="-127"/>
              <a:cs typeface="Times New Roman" panose="02020603050405020304" pitchFamily="18" charset="0"/>
              <a:sym typeface="Wingdings" panose="05000000000000000000" pitchFamily="2" charset="2"/>
            </a:endParaRPr>
          </a:p>
          <a:p>
            <a:pPr marL="285750" indent="-285750">
              <a:spcAft>
                <a:spcPts val="1000"/>
              </a:spcAft>
              <a:buFont typeface="Arial" panose="020B0604020202020204" pitchFamily="34" charset="0"/>
              <a:buChar char="•"/>
            </a:pPr>
            <a:endParaRPr lang="en-US" altLang="ko-KR" dirty="0">
              <a:ea typeface="맑은 고딕" panose="020B0503020000020004" pitchFamily="50" charset="-127"/>
              <a:cs typeface="Times New Roman" panose="02020603050405020304" pitchFamily="18" charset="0"/>
            </a:endParaRPr>
          </a:p>
          <a:p>
            <a:pPr marL="285750" indent="-285750">
              <a:spcAft>
                <a:spcPts val="1000"/>
              </a:spcAft>
              <a:buFont typeface="Wingdings" panose="05000000000000000000" pitchFamily="2" charset="2"/>
              <a:buChar char="à"/>
            </a:pPr>
            <a:endParaRPr lang="en-US" altLang="ko-KR" dirty="0">
              <a:ea typeface="맑은 고딕" panose="020B0503020000020004" pitchFamily="50" charset="-127"/>
              <a:cs typeface="Times New Roman" panose="02020603050405020304" pitchFamily="18" charset="0"/>
            </a:endParaRPr>
          </a:p>
          <a:p>
            <a:pPr marL="285750" indent="-285750">
              <a:spcAft>
                <a:spcPts val="1000"/>
              </a:spcAft>
              <a:buFont typeface="Arial" panose="020B0604020202020204" pitchFamily="34" charset="0"/>
              <a:buChar char="•"/>
            </a:pPr>
            <a:endParaRPr lang="en-US" altLang="ko-KR" dirty="0">
              <a:effectLst/>
              <a:ea typeface="맑은 고딕" panose="020B0503020000020004" pitchFamily="50" charset="-127"/>
              <a:cs typeface="Times New Roman" panose="02020603050405020304" pitchFamily="18" charset="0"/>
            </a:endParaRPr>
          </a:p>
        </p:txBody>
      </p:sp>
    </p:spTree>
    <p:extLst>
      <p:ext uri="{BB962C8B-B14F-4D97-AF65-F5344CB8AC3E}">
        <p14:creationId xmlns:p14="http://schemas.microsoft.com/office/powerpoint/2010/main" val="1659178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fade">
                                      <p:cBhvr>
                                        <p:cTn id="27" dur="500"/>
                                        <p:tgtEl>
                                          <p:spTgt spid="4">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10" end="10"/>
                                            </p:txEl>
                                          </p:spTgt>
                                        </p:tgtEl>
                                        <p:attrNameLst>
                                          <p:attrName>style.visibility</p:attrName>
                                        </p:attrNameLst>
                                      </p:cBhvr>
                                      <p:to>
                                        <p:strVal val="visible"/>
                                      </p:to>
                                    </p:set>
                                    <p:animEffect transition="in" filter="fade">
                                      <p:cBhvr>
                                        <p:cTn id="32" dur="500"/>
                                        <p:tgtEl>
                                          <p:spTgt spid="4">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12" end="12"/>
                                            </p:txEl>
                                          </p:spTgt>
                                        </p:tgtEl>
                                        <p:attrNameLst>
                                          <p:attrName>style.visibility</p:attrName>
                                        </p:attrNameLst>
                                      </p:cBhvr>
                                      <p:to>
                                        <p:strVal val="visible"/>
                                      </p:to>
                                    </p:set>
                                    <p:animEffect transition="in" filter="fade">
                                      <p:cBhvr>
                                        <p:cTn id="37"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A95A8D1-93A0-4759-A97B-81EBDEFBC6C3}"/>
              </a:ext>
            </a:extLst>
          </p:cNvPr>
          <p:cNvSpPr txBox="1"/>
          <p:nvPr/>
        </p:nvSpPr>
        <p:spPr>
          <a:xfrm>
            <a:off x="0" y="491003"/>
            <a:ext cx="9144000" cy="3816109"/>
          </a:xfrm>
          <a:prstGeom prst="rect">
            <a:avLst/>
          </a:prstGeom>
          <a:noFill/>
        </p:spPr>
        <p:txBody>
          <a:bodyPr wrap="square" rtlCol="0">
            <a:spAutoFit/>
          </a:bodyPr>
          <a:lstStyle/>
          <a:p>
            <a:pPr algn="ctr"/>
            <a:endParaRPr lang="en-US" altLang="ko-KR" sz="3600" dirty="0"/>
          </a:p>
          <a:p>
            <a:pPr algn="ctr"/>
            <a:endParaRPr lang="en-US" altLang="ko-KR" sz="3600" dirty="0"/>
          </a:p>
          <a:p>
            <a:pPr algn="ctr"/>
            <a:endParaRPr lang="en-US" altLang="ko-KR" sz="4400" dirty="0"/>
          </a:p>
          <a:p>
            <a:pPr algn="ctr"/>
            <a:endParaRPr lang="en-US" altLang="ko-KR" sz="4400" dirty="0"/>
          </a:p>
          <a:p>
            <a:pPr algn="ctr">
              <a:lnSpc>
                <a:spcPct val="200000"/>
              </a:lnSpc>
            </a:pPr>
            <a:r>
              <a:rPr lang="en-US" altLang="ko-KR" sz="2800" b="1" dirty="0">
                <a:effectLst/>
                <a:latin typeface="Arial" panose="020B0604020202020204" pitchFamily="34" charset="0"/>
                <a:ea typeface="Times New Roman" panose="02020603050405020304" pitchFamily="18" charset="0"/>
              </a:rPr>
              <a:t>6</a:t>
            </a:r>
            <a:r>
              <a:rPr lang="ko-KR" altLang="ko-KR" sz="2800" b="1" dirty="0">
                <a:effectLst/>
                <a:latin typeface="Arial" panose="020B0604020202020204" pitchFamily="34" charset="0"/>
                <a:ea typeface="Times New Roman" panose="02020603050405020304" pitchFamily="18" charset="0"/>
              </a:rPr>
              <a:t>. </a:t>
            </a:r>
            <a:r>
              <a:rPr lang="en-US" altLang="ko-KR" sz="2800" b="1" dirty="0">
                <a:effectLst/>
                <a:latin typeface="Arial" panose="020B0604020202020204" pitchFamily="34" charset="0"/>
                <a:ea typeface="Times New Roman" panose="02020603050405020304" pitchFamily="18" charset="0"/>
              </a:rPr>
              <a:t>Nozick Stable Worlds and Marginal Contribution</a:t>
            </a:r>
            <a:endParaRPr lang="ko-KR" altLang="ko-KR" sz="2800" dirty="0">
              <a:effectLst/>
              <a:latin typeface="Arial" panose="020B0604020202020204" pitchFamily="34" charset="0"/>
              <a:ea typeface="맑은 고딕" panose="020B0503020000020004" pitchFamily="50" charset="-127"/>
            </a:endParaRPr>
          </a:p>
          <a:p>
            <a:pPr algn="ctr">
              <a:lnSpc>
                <a:spcPct val="115000"/>
              </a:lnSpc>
              <a:spcAft>
                <a:spcPts val="1000"/>
              </a:spcAft>
            </a:pPr>
            <a:endParaRPr lang="ko-KR" altLang="ko-KR" sz="2400" dirty="0">
              <a:effectLst/>
              <a:ea typeface="맑은 고딕" panose="020B0503020000020004" pitchFamily="50" charset="-127"/>
              <a:cs typeface="Times New Roman" panose="02020603050405020304" pitchFamily="18" charset="0"/>
            </a:endParaRPr>
          </a:p>
        </p:txBody>
      </p:sp>
    </p:spTree>
    <p:extLst>
      <p:ext uri="{BB962C8B-B14F-4D97-AF65-F5344CB8AC3E}">
        <p14:creationId xmlns:p14="http://schemas.microsoft.com/office/powerpoint/2010/main" val="15352163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A95A8D1-93A0-4759-A97B-81EBDEFBC6C3}"/>
              </a:ext>
            </a:extLst>
          </p:cNvPr>
          <p:cNvSpPr txBox="1"/>
          <p:nvPr/>
        </p:nvSpPr>
        <p:spPr>
          <a:xfrm>
            <a:off x="0" y="14593"/>
            <a:ext cx="9144000" cy="7453322"/>
          </a:xfrm>
          <a:prstGeom prst="rect">
            <a:avLst/>
          </a:prstGeom>
          <a:noFill/>
        </p:spPr>
        <p:txBody>
          <a:bodyPr wrap="square" rtlCol="0">
            <a:spAutoFit/>
          </a:bodyPr>
          <a:lstStyle/>
          <a:p>
            <a:pPr>
              <a:spcAft>
                <a:spcPts val="1000"/>
              </a:spcAft>
            </a:pPr>
            <a:r>
              <a:rPr lang="en-US" altLang="ko-KR" sz="2000" b="1" dirty="0">
                <a:ea typeface="맑은 고딕" panose="020B0503020000020004" pitchFamily="50" charset="-127"/>
                <a:cs typeface="Times New Roman" panose="02020603050405020304" pitchFamily="18" charset="0"/>
              </a:rPr>
              <a:t>Prelude: Nozick Stable Worlds and Marginal Contribution</a:t>
            </a:r>
            <a:endParaRPr lang="en-US" altLang="ko-KR" b="1" dirty="0"/>
          </a:p>
          <a:p>
            <a:r>
              <a:rPr lang="en-US" altLang="ko-KR" dirty="0"/>
              <a:t>Then, w</a:t>
            </a:r>
            <a:r>
              <a:rPr lang="ko-KR" altLang="ko-KR" dirty="0" err="1"/>
              <a:t>hat</a:t>
            </a:r>
            <a:r>
              <a:rPr lang="ko-KR" altLang="ko-KR" dirty="0"/>
              <a:t> </a:t>
            </a:r>
            <a:r>
              <a:rPr lang="ko-KR" altLang="ko-KR" dirty="0" err="1"/>
              <a:t>would</a:t>
            </a:r>
            <a:r>
              <a:rPr lang="ko-KR" altLang="ko-KR" dirty="0"/>
              <a:t> </a:t>
            </a:r>
            <a:r>
              <a:rPr lang="ko-KR" altLang="ko-KR" dirty="0" err="1"/>
              <a:t>be</a:t>
            </a:r>
            <a:r>
              <a:rPr lang="ko-KR" altLang="ko-KR" dirty="0"/>
              <a:t> </a:t>
            </a:r>
            <a:r>
              <a:rPr lang="ko-KR" altLang="ko-KR" dirty="0" err="1"/>
              <a:t>the</a:t>
            </a:r>
            <a:r>
              <a:rPr lang="ko-KR" altLang="ko-KR" dirty="0"/>
              <a:t> </a:t>
            </a:r>
            <a:r>
              <a:rPr lang="ko-KR" altLang="ko-KR" dirty="0" err="1"/>
              <a:t>main</a:t>
            </a:r>
            <a:r>
              <a:rPr lang="ko-KR" altLang="ko-KR" dirty="0"/>
              <a:t> </a:t>
            </a:r>
            <a:r>
              <a:rPr lang="ko-KR" altLang="ko-KR" dirty="0" err="1"/>
              <a:t>characteristic</a:t>
            </a:r>
            <a:r>
              <a:rPr lang="ko-KR" altLang="ko-KR" dirty="0"/>
              <a:t> of </a:t>
            </a:r>
            <a:r>
              <a:rPr lang="ko-KR" altLang="ko-KR" dirty="0" err="1"/>
              <a:t>such</a:t>
            </a:r>
            <a:r>
              <a:rPr lang="ko-KR" altLang="ko-KR" dirty="0"/>
              <a:t> </a:t>
            </a:r>
            <a:r>
              <a:rPr lang="ko-KR" altLang="ko-KR" dirty="0" err="1"/>
              <a:t>a</a:t>
            </a:r>
            <a:r>
              <a:rPr lang="ko-KR" altLang="ko-KR" dirty="0"/>
              <a:t> </a:t>
            </a:r>
            <a:r>
              <a:rPr lang="ko-KR" altLang="ko-KR" dirty="0" err="1"/>
              <a:t>Nozick</a:t>
            </a:r>
            <a:r>
              <a:rPr lang="ko-KR" altLang="ko-KR" dirty="0"/>
              <a:t> </a:t>
            </a:r>
            <a:r>
              <a:rPr lang="ko-KR" altLang="ko-KR" dirty="0" err="1"/>
              <a:t>stable</a:t>
            </a:r>
            <a:r>
              <a:rPr lang="ko-KR" altLang="ko-KR" dirty="0"/>
              <a:t> </a:t>
            </a:r>
            <a:r>
              <a:rPr lang="ko-KR" altLang="ko-KR" dirty="0" err="1"/>
              <a:t>world</a:t>
            </a:r>
            <a:r>
              <a:rPr lang="ko-KR" altLang="ko-KR" dirty="0"/>
              <a:t>? </a:t>
            </a:r>
            <a:r>
              <a:rPr lang="ko-KR" altLang="ko-KR" dirty="0" err="1"/>
              <a:t>Nozick</a:t>
            </a:r>
            <a:r>
              <a:rPr lang="ko-KR" altLang="ko-KR" dirty="0"/>
              <a:t> </a:t>
            </a:r>
            <a:r>
              <a:rPr lang="ko-KR" altLang="ko-KR" dirty="0" err="1"/>
              <a:t>himself</a:t>
            </a:r>
            <a:r>
              <a:rPr lang="ko-KR" altLang="ko-KR" dirty="0"/>
              <a:t> </a:t>
            </a:r>
            <a:r>
              <a:rPr lang="ko-KR" altLang="ko-KR" dirty="0" err="1"/>
              <a:t>presented</a:t>
            </a:r>
            <a:r>
              <a:rPr lang="ko-KR" altLang="ko-KR" dirty="0"/>
              <a:t> </a:t>
            </a:r>
            <a:r>
              <a:rPr lang="ko-KR" altLang="ko-KR" dirty="0" err="1"/>
              <a:t>the</a:t>
            </a:r>
            <a:r>
              <a:rPr lang="ko-KR" altLang="ko-KR" dirty="0"/>
              <a:t> </a:t>
            </a:r>
            <a:r>
              <a:rPr lang="ko-KR" altLang="ko-KR" dirty="0" err="1"/>
              <a:t>following</a:t>
            </a:r>
            <a:r>
              <a:rPr lang="ko-KR" altLang="ko-KR" dirty="0"/>
              <a:t> </a:t>
            </a:r>
            <a:r>
              <a:rPr lang="ko-KR" altLang="ko-KR" dirty="0" err="1"/>
              <a:t>conjecture</a:t>
            </a:r>
            <a:r>
              <a:rPr lang="ko-KR" altLang="ko-KR" dirty="0"/>
              <a:t>:</a:t>
            </a:r>
          </a:p>
          <a:p>
            <a:endParaRPr lang="en-US" altLang="ko-KR" dirty="0"/>
          </a:p>
          <a:p>
            <a:pPr marL="285750" indent="-285750">
              <a:buFont typeface="Arial" panose="020B0604020202020204" pitchFamily="34" charset="0"/>
              <a:buChar char="•"/>
            </a:pPr>
            <a:r>
              <a:rPr lang="en-US" altLang="ko-KR" b="1" dirty="0"/>
              <a:t>Nozick’s Conjecture: </a:t>
            </a:r>
            <a:r>
              <a:rPr lang="en-US" altLang="ko-KR" dirty="0"/>
              <a:t>“</a:t>
            </a:r>
            <a:r>
              <a:rPr lang="ko-KR" altLang="ko-KR" dirty="0" err="1"/>
              <a:t>We</a:t>
            </a:r>
            <a:r>
              <a:rPr lang="ko-KR" altLang="ko-KR" dirty="0"/>
              <a:t> </a:t>
            </a:r>
            <a:r>
              <a:rPr lang="ko-KR" altLang="ko-KR" dirty="0" err="1"/>
              <a:t>seem</a:t>
            </a:r>
            <a:r>
              <a:rPr lang="ko-KR" altLang="ko-KR" dirty="0"/>
              <a:t> </a:t>
            </a:r>
            <a:r>
              <a:rPr lang="ko-KR" altLang="ko-KR" dirty="0" err="1"/>
              <a:t>to</a:t>
            </a:r>
            <a:r>
              <a:rPr lang="ko-KR" altLang="ko-KR" dirty="0"/>
              <a:t> </a:t>
            </a:r>
            <a:r>
              <a:rPr lang="ko-KR" altLang="ko-KR" dirty="0" err="1"/>
              <a:t>have</a:t>
            </a:r>
            <a:r>
              <a:rPr lang="ko-KR" altLang="ko-KR" dirty="0"/>
              <a:t> </a:t>
            </a:r>
            <a:r>
              <a:rPr lang="ko-KR" altLang="ko-KR" dirty="0" err="1"/>
              <a:t>a</a:t>
            </a:r>
            <a:r>
              <a:rPr lang="ko-KR" altLang="ko-KR" dirty="0"/>
              <a:t> </a:t>
            </a:r>
            <a:r>
              <a:rPr lang="ko-KR" altLang="ko-KR" dirty="0" err="1"/>
              <a:t>realization</a:t>
            </a:r>
            <a:r>
              <a:rPr lang="ko-KR" altLang="ko-KR" dirty="0"/>
              <a:t> of </a:t>
            </a:r>
            <a:r>
              <a:rPr lang="ko-KR" altLang="ko-KR" dirty="0" err="1"/>
              <a:t>the</a:t>
            </a:r>
            <a:r>
              <a:rPr lang="ko-KR" altLang="ko-KR" dirty="0"/>
              <a:t> </a:t>
            </a:r>
            <a:r>
              <a:rPr lang="ko-KR" altLang="ko-KR" dirty="0" err="1"/>
              <a:t>economists</a:t>
            </a:r>
            <a:r>
              <a:rPr lang="ko-KR" altLang="ko-KR" dirty="0"/>
              <a:t>’ </a:t>
            </a:r>
            <a:r>
              <a:rPr lang="ko-KR" altLang="ko-KR" dirty="0" err="1"/>
              <a:t>model</a:t>
            </a:r>
            <a:r>
              <a:rPr lang="ko-KR" altLang="ko-KR" dirty="0"/>
              <a:t> of </a:t>
            </a:r>
            <a:r>
              <a:rPr lang="ko-KR" altLang="ko-KR" dirty="0" err="1"/>
              <a:t>a</a:t>
            </a:r>
            <a:r>
              <a:rPr lang="ko-KR" altLang="ko-KR" dirty="0"/>
              <a:t> </a:t>
            </a:r>
            <a:r>
              <a:rPr lang="ko-KR" altLang="ko-KR" dirty="0" err="1"/>
              <a:t>competitive</a:t>
            </a:r>
            <a:r>
              <a:rPr lang="ko-KR" altLang="ko-KR" dirty="0"/>
              <a:t> </a:t>
            </a:r>
            <a:r>
              <a:rPr lang="ko-KR" altLang="ko-KR" dirty="0" err="1"/>
              <a:t>market</a:t>
            </a:r>
            <a:r>
              <a:rPr lang="ko-KR" altLang="ko-KR" dirty="0"/>
              <a:t>. … </a:t>
            </a:r>
            <a:r>
              <a:rPr lang="ko-KR" altLang="ko-KR" dirty="0" err="1"/>
              <a:t>Many</a:t>
            </a:r>
            <a:r>
              <a:rPr lang="ko-KR" altLang="ko-KR" dirty="0"/>
              <a:t> </a:t>
            </a:r>
            <a:r>
              <a:rPr lang="ko-KR" altLang="ko-KR" dirty="0" err="1"/>
              <a:t>associations</a:t>
            </a:r>
            <a:r>
              <a:rPr lang="ko-KR" altLang="ko-KR" dirty="0"/>
              <a:t> </a:t>
            </a:r>
            <a:r>
              <a:rPr lang="ko-KR" altLang="ko-KR" dirty="0" err="1"/>
              <a:t>competing</a:t>
            </a:r>
            <a:r>
              <a:rPr lang="ko-KR" altLang="ko-KR" dirty="0"/>
              <a:t> </a:t>
            </a:r>
            <a:r>
              <a:rPr lang="ko-KR" altLang="ko-KR" dirty="0" err="1"/>
              <a:t>for</a:t>
            </a:r>
            <a:r>
              <a:rPr lang="ko-KR" altLang="ko-KR" dirty="0"/>
              <a:t> </a:t>
            </a:r>
            <a:r>
              <a:rPr lang="ko-KR" altLang="ko-KR" dirty="0" err="1"/>
              <a:t>my</a:t>
            </a:r>
            <a:r>
              <a:rPr lang="ko-KR" altLang="ko-KR" dirty="0"/>
              <a:t> </a:t>
            </a:r>
            <a:r>
              <a:rPr lang="ko-KR" altLang="ko-KR" dirty="0" err="1"/>
              <a:t>membership</a:t>
            </a:r>
            <a:r>
              <a:rPr lang="ko-KR" altLang="ko-KR" dirty="0"/>
              <a:t> </a:t>
            </a:r>
            <a:r>
              <a:rPr lang="ko-KR" altLang="ko-KR" dirty="0" err="1"/>
              <a:t>are</a:t>
            </a:r>
            <a:r>
              <a:rPr lang="ko-KR" altLang="ko-KR" dirty="0"/>
              <a:t> </a:t>
            </a:r>
            <a:r>
              <a:rPr lang="ko-KR" altLang="ko-KR" dirty="0" err="1"/>
              <a:t>the</a:t>
            </a:r>
            <a:r>
              <a:rPr lang="ko-KR" altLang="ko-KR" dirty="0"/>
              <a:t> </a:t>
            </a:r>
            <a:r>
              <a:rPr lang="ko-KR" altLang="ko-KR" dirty="0" err="1"/>
              <a:t>same</a:t>
            </a:r>
            <a:r>
              <a:rPr lang="ko-KR" altLang="ko-KR" dirty="0"/>
              <a:t> </a:t>
            </a:r>
            <a:r>
              <a:rPr lang="ko-KR" altLang="ko-KR" dirty="0" err="1"/>
              <a:t>structurally</a:t>
            </a:r>
            <a:r>
              <a:rPr lang="ko-KR" altLang="ko-KR" dirty="0"/>
              <a:t> </a:t>
            </a:r>
            <a:r>
              <a:rPr lang="ko-KR" altLang="ko-KR" dirty="0" err="1"/>
              <a:t>as</a:t>
            </a:r>
            <a:r>
              <a:rPr lang="ko-KR" altLang="ko-KR" dirty="0"/>
              <a:t> </a:t>
            </a:r>
            <a:r>
              <a:rPr lang="ko-KR" altLang="ko-KR" dirty="0" err="1"/>
              <a:t>many</a:t>
            </a:r>
            <a:r>
              <a:rPr lang="ko-KR" altLang="ko-KR" dirty="0"/>
              <a:t> </a:t>
            </a:r>
            <a:r>
              <a:rPr lang="ko-KR" altLang="ko-KR" dirty="0" err="1"/>
              <a:t>firms</a:t>
            </a:r>
            <a:r>
              <a:rPr lang="ko-KR" altLang="ko-KR" dirty="0"/>
              <a:t> </a:t>
            </a:r>
            <a:r>
              <a:rPr lang="ko-KR" altLang="ko-KR" dirty="0" err="1"/>
              <a:t>competing</a:t>
            </a:r>
            <a:r>
              <a:rPr lang="ko-KR" altLang="ko-KR" dirty="0"/>
              <a:t> </a:t>
            </a:r>
            <a:r>
              <a:rPr lang="ko-KR" altLang="ko-KR" dirty="0" err="1"/>
              <a:t>to</a:t>
            </a:r>
            <a:r>
              <a:rPr lang="ko-KR" altLang="ko-KR" dirty="0"/>
              <a:t> </a:t>
            </a:r>
            <a:r>
              <a:rPr lang="ko-KR" altLang="ko-KR" dirty="0" err="1"/>
              <a:t>employ</a:t>
            </a:r>
            <a:r>
              <a:rPr lang="ko-KR" altLang="ko-KR" dirty="0"/>
              <a:t> </a:t>
            </a:r>
            <a:r>
              <a:rPr lang="ko-KR" altLang="ko-KR" dirty="0" err="1"/>
              <a:t>me</a:t>
            </a:r>
            <a:r>
              <a:rPr lang="ko-KR" altLang="ko-KR" dirty="0"/>
              <a:t>. </a:t>
            </a:r>
            <a:r>
              <a:rPr lang="ko-KR" altLang="ko-KR" dirty="0" err="1"/>
              <a:t>In</a:t>
            </a:r>
            <a:r>
              <a:rPr lang="ko-KR" altLang="ko-KR" dirty="0"/>
              <a:t> </a:t>
            </a:r>
            <a:r>
              <a:rPr lang="ko-KR" altLang="ko-KR" dirty="0" err="1"/>
              <a:t>each</a:t>
            </a:r>
            <a:r>
              <a:rPr lang="ko-KR" altLang="ko-KR" dirty="0"/>
              <a:t> </a:t>
            </a:r>
            <a:r>
              <a:rPr lang="ko-KR" altLang="ko-KR" dirty="0" err="1"/>
              <a:t>case</a:t>
            </a:r>
            <a:r>
              <a:rPr lang="ko-KR" altLang="ko-KR" dirty="0"/>
              <a:t> </a:t>
            </a:r>
            <a:r>
              <a:rPr lang="ko-KR" altLang="ko-KR" dirty="0" err="1"/>
              <a:t>I</a:t>
            </a:r>
            <a:r>
              <a:rPr lang="ko-KR" altLang="ko-KR" dirty="0"/>
              <a:t> </a:t>
            </a:r>
            <a:r>
              <a:rPr lang="ko-KR" altLang="ko-KR" dirty="0" err="1"/>
              <a:t>receive</a:t>
            </a:r>
            <a:r>
              <a:rPr lang="ko-KR" altLang="ko-KR" dirty="0"/>
              <a:t> </a:t>
            </a:r>
            <a:r>
              <a:rPr lang="ko-KR" altLang="ko-KR" dirty="0" err="1"/>
              <a:t>my</a:t>
            </a:r>
            <a:r>
              <a:rPr lang="ko-KR" altLang="ko-KR" dirty="0"/>
              <a:t> </a:t>
            </a:r>
            <a:r>
              <a:rPr lang="ko-KR" altLang="ko-KR" dirty="0" err="1"/>
              <a:t>marginal</a:t>
            </a:r>
            <a:r>
              <a:rPr lang="ko-KR" altLang="ko-KR" dirty="0"/>
              <a:t> </a:t>
            </a:r>
            <a:r>
              <a:rPr lang="ko-KR" altLang="ko-KR" dirty="0" err="1"/>
              <a:t>contribution</a:t>
            </a:r>
            <a:r>
              <a:rPr lang="ko-KR" altLang="ko-KR" dirty="0"/>
              <a:t>. </a:t>
            </a:r>
            <a:r>
              <a:rPr lang="ko-KR" altLang="ko-KR" dirty="0" err="1"/>
              <a:t>Thus</a:t>
            </a:r>
            <a:r>
              <a:rPr lang="ko-KR" altLang="ko-KR" dirty="0"/>
              <a:t>, </a:t>
            </a:r>
            <a:r>
              <a:rPr lang="ko-KR" altLang="ko-KR" dirty="0" err="1"/>
              <a:t>it</a:t>
            </a:r>
            <a:r>
              <a:rPr lang="ko-KR" altLang="ko-KR" dirty="0"/>
              <a:t> </a:t>
            </a:r>
            <a:r>
              <a:rPr lang="ko-KR" altLang="ko-KR" dirty="0" err="1"/>
              <a:t>seems</a:t>
            </a:r>
            <a:r>
              <a:rPr lang="ko-KR" altLang="ko-KR" dirty="0"/>
              <a:t>, </a:t>
            </a:r>
            <a:r>
              <a:rPr lang="ko-KR" altLang="ko-KR" dirty="0" err="1"/>
              <a:t>we</a:t>
            </a:r>
            <a:r>
              <a:rPr lang="ko-KR" altLang="ko-KR" dirty="0"/>
              <a:t> </a:t>
            </a:r>
            <a:r>
              <a:rPr lang="ko-KR" altLang="ko-KR" dirty="0" err="1"/>
              <a:t>have</a:t>
            </a:r>
            <a:r>
              <a:rPr lang="ko-KR" altLang="ko-KR" dirty="0"/>
              <a:t> </a:t>
            </a:r>
            <a:r>
              <a:rPr lang="ko-KR" altLang="ko-KR" dirty="0" err="1"/>
              <a:t>the</a:t>
            </a:r>
            <a:r>
              <a:rPr lang="ko-KR" altLang="ko-KR" dirty="0"/>
              <a:t> </a:t>
            </a:r>
            <a:r>
              <a:rPr lang="ko-KR" altLang="ko-KR" dirty="0" err="1"/>
              <a:t>result</a:t>
            </a:r>
            <a:r>
              <a:rPr lang="ko-KR" altLang="ko-KR" dirty="0"/>
              <a:t> </a:t>
            </a:r>
            <a:r>
              <a:rPr lang="ko-KR" altLang="ko-KR" dirty="0" err="1"/>
              <a:t>that</a:t>
            </a:r>
            <a:r>
              <a:rPr lang="ko-KR" altLang="ko-KR" dirty="0"/>
              <a:t> </a:t>
            </a:r>
            <a:r>
              <a:rPr lang="ko-KR" altLang="ko-KR" dirty="0" err="1"/>
              <a:t>in</a:t>
            </a:r>
            <a:r>
              <a:rPr lang="ko-KR" altLang="ko-KR" dirty="0"/>
              <a:t> </a:t>
            </a:r>
            <a:r>
              <a:rPr lang="ko-KR" altLang="ko-KR" dirty="0" err="1"/>
              <a:t>every</a:t>
            </a:r>
            <a:r>
              <a:rPr lang="ko-KR" altLang="ko-KR" dirty="0"/>
              <a:t> </a:t>
            </a:r>
            <a:r>
              <a:rPr lang="ko-KR" altLang="ko-KR" dirty="0" err="1"/>
              <a:t>stable</a:t>
            </a:r>
            <a:r>
              <a:rPr lang="ko-KR" altLang="ko-KR" dirty="0"/>
              <a:t> </a:t>
            </a:r>
            <a:r>
              <a:rPr lang="ko-KR" altLang="ko-KR" dirty="0" err="1"/>
              <a:t>association</a:t>
            </a:r>
            <a:r>
              <a:rPr lang="ko-KR" altLang="ko-KR" dirty="0"/>
              <a:t>, </a:t>
            </a:r>
            <a:r>
              <a:rPr lang="ko-KR" altLang="ko-KR" dirty="0" err="1"/>
              <a:t>each</a:t>
            </a:r>
            <a:r>
              <a:rPr lang="ko-KR" altLang="ko-KR" dirty="0"/>
              <a:t> </a:t>
            </a:r>
            <a:r>
              <a:rPr lang="ko-KR" altLang="ko-KR" dirty="0" err="1"/>
              <a:t>person</a:t>
            </a:r>
            <a:r>
              <a:rPr lang="ko-KR" altLang="ko-KR" dirty="0"/>
              <a:t> </a:t>
            </a:r>
            <a:r>
              <a:rPr lang="ko-KR" altLang="ko-KR" dirty="0" err="1"/>
              <a:t>receives</a:t>
            </a:r>
            <a:r>
              <a:rPr lang="ko-KR" altLang="ko-KR" dirty="0"/>
              <a:t> </a:t>
            </a:r>
            <a:r>
              <a:rPr lang="ko-KR" altLang="ko-KR" dirty="0" err="1"/>
              <a:t>his</a:t>
            </a:r>
            <a:r>
              <a:rPr lang="ko-KR" altLang="ko-KR" dirty="0"/>
              <a:t> </a:t>
            </a:r>
            <a:r>
              <a:rPr lang="ko-KR" altLang="ko-KR" dirty="0" err="1"/>
              <a:t>marginal</a:t>
            </a:r>
            <a:r>
              <a:rPr lang="ko-KR" altLang="ko-KR" dirty="0"/>
              <a:t> </a:t>
            </a:r>
            <a:r>
              <a:rPr lang="ko-KR" altLang="ko-KR" dirty="0" err="1"/>
              <a:t>contribution</a:t>
            </a:r>
            <a:r>
              <a:rPr lang="ko-KR" altLang="ko-KR" dirty="0"/>
              <a:t>; </a:t>
            </a:r>
            <a:r>
              <a:rPr lang="ko-KR" altLang="ko-KR" dirty="0" err="1"/>
              <a:t>in</a:t>
            </a:r>
            <a:r>
              <a:rPr lang="ko-KR" altLang="ko-KR" dirty="0"/>
              <a:t> </a:t>
            </a:r>
            <a:r>
              <a:rPr lang="ko-KR" altLang="ko-KR" dirty="0" err="1"/>
              <a:t>each</a:t>
            </a:r>
            <a:r>
              <a:rPr lang="ko-KR" altLang="ko-KR" dirty="0"/>
              <a:t> </a:t>
            </a:r>
            <a:r>
              <a:rPr lang="ko-KR" altLang="ko-KR" dirty="0" err="1"/>
              <a:t>world</a:t>
            </a:r>
            <a:r>
              <a:rPr lang="ko-KR" altLang="ko-KR" dirty="0"/>
              <a:t> </a:t>
            </a:r>
            <a:r>
              <a:rPr lang="ko-KR" altLang="ko-KR" dirty="0" err="1"/>
              <a:t>whose</a:t>
            </a:r>
            <a:r>
              <a:rPr lang="ko-KR" altLang="ko-KR" dirty="0"/>
              <a:t> </a:t>
            </a:r>
            <a:r>
              <a:rPr lang="ko-KR" altLang="ko-KR" dirty="0" err="1"/>
              <a:t>rational</a:t>
            </a:r>
            <a:r>
              <a:rPr lang="ko-KR" altLang="ko-KR" dirty="0"/>
              <a:t> </a:t>
            </a:r>
            <a:r>
              <a:rPr lang="ko-KR" altLang="ko-KR" dirty="0" err="1"/>
              <a:t>members</a:t>
            </a:r>
            <a:r>
              <a:rPr lang="ko-KR" altLang="ko-KR" dirty="0"/>
              <a:t> </a:t>
            </a:r>
            <a:r>
              <a:rPr lang="ko-KR" altLang="ko-KR" dirty="0" err="1"/>
              <a:t>can</a:t>
            </a:r>
            <a:r>
              <a:rPr lang="ko-KR" altLang="ko-KR" dirty="0"/>
              <a:t> </a:t>
            </a:r>
            <a:r>
              <a:rPr lang="ko-KR" altLang="ko-KR" dirty="0" err="1"/>
              <a:t>imagine</a:t>
            </a:r>
            <a:r>
              <a:rPr lang="ko-KR" altLang="ko-KR" dirty="0"/>
              <a:t> </a:t>
            </a:r>
            <a:r>
              <a:rPr lang="ko-KR" altLang="ko-KR" dirty="0" err="1"/>
              <a:t>worlds</a:t>
            </a:r>
            <a:r>
              <a:rPr lang="ko-KR" altLang="ko-KR" dirty="0"/>
              <a:t> and </a:t>
            </a:r>
            <a:r>
              <a:rPr lang="ko-KR" altLang="ko-KR" dirty="0" err="1"/>
              <a:t>emigrate</a:t>
            </a:r>
            <a:r>
              <a:rPr lang="ko-KR" altLang="ko-KR" dirty="0"/>
              <a:t> </a:t>
            </a:r>
            <a:r>
              <a:rPr lang="ko-KR" altLang="ko-KR" dirty="0" err="1"/>
              <a:t>to</a:t>
            </a:r>
            <a:r>
              <a:rPr lang="ko-KR" altLang="ko-KR" dirty="0"/>
              <a:t> </a:t>
            </a:r>
            <a:r>
              <a:rPr lang="ko-KR" altLang="ko-KR" dirty="0" err="1"/>
              <a:t>them</a:t>
            </a:r>
            <a:r>
              <a:rPr lang="ko-KR" altLang="ko-KR" dirty="0"/>
              <a:t> and </a:t>
            </a:r>
            <a:r>
              <a:rPr lang="ko-KR" altLang="ko-KR" dirty="0" err="1"/>
              <a:t>in</a:t>
            </a:r>
            <a:r>
              <a:rPr lang="ko-KR" altLang="ko-KR" dirty="0"/>
              <a:t> </a:t>
            </a:r>
            <a:r>
              <a:rPr lang="ko-KR" altLang="ko-KR" dirty="0" err="1"/>
              <a:t>which</a:t>
            </a:r>
            <a:r>
              <a:rPr lang="ko-KR" altLang="ko-KR" dirty="0"/>
              <a:t> </a:t>
            </a:r>
            <a:r>
              <a:rPr lang="ko-KR" altLang="ko-KR" dirty="0" err="1"/>
              <a:t>no</a:t>
            </a:r>
            <a:r>
              <a:rPr lang="ko-KR" altLang="ko-KR" dirty="0"/>
              <a:t> </a:t>
            </a:r>
            <a:r>
              <a:rPr lang="ko-KR" altLang="ko-KR" dirty="0" err="1"/>
              <a:t>rational</a:t>
            </a:r>
            <a:r>
              <a:rPr lang="ko-KR" altLang="ko-KR" dirty="0"/>
              <a:t> </a:t>
            </a:r>
            <a:r>
              <a:rPr lang="ko-KR" altLang="ko-KR" dirty="0" err="1"/>
              <a:t>member</a:t>
            </a:r>
            <a:r>
              <a:rPr lang="ko-KR" altLang="ko-KR" dirty="0"/>
              <a:t> </a:t>
            </a:r>
            <a:r>
              <a:rPr lang="ko-KR" altLang="ko-KR" dirty="0" err="1"/>
              <a:t>can</a:t>
            </a:r>
            <a:r>
              <a:rPr lang="ko-KR" altLang="ko-KR" dirty="0"/>
              <a:t> </a:t>
            </a:r>
            <a:r>
              <a:rPr lang="ko-KR" altLang="ko-KR" dirty="0" err="1"/>
              <a:t>imagine</a:t>
            </a:r>
            <a:r>
              <a:rPr lang="ko-KR" altLang="ko-KR" dirty="0"/>
              <a:t> </a:t>
            </a:r>
            <a:r>
              <a:rPr lang="ko-KR" altLang="ko-KR" dirty="0" err="1"/>
              <a:t>another</a:t>
            </a:r>
            <a:r>
              <a:rPr lang="ko-KR" altLang="ko-KR" dirty="0"/>
              <a:t> </a:t>
            </a:r>
            <a:r>
              <a:rPr lang="ko-KR" altLang="ko-KR" dirty="0" err="1"/>
              <a:t>world</a:t>
            </a:r>
            <a:r>
              <a:rPr lang="ko-KR" altLang="ko-KR" dirty="0"/>
              <a:t> </a:t>
            </a:r>
            <a:r>
              <a:rPr lang="ko-KR" altLang="ko-KR" dirty="0" err="1"/>
              <a:t>he</a:t>
            </a:r>
            <a:r>
              <a:rPr lang="ko-KR" altLang="ko-KR" dirty="0"/>
              <a:t> </a:t>
            </a:r>
            <a:r>
              <a:rPr lang="ko-KR" altLang="ko-KR" dirty="0" err="1"/>
              <a:t>would</a:t>
            </a:r>
            <a:r>
              <a:rPr lang="ko-KR" altLang="ko-KR" dirty="0"/>
              <a:t> </a:t>
            </a:r>
            <a:r>
              <a:rPr lang="ko-KR" altLang="ko-KR" dirty="0" err="1"/>
              <a:t>rather</a:t>
            </a:r>
            <a:r>
              <a:rPr lang="ko-KR" altLang="ko-KR" dirty="0"/>
              <a:t> </a:t>
            </a:r>
            <a:r>
              <a:rPr lang="ko-KR" altLang="ko-KR" dirty="0" err="1"/>
              <a:t>live</a:t>
            </a:r>
            <a:r>
              <a:rPr lang="ko-KR" altLang="ko-KR" dirty="0"/>
              <a:t> </a:t>
            </a:r>
            <a:r>
              <a:rPr lang="ko-KR" altLang="ko-KR" dirty="0" err="1"/>
              <a:t>in</a:t>
            </a:r>
            <a:r>
              <a:rPr lang="ko-KR" altLang="ko-KR" dirty="0"/>
              <a:t> (</a:t>
            </a:r>
            <a:r>
              <a:rPr lang="ko-KR" altLang="ko-KR" dirty="0" err="1"/>
              <a:t>in</a:t>
            </a:r>
            <a:r>
              <a:rPr lang="ko-KR" altLang="ko-KR" dirty="0"/>
              <a:t> </a:t>
            </a:r>
            <a:r>
              <a:rPr lang="ko-KR" altLang="ko-KR" dirty="0" err="1"/>
              <a:t>which</a:t>
            </a:r>
            <a:r>
              <a:rPr lang="ko-KR" altLang="ko-KR" dirty="0"/>
              <a:t> </a:t>
            </a:r>
            <a:r>
              <a:rPr lang="ko-KR" altLang="ko-KR" dirty="0" err="1"/>
              <a:t>each</a:t>
            </a:r>
            <a:r>
              <a:rPr lang="ko-KR" altLang="ko-KR" dirty="0"/>
              <a:t> </a:t>
            </a:r>
            <a:r>
              <a:rPr lang="ko-KR" altLang="ko-KR" dirty="0" err="1"/>
              <a:t>person</a:t>
            </a:r>
            <a:r>
              <a:rPr lang="ko-KR" altLang="ko-KR" dirty="0"/>
              <a:t> </a:t>
            </a:r>
            <a:r>
              <a:rPr lang="ko-KR" altLang="ko-KR" dirty="0" err="1"/>
              <a:t>has</a:t>
            </a:r>
            <a:r>
              <a:rPr lang="ko-KR" altLang="ko-KR" dirty="0"/>
              <a:t> </a:t>
            </a:r>
            <a:r>
              <a:rPr lang="ko-KR" altLang="ko-KR" dirty="0" err="1"/>
              <a:t>the</a:t>
            </a:r>
            <a:r>
              <a:rPr lang="ko-KR" altLang="ko-KR" dirty="0"/>
              <a:t> </a:t>
            </a:r>
            <a:r>
              <a:rPr lang="ko-KR" altLang="ko-KR" dirty="0" err="1"/>
              <a:t>same</a:t>
            </a:r>
            <a:r>
              <a:rPr lang="ko-KR" altLang="ko-KR" dirty="0"/>
              <a:t> </a:t>
            </a:r>
            <a:r>
              <a:rPr lang="ko-KR" altLang="ko-KR" dirty="0" err="1"/>
              <a:t>imagining</a:t>
            </a:r>
            <a:r>
              <a:rPr lang="ko-KR" altLang="ko-KR" dirty="0"/>
              <a:t> and </a:t>
            </a:r>
            <a:r>
              <a:rPr lang="ko-KR" altLang="ko-KR" dirty="0" err="1"/>
              <a:t>emigrating</a:t>
            </a:r>
            <a:r>
              <a:rPr lang="ko-KR" altLang="ko-KR" dirty="0"/>
              <a:t> </a:t>
            </a:r>
            <a:r>
              <a:rPr lang="ko-KR" altLang="ko-KR" dirty="0" err="1"/>
              <a:t>rights</a:t>
            </a:r>
            <a:r>
              <a:rPr lang="ko-KR" altLang="ko-KR" dirty="0"/>
              <a:t>) </a:t>
            </a:r>
            <a:r>
              <a:rPr lang="ko-KR" altLang="ko-KR" dirty="0" err="1"/>
              <a:t>which</a:t>
            </a:r>
            <a:r>
              <a:rPr lang="ko-KR" altLang="ko-KR" dirty="0"/>
              <a:t> </a:t>
            </a:r>
            <a:r>
              <a:rPr lang="ko-KR" altLang="ko-KR" dirty="0" err="1"/>
              <a:t>he</a:t>
            </a:r>
            <a:r>
              <a:rPr lang="ko-KR" altLang="ko-KR" dirty="0"/>
              <a:t> </a:t>
            </a:r>
            <a:r>
              <a:rPr lang="ko-KR" altLang="ko-KR" dirty="0" err="1"/>
              <a:t>thinks</a:t>
            </a:r>
            <a:r>
              <a:rPr lang="ko-KR" altLang="ko-KR" dirty="0"/>
              <a:t> </a:t>
            </a:r>
            <a:r>
              <a:rPr lang="ko-KR" altLang="ko-KR" dirty="0" err="1"/>
              <a:t>would</a:t>
            </a:r>
            <a:r>
              <a:rPr lang="ko-KR" altLang="ko-KR" dirty="0"/>
              <a:t> </a:t>
            </a:r>
            <a:r>
              <a:rPr lang="ko-KR" altLang="ko-KR" dirty="0" err="1"/>
              <a:t>endure</a:t>
            </a:r>
            <a:r>
              <a:rPr lang="ko-KR" altLang="ko-KR" dirty="0"/>
              <a:t>, </a:t>
            </a:r>
            <a:r>
              <a:rPr lang="ko-KR" altLang="ko-KR" dirty="0" err="1"/>
              <a:t>each</a:t>
            </a:r>
            <a:r>
              <a:rPr lang="ko-KR" altLang="ko-KR" dirty="0"/>
              <a:t> </a:t>
            </a:r>
            <a:r>
              <a:rPr lang="ko-KR" altLang="ko-KR" dirty="0" err="1"/>
              <a:t>person</a:t>
            </a:r>
            <a:r>
              <a:rPr lang="ko-KR" altLang="ko-KR" dirty="0"/>
              <a:t> </a:t>
            </a:r>
            <a:r>
              <a:rPr lang="ko-KR" altLang="ko-KR" dirty="0" err="1"/>
              <a:t>receives</a:t>
            </a:r>
            <a:r>
              <a:rPr lang="ko-KR" altLang="ko-KR" dirty="0"/>
              <a:t> </a:t>
            </a:r>
            <a:r>
              <a:rPr lang="ko-KR" altLang="ko-KR" dirty="0" err="1"/>
              <a:t>his</a:t>
            </a:r>
            <a:r>
              <a:rPr lang="ko-KR" altLang="ko-KR" dirty="0"/>
              <a:t> </a:t>
            </a:r>
            <a:r>
              <a:rPr lang="ko-KR" altLang="ko-KR" dirty="0" err="1"/>
              <a:t>marginal</a:t>
            </a:r>
            <a:r>
              <a:rPr lang="ko-KR" altLang="ko-KR" dirty="0"/>
              <a:t> </a:t>
            </a:r>
            <a:r>
              <a:rPr lang="ko-KR" altLang="ko-KR" dirty="0" err="1"/>
              <a:t>contribution</a:t>
            </a:r>
            <a:r>
              <a:rPr lang="ko-KR" altLang="ko-KR" dirty="0"/>
              <a:t> </a:t>
            </a:r>
            <a:r>
              <a:rPr lang="ko-KR" altLang="ko-KR" dirty="0" err="1"/>
              <a:t>to</a:t>
            </a:r>
            <a:r>
              <a:rPr lang="ko-KR" altLang="ko-KR" dirty="0"/>
              <a:t> </a:t>
            </a:r>
            <a:r>
              <a:rPr lang="ko-KR" altLang="ko-KR" dirty="0" err="1"/>
              <a:t>the</a:t>
            </a:r>
            <a:r>
              <a:rPr lang="ko-KR" altLang="ko-KR" dirty="0"/>
              <a:t> </a:t>
            </a:r>
            <a:r>
              <a:rPr lang="ko-KR" altLang="ko-KR" dirty="0" err="1"/>
              <a:t>world</a:t>
            </a:r>
            <a:r>
              <a:rPr lang="ko-KR" altLang="ko-KR" dirty="0"/>
              <a:t>.</a:t>
            </a:r>
            <a:r>
              <a:rPr lang="en-US" altLang="ko-KR" dirty="0"/>
              <a:t>”</a:t>
            </a:r>
            <a:r>
              <a:rPr lang="ko-KR" altLang="ko-KR" dirty="0"/>
              <a:t> (</a:t>
            </a:r>
            <a:r>
              <a:rPr lang="ko-KR" altLang="ko-KR" dirty="0" err="1"/>
              <a:t>Nozick</a:t>
            </a:r>
            <a:r>
              <a:rPr lang="ko-KR" altLang="ko-KR" dirty="0"/>
              <a:t> 1974: 302)</a:t>
            </a:r>
            <a:endParaRPr lang="en-US" altLang="ko-KR" dirty="0"/>
          </a:p>
          <a:p>
            <a:pPr marL="285750" indent="-285750">
              <a:buFont typeface="Arial" panose="020B0604020202020204" pitchFamily="34" charset="0"/>
              <a:buChar char="•"/>
            </a:pPr>
            <a:endParaRPr lang="en-US" altLang="ko-KR" dirty="0"/>
          </a:p>
          <a:p>
            <a:pPr marL="285750" indent="-285750">
              <a:buFont typeface="Wingdings" panose="05000000000000000000" pitchFamily="2" charset="2"/>
              <a:buChar char="à"/>
            </a:pPr>
            <a:r>
              <a:rPr lang="en-US" dirty="0"/>
              <a:t>It is no accident that Nozick is referring to “the economists’ model of a competitive market”, as it is one of the fundamental principles of (neo-) classical economic theory that under a competitive market economy, people’s wages will equal to their marginal contributions, which renders wages received in such an economy “fair.” </a:t>
            </a:r>
            <a:endParaRPr lang="en-US" dirty="0">
              <a:ea typeface="맑은 고딕" panose="020B0503020000020004" pitchFamily="50" charset="-127"/>
              <a:cs typeface="Times New Roman" panose="02020603050405020304" pitchFamily="18" charset="0"/>
              <a:sym typeface="Wingdings" panose="05000000000000000000" pitchFamily="2" charset="2"/>
            </a:endParaRPr>
          </a:p>
          <a:p>
            <a:pPr marL="285750" indent="-285750">
              <a:buFont typeface="Wingdings" panose="05000000000000000000" pitchFamily="2" charset="2"/>
              <a:buChar char="à"/>
            </a:pPr>
            <a:endParaRPr lang="en-US" altLang="ko-KR" dirty="0">
              <a:ea typeface="맑은 고딕" panose="020B0503020000020004" pitchFamily="50" charset="-127"/>
              <a:cs typeface="Times New Roman" panose="02020603050405020304" pitchFamily="18" charset="0"/>
              <a:sym typeface="Wingdings" panose="05000000000000000000" pitchFamily="2" charset="2"/>
            </a:endParaRPr>
          </a:p>
          <a:p>
            <a:pPr marL="285750" indent="-285750">
              <a:buFont typeface="Arial" panose="020B0604020202020204" pitchFamily="34" charset="0"/>
              <a:buChar char="•"/>
            </a:pPr>
            <a:r>
              <a:rPr lang="en-US" dirty="0"/>
              <a:t>However, if it emerges that there are individuals who receive far less than their actual contribution to their associations, and furthermore, if all these worlds turn out to be Nozick-stable, collectively forming a Nozick-stable framework, then it suggests that such a framework, equated by Nozick with the minimal state, might (not necessarily, but possibly) not only tolerate but also perpetuate inequitable and exploitative associations and worlds. </a:t>
            </a:r>
          </a:p>
          <a:p>
            <a:endParaRPr lang="en-US" dirty="0"/>
          </a:p>
          <a:p>
            <a:pPr marL="285750" indent="-285750">
              <a:spcAft>
                <a:spcPts val="1000"/>
              </a:spcAft>
              <a:buFont typeface="Arial" panose="020B0604020202020204" pitchFamily="34" charset="0"/>
              <a:buChar char="•"/>
            </a:pPr>
            <a:endParaRPr lang="en-US" altLang="ko-KR" dirty="0">
              <a:effectLst/>
              <a:ea typeface="맑은 고딕" panose="020B0503020000020004" pitchFamily="50" charset="-127"/>
              <a:cs typeface="Times New Roman" panose="02020603050405020304" pitchFamily="18" charset="0"/>
            </a:endParaRPr>
          </a:p>
        </p:txBody>
      </p:sp>
    </p:spTree>
    <p:extLst>
      <p:ext uri="{BB962C8B-B14F-4D97-AF65-F5344CB8AC3E}">
        <p14:creationId xmlns:p14="http://schemas.microsoft.com/office/powerpoint/2010/main" val="3270630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fade">
                                      <p:cBhvr>
                                        <p:cTn id="2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21DF6C-3453-04EB-1E09-7CB94DAF0BA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67A766E2-8A07-00D9-5804-B4D26C742643}"/>
              </a:ext>
            </a:extLst>
          </p:cNvPr>
          <p:cNvSpPr txBox="1"/>
          <p:nvPr/>
        </p:nvSpPr>
        <p:spPr>
          <a:xfrm>
            <a:off x="0" y="14593"/>
            <a:ext cx="9144000" cy="6196568"/>
          </a:xfrm>
          <a:prstGeom prst="rect">
            <a:avLst/>
          </a:prstGeom>
          <a:noFill/>
        </p:spPr>
        <p:txBody>
          <a:bodyPr wrap="square" rtlCol="0">
            <a:spAutoFit/>
          </a:bodyPr>
          <a:lstStyle/>
          <a:p>
            <a:pPr>
              <a:spcAft>
                <a:spcPts val="1000"/>
              </a:spcAft>
            </a:pPr>
            <a:r>
              <a:rPr lang="en-US" altLang="ko-KR" sz="2000" b="1" dirty="0">
                <a:ea typeface="맑은 고딕" panose="020B0503020000020004" pitchFamily="50" charset="-127"/>
                <a:cs typeface="Times New Roman" panose="02020603050405020304" pitchFamily="18" charset="0"/>
              </a:rPr>
              <a:t>Prelude: Nozick Stable Worlds and Marginal Contribution (cont.)</a:t>
            </a:r>
            <a:endParaRPr lang="en-US" altLang="ko-KR" dirty="0"/>
          </a:p>
          <a:p>
            <a:endParaRPr lang="en-US" dirty="0"/>
          </a:p>
          <a:p>
            <a:pPr marL="285750" indent="-285750">
              <a:buFont typeface="Wingdings" pitchFamily="2" charset="2"/>
              <a:buChar char="à"/>
            </a:pPr>
            <a:r>
              <a:rPr lang="en-US" dirty="0"/>
              <a:t>Such a scenario scarcely aligns with the notion of utopia. </a:t>
            </a:r>
          </a:p>
          <a:p>
            <a:pPr marL="285750" indent="-285750">
              <a:buFont typeface="Wingdings" pitchFamily="2" charset="2"/>
              <a:buChar char="à"/>
            </a:pPr>
            <a:endParaRPr lang="en-US" dirty="0"/>
          </a:p>
          <a:p>
            <a:pPr marL="285750" indent="-285750">
              <a:buFont typeface="Wingdings" pitchFamily="2" charset="2"/>
              <a:buChar char="à"/>
            </a:pPr>
            <a:r>
              <a:rPr lang="en-US" dirty="0"/>
              <a:t>Therefore, for Nozick to effectively demonstrate that the minimal state, as a utopian framework, refrains from perpetuating such exploitative structures and descending into dystopia, it becomes imperative to prove that every individual does indeed receive their fair marginal contribution within a Nozick-stable framework.</a:t>
            </a:r>
          </a:p>
          <a:p>
            <a:endParaRPr lang="en-US" dirty="0"/>
          </a:p>
          <a:p>
            <a:pPr marL="285750" indent="-285750">
              <a:buFont typeface="Arial" panose="020B0604020202020204" pitchFamily="34" charset="0"/>
              <a:buChar char="•"/>
            </a:pPr>
            <a:r>
              <a:rPr lang="en-US" dirty="0"/>
              <a:t>However, in ASU, Nozick leaves such a task rather unfinished with a brief disclaimer: “Our argument thus far has been intuitive; we shall offer no formal argument here” (Nozick, 1974: 302). </a:t>
            </a:r>
          </a:p>
          <a:p>
            <a:pPr marL="285750" indent="-285750">
              <a:buFont typeface="Arial" panose="020B0604020202020204" pitchFamily="34" charset="0"/>
              <a:buChar char="•"/>
            </a:pPr>
            <a:endParaRPr lang="en-US" altLang="ko-KR" dirty="0">
              <a:ea typeface="맑은 고딕" panose="020B0503020000020004" pitchFamily="50" charset="-127"/>
              <a:cs typeface="Times New Roman" panose="02020603050405020304" pitchFamily="18" charset="0"/>
            </a:endParaRPr>
          </a:p>
          <a:p>
            <a:pPr marL="285750" indent="-285750">
              <a:buFont typeface="Wingdings" pitchFamily="2" charset="2"/>
              <a:buChar char="à"/>
            </a:pPr>
            <a:r>
              <a:rPr lang="en-US" dirty="0"/>
              <a:t>In this section, we will investigate whether it holds true that once we establish a Nozick-stable framework, under the conditions outlined in Propositions 6 and 7, each individual will indeed receive their marginal contribution from their respective Nozick-stable worlds to which they belong.</a:t>
            </a:r>
          </a:p>
          <a:p>
            <a:endParaRPr lang="en-US" dirty="0"/>
          </a:p>
          <a:p>
            <a:pPr marL="285750" indent="-285750">
              <a:buFont typeface="Arial" panose="020B0604020202020204" pitchFamily="34" charset="0"/>
              <a:buChar char="•"/>
            </a:pPr>
            <a:endParaRPr lang="en-US" altLang="ko-KR" dirty="0">
              <a:ea typeface="맑은 고딕" panose="020B0503020000020004" pitchFamily="50" charset="-127"/>
              <a:cs typeface="Times New Roman" panose="02020603050405020304" pitchFamily="18" charset="0"/>
            </a:endParaRPr>
          </a:p>
          <a:p>
            <a:pPr marL="285750" indent="-285750">
              <a:spcAft>
                <a:spcPts val="1000"/>
              </a:spcAft>
              <a:buFont typeface="Wingdings" panose="05000000000000000000" pitchFamily="2" charset="2"/>
              <a:buChar char="à"/>
            </a:pPr>
            <a:endParaRPr lang="en-US" altLang="ko-KR" dirty="0">
              <a:ea typeface="맑은 고딕" panose="020B0503020000020004" pitchFamily="50" charset="-127"/>
              <a:cs typeface="Times New Roman" panose="02020603050405020304" pitchFamily="18" charset="0"/>
            </a:endParaRPr>
          </a:p>
          <a:p>
            <a:pPr marL="285750" indent="-285750">
              <a:spcAft>
                <a:spcPts val="1000"/>
              </a:spcAft>
              <a:buFont typeface="Arial" panose="020B0604020202020204" pitchFamily="34" charset="0"/>
              <a:buChar char="•"/>
            </a:pPr>
            <a:endParaRPr lang="en-US" altLang="ko-KR" dirty="0">
              <a:effectLst/>
              <a:ea typeface="맑은 고딕" panose="020B0503020000020004" pitchFamily="50" charset="-127"/>
              <a:cs typeface="Times New Roman" panose="02020603050405020304" pitchFamily="18" charset="0"/>
            </a:endParaRPr>
          </a:p>
        </p:txBody>
      </p:sp>
    </p:spTree>
    <p:extLst>
      <p:ext uri="{BB962C8B-B14F-4D97-AF65-F5344CB8AC3E}">
        <p14:creationId xmlns:p14="http://schemas.microsoft.com/office/powerpoint/2010/main" val="1321175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fade">
                                      <p:cBhvr>
                                        <p:cTn id="2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A95A8D1-93A0-4759-A97B-81EBDEFBC6C3}"/>
                  </a:ext>
                </a:extLst>
              </p:cNvPr>
              <p:cNvSpPr txBox="1"/>
              <p:nvPr/>
            </p:nvSpPr>
            <p:spPr>
              <a:xfrm>
                <a:off x="0" y="14593"/>
                <a:ext cx="9144000" cy="7583102"/>
              </a:xfrm>
              <a:prstGeom prst="rect">
                <a:avLst/>
              </a:prstGeom>
              <a:noFill/>
            </p:spPr>
            <p:txBody>
              <a:bodyPr wrap="square" rtlCol="0">
                <a:spAutoFit/>
              </a:bodyPr>
              <a:lstStyle/>
              <a:p>
                <a:pPr>
                  <a:spcAft>
                    <a:spcPts val="1000"/>
                  </a:spcAft>
                </a:pPr>
                <a:r>
                  <a:rPr lang="en-US" altLang="ko-KR" sz="2000" b="1" dirty="0">
                    <a:ea typeface="맑은 고딕" panose="020B0503020000020004" pitchFamily="50" charset="-127"/>
                    <a:cs typeface="Times New Roman" panose="02020603050405020304" pitchFamily="18" charset="0"/>
                  </a:rPr>
                  <a:t>Each Peron’s Marginal Contribution: Its Definition</a:t>
                </a:r>
                <a:endParaRPr lang="en-US" altLang="ko-KR" b="1" dirty="0"/>
              </a:p>
              <a:p>
                <a:r>
                  <a:rPr lang="ko-KR" altLang="ko-KR" sz="1800" dirty="0" err="1">
                    <a:effectLst/>
                    <a:ea typeface="Times New Roman" panose="02020603050405020304" pitchFamily="18" charset="0"/>
                  </a:rPr>
                  <a:t>To</a:t>
                </a:r>
                <a:r>
                  <a:rPr lang="ko-KR" altLang="ko-KR" sz="1800" dirty="0">
                    <a:effectLst/>
                    <a:ea typeface="Times New Roman" panose="02020603050405020304" pitchFamily="18" charset="0"/>
                  </a:rPr>
                  <a:t> </a:t>
                </a:r>
                <a:r>
                  <a:rPr lang="ko-KR" altLang="ko-KR" sz="1800" dirty="0" err="1">
                    <a:effectLst/>
                    <a:ea typeface="Times New Roman" panose="02020603050405020304" pitchFamily="18" charset="0"/>
                  </a:rPr>
                  <a:t>do</a:t>
                </a:r>
                <a:r>
                  <a:rPr lang="ko-KR" altLang="ko-KR" sz="1800" dirty="0">
                    <a:effectLst/>
                    <a:ea typeface="Times New Roman" panose="02020603050405020304" pitchFamily="18" charset="0"/>
                  </a:rPr>
                  <a:t> </a:t>
                </a:r>
                <a:r>
                  <a:rPr lang="ko-KR" altLang="ko-KR" sz="1800" dirty="0" err="1">
                    <a:effectLst/>
                    <a:ea typeface="Times New Roman" panose="02020603050405020304" pitchFamily="18" charset="0"/>
                  </a:rPr>
                  <a:t>this</a:t>
                </a:r>
                <a:r>
                  <a:rPr lang="ko-KR" altLang="ko-KR" sz="1800" dirty="0">
                    <a:effectLst/>
                    <a:ea typeface="Times New Roman" panose="02020603050405020304" pitchFamily="18" charset="0"/>
                  </a:rPr>
                  <a:t>, </a:t>
                </a:r>
                <a:r>
                  <a:rPr lang="ko-KR" altLang="ko-KR" sz="1800" dirty="0" err="1">
                    <a:effectLst/>
                    <a:ea typeface="Times New Roman" panose="02020603050405020304" pitchFamily="18" charset="0"/>
                  </a:rPr>
                  <a:t>we</a:t>
                </a:r>
                <a:r>
                  <a:rPr lang="ko-KR" altLang="ko-KR" sz="1800" dirty="0">
                    <a:effectLst/>
                    <a:ea typeface="Times New Roman" panose="02020603050405020304" pitchFamily="18" charset="0"/>
                  </a:rPr>
                  <a:t> </a:t>
                </a:r>
                <a:r>
                  <a:rPr lang="ko-KR" altLang="ko-KR" sz="1800" dirty="0" err="1">
                    <a:effectLst/>
                    <a:ea typeface="Times New Roman" panose="02020603050405020304" pitchFamily="18" charset="0"/>
                  </a:rPr>
                  <a:t>would</a:t>
                </a:r>
                <a:r>
                  <a:rPr lang="ko-KR" altLang="ko-KR" sz="1800" dirty="0">
                    <a:effectLst/>
                    <a:ea typeface="Times New Roman" panose="02020603050405020304" pitchFamily="18" charset="0"/>
                  </a:rPr>
                  <a:t> </a:t>
                </a:r>
                <a:r>
                  <a:rPr lang="ko-KR" altLang="ko-KR" sz="1800" dirty="0" err="1">
                    <a:effectLst/>
                    <a:ea typeface="Times New Roman" panose="02020603050405020304" pitchFamily="18" charset="0"/>
                  </a:rPr>
                  <a:t>need</a:t>
                </a:r>
                <a:r>
                  <a:rPr lang="ko-KR" altLang="ko-KR" sz="1800" dirty="0">
                    <a:effectLst/>
                    <a:ea typeface="Times New Roman" panose="02020603050405020304" pitchFamily="18" charset="0"/>
                  </a:rPr>
                  <a:t> </a:t>
                </a:r>
                <a:r>
                  <a:rPr lang="ko-KR" altLang="ko-KR" sz="1800" dirty="0" err="1">
                    <a:effectLst/>
                    <a:ea typeface="Times New Roman" panose="02020603050405020304" pitchFamily="18" charset="0"/>
                  </a:rPr>
                  <a:t>to</a:t>
                </a:r>
                <a:r>
                  <a:rPr lang="ko-KR" altLang="ko-KR" sz="1800" dirty="0">
                    <a:effectLst/>
                    <a:ea typeface="Times New Roman" panose="02020603050405020304" pitchFamily="18" charset="0"/>
                  </a:rPr>
                  <a:t> </a:t>
                </a:r>
                <a:r>
                  <a:rPr lang="ko-KR" altLang="ko-KR" sz="1800" dirty="0" err="1">
                    <a:effectLst/>
                    <a:ea typeface="Times New Roman" panose="02020603050405020304" pitchFamily="18" charset="0"/>
                  </a:rPr>
                  <a:t>first</a:t>
                </a:r>
                <a:r>
                  <a:rPr lang="ko-KR" altLang="ko-KR" sz="1800" dirty="0">
                    <a:effectLst/>
                    <a:ea typeface="Times New Roman" panose="02020603050405020304" pitchFamily="18" charset="0"/>
                  </a:rPr>
                  <a:t> </a:t>
                </a:r>
                <a:r>
                  <a:rPr lang="ko-KR" altLang="ko-KR" sz="1800" dirty="0" err="1">
                    <a:effectLst/>
                    <a:ea typeface="Times New Roman" panose="02020603050405020304" pitchFamily="18" charset="0"/>
                  </a:rPr>
                  <a:t>define</a:t>
                </a:r>
                <a:r>
                  <a:rPr lang="ko-KR" altLang="ko-KR" sz="1800" dirty="0">
                    <a:effectLst/>
                    <a:ea typeface="Times New Roman" panose="02020603050405020304" pitchFamily="18" charset="0"/>
                  </a:rPr>
                  <a:t> </a:t>
                </a:r>
                <a:r>
                  <a:rPr lang="ko-KR" altLang="ko-KR" sz="1800" dirty="0" err="1">
                    <a:effectLst/>
                    <a:ea typeface="Times New Roman" panose="02020603050405020304" pitchFamily="18" charset="0"/>
                  </a:rPr>
                  <a:t>each</a:t>
                </a:r>
                <a:r>
                  <a:rPr lang="ko-KR" altLang="ko-KR" sz="1800" dirty="0">
                    <a:effectLst/>
                    <a:ea typeface="Times New Roman" panose="02020603050405020304" pitchFamily="18" charset="0"/>
                  </a:rPr>
                  <a:t> </a:t>
                </a:r>
                <a:r>
                  <a:rPr lang="ko-KR" altLang="ko-KR" sz="1800" dirty="0" err="1">
                    <a:effectLst/>
                    <a:ea typeface="Times New Roman" panose="02020603050405020304" pitchFamily="18" charset="0"/>
                  </a:rPr>
                  <a:t>person’s</a:t>
                </a:r>
                <a:r>
                  <a:rPr lang="ko-KR" altLang="ko-KR" sz="1800" dirty="0">
                    <a:effectLst/>
                    <a:ea typeface="Times New Roman" panose="02020603050405020304" pitchFamily="18" charset="0"/>
                  </a:rPr>
                  <a:t> </a:t>
                </a:r>
                <a:r>
                  <a:rPr lang="ko-KR" altLang="ko-KR" sz="1800" dirty="0" err="1">
                    <a:effectLst/>
                    <a:ea typeface="Times New Roman" panose="02020603050405020304" pitchFamily="18" charset="0"/>
                  </a:rPr>
                  <a:t>marginal</a:t>
                </a:r>
                <a:r>
                  <a:rPr lang="ko-KR" altLang="ko-KR" sz="1800" dirty="0">
                    <a:effectLst/>
                    <a:ea typeface="Times New Roman" panose="02020603050405020304" pitchFamily="18" charset="0"/>
                  </a:rPr>
                  <a:t> </a:t>
                </a:r>
                <a:r>
                  <a:rPr lang="ko-KR" altLang="ko-KR" sz="1800" dirty="0" err="1">
                    <a:effectLst/>
                    <a:ea typeface="Times New Roman" panose="02020603050405020304" pitchFamily="18" charset="0"/>
                  </a:rPr>
                  <a:t>contribution</a:t>
                </a:r>
                <a:r>
                  <a:rPr lang="ko-KR" altLang="ko-KR" sz="1800" dirty="0">
                    <a:effectLst/>
                    <a:ea typeface="Times New Roman" panose="02020603050405020304" pitchFamily="18" charset="0"/>
                  </a:rPr>
                  <a:t> </a:t>
                </a:r>
                <a:r>
                  <a:rPr lang="ko-KR" altLang="ko-KR" sz="1800" dirty="0" err="1">
                    <a:effectLst/>
                    <a:ea typeface="Times New Roman" panose="02020603050405020304" pitchFamily="18" charset="0"/>
                  </a:rPr>
                  <a:t>as</a:t>
                </a:r>
                <a:r>
                  <a:rPr lang="ko-KR" altLang="ko-KR" sz="1800" dirty="0">
                    <a:effectLst/>
                    <a:ea typeface="Times New Roman" panose="02020603050405020304" pitchFamily="18" charset="0"/>
                  </a:rPr>
                  <a:t> </a:t>
                </a:r>
                <a:r>
                  <a:rPr lang="ko-KR" altLang="ko-KR" sz="1800" dirty="0" err="1">
                    <a:effectLst/>
                    <a:ea typeface="Times New Roman" panose="02020603050405020304" pitchFamily="18" charset="0"/>
                  </a:rPr>
                  <a:t>well</a:t>
                </a:r>
                <a:r>
                  <a:rPr lang="ko-KR" altLang="ko-KR" sz="1800" dirty="0">
                    <a:effectLst/>
                    <a:ea typeface="Times New Roman" panose="02020603050405020304" pitchFamily="18" charset="0"/>
                  </a:rPr>
                  <a:t> </a:t>
                </a:r>
                <a:r>
                  <a:rPr lang="ko-KR" altLang="ko-KR" sz="1800" dirty="0" err="1">
                    <a:effectLst/>
                    <a:ea typeface="Times New Roman" panose="02020603050405020304" pitchFamily="18" charset="0"/>
                  </a:rPr>
                  <a:t>as</a:t>
                </a:r>
                <a:r>
                  <a:rPr lang="ko-KR" altLang="ko-KR" sz="1800" dirty="0">
                    <a:effectLst/>
                    <a:ea typeface="Times New Roman" panose="02020603050405020304" pitchFamily="18" charset="0"/>
                  </a:rPr>
                  <a:t> </a:t>
                </a:r>
                <a:r>
                  <a:rPr lang="ko-KR" altLang="ko-KR" sz="1800" dirty="0" err="1">
                    <a:effectLst/>
                    <a:ea typeface="Times New Roman" panose="02020603050405020304" pitchFamily="18" charset="0"/>
                  </a:rPr>
                  <a:t>what</a:t>
                </a:r>
                <a:r>
                  <a:rPr lang="ko-KR" altLang="ko-KR" sz="1800" dirty="0">
                    <a:effectLst/>
                    <a:ea typeface="Times New Roman" panose="02020603050405020304" pitchFamily="18" charset="0"/>
                  </a:rPr>
                  <a:t> </a:t>
                </a:r>
                <a:r>
                  <a:rPr lang="ko-KR" altLang="ko-KR" sz="1800" dirty="0" err="1">
                    <a:effectLst/>
                    <a:ea typeface="Times New Roman" panose="02020603050405020304" pitchFamily="18" charset="0"/>
                  </a:rPr>
                  <a:t>each</a:t>
                </a:r>
                <a:r>
                  <a:rPr lang="ko-KR" altLang="ko-KR" sz="1800" dirty="0">
                    <a:effectLst/>
                    <a:ea typeface="Times New Roman" panose="02020603050405020304" pitchFamily="18" charset="0"/>
                  </a:rPr>
                  <a:t> </a:t>
                </a:r>
                <a:r>
                  <a:rPr lang="ko-KR" altLang="ko-KR" sz="1800" dirty="0" err="1">
                    <a:effectLst/>
                    <a:ea typeface="Times New Roman" panose="02020603050405020304" pitchFamily="18" charset="0"/>
                  </a:rPr>
                  <a:t>person</a:t>
                </a:r>
                <a:r>
                  <a:rPr lang="ko-KR" altLang="ko-KR" sz="1800" dirty="0">
                    <a:effectLst/>
                    <a:ea typeface="Times New Roman" panose="02020603050405020304" pitchFamily="18" charset="0"/>
                  </a:rPr>
                  <a:t> </a:t>
                </a:r>
                <a:r>
                  <a:rPr lang="ko-KR" altLang="ko-KR" sz="1800" dirty="0" err="1">
                    <a:effectLst/>
                    <a:ea typeface="Times New Roman" panose="02020603050405020304" pitchFamily="18" charset="0"/>
                  </a:rPr>
                  <a:t>receives</a:t>
                </a:r>
                <a:r>
                  <a:rPr lang="ko-KR" altLang="ko-KR" sz="1800" dirty="0">
                    <a:effectLst/>
                    <a:ea typeface="Times New Roman" panose="02020603050405020304" pitchFamily="18" charset="0"/>
                  </a:rPr>
                  <a:t> </a:t>
                </a:r>
                <a:r>
                  <a:rPr lang="en-US" altLang="ko-KR" sz="1800" dirty="0">
                    <a:effectLst/>
                    <a:ea typeface="Times New Roman" panose="02020603050405020304" pitchFamily="18" charset="0"/>
                  </a:rPr>
                  <a:t>in his/her </a:t>
                </a:r>
                <a:r>
                  <a:rPr lang="ko-KR" altLang="ko-KR" sz="1800" dirty="0" err="1">
                    <a:effectLst/>
                    <a:ea typeface="Times New Roman" panose="02020603050405020304" pitchFamily="18" charset="0"/>
                  </a:rPr>
                  <a:t>particular</a:t>
                </a:r>
                <a:r>
                  <a:rPr lang="ko-KR" altLang="ko-KR" sz="1800" dirty="0">
                    <a:effectLst/>
                    <a:ea typeface="Times New Roman" panose="02020603050405020304" pitchFamily="18" charset="0"/>
                  </a:rPr>
                  <a:t> </a:t>
                </a:r>
                <a:r>
                  <a:rPr lang="ko-KR" altLang="ko-KR" sz="1800" dirty="0" err="1">
                    <a:effectLst/>
                    <a:ea typeface="Times New Roman" panose="02020603050405020304" pitchFamily="18" charset="0"/>
                  </a:rPr>
                  <a:t>association</a:t>
                </a:r>
                <a:r>
                  <a:rPr lang="ko-KR" altLang="ko-KR" sz="1800" dirty="0">
                    <a:effectLst/>
                    <a:ea typeface="Times New Roman" panose="02020603050405020304" pitchFamily="18" charset="0"/>
                  </a:rPr>
                  <a:t>/</a:t>
                </a:r>
                <a:r>
                  <a:rPr lang="ko-KR" altLang="ko-KR" sz="1800" dirty="0" err="1">
                    <a:effectLst/>
                    <a:ea typeface="Times New Roman" panose="02020603050405020304" pitchFamily="18" charset="0"/>
                  </a:rPr>
                  <a:t>coalition</a:t>
                </a:r>
                <a:r>
                  <a:rPr lang="ko-KR" altLang="ko-KR" sz="1800" dirty="0">
                    <a:effectLst/>
                    <a:ea typeface="Times New Roman" panose="02020603050405020304" pitchFamily="18" charset="0"/>
                  </a:rPr>
                  <a:t>. </a:t>
                </a:r>
                <a:endParaRPr lang="en-US" altLang="ko-KR" dirty="0">
                  <a:ea typeface="맑은 고딕" panose="020B0503020000020004" pitchFamily="50" charset="-127"/>
                  <a:cs typeface="Times New Roman" panose="02020603050405020304" pitchFamily="18" charset="0"/>
                  <a:sym typeface="Wingdings" panose="05000000000000000000" pitchFamily="2" charset="2"/>
                </a:endParaRPr>
              </a:p>
              <a:p>
                <a:pPr>
                  <a:spcAft>
                    <a:spcPts val="1000"/>
                  </a:spcAft>
                </a:pPr>
                <a:endParaRPr lang="en-US" altLang="ko-KR" dirty="0">
                  <a:ea typeface="맑은 고딕" panose="020B0503020000020004" pitchFamily="50" charset="-127"/>
                  <a:cs typeface="Times New Roman" panose="02020603050405020304" pitchFamily="18" charset="0"/>
                  <a:sym typeface="Wingdings" panose="05000000000000000000" pitchFamily="2" charset="2"/>
                </a:endParaRPr>
              </a:p>
              <a:p>
                <a:pPr marL="285750" indent="-285750">
                  <a:buFont typeface="Arial" panose="020B0604020202020204" pitchFamily="34" charset="0"/>
                  <a:buChar char="•"/>
                </a:pPr>
                <a:r>
                  <a:rPr lang="ko-KR" altLang="ko-KR" sz="1800" dirty="0">
                    <a:effectLst/>
                    <a:ea typeface="Times New Roman" panose="02020603050405020304" pitchFamily="18" charset="0"/>
                  </a:rPr>
                  <a:t>First, </a:t>
                </a:r>
                <a:r>
                  <a:rPr lang="ko-KR" altLang="ko-KR" sz="1800" dirty="0" err="1">
                    <a:effectLst/>
                    <a:ea typeface="Times New Roman" panose="02020603050405020304" pitchFamily="18" charset="0"/>
                  </a:rPr>
                  <a:t>what</a:t>
                </a:r>
                <a:r>
                  <a:rPr lang="ko-KR" altLang="ko-KR" sz="1800" dirty="0">
                    <a:effectLst/>
                    <a:ea typeface="Times New Roman" panose="02020603050405020304" pitchFamily="18" charset="0"/>
                  </a:rPr>
                  <a:t> </a:t>
                </a:r>
                <a:r>
                  <a:rPr lang="ko-KR" altLang="ko-KR" sz="1800" dirty="0" err="1">
                    <a:effectLst/>
                    <a:ea typeface="Times New Roman" panose="02020603050405020304" pitchFamily="18" charset="0"/>
                  </a:rPr>
                  <a:t>individual</a:t>
                </a:r>
                <a:r>
                  <a:rPr lang="ko-KR" altLang="ko-KR" sz="1800" dirty="0">
                    <a:effectLst/>
                    <a:ea typeface="Times New Roman" panose="02020603050405020304" pitchFamily="18" charset="0"/>
                  </a:rPr>
                  <a:t> </a:t>
                </a:r>
                <a14:m>
                  <m:oMath xmlns:m="http://schemas.openxmlformats.org/officeDocument/2006/math">
                    <m:r>
                      <a:rPr lang="ko-KR" altLang="en-US" sz="1800" i="1">
                        <a:effectLst/>
                        <a:latin typeface="Cambria Math" panose="02040503050406030204" pitchFamily="18" charset="0"/>
                        <a:ea typeface="Cambria Math" panose="02040503050406030204" pitchFamily="18" charset="0"/>
                        <a:cs typeface="Times New Roman" panose="02020603050405020304" pitchFamily="18" charset="0"/>
                      </a:rPr>
                      <m:t>𝑖</m:t>
                    </m:r>
                  </m:oMath>
                </a14:m>
                <a:r>
                  <a:rPr lang="ko-KR" altLang="ko-KR" sz="1800" dirty="0">
                    <a:effectLst/>
                    <a:ea typeface="Times New Roman" panose="02020603050405020304" pitchFamily="18" charset="0"/>
                  </a:rPr>
                  <a:t> </a:t>
                </a:r>
                <a:r>
                  <a:rPr lang="ko-KR" altLang="ko-KR" sz="1800" dirty="0" err="1">
                    <a:effectLst/>
                    <a:ea typeface="Times New Roman" panose="02020603050405020304" pitchFamily="18" charset="0"/>
                  </a:rPr>
                  <a:t>gains</a:t>
                </a:r>
                <a:r>
                  <a:rPr lang="ko-KR" altLang="ko-KR" sz="1800" dirty="0">
                    <a:effectLst/>
                    <a:ea typeface="Times New Roman" panose="02020603050405020304" pitchFamily="18" charset="0"/>
                  </a:rPr>
                  <a:t>/</a:t>
                </a:r>
                <a:r>
                  <a:rPr lang="ko-KR" altLang="ko-KR" sz="1800" dirty="0" err="1">
                    <a:effectLst/>
                    <a:ea typeface="Times New Roman" panose="02020603050405020304" pitchFamily="18" charset="0"/>
                  </a:rPr>
                  <a:t>receives</a:t>
                </a:r>
                <a:r>
                  <a:rPr lang="ko-KR" altLang="ko-KR" sz="1800" dirty="0">
                    <a:effectLst/>
                    <a:ea typeface="Times New Roman" panose="02020603050405020304" pitchFamily="18" charset="0"/>
                  </a:rPr>
                  <a:t> </a:t>
                </a:r>
                <a:r>
                  <a:rPr lang="ko-KR" altLang="ko-KR" sz="1800" dirty="0" err="1">
                    <a:effectLst/>
                    <a:ea typeface="Times New Roman" panose="02020603050405020304" pitchFamily="18" charset="0"/>
                  </a:rPr>
                  <a:t>by</a:t>
                </a:r>
                <a:r>
                  <a:rPr lang="ko-KR" altLang="ko-KR" sz="1800" dirty="0">
                    <a:effectLst/>
                    <a:ea typeface="Times New Roman" panose="02020603050405020304" pitchFamily="18" charset="0"/>
                  </a:rPr>
                  <a:t> </a:t>
                </a:r>
                <a:r>
                  <a:rPr lang="ko-KR" altLang="ko-KR" sz="1800" dirty="0" err="1">
                    <a:effectLst/>
                    <a:ea typeface="Times New Roman" panose="02020603050405020304" pitchFamily="18" charset="0"/>
                  </a:rPr>
                  <a:t>becoming</a:t>
                </a:r>
                <a:r>
                  <a:rPr lang="ko-KR" altLang="ko-KR" sz="1800" dirty="0">
                    <a:effectLst/>
                    <a:ea typeface="Times New Roman" panose="02020603050405020304" pitchFamily="18" charset="0"/>
                  </a:rPr>
                  <a:t> </a:t>
                </a:r>
                <a:r>
                  <a:rPr lang="ko-KR" altLang="ko-KR" sz="1800" dirty="0" err="1">
                    <a:effectLst/>
                    <a:ea typeface="Times New Roman" panose="02020603050405020304" pitchFamily="18" charset="0"/>
                  </a:rPr>
                  <a:t>a</a:t>
                </a:r>
                <a:r>
                  <a:rPr lang="ko-KR" altLang="ko-KR" sz="1800" dirty="0">
                    <a:effectLst/>
                    <a:ea typeface="Times New Roman" panose="02020603050405020304" pitchFamily="18" charset="0"/>
                  </a:rPr>
                  <a:t> </a:t>
                </a:r>
                <a:r>
                  <a:rPr lang="ko-KR" altLang="ko-KR" sz="1800" dirty="0" err="1">
                    <a:effectLst/>
                    <a:ea typeface="Times New Roman" panose="02020603050405020304" pitchFamily="18" charset="0"/>
                  </a:rPr>
                  <a:t>member</a:t>
                </a:r>
                <a:r>
                  <a:rPr lang="ko-KR" altLang="ko-KR" sz="1800" dirty="0">
                    <a:effectLst/>
                    <a:ea typeface="Times New Roman" panose="02020603050405020304" pitchFamily="18" charset="0"/>
                  </a:rPr>
                  <a:t> of </a:t>
                </a:r>
                <a:r>
                  <a:rPr lang="ko-KR" altLang="ko-KR" sz="1800" dirty="0" err="1">
                    <a:effectLst/>
                    <a:ea typeface="Times New Roman" panose="02020603050405020304" pitchFamily="18" charset="0"/>
                  </a:rPr>
                  <a:t>association</a:t>
                </a:r>
                <a:r>
                  <a:rPr lang="ko-KR" altLang="ko-KR" sz="1800" dirty="0">
                    <a:effectLst/>
                    <a:ea typeface="Times New Roman" panose="02020603050405020304" pitchFamily="18" charset="0"/>
                  </a:rPr>
                  <a:t> </a:t>
                </a:r>
                <a14:m>
                  <m:oMath xmlns:m="http://schemas.openxmlformats.org/officeDocument/2006/math">
                    <m:r>
                      <a:rPr lang="en-US" altLang="ko-KR" sz="1800" b="0" i="1" smtClean="0">
                        <a:effectLst/>
                        <a:latin typeface="Cambria Math" panose="02040503050406030204" pitchFamily="18" charset="0"/>
                        <a:ea typeface="Times New Roman" panose="02020603050405020304" pitchFamily="18" charset="0"/>
                      </a:rPr>
                      <m:t>𝜔</m:t>
                    </m:r>
                  </m:oMath>
                </a14:m>
                <a:r>
                  <a:rPr lang="ko-KR" altLang="ko-KR" sz="1800" dirty="0">
                    <a:effectLst/>
                    <a:ea typeface="Times New Roman" panose="02020603050405020304" pitchFamily="18" charset="0"/>
                  </a:rPr>
                  <a:t> </a:t>
                </a:r>
                <a:r>
                  <a:rPr lang="en-US" altLang="ko-KR" sz="1800" dirty="0">
                    <a:effectLst/>
                    <a:ea typeface="Times New Roman" panose="02020603050405020304" pitchFamily="18" charset="0"/>
                  </a:rPr>
                  <a:t>is</a:t>
                </a:r>
                <a:r>
                  <a:rPr lang="ko-KR" altLang="ko-KR" sz="1800" dirty="0">
                    <a:effectLst/>
                    <a:ea typeface="Times New Roman" panose="02020603050405020304" pitchFamily="18" charset="0"/>
                  </a:rPr>
                  <a:t>:</a:t>
                </a:r>
                <a:endParaRPr lang="ko-KR" altLang="ko-KR" sz="1800" dirty="0">
                  <a:effectLst/>
                  <a:ea typeface="맑은 고딕" panose="020B0503020000020004" pitchFamily="50" charset="-127"/>
                </a:endParaRPr>
              </a:p>
              <a:p>
                <a:r>
                  <a:rPr lang="ko-KR" altLang="ko-KR" sz="1800" dirty="0">
                    <a:effectLst/>
                    <a:ea typeface="Times New Roman" panose="02020603050405020304" pitchFamily="18" charset="0"/>
                  </a:rPr>
                  <a:t> </a:t>
                </a:r>
                <a:endParaRPr lang="ko-KR" altLang="ko-KR" sz="1800" dirty="0">
                  <a:effectLst/>
                  <a:ea typeface="맑은 고딕" panose="020B0503020000020004" pitchFamily="50" charset="-127"/>
                </a:endParaRPr>
              </a:p>
              <a:p>
                <a:pPr/>
                <a14:m>
                  <m:oMathPara xmlns:m="http://schemas.openxmlformats.org/officeDocument/2006/math">
                    <m:oMathParaPr>
                      <m:jc m:val="centerGroup"/>
                    </m:oMathParaPr>
                    <m:oMath xmlns:m="http://schemas.openxmlformats.org/officeDocument/2006/math">
                      <m:nary>
                        <m:naryPr>
                          <m:chr m:val="∑"/>
                          <m:limLoc m:val="undOvr"/>
                          <m:supHide m:val="on"/>
                          <m:ctrlPr>
                            <a:rPr lang="ko-KR" altLang="ko-KR" sz="1800" i="1">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ko-KR" altLang="en-US" sz="1800" i="1">
                              <a:effectLst/>
                              <a:latin typeface="Cambria Math" panose="02040503050406030204" pitchFamily="18" charset="0"/>
                              <a:ea typeface="Cambria Math" panose="02040503050406030204" pitchFamily="18" charset="0"/>
                              <a:cs typeface="Times New Roman" panose="02020603050405020304" pitchFamily="18" charset="0"/>
                            </a:rPr>
                            <m:t>𝑘</m:t>
                          </m:r>
                          <m:r>
                            <a:rPr lang="ko-KR" altLang="ko-KR" sz="1800" i="1">
                              <a:effectLst/>
                              <a:latin typeface="Cambria Math" panose="02040503050406030204" pitchFamily="18" charset="0"/>
                              <a:ea typeface="Cambria Math" panose="02040503050406030204" pitchFamily="18" charset="0"/>
                              <a:cs typeface="Times New Roman" panose="02020603050405020304" pitchFamily="18" charset="0"/>
                            </a:rPr>
                            <m:t>∈</m:t>
                          </m:r>
                          <m:r>
                            <a:rPr lang="en-US" altLang="ko-KR" sz="1800" b="0" i="1" smtClean="0">
                              <a:effectLst/>
                              <a:latin typeface="Cambria Math" panose="02040503050406030204" pitchFamily="18" charset="0"/>
                              <a:ea typeface="Cambria Math" panose="02040503050406030204" pitchFamily="18" charset="0"/>
                              <a:cs typeface="Times New Roman" panose="02020603050405020304" pitchFamily="18" charset="0"/>
                            </a:rPr>
                            <m:t>𝜔</m:t>
                          </m:r>
                        </m:sub>
                        <m:sup/>
                        <m:e>
                          <m:sSub>
                            <m:sSubPr>
                              <m:ctrlPr>
                                <a:rPr lang="ko-KR" altLang="ko-KR"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ko-KR" altLang="en-US" sz="1800" i="1">
                                  <a:effectLst/>
                                  <a:latin typeface="Cambria Math" panose="02040503050406030204" pitchFamily="18" charset="0"/>
                                  <a:ea typeface="Cambria Math" panose="02040503050406030204" pitchFamily="18" charset="0"/>
                                  <a:cs typeface="Times New Roman" panose="02020603050405020304" pitchFamily="18" charset="0"/>
                                </a:rPr>
                                <m:t>𝑣</m:t>
                              </m:r>
                            </m:e>
                            <m:sub>
                              <m:r>
                                <a:rPr lang="ko-KR" altLang="en-US" sz="1800" i="1">
                                  <a:effectLst/>
                                  <a:latin typeface="Cambria Math" panose="02040503050406030204" pitchFamily="18" charset="0"/>
                                  <a:ea typeface="Cambria Math" panose="02040503050406030204" pitchFamily="18" charset="0"/>
                                  <a:cs typeface="Times New Roman" panose="02020603050405020304" pitchFamily="18" charset="0"/>
                                </a:rPr>
                                <m:t>𝑖𝑘</m:t>
                              </m:r>
                            </m:sub>
                          </m:sSub>
                        </m:e>
                      </m:nary>
                      <m:r>
                        <a:rPr lang="ko-KR" altLang="ko-KR" sz="1800" i="1">
                          <a:effectLst/>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ko-KR" altLang="ko-KR" sz="1800" dirty="0">
                  <a:effectLst/>
                  <a:ea typeface="맑은 고딕" panose="020B0503020000020004" pitchFamily="50" charset="-127"/>
                </a:endParaRPr>
              </a:p>
              <a:p>
                <a:endParaRPr lang="en-US" altLang="ko-KR" sz="1800" dirty="0">
                  <a:effectLst/>
                  <a:ea typeface="Times New Roman" panose="02020603050405020304" pitchFamily="18" charset="0"/>
                </a:endParaRPr>
              </a:p>
              <a:p>
                <a:pPr marL="285750" indent="-285750">
                  <a:buFont typeface="Arial" panose="020B0604020202020204" pitchFamily="34" charset="0"/>
                  <a:buChar char="•"/>
                </a:pPr>
                <a:r>
                  <a:rPr lang="ko-KR" altLang="ko-KR" sz="1800" dirty="0" err="1">
                    <a:effectLst/>
                    <a:ea typeface="Times New Roman" panose="02020603050405020304" pitchFamily="18" charset="0"/>
                  </a:rPr>
                  <a:t>Next</a:t>
                </a:r>
                <a:r>
                  <a:rPr lang="ko-KR" altLang="ko-KR" sz="1800" dirty="0">
                    <a:effectLst/>
                    <a:ea typeface="Times New Roman" panose="02020603050405020304" pitchFamily="18" charset="0"/>
                  </a:rPr>
                  <a:t>, </a:t>
                </a:r>
                <a:r>
                  <a:rPr lang="ko-KR" altLang="ko-KR" sz="1800" dirty="0" err="1">
                    <a:effectLst/>
                    <a:ea typeface="Times New Roman" panose="02020603050405020304" pitchFamily="18" charset="0"/>
                  </a:rPr>
                  <a:t>the</a:t>
                </a:r>
                <a:r>
                  <a:rPr lang="ko-KR" altLang="ko-KR" sz="1800" dirty="0">
                    <a:effectLst/>
                    <a:ea typeface="Times New Roman" panose="02020603050405020304" pitchFamily="18" charset="0"/>
                  </a:rPr>
                  <a:t> </a:t>
                </a:r>
                <a:r>
                  <a:rPr lang="ko-KR" altLang="ko-KR" sz="1800" dirty="0" err="1">
                    <a:effectLst/>
                    <a:ea typeface="Times New Roman" panose="02020603050405020304" pitchFamily="18" charset="0"/>
                  </a:rPr>
                  <a:t>total</a:t>
                </a:r>
                <a:r>
                  <a:rPr lang="ko-KR" altLang="ko-KR" sz="1800" dirty="0">
                    <a:effectLst/>
                    <a:ea typeface="Times New Roman" panose="02020603050405020304" pitchFamily="18" charset="0"/>
                  </a:rPr>
                  <a:t> </a:t>
                </a:r>
                <a:r>
                  <a:rPr lang="ko-KR" altLang="ko-KR" sz="1800" dirty="0" err="1">
                    <a:effectLst/>
                    <a:ea typeface="Times New Roman" panose="02020603050405020304" pitchFamily="18" charset="0"/>
                  </a:rPr>
                  <a:t>value</a:t>
                </a:r>
                <a:r>
                  <a:rPr lang="ko-KR" altLang="ko-KR" sz="1800" dirty="0">
                    <a:effectLst/>
                    <a:ea typeface="Times New Roman" panose="02020603050405020304" pitchFamily="18" charset="0"/>
                  </a:rPr>
                  <a:t> of </a:t>
                </a:r>
                <a:r>
                  <a:rPr lang="ko-KR" altLang="ko-KR" sz="1800" dirty="0" err="1">
                    <a:effectLst/>
                    <a:ea typeface="Times New Roman" panose="02020603050405020304" pitchFamily="18" charset="0"/>
                  </a:rPr>
                  <a:t>what</a:t>
                </a:r>
                <a:r>
                  <a:rPr lang="ko-KR" altLang="ko-KR" sz="1800" dirty="0">
                    <a:effectLst/>
                    <a:ea typeface="Times New Roman" panose="02020603050405020304" pitchFamily="18" charset="0"/>
                  </a:rPr>
                  <a:t> </a:t>
                </a:r>
                <a:r>
                  <a:rPr lang="ko-KR" altLang="ko-KR" sz="1800" dirty="0" err="1">
                    <a:effectLst/>
                    <a:ea typeface="Times New Roman" panose="02020603050405020304" pitchFamily="18" charset="0"/>
                  </a:rPr>
                  <a:t>the</a:t>
                </a:r>
                <a:r>
                  <a:rPr lang="ko-KR" altLang="ko-KR" sz="1800" dirty="0">
                    <a:effectLst/>
                    <a:ea typeface="Times New Roman" panose="02020603050405020304" pitchFamily="18" charset="0"/>
                  </a:rPr>
                  <a:t> </a:t>
                </a:r>
                <a:r>
                  <a:rPr lang="ko-KR" altLang="ko-KR" sz="1800" i="1" dirty="0" err="1">
                    <a:effectLst/>
                    <a:ea typeface="Times New Roman" panose="02020603050405020304" pitchFamily="18" charset="0"/>
                  </a:rPr>
                  <a:t>other</a:t>
                </a:r>
                <a:r>
                  <a:rPr lang="ko-KR" altLang="ko-KR" sz="1800" dirty="0">
                    <a:effectLst/>
                    <a:ea typeface="Times New Roman" panose="02020603050405020304" pitchFamily="18" charset="0"/>
                  </a:rPr>
                  <a:t> </a:t>
                </a:r>
                <a:r>
                  <a:rPr lang="ko-KR" altLang="ko-KR" sz="1800" dirty="0" err="1">
                    <a:effectLst/>
                    <a:ea typeface="Times New Roman" panose="02020603050405020304" pitchFamily="18" charset="0"/>
                  </a:rPr>
                  <a:t>members</a:t>
                </a:r>
                <a:r>
                  <a:rPr lang="ko-KR" altLang="ko-KR" sz="1800" dirty="0">
                    <a:effectLst/>
                    <a:ea typeface="Times New Roman" panose="02020603050405020304" pitchFamily="18" charset="0"/>
                  </a:rPr>
                  <a:t> </a:t>
                </a:r>
                <a:r>
                  <a:rPr lang="ko-KR" altLang="ko-KR" sz="1800" dirty="0" err="1">
                    <a:effectLst/>
                    <a:ea typeface="Times New Roman" panose="02020603050405020304" pitchFamily="18" charset="0"/>
                  </a:rPr>
                  <a:t>in</a:t>
                </a:r>
                <a:r>
                  <a:rPr lang="en-US" altLang="ko-KR" sz="1800" dirty="0">
                    <a:effectLst/>
                    <a:ea typeface="Times New Roman" panose="02020603050405020304" pitchFamily="18" charset="0"/>
                  </a:rPr>
                  <a:t> </a:t>
                </a:r>
                <a14:m>
                  <m:oMath xmlns:m="http://schemas.openxmlformats.org/officeDocument/2006/math">
                    <m:r>
                      <a:rPr lang="en-US" altLang="ko-KR" i="1" smtClean="0">
                        <a:latin typeface="Cambria Math" panose="02040503050406030204" pitchFamily="18" charset="0"/>
                        <a:ea typeface="Times New Roman" panose="02020603050405020304" pitchFamily="18" charset="0"/>
                      </a:rPr>
                      <m:t>𝜔</m:t>
                    </m:r>
                  </m:oMath>
                </a14:m>
                <a:r>
                  <a:rPr lang="en-US" altLang="ko-KR" sz="1800" dirty="0">
                    <a:effectLst/>
                    <a:ea typeface="Times New Roman" panose="02020603050405020304" pitchFamily="18" charset="0"/>
                  </a:rPr>
                  <a:t> </a:t>
                </a:r>
                <a:r>
                  <a:rPr lang="ko-KR" altLang="ko-KR" sz="1800" dirty="0" err="1">
                    <a:effectLst/>
                    <a:ea typeface="Times New Roman" panose="02020603050405020304" pitchFamily="18" charset="0"/>
                  </a:rPr>
                  <a:t>get</a:t>
                </a:r>
                <a:r>
                  <a:rPr lang="ko-KR" altLang="ko-KR" sz="1800" dirty="0">
                    <a:effectLst/>
                    <a:ea typeface="Times New Roman" panose="02020603050405020304" pitchFamily="18" charset="0"/>
                  </a:rPr>
                  <a:t> </a:t>
                </a:r>
                <a:r>
                  <a:rPr lang="ko-KR" altLang="ko-KR" sz="1800" dirty="0" err="1">
                    <a:effectLst/>
                    <a:ea typeface="Times New Roman" panose="02020603050405020304" pitchFamily="18" charset="0"/>
                  </a:rPr>
                  <a:t>by</a:t>
                </a:r>
                <a:r>
                  <a:rPr lang="ko-KR" altLang="ko-KR" sz="1800" dirty="0">
                    <a:effectLst/>
                    <a:ea typeface="Times New Roman" panose="02020603050405020304" pitchFamily="18" charset="0"/>
                  </a:rPr>
                  <a:t> </a:t>
                </a:r>
                <a:r>
                  <a:rPr lang="ko-KR" altLang="ko-KR" sz="1800" i="1" dirty="0" err="1">
                    <a:effectLst/>
                    <a:ea typeface="Times New Roman" panose="02020603050405020304" pitchFamily="18" charset="0"/>
                  </a:rPr>
                  <a:t>having</a:t>
                </a:r>
                <a:r>
                  <a:rPr lang="ko-KR" altLang="ko-KR" sz="1800" dirty="0">
                    <a:effectLst/>
                    <a:ea typeface="Times New Roman" panose="02020603050405020304" pitchFamily="18" charset="0"/>
                  </a:rPr>
                  <a:t> </a:t>
                </a:r>
                <a:r>
                  <a:rPr lang="ko-KR" altLang="ko-KR" sz="1800" dirty="0" err="1">
                    <a:effectLst/>
                    <a:ea typeface="Times New Roman" panose="02020603050405020304" pitchFamily="18" charset="0"/>
                  </a:rPr>
                  <a:t>individual</a:t>
                </a:r>
                <a:r>
                  <a:rPr lang="ko-KR" altLang="ko-KR" sz="1800" dirty="0">
                    <a:effectLst/>
                    <a:ea typeface="Times New Roman" panose="02020603050405020304" pitchFamily="18" charset="0"/>
                  </a:rPr>
                  <a:t> </a:t>
                </a:r>
                <a14:m>
                  <m:oMath xmlns:m="http://schemas.openxmlformats.org/officeDocument/2006/math">
                    <m:r>
                      <a:rPr lang="ko-KR" altLang="en-US" sz="1800" i="1">
                        <a:effectLst/>
                        <a:latin typeface="Cambria Math" panose="02040503050406030204" pitchFamily="18" charset="0"/>
                        <a:ea typeface="Cambria Math" panose="02040503050406030204" pitchFamily="18" charset="0"/>
                        <a:cs typeface="Times New Roman" panose="02020603050405020304" pitchFamily="18" charset="0"/>
                      </a:rPr>
                      <m:t>𝑖</m:t>
                    </m:r>
                  </m:oMath>
                </a14:m>
                <a:r>
                  <a:rPr lang="ko-KR" altLang="ko-KR" sz="1800" dirty="0">
                    <a:effectLst/>
                    <a:ea typeface="Times New Roman" panose="02020603050405020304" pitchFamily="18" charset="0"/>
                  </a:rPr>
                  <a:t> </a:t>
                </a:r>
                <a:r>
                  <a:rPr lang="ko-KR" altLang="ko-KR" sz="1800" dirty="0" err="1">
                    <a:effectLst/>
                    <a:ea typeface="Times New Roman" panose="02020603050405020304" pitchFamily="18" charset="0"/>
                  </a:rPr>
                  <a:t>as</a:t>
                </a:r>
                <a:r>
                  <a:rPr lang="ko-KR" altLang="ko-KR" sz="1800" dirty="0">
                    <a:effectLst/>
                    <a:ea typeface="Times New Roman" panose="02020603050405020304" pitchFamily="18" charset="0"/>
                  </a:rPr>
                  <a:t> </a:t>
                </a:r>
                <a:r>
                  <a:rPr lang="ko-KR" altLang="ko-KR" sz="1800" dirty="0" err="1">
                    <a:effectLst/>
                    <a:ea typeface="Times New Roman" panose="02020603050405020304" pitchFamily="18" charset="0"/>
                  </a:rPr>
                  <a:t>a</a:t>
                </a:r>
                <a:r>
                  <a:rPr lang="ko-KR" altLang="ko-KR" sz="1800" dirty="0">
                    <a:effectLst/>
                    <a:ea typeface="Times New Roman" panose="02020603050405020304" pitchFamily="18" charset="0"/>
                  </a:rPr>
                  <a:t> </a:t>
                </a:r>
                <a:r>
                  <a:rPr lang="ko-KR" altLang="ko-KR" sz="1800" dirty="0" err="1">
                    <a:effectLst/>
                    <a:ea typeface="Times New Roman" panose="02020603050405020304" pitchFamily="18" charset="0"/>
                  </a:rPr>
                  <a:t>member</a:t>
                </a:r>
                <a:r>
                  <a:rPr lang="ko-KR" altLang="ko-KR" sz="1800" dirty="0">
                    <a:effectLst/>
                    <a:ea typeface="Times New Roman" panose="02020603050405020304" pitchFamily="18" charset="0"/>
                  </a:rPr>
                  <a:t> </a:t>
                </a:r>
                <a:r>
                  <a:rPr lang="ko-KR" altLang="ko-KR" sz="1800" dirty="0" err="1">
                    <a:effectLst/>
                    <a:ea typeface="Times New Roman" panose="02020603050405020304" pitchFamily="18" charset="0"/>
                  </a:rPr>
                  <a:t>in</a:t>
                </a:r>
                <a:r>
                  <a:rPr lang="ko-KR" altLang="ko-KR" sz="1800" dirty="0">
                    <a:effectLst/>
                    <a:ea typeface="Times New Roman" panose="02020603050405020304" pitchFamily="18" charset="0"/>
                  </a:rPr>
                  <a:t> </a:t>
                </a:r>
                <a14:m>
                  <m:oMath xmlns:m="http://schemas.openxmlformats.org/officeDocument/2006/math">
                    <m:r>
                      <a:rPr lang="ko-KR" altLang="en-US" sz="1800" i="1">
                        <a:effectLst/>
                        <a:latin typeface="Cambria Math" panose="02040503050406030204" pitchFamily="18" charset="0"/>
                        <a:ea typeface="Cambria Math" panose="02040503050406030204" pitchFamily="18" charset="0"/>
                        <a:cs typeface="Times New Roman" panose="02020603050405020304" pitchFamily="18" charset="0"/>
                      </a:rPr>
                      <m:t>𝑆</m:t>
                    </m:r>
                  </m:oMath>
                </a14:m>
                <a:r>
                  <a:rPr lang="ko-KR" altLang="ko-KR" sz="1800" dirty="0">
                    <a:effectLst/>
                    <a:ea typeface="Times New Roman" panose="02020603050405020304" pitchFamily="18" charset="0"/>
                  </a:rPr>
                  <a:t> (</a:t>
                </a:r>
                <a:r>
                  <a:rPr lang="ko-KR" altLang="ko-KR" sz="1800" dirty="0" err="1">
                    <a:effectLst/>
                    <a:ea typeface="Times New Roman" panose="02020603050405020304" pitchFamily="18" charset="0"/>
                  </a:rPr>
                  <a:t>i.e</a:t>
                </a:r>
                <a:r>
                  <a:rPr lang="ko-KR" altLang="ko-KR" sz="1800" dirty="0">
                    <a:effectLst/>
                    <a:ea typeface="Times New Roman" panose="02020603050405020304" pitchFamily="18" charset="0"/>
                  </a:rPr>
                  <a:t>., </a:t>
                </a:r>
                <a:r>
                  <a:rPr lang="ko-KR" altLang="ko-KR" sz="1800" dirty="0" err="1">
                    <a:effectLst/>
                    <a:ea typeface="Times New Roman" panose="02020603050405020304" pitchFamily="18" charset="0"/>
                  </a:rPr>
                  <a:t>the</a:t>
                </a:r>
                <a:r>
                  <a:rPr lang="ko-KR" altLang="ko-KR" sz="1800" dirty="0">
                    <a:effectLst/>
                    <a:ea typeface="Times New Roman" panose="02020603050405020304" pitchFamily="18" charset="0"/>
                  </a:rPr>
                  <a:t> </a:t>
                </a:r>
                <a:r>
                  <a:rPr lang="ko-KR" altLang="ko-KR" sz="1800" dirty="0" err="1">
                    <a:effectLst/>
                    <a:ea typeface="Times New Roman" panose="02020603050405020304" pitchFamily="18" charset="0"/>
                  </a:rPr>
                  <a:t>total</a:t>
                </a:r>
                <a:r>
                  <a:rPr lang="ko-KR" altLang="ko-KR" sz="1800" dirty="0">
                    <a:effectLst/>
                    <a:ea typeface="Times New Roman" panose="02020603050405020304" pitchFamily="18" charset="0"/>
                  </a:rPr>
                  <a:t> </a:t>
                </a:r>
                <a:r>
                  <a:rPr lang="ko-KR" altLang="ko-KR" sz="1800" dirty="0" err="1">
                    <a:effectLst/>
                    <a:ea typeface="Times New Roman" panose="02020603050405020304" pitchFamily="18" charset="0"/>
                  </a:rPr>
                  <a:t>value</a:t>
                </a:r>
                <a:r>
                  <a:rPr lang="ko-KR" altLang="ko-KR" sz="1800" dirty="0">
                    <a:effectLst/>
                    <a:ea typeface="Times New Roman" panose="02020603050405020304" pitchFamily="18" charset="0"/>
                  </a:rPr>
                  <a:t> of </a:t>
                </a:r>
                <a14:m>
                  <m:oMath xmlns:m="http://schemas.openxmlformats.org/officeDocument/2006/math">
                    <m:r>
                      <a:rPr lang="en-US" altLang="ko-KR" sz="1800" b="0" i="1" smtClean="0">
                        <a:effectLst/>
                        <a:latin typeface="Cambria Math" panose="02040503050406030204" pitchFamily="18" charset="0"/>
                        <a:ea typeface="Cambria Math" panose="02040503050406030204" pitchFamily="18" charset="0"/>
                        <a:cs typeface="Times New Roman" panose="02020603050405020304" pitchFamily="18" charset="0"/>
                      </a:rPr>
                      <m:t>𝜔</m:t>
                    </m:r>
                    <m:r>
                      <a:rPr lang="ko-KR" altLang="ko-KR" sz="1800" i="1">
                        <a:effectLst/>
                        <a:latin typeface="Cambria Math" panose="02040503050406030204" pitchFamily="18" charset="0"/>
                        <a:ea typeface="Cambria Math" panose="02040503050406030204" pitchFamily="18" charset="0"/>
                        <a:cs typeface="Times New Roman" panose="02020603050405020304" pitchFamily="18" charset="0"/>
                      </a:rPr>
                      <m:t>\{</m:t>
                    </m:r>
                    <m:r>
                      <a:rPr lang="ko-KR" altLang="en-US" sz="1800" i="1">
                        <a:effectLst/>
                        <a:latin typeface="Cambria Math" panose="02040503050406030204" pitchFamily="18" charset="0"/>
                        <a:ea typeface="Cambria Math" panose="02040503050406030204" pitchFamily="18" charset="0"/>
                        <a:cs typeface="Times New Roman" panose="02020603050405020304" pitchFamily="18" charset="0"/>
                      </a:rPr>
                      <m:t>𝑖</m:t>
                    </m:r>
                    <m:r>
                      <a:rPr lang="ko-KR" altLang="ko-KR" sz="1800" i="1">
                        <a:effectLst/>
                        <a:latin typeface="Cambria Math" panose="02040503050406030204" pitchFamily="18" charset="0"/>
                        <a:ea typeface="Cambria Math" panose="02040503050406030204" pitchFamily="18" charset="0"/>
                        <a:cs typeface="Times New Roman" panose="02020603050405020304" pitchFamily="18" charset="0"/>
                      </a:rPr>
                      <m:t>}</m:t>
                    </m:r>
                  </m:oMath>
                </a14:m>
                <a:r>
                  <a:rPr lang="ko-KR" altLang="ko-KR" sz="1800" dirty="0">
                    <a:effectLst/>
                    <a:ea typeface="Times New Roman" panose="02020603050405020304" pitchFamily="18" charset="0"/>
                  </a:rPr>
                  <a:t> </a:t>
                </a:r>
                <a:r>
                  <a:rPr lang="ko-KR" altLang="ko-KR" sz="1800" dirty="0" err="1">
                    <a:effectLst/>
                    <a:ea typeface="Times New Roman" panose="02020603050405020304" pitchFamily="18" charset="0"/>
                  </a:rPr>
                  <a:t>in</a:t>
                </a:r>
                <a:r>
                  <a:rPr lang="ko-KR" altLang="ko-KR" sz="1800" dirty="0">
                    <a:effectLst/>
                    <a:ea typeface="Times New Roman" panose="02020603050405020304" pitchFamily="18" charset="0"/>
                  </a:rPr>
                  <a:t> </a:t>
                </a:r>
                <a14:m>
                  <m:oMath xmlns:m="http://schemas.openxmlformats.org/officeDocument/2006/math">
                    <m:r>
                      <a:rPr lang="en-US" altLang="ko-KR" sz="1800" b="0" i="1" smtClean="0">
                        <a:effectLst/>
                        <a:latin typeface="Cambria Math" panose="02040503050406030204" pitchFamily="18" charset="0"/>
                        <a:ea typeface="Times New Roman" panose="02020603050405020304" pitchFamily="18" charset="0"/>
                      </a:rPr>
                      <m:t>𝜔</m:t>
                    </m:r>
                  </m:oMath>
                </a14:m>
                <a:r>
                  <a:rPr lang="ko-KR" altLang="ko-KR" sz="1800" dirty="0">
                    <a:effectLst/>
                    <a:ea typeface="Times New Roman" panose="02020603050405020304" pitchFamily="18" charset="0"/>
                  </a:rPr>
                  <a:t>) </a:t>
                </a:r>
                <a:r>
                  <a:rPr lang="ko-KR" altLang="ko-KR" sz="1800" dirty="0" err="1">
                    <a:effectLst/>
                    <a:ea typeface="Times New Roman" panose="02020603050405020304" pitchFamily="18" charset="0"/>
                  </a:rPr>
                  <a:t>can</a:t>
                </a:r>
                <a:r>
                  <a:rPr lang="ko-KR" altLang="ko-KR" sz="1800" dirty="0">
                    <a:effectLst/>
                    <a:ea typeface="Times New Roman" panose="02020603050405020304" pitchFamily="18" charset="0"/>
                  </a:rPr>
                  <a:t> </a:t>
                </a:r>
                <a:r>
                  <a:rPr lang="ko-KR" altLang="ko-KR" sz="1800" dirty="0" err="1">
                    <a:effectLst/>
                    <a:ea typeface="Times New Roman" panose="02020603050405020304" pitchFamily="18" charset="0"/>
                  </a:rPr>
                  <a:t>be</a:t>
                </a:r>
                <a:r>
                  <a:rPr lang="ko-KR" altLang="ko-KR" sz="1800" dirty="0">
                    <a:effectLst/>
                    <a:ea typeface="Times New Roman" panose="02020603050405020304" pitchFamily="18" charset="0"/>
                  </a:rPr>
                  <a:t> </a:t>
                </a:r>
                <a:r>
                  <a:rPr lang="ko-KR" altLang="ko-KR" sz="1800" dirty="0" err="1">
                    <a:effectLst/>
                    <a:ea typeface="Times New Roman" panose="02020603050405020304" pitchFamily="18" charset="0"/>
                  </a:rPr>
                  <a:t>written</a:t>
                </a:r>
                <a:r>
                  <a:rPr lang="ko-KR" altLang="ko-KR" sz="1800" dirty="0">
                    <a:effectLst/>
                    <a:ea typeface="Times New Roman" panose="02020603050405020304" pitchFamily="18" charset="0"/>
                  </a:rPr>
                  <a:t> </a:t>
                </a:r>
                <a:r>
                  <a:rPr lang="ko-KR" altLang="ko-KR" sz="1800" dirty="0" err="1">
                    <a:effectLst/>
                    <a:ea typeface="Times New Roman" panose="02020603050405020304" pitchFamily="18" charset="0"/>
                  </a:rPr>
                  <a:t>as</a:t>
                </a:r>
                <a:r>
                  <a:rPr lang="ko-KR" altLang="ko-KR" sz="1800" dirty="0">
                    <a:effectLst/>
                    <a:ea typeface="Times New Roman" panose="02020603050405020304" pitchFamily="18" charset="0"/>
                  </a:rPr>
                  <a:t>:</a:t>
                </a:r>
                <a:endParaRPr lang="ko-KR" altLang="ko-KR" sz="1800" dirty="0">
                  <a:effectLst/>
                  <a:ea typeface="맑은 고딕" panose="020B0503020000020004" pitchFamily="50" charset="-127"/>
                </a:endParaRPr>
              </a:p>
              <a:p>
                <a:r>
                  <a:rPr lang="ko-KR" altLang="ko-KR" sz="1800" dirty="0">
                    <a:effectLst/>
                    <a:ea typeface="Times New Roman" panose="02020603050405020304" pitchFamily="18" charset="0"/>
                  </a:rPr>
                  <a:t> </a:t>
                </a:r>
                <a:endParaRPr lang="ko-KR" altLang="ko-KR" sz="1800" dirty="0">
                  <a:effectLst/>
                  <a:ea typeface="맑은 고딕" panose="020B0503020000020004" pitchFamily="50" charset="-127"/>
                </a:endParaRPr>
              </a:p>
              <a:p>
                <a:pPr/>
                <a14:m>
                  <m:oMathPara xmlns:m="http://schemas.openxmlformats.org/officeDocument/2006/math">
                    <m:oMathParaPr>
                      <m:jc m:val="centerGroup"/>
                    </m:oMathParaPr>
                    <m:oMath xmlns:m="http://schemas.openxmlformats.org/officeDocument/2006/math">
                      <m:nary>
                        <m:naryPr>
                          <m:chr m:val="∑"/>
                          <m:limLoc m:val="undOvr"/>
                          <m:supHide m:val="on"/>
                          <m:ctrlPr>
                            <a:rPr lang="ko-KR" altLang="ko-KR" sz="1800" i="1">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ko-KR" altLang="en-US" sz="1800" i="1">
                              <a:effectLst/>
                              <a:latin typeface="Cambria Math" panose="02040503050406030204" pitchFamily="18" charset="0"/>
                              <a:ea typeface="Cambria Math" panose="02040503050406030204" pitchFamily="18" charset="0"/>
                              <a:cs typeface="Times New Roman" panose="02020603050405020304" pitchFamily="18" charset="0"/>
                            </a:rPr>
                            <m:t>𝑘</m:t>
                          </m:r>
                          <m:r>
                            <a:rPr lang="ko-KR" altLang="ko-KR" sz="1800" i="1">
                              <a:effectLst/>
                              <a:latin typeface="Cambria Math" panose="02040503050406030204" pitchFamily="18" charset="0"/>
                              <a:ea typeface="Cambria Math" panose="02040503050406030204" pitchFamily="18" charset="0"/>
                              <a:cs typeface="Times New Roman" panose="02020603050405020304" pitchFamily="18" charset="0"/>
                            </a:rPr>
                            <m:t> ∈</m:t>
                          </m:r>
                          <m:r>
                            <a:rPr lang="en-US" altLang="ko-KR" sz="1800" b="0" i="1" smtClean="0">
                              <a:effectLst/>
                              <a:latin typeface="Cambria Math" panose="02040503050406030204" pitchFamily="18" charset="0"/>
                              <a:ea typeface="Cambria Math" panose="02040503050406030204" pitchFamily="18" charset="0"/>
                              <a:cs typeface="Times New Roman" panose="02020603050405020304" pitchFamily="18" charset="0"/>
                            </a:rPr>
                            <m:t>𝜔</m:t>
                          </m:r>
                          <m:r>
                            <a:rPr lang="ko-KR" altLang="ko-KR" sz="1800" i="1">
                              <a:effectLst/>
                              <a:latin typeface="Cambria Math" panose="02040503050406030204" pitchFamily="18" charset="0"/>
                              <a:ea typeface="Cambria Math" panose="02040503050406030204" pitchFamily="18" charset="0"/>
                              <a:cs typeface="Times New Roman" panose="02020603050405020304" pitchFamily="18" charset="0"/>
                            </a:rPr>
                            <m:t>\{</m:t>
                          </m:r>
                          <m:r>
                            <a:rPr lang="ko-KR" altLang="en-US" sz="1800" i="1">
                              <a:effectLst/>
                              <a:latin typeface="Cambria Math" panose="02040503050406030204" pitchFamily="18" charset="0"/>
                              <a:ea typeface="Cambria Math" panose="02040503050406030204" pitchFamily="18" charset="0"/>
                              <a:cs typeface="Times New Roman" panose="02020603050405020304" pitchFamily="18" charset="0"/>
                            </a:rPr>
                            <m:t>𝑖</m:t>
                          </m:r>
                          <m:r>
                            <a:rPr lang="ko-KR" altLang="ko-KR" sz="1800" i="1">
                              <a:effectLst/>
                              <a:latin typeface="Cambria Math" panose="02040503050406030204" pitchFamily="18" charset="0"/>
                              <a:ea typeface="Cambria Math" panose="02040503050406030204" pitchFamily="18" charset="0"/>
                              <a:cs typeface="Times New Roman" panose="02020603050405020304" pitchFamily="18" charset="0"/>
                            </a:rPr>
                            <m:t>}</m:t>
                          </m:r>
                        </m:sub>
                        <m:sup/>
                        <m:e>
                          <m:nary>
                            <m:naryPr>
                              <m:chr m:val="∑"/>
                              <m:limLoc m:val="undOvr"/>
                              <m:supHide m:val="on"/>
                              <m:ctrlPr>
                                <a:rPr lang="ko-KR" altLang="ko-KR" sz="1800" i="1">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ko-KR" altLang="en-US" sz="1800" i="1">
                                  <a:effectLst/>
                                  <a:latin typeface="Cambria Math" panose="02040503050406030204" pitchFamily="18" charset="0"/>
                                  <a:ea typeface="Cambria Math" panose="02040503050406030204" pitchFamily="18" charset="0"/>
                                  <a:cs typeface="Times New Roman" panose="02020603050405020304" pitchFamily="18" charset="0"/>
                                </a:rPr>
                                <m:t>𝑗</m:t>
                              </m:r>
                              <m:r>
                                <a:rPr lang="ko-KR" altLang="ko-KR" sz="1800" i="1">
                                  <a:effectLst/>
                                  <a:latin typeface="Cambria Math" panose="02040503050406030204" pitchFamily="18" charset="0"/>
                                  <a:ea typeface="Cambria Math" panose="02040503050406030204" pitchFamily="18" charset="0"/>
                                  <a:cs typeface="Times New Roman" panose="02020603050405020304" pitchFamily="18" charset="0"/>
                                </a:rPr>
                                <m:t>∈</m:t>
                              </m:r>
                              <m:r>
                                <a:rPr lang="en-US" altLang="ko-KR" sz="1800" b="0" i="1" smtClean="0">
                                  <a:effectLst/>
                                  <a:latin typeface="Cambria Math" panose="02040503050406030204" pitchFamily="18" charset="0"/>
                                  <a:ea typeface="Cambria Math" panose="02040503050406030204" pitchFamily="18" charset="0"/>
                                  <a:cs typeface="Times New Roman" panose="02020603050405020304" pitchFamily="18" charset="0"/>
                                </a:rPr>
                                <m:t>𝜔</m:t>
                              </m:r>
                            </m:sub>
                            <m:sup/>
                            <m:e>
                              <m:sSub>
                                <m:sSubPr>
                                  <m:ctrlPr>
                                    <a:rPr lang="ko-KR" altLang="ko-KR"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ko-KR" altLang="en-US" sz="1800" i="1">
                                      <a:effectLst/>
                                      <a:latin typeface="Cambria Math" panose="02040503050406030204" pitchFamily="18" charset="0"/>
                                      <a:ea typeface="Cambria Math" panose="02040503050406030204" pitchFamily="18" charset="0"/>
                                      <a:cs typeface="Times New Roman" panose="02020603050405020304" pitchFamily="18" charset="0"/>
                                    </a:rPr>
                                    <m:t>𝑣</m:t>
                                  </m:r>
                                </m:e>
                                <m:sub>
                                  <m:r>
                                    <a:rPr lang="ko-KR" altLang="en-US" sz="1800" i="1">
                                      <a:effectLst/>
                                      <a:latin typeface="Cambria Math" panose="02040503050406030204" pitchFamily="18" charset="0"/>
                                      <a:ea typeface="Cambria Math" panose="02040503050406030204" pitchFamily="18" charset="0"/>
                                      <a:cs typeface="Times New Roman" panose="02020603050405020304" pitchFamily="18" charset="0"/>
                                    </a:rPr>
                                    <m:t>𝑘𝑗</m:t>
                                  </m:r>
                                </m:sub>
                              </m:sSub>
                            </m:e>
                          </m:nary>
                        </m:e>
                      </m:nary>
                      <m:r>
                        <a:rPr lang="ko-KR" altLang="ko-KR" sz="1800" i="1">
                          <a:effectLst/>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ko-KR" altLang="ko-KR" sz="1800" dirty="0">
                  <a:effectLst/>
                  <a:ea typeface="맑은 고딕" panose="020B0503020000020004" pitchFamily="50" charset="-127"/>
                </a:endParaRPr>
              </a:p>
              <a:p>
                <a:r>
                  <a:rPr lang="ko-KR" altLang="ko-KR" sz="1800" dirty="0">
                    <a:effectLst/>
                    <a:ea typeface="Times New Roman" panose="02020603050405020304" pitchFamily="18" charset="0"/>
                  </a:rPr>
                  <a:t> </a:t>
                </a:r>
                <a:endParaRPr lang="ko-KR" altLang="ko-KR" sz="1800" dirty="0">
                  <a:effectLst/>
                  <a:ea typeface="맑은 고딕" panose="020B0503020000020004" pitchFamily="50" charset="-127"/>
                </a:endParaRPr>
              </a:p>
              <a:p>
                <a:pPr marL="285750" indent="-285750">
                  <a:buFont typeface="Arial" panose="020B0604020202020204" pitchFamily="34" charset="0"/>
                  <a:buChar char="•"/>
                </a:pPr>
                <a:r>
                  <a:rPr lang="ko-KR" altLang="ko-KR" sz="1800" dirty="0">
                    <a:effectLst/>
                    <a:ea typeface="Times New Roman" panose="02020603050405020304" pitchFamily="18" charset="0"/>
                  </a:rPr>
                  <a:t>Third, </a:t>
                </a:r>
                <a:r>
                  <a:rPr lang="ko-KR" altLang="ko-KR" sz="1800" dirty="0" err="1">
                    <a:effectLst/>
                    <a:ea typeface="Times New Roman" panose="02020603050405020304" pitchFamily="18" charset="0"/>
                  </a:rPr>
                  <a:t>the</a:t>
                </a:r>
                <a:r>
                  <a:rPr lang="ko-KR" altLang="ko-KR" sz="1800" dirty="0">
                    <a:effectLst/>
                    <a:ea typeface="Times New Roman" panose="02020603050405020304" pitchFamily="18" charset="0"/>
                  </a:rPr>
                  <a:t> </a:t>
                </a:r>
                <a:r>
                  <a:rPr lang="ko-KR" altLang="ko-KR" sz="1800" dirty="0" err="1">
                    <a:effectLst/>
                    <a:ea typeface="Times New Roman" panose="02020603050405020304" pitchFamily="18" charset="0"/>
                  </a:rPr>
                  <a:t>total</a:t>
                </a:r>
                <a:r>
                  <a:rPr lang="ko-KR" altLang="ko-KR" sz="1800" dirty="0">
                    <a:effectLst/>
                    <a:ea typeface="Times New Roman" panose="02020603050405020304" pitchFamily="18" charset="0"/>
                  </a:rPr>
                  <a:t> </a:t>
                </a:r>
                <a:r>
                  <a:rPr lang="ko-KR" altLang="ko-KR" sz="1800" dirty="0" err="1">
                    <a:effectLst/>
                    <a:ea typeface="Times New Roman" panose="02020603050405020304" pitchFamily="18" charset="0"/>
                  </a:rPr>
                  <a:t>value</a:t>
                </a:r>
                <a:r>
                  <a:rPr lang="ko-KR" altLang="ko-KR" sz="1800" dirty="0">
                    <a:effectLst/>
                    <a:ea typeface="Times New Roman" panose="02020603050405020304" pitchFamily="18" charset="0"/>
                  </a:rPr>
                  <a:t> of </a:t>
                </a:r>
                <a:r>
                  <a:rPr lang="ko-KR" altLang="ko-KR" sz="1800" dirty="0" err="1">
                    <a:effectLst/>
                    <a:ea typeface="Times New Roman" panose="02020603050405020304" pitchFamily="18" charset="0"/>
                  </a:rPr>
                  <a:t>what</a:t>
                </a:r>
                <a:r>
                  <a:rPr lang="ko-KR" altLang="ko-KR" sz="1800" dirty="0">
                    <a:effectLst/>
                    <a:ea typeface="Times New Roman" panose="02020603050405020304" pitchFamily="18" charset="0"/>
                  </a:rPr>
                  <a:t> </a:t>
                </a:r>
                <a:r>
                  <a:rPr lang="ko-KR" altLang="ko-KR" sz="1800" dirty="0" err="1">
                    <a:effectLst/>
                    <a:ea typeface="Times New Roman" panose="02020603050405020304" pitchFamily="18" charset="0"/>
                  </a:rPr>
                  <a:t>the</a:t>
                </a:r>
                <a:r>
                  <a:rPr lang="ko-KR" altLang="ko-KR" sz="1800" dirty="0">
                    <a:effectLst/>
                    <a:ea typeface="Times New Roman" panose="02020603050405020304" pitchFamily="18" charset="0"/>
                  </a:rPr>
                  <a:t> </a:t>
                </a:r>
                <a:r>
                  <a:rPr lang="ko-KR" altLang="ko-KR" sz="1800" dirty="0" err="1">
                    <a:effectLst/>
                    <a:ea typeface="Times New Roman" panose="02020603050405020304" pitchFamily="18" charset="0"/>
                  </a:rPr>
                  <a:t>other</a:t>
                </a:r>
                <a:r>
                  <a:rPr lang="ko-KR" altLang="ko-KR" sz="1800" dirty="0">
                    <a:effectLst/>
                    <a:ea typeface="Times New Roman" panose="02020603050405020304" pitchFamily="18" charset="0"/>
                  </a:rPr>
                  <a:t> </a:t>
                </a:r>
                <a:r>
                  <a:rPr lang="ko-KR" altLang="ko-KR" sz="1800" dirty="0" err="1">
                    <a:effectLst/>
                    <a:ea typeface="Times New Roman" panose="02020603050405020304" pitchFamily="18" charset="0"/>
                  </a:rPr>
                  <a:t>members</a:t>
                </a:r>
                <a:r>
                  <a:rPr lang="ko-KR" altLang="ko-KR" sz="1800" dirty="0">
                    <a:effectLst/>
                    <a:ea typeface="Times New Roman" panose="02020603050405020304" pitchFamily="18" charset="0"/>
                  </a:rPr>
                  <a:t> </a:t>
                </a:r>
                <a:r>
                  <a:rPr lang="ko-KR" altLang="ko-KR" sz="1800" dirty="0" err="1">
                    <a:effectLst/>
                    <a:ea typeface="Times New Roman" panose="02020603050405020304" pitchFamily="18" charset="0"/>
                  </a:rPr>
                  <a:t>in</a:t>
                </a:r>
                <a:r>
                  <a:rPr lang="en-US" altLang="ko-KR" sz="1800" dirty="0">
                    <a:effectLst/>
                    <a:ea typeface="Times New Roman" panose="02020603050405020304" pitchFamily="18" charset="0"/>
                  </a:rPr>
                  <a:t> </a:t>
                </a:r>
                <a14:m>
                  <m:oMath xmlns:m="http://schemas.openxmlformats.org/officeDocument/2006/math">
                    <m:r>
                      <a:rPr lang="en-US" altLang="ko-KR" i="1">
                        <a:latin typeface="Cambria Math" panose="02040503050406030204" pitchFamily="18" charset="0"/>
                        <a:ea typeface="Times New Roman" panose="02020603050405020304" pitchFamily="18" charset="0"/>
                      </a:rPr>
                      <m:t>𝜔</m:t>
                    </m:r>
                  </m:oMath>
                </a14:m>
                <a:r>
                  <a:rPr lang="en-US" altLang="ko-KR" sz="1800" dirty="0">
                    <a:effectLst/>
                    <a:ea typeface="Times New Roman" panose="02020603050405020304" pitchFamily="18" charset="0"/>
                  </a:rPr>
                  <a:t> </a:t>
                </a:r>
                <a:r>
                  <a:rPr lang="ko-KR" altLang="ko-KR" sz="1800" dirty="0" err="1">
                    <a:effectLst/>
                    <a:ea typeface="Times New Roman" panose="02020603050405020304" pitchFamily="18" charset="0"/>
                  </a:rPr>
                  <a:t>get</a:t>
                </a:r>
                <a:r>
                  <a:rPr lang="ko-KR" altLang="ko-KR" sz="1800" dirty="0">
                    <a:effectLst/>
                    <a:ea typeface="Times New Roman" panose="02020603050405020304" pitchFamily="18" charset="0"/>
                  </a:rPr>
                  <a:t> </a:t>
                </a:r>
                <a:r>
                  <a:rPr lang="ko-KR" altLang="ko-KR" sz="1800" i="1" dirty="0" err="1">
                    <a:effectLst/>
                    <a:ea typeface="Times New Roman" panose="02020603050405020304" pitchFamily="18" charset="0"/>
                  </a:rPr>
                  <a:t>without</a:t>
                </a:r>
                <a:r>
                  <a:rPr lang="ko-KR" altLang="ko-KR" sz="1800" i="1" dirty="0">
                    <a:effectLst/>
                    <a:ea typeface="Times New Roman" panose="02020603050405020304" pitchFamily="18" charset="0"/>
                  </a:rPr>
                  <a:t> </a:t>
                </a:r>
                <a:r>
                  <a:rPr lang="ko-KR" altLang="ko-KR" sz="1800" i="1" dirty="0" err="1">
                    <a:effectLst/>
                    <a:ea typeface="Times New Roman" panose="02020603050405020304" pitchFamily="18" charset="0"/>
                  </a:rPr>
                  <a:t>having</a:t>
                </a:r>
                <a:r>
                  <a:rPr lang="ko-KR" altLang="ko-KR" sz="1800" dirty="0">
                    <a:effectLst/>
                    <a:ea typeface="Times New Roman" panose="02020603050405020304" pitchFamily="18" charset="0"/>
                  </a:rPr>
                  <a:t> </a:t>
                </a:r>
                <a:r>
                  <a:rPr lang="ko-KR" altLang="ko-KR" sz="1800" dirty="0" err="1">
                    <a:effectLst/>
                    <a:ea typeface="Times New Roman" panose="02020603050405020304" pitchFamily="18" charset="0"/>
                  </a:rPr>
                  <a:t>individual</a:t>
                </a:r>
                <a:r>
                  <a:rPr lang="ko-KR" altLang="ko-KR" sz="1800" dirty="0">
                    <a:effectLst/>
                    <a:ea typeface="Times New Roman" panose="02020603050405020304" pitchFamily="18" charset="0"/>
                  </a:rPr>
                  <a:t> </a:t>
                </a:r>
                <a14:m>
                  <m:oMath xmlns:m="http://schemas.openxmlformats.org/officeDocument/2006/math">
                    <m:r>
                      <a:rPr lang="ko-KR" altLang="en-US" sz="1800" i="1">
                        <a:effectLst/>
                        <a:latin typeface="Cambria Math" panose="02040503050406030204" pitchFamily="18" charset="0"/>
                        <a:ea typeface="Cambria Math" panose="02040503050406030204" pitchFamily="18" charset="0"/>
                        <a:cs typeface="Times New Roman" panose="02020603050405020304" pitchFamily="18" charset="0"/>
                      </a:rPr>
                      <m:t>𝑖</m:t>
                    </m:r>
                  </m:oMath>
                </a14:m>
                <a:r>
                  <a:rPr lang="ko-KR" altLang="ko-KR" sz="1800" dirty="0">
                    <a:effectLst/>
                    <a:ea typeface="Times New Roman" panose="02020603050405020304" pitchFamily="18" charset="0"/>
                  </a:rPr>
                  <a:t> </a:t>
                </a:r>
                <a:r>
                  <a:rPr lang="ko-KR" altLang="ko-KR" sz="1800" dirty="0" err="1">
                    <a:effectLst/>
                    <a:ea typeface="Times New Roman" panose="02020603050405020304" pitchFamily="18" charset="0"/>
                  </a:rPr>
                  <a:t>as</a:t>
                </a:r>
                <a:r>
                  <a:rPr lang="ko-KR" altLang="ko-KR" sz="1800" dirty="0">
                    <a:effectLst/>
                    <a:ea typeface="Times New Roman" panose="02020603050405020304" pitchFamily="18" charset="0"/>
                  </a:rPr>
                  <a:t> </a:t>
                </a:r>
                <a:r>
                  <a:rPr lang="ko-KR" altLang="ko-KR" sz="1800" dirty="0" err="1">
                    <a:effectLst/>
                    <a:ea typeface="Times New Roman" panose="02020603050405020304" pitchFamily="18" charset="0"/>
                  </a:rPr>
                  <a:t>a</a:t>
                </a:r>
                <a:r>
                  <a:rPr lang="ko-KR" altLang="ko-KR" sz="1800" dirty="0">
                    <a:effectLst/>
                    <a:ea typeface="Times New Roman" panose="02020603050405020304" pitchFamily="18" charset="0"/>
                  </a:rPr>
                  <a:t> </a:t>
                </a:r>
                <a:r>
                  <a:rPr lang="ko-KR" altLang="ko-KR" sz="1800" dirty="0" err="1">
                    <a:effectLst/>
                    <a:ea typeface="Times New Roman" panose="02020603050405020304" pitchFamily="18" charset="0"/>
                  </a:rPr>
                  <a:t>member</a:t>
                </a:r>
                <a:r>
                  <a:rPr lang="ko-KR" altLang="ko-KR" sz="1800" dirty="0">
                    <a:effectLst/>
                    <a:ea typeface="Times New Roman" panose="02020603050405020304" pitchFamily="18" charset="0"/>
                  </a:rPr>
                  <a:t> </a:t>
                </a:r>
                <a:r>
                  <a:rPr lang="ko-KR" altLang="ko-KR" sz="1800" dirty="0" err="1">
                    <a:effectLst/>
                    <a:ea typeface="Times New Roman" panose="02020603050405020304" pitchFamily="18" charset="0"/>
                  </a:rPr>
                  <a:t>in</a:t>
                </a:r>
                <a:r>
                  <a:rPr lang="en-US" altLang="ko-KR" sz="1800" dirty="0">
                    <a:effectLst/>
                    <a:ea typeface="Times New Roman" panose="02020603050405020304" pitchFamily="18" charset="0"/>
                  </a:rPr>
                  <a:t> </a:t>
                </a:r>
                <a14:m>
                  <m:oMath xmlns:m="http://schemas.openxmlformats.org/officeDocument/2006/math">
                    <m:r>
                      <a:rPr lang="en-US" altLang="ko-KR" i="1">
                        <a:latin typeface="Cambria Math" panose="02040503050406030204" pitchFamily="18" charset="0"/>
                        <a:ea typeface="Times New Roman" panose="02020603050405020304" pitchFamily="18" charset="0"/>
                      </a:rPr>
                      <m:t>𝜔</m:t>
                    </m:r>
                  </m:oMath>
                </a14:m>
                <a:r>
                  <a:rPr lang="en-US" altLang="ko-KR" sz="1800" dirty="0">
                    <a:effectLst/>
                    <a:ea typeface="Times New Roman" panose="02020603050405020304" pitchFamily="18" charset="0"/>
                  </a:rPr>
                  <a:t> </a:t>
                </a:r>
                <a:r>
                  <a:rPr lang="ko-KR" altLang="ko-KR" sz="1800" dirty="0">
                    <a:effectLst/>
                    <a:ea typeface="Times New Roman" panose="02020603050405020304" pitchFamily="18" charset="0"/>
                  </a:rPr>
                  <a:t>(</a:t>
                </a:r>
                <a:r>
                  <a:rPr lang="ko-KR" altLang="ko-KR" sz="1800" dirty="0" err="1">
                    <a:effectLst/>
                    <a:ea typeface="Times New Roman" panose="02020603050405020304" pitchFamily="18" charset="0"/>
                  </a:rPr>
                  <a:t>i.e</a:t>
                </a:r>
                <a:r>
                  <a:rPr lang="ko-KR" altLang="ko-KR" sz="1800" dirty="0">
                    <a:effectLst/>
                    <a:ea typeface="Times New Roman" panose="02020603050405020304" pitchFamily="18" charset="0"/>
                  </a:rPr>
                  <a:t>., </a:t>
                </a:r>
                <a:r>
                  <a:rPr lang="ko-KR" altLang="ko-KR" sz="1800" dirty="0" err="1">
                    <a:effectLst/>
                    <a:ea typeface="Times New Roman" panose="02020603050405020304" pitchFamily="18" charset="0"/>
                  </a:rPr>
                  <a:t>the</a:t>
                </a:r>
                <a:r>
                  <a:rPr lang="ko-KR" altLang="ko-KR" sz="1800" dirty="0">
                    <a:effectLst/>
                    <a:ea typeface="Times New Roman" panose="02020603050405020304" pitchFamily="18" charset="0"/>
                  </a:rPr>
                  <a:t> </a:t>
                </a:r>
                <a:r>
                  <a:rPr lang="ko-KR" altLang="ko-KR" sz="1800" dirty="0" err="1">
                    <a:effectLst/>
                    <a:ea typeface="Times New Roman" panose="02020603050405020304" pitchFamily="18" charset="0"/>
                  </a:rPr>
                  <a:t>total</a:t>
                </a:r>
                <a:r>
                  <a:rPr lang="ko-KR" altLang="ko-KR" sz="1800" dirty="0">
                    <a:effectLst/>
                    <a:ea typeface="Times New Roman" panose="02020603050405020304" pitchFamily="18" charset="0"/>
                  </a:rPr>
                  <a:t> </a:t>
                </a:r>
                <a:r>
                  <a:rPr lang="ko-KR" altLang="ko-KR" sz="1800" dirty="0" err="1">
                    <a:effectLst/>
                    <a:ea typeface="Times New Roman" panose="02020603050405020304" pitchFamily="18" charset="0"/>
                  </a:rPr>
                  <a:t>value</a:t>
                </a:r>
                <a:r>
                  <a:rPr lang="ko-KR" altLang="ko-KR" sz="1800" dirty="0">
                    <a:effectLst/>
                    <a:ea typeface="Times New Roman" panose="02020603050405020304" pitchFamily="18" charset="0"/>
                  </a:rPr>
                  <a:t> of </a:t>
                </a:r>
                <a14:m>
                  <m:oMath xmlns:m="http://schemas.openxmlformats.org/officeDocument/2006/math">
                    <m:r>
                      <a:rPr lang="en-US" altLang="ko-KR" i="1">
                        <a:latin typeface="Cambria Math" panose="02040503050406030204" pitchFamily="18" charset="0"/>
                        <a:ea typeface="Times New Roman" panose="02020603050405020304" pitchFamily="18" charset="0"/>
                      </a:rPr>
                      <m:t>𝜔</m:t>
                    </m:r>
                    <m:r>
                      <a:rPr lang="ko-KR" altLang="ko-KR" sz="1800" i="1">
                        <a:effectLst/>
                        <a:latin typeface="Cambria Math" panose="02040503050406030204" pitchFamily="18" charset="0"/>
                        <a:ea typeface="Cambria Math" panose="02040503050406030204" pitchFamily="18" charset="0"/>
                        <a:cs typeface="Times New Roman" panose="02020603050405020304" pitchFamily="18" charset="0"/>
                      </a:rPr>
                      <m:t>\{</m:t>
                    </m:r>
                    <m:r>
                      <a:rPr lang="ko-KR" altLang="en-US" sz="1800" i="1">
                        <a:effectLst/>
                        <a:latin typeface="Cambria Math" panose="02040503050406030204" pitchFamily="18" charset="0"/>
                        <a:ea typeface="Cambria Math" panose="02040503050406030204" pitchFamily="18" charset="0"/>
                        <a:cs typeface="Times New Roman" panose="02020603050405020304" pitchFamily="18" charset="0"/>
                      </a:rPr>
                      <m:t>𝑖</m:t>
                    </m:r>
                    <m:r>
                      <a:rPr lang="ko-KR" altLang="ko-KR" sz="1800" i="1">
                        <a:effectLst/>
                        <a:latin typeface="Cambria Math" panose="02040503050406030204" pitchFamily="18" charset="0"/>
                        <a:ea typeface="Cambria Math" panose="02040503050406030204" pitchFamily="18" charset="0"/>
                        <a:cs typeface="Times New Roman" panose="02020603050405020304" pitchFamily="18" charset="0"/>
                      </a:rPr>
                      <m:t>}</m:t>
                    </m:r>
                  </m:oMath>
                </a14:m>
                <a:r>
                  <a:rPr lang="ko-KR" altLang="ko-KR" sz="1800" dirty="0">
                    <a:effectLst/>
                    <a:ea typeface="Times New Roman" panose="02020603050405020304" pitchFamily="18" charset="0"/>
                  </a:rPr>
                  <a:t> </a:t>
                </a:r>
                <a:r>
                  <a:rPr lang="ko-KR" altLang="ko-KR" sz="1800" dirty="0" err="1">
                    <a:effectLst/>
                    <a:ea typeface="Times New Roman" panose="02020603050405020304" pitchFamily="18" charset="0"/>
                  </a:rPr>
                  <a:t>in</a:t>
                </a:r>
                <a:r>
                  <a:rPr lang="ko-KR" altLang="ko-KR" sz="1800" dirty="0">
                    <a:effectLst/>
                    <a:ea typeface="Times New Roman" panose="02020603050405020304" pitchFamily="18" charset="0"/>
                  </a:rPr>
                  <a:t> </a:t>
                </a:r>
                <a14:m>
                  <m:oMath xmlns:m="http://schemas.openxmlformats.org/officeDocument/2006/math">
                    <m:r>
                      <a:rPr lang="en-US" altLang="ko-KR" i="1">
                        <a:latin typeface="Cambria Math" panose="02040503050406030204" pitchFamily="18" charset="0"/>
                        <a:ea typeface="Times New Roman" panose="02020603050405020304" pitchFamily="18" charset="0"/>
                      </a:rPr>
                      <m:t>𝜔</m:t>
                    </m:r>
                    <m:r>
                      <a:rPr lang="ko-KR" altLang="ko-KR" sz="1800" i="1">
                        <a:effectLst/>
                        <a:latin typeface="Cambria Math" panose="02040503050406030204" pitchFamily="18" charset="0"/>
                        <a:ea typeface="Cambria Math" panose="02040503050406030204" pitchFamily="18" charset="0"/>
                        <a:cs typeface="Times New Roman" panose="02020603050405020304" pitchFamily="18" charset="0"/>
                      </a:rPr>
                      <m:t>\{</m:t>
                    </m:r>
                    <m:r>
                      <a:rPr lang="ko-KR" altLang="en-US" sz="1800" i="1">
                        <a:effectLst/>
                        <a:latin typeface="Cambria Math" panose="02040503050406030204" pitchFamily="18" charset="0"/>
                        <a:ea typeface="Cambria Math" panose="02040503050406030204" pitchFamily="18" charset="0"/>
                        <a:cs typeface="Times New Roman" panose="02020603050405020304" pitchFamily="18" charset="0"/>
                      </a:rPr>
                      <m:t>𝑖</m:t>
                    </m:r>
                    <m:r>
                      <a:rPr lang="ko-KR" altLang="ko-KR" sz="1800" i="1">
                        <a:effectLst/>
                        <a:latin typeface="Cambria Math" panose="02040503050406030204" pitchFamily="18" charset="0"/>
                        <a:ea typeface="Cambria Math" panose="02040503050406030204" pitchFamily="18" charset="0"/>
                        <a:cs typeface="Times New Roman" panose="02020603050405020304" pitchFamily="18" charset="0"/>
                      </a:rPr>
                      <m:t>}</m:t>
                    </m:r>
                  </m:oMath>
                </a14:m>
                <a:r>
                  <a:rPr lang="ko-KR" altLang="ko-KR" sz="1800" dirty="0">
                    <a:effectLst/>
                    <a:ea typeface="Times New Roman" panose="02020603050405020304" pitchFamily="18" charset="0"/>
                  </a:rPr>
                  <a:t>) </a:t>
                </a:r>
                <a:r>
                  <a:rPr lang="ko-KR" altLang="ko-KR" sz="1800" dirty="0" err="1">
                    <a:effectLst/>
                    <a:ea typeface="Times New Roman" panose="02020603050405020304" pitchFamily="18" charset="0"/>
                  </a:rPr>
                  <a:t>can</a:t>
                </a:r>
                <a:r>
                  <a:rPr lang="ko-KR" altLang="ko-KR" sz="1800" dirty="0">
                    <a:effectLst/>
                    <a:ea typeface="Times New Roman" panose="02020603050405020304" pitchFamily="18" charset="0"/>
                  </a:rPr>
                  <a:t> </a:t>
                </a:r>
                <a:r>
                  <a:rPr lang="ko-KR" altLang="ko-KR" sz="1800" dirty="0" err="1">
                    <a:effectLst/>
                    <a:ea typeface="Times New Roman" panose="02020603050405020304" pitchFamily="18" charset="0"/>
                  </a:rPr>
                  <a:t>be</a:t>
                </a:r>
                <a:r>
                  <a:rPr lang="ko-KR" altLang="ko-KR" sz="1800" dirty="0">
                    <a:effectLst/>
                    <a:ea typeface="Times New Roman" panose="02020603050405020304" pitchFamily="18" charset="0"/>
                  </a:rPr>
                  <a:t> </a:t>
                </a:r>
                <a:r>
                  <a:rPr lang="ko-KR" altLang="ko-KR" sz="1800" dirty="0" err="1">
                    <a:effectLst/>
                    <a:ea typeface="Times New Roman" panose="02020603050405020304" pitchFamily="18" charset="0"/>
                  </a:rPr>
                  <a:t>written</a:t>
                </a:r>
                <a:r>
                  <a:rPr lang="ko-KR" altLang="ko-KR" sz="1800" dirty="0">
                    <a:effectLst/>
                    <a:ea typeface="Times New Roman" panose="02020603050405020304" pitchFamily="18" charset="0"/>
                  </a:rPr>
                  <a:t> </a:t>
                </a:r>
                <a:r>
                  <a:rPr lang="ko-KR" altLang="ko-KR" sz="1800" dirty="0" err="1">
                    <a:effectLst/>
                    <a:ea typeface="Times New Roman" panose="02020603050405020304" pitchFamily="18" charset="0"/>
                  </a:rPr>
                  <a:t>as</a:t>
                </a:r>
                <a:r>
                  <a:rPr lang="ko-KR" altLang="ko-KR" sz="1800" dirty="0">
                    <a:effectLst/>
                    <a:ea typeface="Times New Roman" panose="02020603050405020304" pitchFamily="18" charset="0"/>
                  </a:rPr>
                  <a:t>:</a:t>
                </a:r>
                <a:endParaRPr lang="ko-KR" altLang="ko-KR" sz="1800" dirty="0">
                  <a:effectLst/>
                  <a:ea typeface="맑은 고딕" panose="020B0503020000020004" pitchFamily="50" charset="-127"/>
                </a:endParaRPr>
              </a:p>
              <a:p>
                <a:r>
                  <a:rPr lang="ko-KR" altLang="ko-KR" sz="1800" dirty="0">
                    <a:effectLst/>
                    <a:ea typeface="Times New Roman" panose="02020603050405020304" pitchFamily="18" charset="0"/>
                  </a:rPr>
                  <a:t> </a:t>
                </a:r>
                <a:endParaRPr lang="ko-KR" altLang="ko-KR" sz="1800" dirty="0">
                  <a:effectLst/>
                  <a:ea typeface="맑은 고딕" panose="020B0503020000020004" pitchFamily="50" charset="-127"/>
                </a:endParaRPr>
              </a:p>
              <a:p>
                <a:pPr marL="508000"/>
                <a14:m>
                  <m:oMathPara xmlns:m="http://schemas.openxmlformats.org/officeDocument/2006/math">
                    <m:oMathParaPr>
                      <m:jc m:val="centerGroup"/>
                    </m:oMathParaPr>
                    <m:oMath xmlns:m="http://schemas.openxmlformats.org/officeDocument/2006/math">
                      <m:nary>
                        <m:naryPr>
                          <m:chr m:val="∑"/>
                          <m:limLoc m:val="undOvr"/>
                          <m:supHide m:val="on"/>
                          <m:ctrlPr>
                            <a:rPr lang="ko-KR" altLang="ko-KR" sz="1800" i="1">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ko-KR" altLang="en-US" sz="1800" i="1">
                              <a:effectLst/>
                              <a:latin typeface="Cambria Math" panose="02040503050406030204" pitchFamily="18" charset="0"/>
                              <a:ea typeface="Cambria Math" panose="02040503050406030204" pitchFamily="18" charset="0"/>
                              <a:cs typeface="Times New Roman" panose="02020603050405020304" pitchFamily="18" charset="0"/>
                            </a:rPr>
                            <m:t>𝑘</m:t>
                          </m:r>
                          <m:r>
                            <a:rPr lang="ko-KR" altLang="ko-KR" sz="1800" i="1">
                              <a:effectLst/>
                              <a:latin typeface="Cambria Math" panose="02040503050406030204" pitchFamily="18" charset="0"/>
                              <a:ea typeface="Cambria Math" panose="02040503050406030204" pitchFamily="18" charset="0"/>
                              <a:cs typeface="Times New Roman" panose="02020603050405020304" pitchFamily="18" charset="0"/>
                            </a:rPr>
                            <m:t> ∈</m:t>
                          </m:r>
                          <m:r>
                            <a:rPr lang="en-US" altLang="ko-KR" sz="1800" b="0" i="1" smtClean="0">
                              <a:effectLst/>
                              <a:latin typeface="Cambria Math" panose="02040503050406030204" pitchFamily="18" charset="0"/>
                              <a:ea typeface="Cambria Math" panose="02040503050406030204" pitchFamily="18" charset="0"/>
                              <a:cs typeface="Times New Roman" panose="02020603050405020304" pitchFamily="18" charset="0"/>
                            </a:rPr>
                            <m:t>𝜔</m:t>
                          </m:r>
                          <m:r>
                            <a:rPr lang="ko-KR" altLang="ko-KR" sz="1800" i="1">
                              <a:effectLst/>
                              <a:latin typeface="Cambria Math" panose="02040503050406030204" pitchFamily="18" charset="0"/>
                              <a:ea typeface="Cambria Math" panose="02040503050406030204" pitchFamily="18" charset="0"/>
                              <a:cs typeface="Times New Roman" panose="02020603050405020304" pitchFamily="18" charset="0"/>
                            </a:rPr>
                            <m:t>\{</m:t>
                          </m:r>
                          <m:r>
                            <a:rPr lang="ko-KR" altLang="en-US" sz="1800" i="1">
                              <a:effectLst/>
                              <a:latin typeface="Cambria Math" panose="02040503050406030204" pitchFamily="18" charset="0"/>
                              <a:ea typeface="Cambria Math" panose="02040503050406030204" pitchFamily="18" charset="0"/>
                              <a:cs typeface="Times New Roman" panose="02020603050405020304" pitchFamily="18" charset="0"/>
                            </a:rPr>
                            <m:t>𝑖</m:t>
                          </m:r>
                          <m:r>
                            <a:rPr lang="ko-KR" altLang="ko-KR" sz="1800" i="1">
                              <a:effectLst/>
                              <a:latin typeface="Cambria Math" panose="02040503050406030204" pitchFamily="18" charset="0"/>
                              <a:ea typeface="Cambria Math" panose="02040503050406030204" pitchFamily="18" charset="0"/>
                              <a:cs typeface="Times New Roman" panose="02020603050405020304" pitchFamily="18" charset="0"/>
                            </a:rPr>
                            <m:t>}</m:t>
                          </m:r>
                        </m:sub>
                        <m:sup/>
                        <m:e>
                          <m:nary>
                            <m:naryPr>
                              <m:chr m:val="∑"/>
                              <m:limLoc m:val="undOvr"/>
                              <m:supHide m:val="on"/>
                              <m:ctrlPr>
                                <a:rPr lang="ko-KR" altLang="ko-KR" sz="1800" i="1">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ko-KR" altLang="en-US" sz="1800" i="1">
                                  <a:effectLst/>
                                  <a:latin typeface="Cambria Math" panose="02040503050406030204" pitchFamily="18" charset="0"/>
                                  <a:ea typeface="Cambria Math" panose="02040503050406030204" pitchFamily="18" charset="0"/>
                                  <a:cs typeface="Times New Roman" panose="02020603050405020304" pitchFamily="18" charset="0"/>
                                </a:rPr>
                                <m:t>𝑗</m:t>
                              </m:r>
                              <m:r>
                                <a:rPr lang="ko-KR" altLang="ko-KR" sz="1800" i="1">
                                  <a:effectLst/>
                                  <a:latin typeface="Cambria Math" panose="02040503050406030204" pitchFamily="18" charset="0"/>
                                  <a:ea typeface="Cambria Math" panose="02040503050406030204" pitchFamily="18" charset="0"/>
                                  <a:cs typeface="Times New Roman" panose="02020603050405020304" pitchFamily="18" charset="0"/>
                                </a:rPr>
                                <m:t>∈</m:t>
                              </m:r>
                              <m:r>
                                <a:rPr lang="en-US" altLang="ko-KR" sz="1800" b="0" i="1" smtClean="0">
                                  <a:effectLst/>
                                  <a:latin typeface="Cambria Math" panose="02040503050406030204" pitchFamily="18" charset="0"/>
                                  <a:ea typeface="Cambria Math" panose="02040503050406030204" pitchFamily="18" charset="0"/>
                                  <a:cs typeface="Times New Roman" panose="02020603050405020304" pitchFamily="18" charset="0"/>
                                </a:rPr>
                                <m:t>𝜔</m:t>
                              </m:r>
                              <m:r>
                                <a:rPr lang="ko-KR" altLang="ko-KR" sz="1800" i="1">
                                  <a:effectLst/>
                                  <a:latin typeface="Cambria Math" panose="02040503050406030204" pitchFamily="18" charset="0"/>
                                  <a:ea typeface="Cambria Math" panose="02040503050406030204" pitchFamily="18" charset="0"/>
                                  <a:cs typeface="Times New Roman" panose="02020603050405020304" pitchFamily="18" charset="0"/>
                                </a:rPr>
                                <m:t>∖{</m:t>
                              </m:r>
                              <m:r>
                                <a:rPr lang="ko-KR" altLang="en-US" sz="1800" i="1">
                                  <a:effectLst/>
                                  <a:latin typeface="Cambria Math" panose="02040503050406030204" pitchFamily="18" charset="0"/>
                                  <a:ea typeface="Cambria Math" panose="02040503050406030204" pitchFamily="18" charset="0"/>
                                  <a:cs typeface="Times New Roman" panose="02020603050405020304" pitchFamily="18" charset="0"/>
                                </a:rPr>
                                <m:t>𝑖</m:t>
                              </m:r>
                              <m:r>
                                <a:rPr lang="ko-KR" altLang="ko-KR" sz="1800" i="1">
                                  <a:effectLst/>
                                  <a:latin typeface="Cambria Math" panose="02040503050406030204" pitchFamily="18" charset="0"/>
                                  <a:ea typeface="Cambria Math" panose="02040503050406030204" pitchFamily="18" charset="0"/>
                                  <a:cs typeface="Times New Roman" panose="02020603050405020304" pitchFamily="18" charset="0"/>
                                </a:rPr>
                                <m:t>}</m:t>
                              </m:r>
                            </m:sub>
                            <m:sup/>
                            <m:e>
                              <m:sSub>
                                <m:sSubPr>
                                  <m:ctrlPr>
                                    <a:rPr lang="ko-KR" altLang="ko-KR"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ko-KR" altLang="en-US" sz="1800" i="1">
                                      <a:effectLst/>
                                      <a:latin typeface="Cambria Math" panose="02040503050406030204" pitchFamily="18" charset="0"/>
                                      <a:ea typeface="Cambria Math" panose="02040503050406030204" pitchFamily="18" charset="0"/>
                                      <a:cs typeface="Times New Roman" panose="02020603050405020304" pitchFamily="18" charset="0"/>
                                    </a:rPr>
                                    <m:t>𝑣</m:t>
                                  </m:r>
                                </m:e>
                                <m:sub>
                                  <m:r>
                                    <a:rPr lang="ko-KR" altLang="en-US" sz="1800" i="1">
                                      <a:effectLst/>
                                      <a:latin typeface="Cambria Math" panose="02040503050406030204" pitchFamily="18" charset="0"/>
                                      <a:ea typeface="Cambria Math" panose="02040503050406030204" pitchFamily="18" charset="0"/>
                                      <a:cs typeface="Times New Roman" panose="02020603050405020304" pitchFamily="18" charset="0"/>
                                    </a:rPr>
                                    <m:t>𝑘𝑗</m:t>
                                  </m:r>
                                </m:sub>
                              </m:sSub>
                            </m:e>
                          </m:nary>
                        </m:e>
                      </m:nary>
                      <m:r>
                        <a:rPr lang="ko-KR" altLang="ko-KR" sz="1800" i="1">
                          <a:effectLst/>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ko-KR" altLang="ko-KR" sz="1800" dirty="0">
                  <a:effectLst/>
                  <a:ea typeface="맑은 고딕" panose="020B0503020000020004" pitchFamily="50" charset="-127"/>
                </a:endParaRPr>
              </a:p>
              <a:p>
                <a:r>
                  <a:rPr lang="ko-KR" altLang="ko-KR" sz="1800" dirty="0">
                    <a:effectLst/>
                    <a:ea typeface="Times New Roman" panose="02020603050405020304" pitchFamily="18" charset="0"/>
                  </a:rPr>
                  <a:t> </a:t>
                </a:r>
                <a:endParaRPr lang="ko-KR" altLang="ko-KR" sz="1800" dirty="0">
                  <a:effectLst/>
                  <a:ea typeface="맑은 고딕" panose="020B0503020000020004" pitchFamily="50" charset="-127"/>
                </a:endParaRPr>
              </a:p>
              <a:p>
                <a:pPr>
                  <a:spcAft>
                    <a:spcPts val="1000"/>
                  </a:spcAft>
                </a:pPr>
                <a:endParaRPr lang="en-US" altLang="ko-KR" dirty="0">
                  <a:ea typeface="맑은 고딕" panose="020B0503020000020004" pitchFamily="50" charset="-127"/>
                  <a:cs typeface="Times New Roman" panose="02020603050405020304" pitchFamily="18" charset="0"/>
                </a:endParaRPr>
              </a:p>
              <a:p>
                <a:pPr marL="285750" indent="-285750">
                  <a:spcAft>
                    <a:spcPts val="1000"/>
                  </a:spcAft>
                  <a:buFont typeface="Arial" panose="020B0604020202020204" pitchFamily="34" charset="0"/>
                  <a:buChar char="•"/>
                </a:pPr>
                <a:endParaRPr lang="en-US" altLang="ko-KR" dirty="0">
                  <a:effectLst/>
                  <a:ea typeface="맑은 고딕" panose="020B0503020000020004" pitchFamily="50" charset="-127"/>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9A95A8D1-93A0-4759-A97B-81EBDEFBC6C3}"/>
                  </a:ext>
                </a:extLst>
              </p:cNvPr>
              <p:cNvSpPr txBox="1">
                <a:spLocks noRot="1" noChangeAspect="1" noMove="1" noResize="1" noEditPoints="1" noAdjustHandles="1" noChangeArrowheads="1" noChangeShapeType="1" noTextEdit="1"/>
              </p:cNvSpPr>
              <p:nvPr/>
            </p:nvSpPr>
            <p:spPr>
              <a:xfrm>
                <a:off x="0" y="14593"/>
                <a:ext cx="9144000" cy="7583102"/>
              </a:xfrm>
              <a:prstGeom prst="rect">
                <a:avLst/>
              </a:prstGeom>
              <a:blipFill>
                <a:blip r:embed="rId2"/>
                <a:stretch>
                  <a:fillRect l="-694" t="-334"/>
                </a:stretch>
              </a:blipFill>
            </p:spPr>
            <p:txBody>
              <a:bodyPr/>
              <a:lstStyle/>
              <a:p>
                <a:r>
                  <a:rPr lang="en-US">
                    <a:noFill/>
                  </a:rPr>
                  <a:t> </a:t>
                </a:r>
              </a:p>
            </p:txBody>
          </p:sp>
        </mc:Fallback>
      </mc:AlternateContent>
    </p:spTree>
    <p:extLst>
      <p:ext uri="{BB962C8B-B14F-4D97-AF65-F5344CB8AC3E}">
        <p14:creationId xmlns:p14="http://schemas.microsoft.com/office/powerpoint/2010/main" val="290768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fade">
                                      <p:cBhvr>
                                        <p:cTn id="27" dur="500"/>
                                        <p:tgtEl>
                                          <p:spTgt spid="4">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9" end="9"/>
                                            </p:txEl>
                                          </p:spTgt>
                                        </p:tgtEl>
                                        <p:attrNameLst>
                                          <p:attrName>style.visibility</p:attrName>
                                        </p:attrNameLst>
                                      </p:cBhvr>
                                      <p:to>
                                        <p:strVal val="visible"/>
                                      </p:to>
                                    </p:set>
                                    <p:animEffect transition="in" filter="fade">
                                      <p:cBhvr>
                                        <p:cTn id="32" dur="500"/>
                                        <p:tgtEl>
                                          <p:spTgt spid="4">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11" end="11"/>
                                            </p:txEl>
                                          </p:spTgt>
                                        </p:tgtEl>
                                        <p:attrNameLst>
                                          <p:attrName>style.visibility</p:attrName>
                                        </p:attrNameLst>
                                      </p:cBhvr>
                                      <p:to>
                                        <p:strVal val="visible"/>
                                      </p:to>
                                    </p:set>
                                    <p:animEffect transition="in" filter="fade">
                                      <p:cBhvr>
                                        <p:cTn id="37" dur="500"/>
                                        <p:tgtEl>
                                          <p:spTgt spid="4">
                                            <p:txEl>
                                              <p:pRg st="11" end="1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13" end="13"/>
                                            </p:txEl>
                                          </p:spTgt>
                                        </p:tgtEl>
                                        <p:attrNameLst>
                                          <p:attrName>style.visibility</p:attrName>
                                        </p:attrNameLst>
                                      </p:cBhvr>
                                      <p:to>
                                        <p:strVal val="visible"/>
                                      </p:to>
                                    </p:set>
                                    <p:animEffect transition="in" filter="fade">
                                      <p:cBhvr>
                                        <p:cTn id="42"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A95A8D1-93A0-4759-A97B-81EBDEFBC6C3}"/>
                  </a:ext>
                </a:extLst>
              </p:cNvPr>
              <p:cNvSpPr txBox="1"/>
              <p:nvPr/>
            </p:nvSpPr>
            <p:spPr>
              <a:xfrm>
                <a:off x="0" y="14593"/>
                <a:ext cx="9144000" cy="7187609"/>
              </a:xfrm>
              <a:prstGeom prst="rect">
                <a:avLst/>
              </a:prstGeom>
              <a:noFill/>
            </p:spPr>
            <p:txBody>
              <a:bodyPr wrap="square" rtlCol="0">
                <a:spAutoFit/>
              </a:bodyPr>
              <a:lstStyle/>
              <a:p>
                <a:pPr>
                  <a:spcAft>
                    <a:spcPts val="1000"/>
                  </a:spcAft>
                </a:pPr>
                <a:r>
                  <a:rPr lang="en-US" altLang="ko-KR" sz="2000" b="1" dirty="0">
                    <a:ea typeface="맑은 고딕" panose="020B0503020000020004" pitchFamily="50" charset="-127"/>
                    <a:cs typeface="Times New Roman" panose="02020603050405020304" pitchFamily="18" charset="0"/>
                  </a:rPr>
                  <a:t>Each Peron’s Marginal Contribution: Its Definition (cont.)</a:t>
                </a:r>
                <a:endParaRPr lang="en-US" altLang="ko-KR" dirty="0">
                  <a:ea typeface="맑은 고딕" panose="020B0503020000020004" pitchFamily="50" charset="-127"/>
                  <a:cs typeface="Times New Roman" panose="02020603050405020304" pitchFamily="18" charset="0"/>
                  <a:sym typeface="Wingdings" panose="05000000000000000000" pitchFamily="2" charset="2"/>
                </a:endParaRPr>
              </a:p>
              <a:p>
                <a:pPr marL="285750" indent="-285750">
                  <a:buFont typeface="Arial" panose="020B0604020202020204" pitchFamily="34" charset="0"/>
                  <a:buChar char="•"/>
                </a:pPr>
                <a:endParaRPr lang="en-US" altLang="ko-KR" sz="1800" dirty="0">
                  <a:effectLst/>
                  <a:ea typeface="Times New Roman" panose="02020603050405020304" pitchFamily="18" charset="0"/>
                </a:endParaRPr>
              </a:p>
              <a:p>
                <a:pPr marL="285750" indent="-285750">
                  <a:buFont typeface="Arial" panose="020B0604020202020204" pitchFamily="34" charset="0"/>
                  <a:buChar char="•"/>
                </a:pPr>
                <a:r>
                  <a:rPr lang="en-US" dirty="0"/>
                  <a:t>From this, we can define individual </a:t>
                </a:r>
                <a14:m>
                  <m:oMath xmlns:m="http://schemas.openxmlformats.org/officeDocument/2006/math">
                    <m:r>
                      <a:rPr lang="en-US" i="1">
                        <a:latin typeface="Cambria Math" panose="02040503050406030204" pitchFamily="18" charset="0"/>
                      </a:rPr>
                      <m:t>𝑖</m:t>
                    </m:r>
                  </m:oMath>
                </a14:m>
                <a:r>
                  <a:rPr lang="en-US" dirty="0"/>
                  <a:t>’s </a:t>
                </a:r>
                <a:r>
                  <a:rPr lang="en-US" b="1" i="1" dirty="0"/>
                  <a:t>marginal contribution</a:t>
                </a:r>
                <a:r>
                  <a:rPr lang="en-US" b="1" dirty="0"/>
                  <a:t> </a:t>
                </a:r>
                <a:r>
                  <a:rPr lang="en-US" dirty="0"/>
                  <a:t>to </a:t>
                </a:r>
                <a14:m>
                  <m:oMath xmlns:m="http://schemas.openxmlformats.org/officeDocument/2006/math">
                    <m:r>
                      <a:rPr lang="en-US" i="1">
                        <a:latin typeface="Cambria Math" panose="02040503050406030204" pitchFamily="18" charset="0"/>
                      </a:rPr>
                      <m:t>𝜔</m:t>
                    </m:r>
                  </m:oMath>
                </a14:m>
                <a:r>
                  <a:rPr lang="en-US" dirty="0"/>
                  <a:t> (i.e., what the other members in </a:t>
                </a:r>
                <a14:m>
                  <m:oMath xmlns:m="http://schemas.openxmlformats.org/officeDocument/2006/math">
                    <m:r>
                      <a:rPr lang="en-US" i="1">
                        <a:latin typeface="Cambria Math" panose="02040503050406030204" pitchFamily="18" charset="0"/>
                      </a:rPr>
                      <m:t>𝜔</m:t>
                    </m:r>
                  </m:oMath>
                </a14:m>
                <a:r>
                  <a:rPr lang="en-US" dirty="0"/>
                  <a:t> </a:t>
                </a:r>
                <a:r>
                  <a:rPr lang="en-US" i="1" dirty="0"/>
                  <a:t>gain</a:t>
                </a:r>
                <a:r>
                  <a:rPr lang="en-US" dirty="0"/>
                  <a:t> from individual </a:t>
                </a:r>
                <a14:m>
                  <m:oMath xmlns:m="http://schemas.openxmlformats.org/officeDocument/2006/math">
                    <m:r>
                      <a:rPr lang="en-US" i="1">
                        <a:latin typeface="Cambria Math" panose="02040503050406030204" pitchFamily="18" charset="0"/>
                      </a:rPr>
                      <m:t>𝑖</m:t>
                    </m:r>
                  </m:oMath>
                </a14:m>
                <a:r>
                  <a:rPr lang="en-US" dirty="0"/>
                  <a:t>’s membership) as the difference between the total value of what the other members in </a:t>
                </a:r>
                <a14:m>
                  <m:oMath xmlns:m="http://schemas.openxmlformats.org/officeDocument/2006/math">
                    <m:r>
                      <a:rPr lang="en-US" i="1">
                        <a:latin typeface="Cambria Math" panose="02040503050406030204" pitchFamily="18" charset="0"/>
                      </a:rPr>
                      <m:t>𝜔</m:t>
                    </m:r>
                  </m:oMath>
                </a14:m>
                <a:r>
                  <a:rPr lang="en-US" dirty="0"/>
                  <a:t> get by not having individual </a:t>
                </a:r>
                <a14:m>
                  <m:oMath xmlns:m="http://schemas.openxmlformats.org/officeDocument/2006/math">
                    <m:r>
                      <a:rPr lang="en-US" i="1">
                        <a:latin typeface="Cambria Math" panose="02040503050406030204" pitchFamily="18" charset="0"/>
                      </a:rPr>
                      <m:t>𝑖</m:t>
                    </m:r>
                  </m:oMath>
                </a14:m>
                <a:r>
                  <a:rPr lang="en-US" dirty="0"/>
                  <a:t> as a member, which can be written as: </a:t>
                </a:r>
              </a:p>
              <a:p>
                <a:r>
                  <a:rPr lang="en-US" dirty="0"/>
                  <a:t> </a:t>
                </a:r>
              </a:p>
              <a:p>
                <a:pPr/>
                <a14:m>
                  <m:oMathPara xmlns:m="http://schemas.openxmlformats.org/officeDocument/2006/math">
                    <m:oMathParaPr>
                      <m:jc m:val="centerGroup"/>
                    </m:oMathParaPr>
                    <m:oMath xmlns:m="http://schemas.openxmlformats.org/officeDocument/2006/math">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𝑘</m:t>
                          </m:r>
                          <m:r>
                            <a:rPr lang="en-US" i="1">
                              <a:latin typeface="Cambria Math" panose="02040503050406030204" pitchFamily="18" charset="0"/>
                            </a:rPr>
                            <m:t> ∈</m:t>
                          </m:r>
                          <m:r>
                            <a:rPr lang="en-US" i="1">
                              <a:latin typeface="Cambria Math" panose="02040503050406030204" pitchFamily="18" charset="0"/>
                            </a:rPr>
                            <m:t>𝜔</m:t>
                          </m:r>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sub>
                        <m:sup/>
                        <m:e>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𝜔</m:t>
                              </m:r>
                            </m:sub>
                            <m:sup/>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𝑘𝑗</m:t>
                                  </m:r>
                                </m:sub>
                              </m:sSub>
                            </m:e>
                          </m:nary>
                        </m:e>
                      </m:nary>
                      <m:r>
                        <a:rPr lang="en-US" i="1">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𝑘</m:t>
                          </m:r>
                          <m:r>
                            <a:rPr lang="en-US" i="1">
                              <a:latin typeface="Cambria Math" panose="02040503050406030204" pitchFamily="18" charset="0"/>
                            </a:rPr>
                            <m:t> ∈</m:t>
                          </m:r>
                          <m:r>
                            <a:rPr lang="en-US" i="1">
                              <a:latin typeface="Cambria Math" panose="02040503050406030204" pitchFamily="18" charset="0"/>
                            </a:rPr>
                            <m:t>𝜔</m:t>
                          </m:r>
                          <m:r>
                            <a:rPr lang="en-US" i="1">
                              <a:latin typeface="Cambria Math" panose="02040503050406030204" pitchFamily="18" charset="0"/>
                            </a:rPr>
                            <m:t>∖</m:t>
                          </m:r>
                          <m:r>
                            <m:rPr>
                              <m:lit/>
                            </m:rP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sub>
                        <m:sup/>
                        <m:e>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𝜔</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𝑖</m:t>
                                  </m:r>
                                </m:e>
                              </m:d>
                            </m:sub>
                            <m:sup/>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𝑘𝑗</m:t>
                                  </m:r>
                                </m:sub>
                              </m:sSub>
                            </m:e>
                          </m:nary>
                        </m:e>
                      </m:nary>
                      <m:r>
                        <a:rPr lang="en-US" i="1">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𝜔</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𝑖</m:t>
                              </m:r>
                            </m:e>
                          </m:d>
                        </m:sub>
                        <m:sup/>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𝑘𝑖</m:t>
                              </m:r>
                            </m:sub>
                          </m:sSub>
                        </m:e>
                      </m:nary>
                      <m:r>
                        <a:rPr lang="en-US" i="1">
                          <a:latin typeface="Cambria Math" panose="02040503050406030204" pitchFamily="18" charset="0"/>
                        </a:rPr>
                        <m:t>.</m:t>
                      </m:r>
                    </m:oMath>
                  </m:oMathPara>
                </a14:m>
                <a:endParaRPr lang="en-US" dirty="0"/>
              </a:p>
              <a:p>
                <a:pPr marL="285750" indent="-285750">
                  <a:buFont typeface="Arial" panose="020B0604020202020204" pitchFamily="34" charset="0"/>
                  <a:buChar char="•"/>
                </a:pPr>
                <a:endParaRPr lang="en-US" dirty="0"/>
              </a:p>
              <a:p>
                <a:endParaRPr lang="en-US" altLang="ko-KR" sz="1800" dirty="0">
                  <a:effectLst/>
                  <a:ea typeface="Times New Roman" panose="02020603050405020304" pitchFamily="18" charset="0"/>
                </a:endParaRPr>
              </a:p>
              <a:p>
                <a:pPr marL="285750" indent="-285750">
                  <a:buFont typeface="Arial" panose="020B0604020202020204" pitchFamily="34" charset="0"/>
                  <a:buChar char="•"/>
                </a:pPr>
                <a:r>
                  <a:rPr lang="en-US" dirty="0"/>
                  <a:t>Nozick’s claim is correct only when, in any Nozick-stable world within any Nozick-stable framework, the first expression (i.e., what individual </a:t>
                </a:r>
                <a14:m>
                  <m:oMath xmlns:m="http://schemas.openxmlformats.org/officeDocument/2006/math">
                    <m:r>
                      <a:rPr lang="en-US" i="1">
                        <a:latin typeface="Cambria Math" panose="02040503050406030204" pitchFamily="18" charset="0"/>
                      </a:rPr>
                      <m:t>𝑖</m:t>
                    </m:r>
                  </m:oMath>
                </a14:m>
                <a:r>
                  <a:rPr lang="en-US" dirty="0"/>
                  <a:t> receives by being a member of </a:t>
                </a:r>
                <a14:m>
                  <m:oMath xmlns:m="http://schemas.openxmlformats.org/officeDocument/2006/math">
                    <m:r>
                      <a:rPr lang="en-US" i="1">
                        <a:latin typeface="Cambria Math" panose="02040503050406030204" pitchFamily="18" charset="0"/>
                      </a:rPr>
                      <m:t>𝜔</m:t>
                    </m:r>
                  </m:oMath>
                </a14:m>
                <a:r>
                  <a:rPr lang="en-US" dirty="0"/>
                  <a:t>) is equal to the last expression (i.e., individual </a:t>
                </a:r>
                <a14:m>
                  <m:oMath xmlns:m="http://schemas.openxmlformats.org/officeDocument/2006/math">
                    <m:r>
                      <a:rPr lang="en-US" i="1">
                        <a:latin typeface="Cambria Math" panose="02040503050406030204" pitchFamily="18" charset="0"/>
                      </a:rPr>
                      <m:t>𝑖</m:t>
                    </m:r>
                  </m:oMath>
                </a14:m>
                <a:r>
                  <a:rPr lang="en-US" dirty="0"/>
                  <a:t>’s marginal contribution to </a:t>
                </a:r>
                <a14:m>
                  <m:oMath xmlns:m="http://schemas.openxmlformats.org/officeDocument/2006/math">
                    <m:r>
                      <a:rPr lang="en-US" i="1">
                        <a:latin typeface="Cambria Math" panose="02040503050406030204" pitchFamily="18" charset="0"/>
                      </a:rPr>
                      <m:t>𝜔</m:t>
                    </m:r>
                  </m:oMath>
                </a14:m>
                <a:r>
                  <a:rPr lang="en-US" dirty="0"/>
                  <a: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That is, Nozick’s claim is that the following equation holds:</a:t>
                </a:r>
              </a:p>
              <a:p>
                <a:pPr marL="285750" indent="-285750">
                  <a:buFont typeface="Arial" panose="020B0604020202020204" pitchFamily="34" charset="0"/>
                  <a:buChar char="•"/>
                </a:pPr>
                <a:endParaRPr lang="en-US" dirty="0"/>
              </a:p>
              <a:p>
                <a:r>
                  <a:rPr lang="en-US" dirty="0"/>
                  <a:t> </a:t>
                </a:r>
              </a:p>
              <a:p>
                <a:pPr/>
                <a14:m>
                  <m:oMathPara xmlns:m="http://schemas.openxmlformats.org/officeDocument/2006/math">
                    <m:oMathParaPr>
                      <m:jc m:val="centerGroup"/>
                    </m:oMathParaPr>
                    <m:oMath xmlns:m="http://schemas.openxmlformats.org/officeDocument/2006/math">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𝜔</m:t>
                          </m:r>
                        </m:sub>
                        <m:sup/>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𝑖𝑘</m:t>
                              </m:r>
                            </m:sub>
                          </m:sSub>
                        </m:e>
                      </m:nary>
                      <m:r>
                        <a:rPr lang="en-US" i="1">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𝜔</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𝑖</m:t>
                              </m:r>
                            </m:e>
                          </m:d>
                        </m:sub>
                        <m:sup/>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𝑘𝑖</m:t>
                              </m:r>
                            </m:sub>
                          </m:sSub>
                        </m:e>
                      </m:nary>
                      <m:r>
                        <a:rPr lang="en-US" i="1">
                          <a:latin typeface="Cambria Math" panose="02040503050406030204" pitchFamily="18" charset="0"/>
                        </a:rPr>
                        <m:t>.</m:t>
                      </m:r>
                    </m:oMath>
                  </m:oMathPara>
                </a14:m>
                <a:endParaRPr lang="en-US" dirty="0"/>
              </a:p>
              <a:p>
                <a:pPr>
                  <a:spcAft>
                    <a:spcPts val="1000"/>
                  </a:spcAft>
                </a:pPr>
                <a:endParaRPr lang="en-US" altLang="ko-KR" dirty="0">
                  <a:ea typeface="맑은 고딕" panose="020B0503020000020004" pitchFamily="50" charset="-127"/>
                  <a:cs typeface="Times New Roman" panose="02020603050405020304" pitchFamily="18" charset="0"/>
                </a:endParaRPr>
              </a:p>
              <a:p>
                <a:pPr marL="285750" indent="-285750">
                  <a:spcAft>
                    <a:spcPts val="1000"/>
                  </a:spcAft>
                  <a:buFont typeface="Wingdings" panose="05000000000000000000" pitchFamily="2" charset="2"/>
                  <a:buChar char="à"/>
                </a:pPr>
                <a:endParaRPr lang="en-US" altLang="ko-KR" dirty="0">
                  <a:ea typeface="맑은 고딕" panose="020B0503020000020004" pitchFamily="50" charset="-127"/>
                  <a:cs typeface="Times New Roman" panose="02020603050405020304" pitchFamily="18" charset="0"/>
                </a:endParaRPr>
              </a:p>
              <a:p>
                <a:pPr marL="285750" indent="-285750">
                  <a:spcAft>
                    <a:spcPts val="1000"/>
                  </a:spcAft>
                  <a:buFont typeface="Arial" panose="020B0604020202020204" pitchFamily="34" charset="0"/>
                  <a:buChar char="•"/>
                </a:pPr>
                <a:endParaRPr lang="en-US" altLang="ko-KR" dirty="0">
                  <a:effectLst/>
                  <a:ea typeface="맑은 고딕" panose="020B0503020000020004" pitchFamily="50" charset="-127"/>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9A95A8D1-93A0-4759-A97B-81EBDEFBC6C3}"/>
                  </a:ext>
                </a:extLst>
              </p:cNvPr>
              <p:cNvSpPr txBox="1">
                <a:spLocks noRot="1" noChangeAspect="1" noMove="1" noResize="1" noEditPoints="1" noAdjustHandles="1" noChangeArrowheads="1" noChangeShapeType="1" noTextEdit="1"/>
              </p:cNvSpPr>
              <p:nvPr/>
            </p:nvSpPr>
            <p:spPr>
              <a:xfrm>
                <a:off x="0" y="14593"/>
                <a:ext cx="9144000" cy="7187609"/>
              </a:xfrm>
              <a:prstGeom prst="rect">
                <a:avLst/>
              </a:prstGeom>
              <a:blipFill>
                <a:blip r:embed="rId2"/>
                <a:stretch>
                  <a:fillRect l="-694" t="-353" r="-278" b="-2116"/>
                </a:stretch>
              </a:blipFill>
            </p:spPr>
            <p:txBody>
              <a:bodyPr/>
              <a:lstStyle/>
              <a:p>
                <a:r>
                  <a:rPr lang="en-US">
                    <a:noFill/>
                  </a:rPr>
                  <a:t> </a:t>
                </a:r>
              </a:p>
            </p:txBody>
          </p:sp>
        </mc:Fallback>
      </mc:AlternateContent>
    </p:spTree>
    <p:extLst>
      <p:ext uri="{BB962C8B-B14F-4D97-AF65-F5344CB8AC3E}">
        <p14:creationId xmlns:p14="http://schemas.microsoft.com/office/powerpoint/2010/main" val="2224440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7" end="7"/>
                                            </p:txEl>
                                          </p:spTgt>
                                        </p:tgtEl>
                                        <p:attrNameLst>
                                          <p:attrName>style.visibility</p:attrName>
                                        </p:attrNameLst>
                                      </p:cBhvr>
                                      <p:to>
                                        <p:strVal val="visible"/>
                                      </p:to>
                                    </p:set>
                                    <p:animEffect transition="in" filter="fade">
                                      <p:cBhvr>
                                        <p:cTn id="22" dur="500"/>
                                        <p:tgtEl>
                                          <p:spTgt spid="4">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animEffect transition="in" filter="fade">
                                      <p:cBhvr>
                                        <p:cTn id="27" dur="500"/>
                                        <p:tgtEl>
                                          <p:spTgt spid="4">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12" end="12"/>
                                            </p:txEl>
                                          </p:spTgt>
                                        </p:tgtEl>
                                        <p:attrNameLst>
                                          <p:attrName>style.visibility</p:attrName>
                                        </p:attrNameLst>
                                      </p:cBhvr>
                                      <p:to>
                                        <p:strVal val="visible"/>
                                      </p:to>
                                    </p:set>
                                    <p:animEffect transition="in" filter="fade">
                                      <p:cBhvr>
                                        <p:cTn id="32"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A95A8D1-93A0-4759-A97B-81EBDEFBC6C3}"/>
                  </a:ext>
                </a:extLst>
              </p:cNvPr>
              <p:cNvSpPr txBox="1"/>
              <p:nvPr/>
            </p:nvSpPr>
            <p:spPr>
              <a:xfrm>
                <a:off x="0" y="14593"/>
                <a:ext cx="9144000" cy="7738978"/>
              </a:xfrm>
              <a:prstGeom prst="rect">
                <a:avLst/>
              </a:prstGeom>
              <a:noFill/>
            </p:spPr>
            <p:txBody>
              <a:bodyPr wrap="square" rtlCol="0">
                <a:spAutoFit/>
              </a:bodyPr>
              <a:lstStyle/>
              <a:p>
                <a:pPr>
                  <a:spcAft>
                    <a:spcPts val="1000"/>
                  </a:spcAft>
                </a:pPr>
                <a:r>
                  <a:rPr lang="en-US" altLang="ko-KR" sz="2000" b="1" dirty="0">
                    <a:ea typeface="맑은 고딕" panose="020B0503020000020004" pitchFamily="50" charset="-127"/>
                    <a:cs typeface="Times New Roman" panose="02020603050405020304" pitchFamily="18" charset="0"/>
                  </a:rPr>
                  <a:t>Nozick’s Claim is False</a:t>
                </a:r>
                <a:endParaRPr lang="en-US" altLang="ko-KR" dirty="0">
                  <a:ea typeface="맑은 고딕" panose="020B0503020000020004" pitchFamily="50" charset="-127"/>
                  <a:cs typeface="Times New Roman" panose="02020603050405020304" pitchFamily="18" charset="0"/>
                  <a:sym typeface="Wingdings" panose="05000000000000000000" pitchFamily="2" charset="2"/>
                </a:endParaRPr>
              </a:p>
              <a:p>
                <a:endParaRPr lang="en-US" altLang="ko-KR" sz="500" dirty="0">
                  <a:effectLst/>
                  <a:ea typeface="Times New Roman" panose="02020603050405020304" pitchFamily="18" charset="0"/>
                </a:endParaRPr>
              </a:p>
              <a:p>
                <a:r>
                  <a:rPr lang="en-US" dirty="0"/>
                  <a:t>Nozick’s claim is </a:t>
                </a:r>
                <a:r>
                  <a:rPr lang="en-US" i="1" dirty="0"/>
                  <a:t>false</a:t>
                </a:r>
                <a:r>
                  <a:rPr lang="en-US" dirty="0"/>
                  <a:t> because this equation does not hold in general. </a:t>
                </a:r>
                <a:endParaRPr lang="en-US" altLang="ko-KR" sz="1800" dirty="0">
                  <a:effectLst/>
                  <a:ea typeface="Times New Roman" panose="02020603050405020304" pitchFamily="18" charset="0"/>
                </a:endParaRPr>
              </a:p>
              <a:p>
                <a:endParaRPr lang="en-US" altLang="ko-KR" sz="1000" dirty="0">
                  <a:effectLst/>
                  <a:ea typeface="Times New Roman" panose="02020603050405020304" pitchFamily="18" charset="0"/>
                </a:endParaRPr>
              </a:p>
              <a:p>
                <a:r>
                  <a:rPr lang="en-US" b="1" dirty="0"/>
                  <a:t>Example 9 (Not Receiving One’s Marginal Contribution in a Nozick Stable World)</a:t>
                </a:r>
                <a:endParaRPr lang="en-US" dirty="0"/>
              </a:p>
              <a:p>
                <a:pPr marL="285750" lvl="0" indent="-285750">
                  <a:buFont typeface="Arial" panose="020B0604020202020204" pitchFamily="34" charset="0"/>
                  <a:buChar char="•"/>
                </a:pPr>
                <a:endParaRPr lang="en-US" sz="1000" dirty="0"/>
              </a:p>
              <a:p>
                <a:pPr marL="285750" lvl="0" indent="-285750">
                  <a:buFont typeface="Arial" panose="020B0604020202020204" pitchFamily="34" charset="0"/>
                  <a:buChar char="•"/>
                </a:pPr>
                <a:r>
                  <a:rPr lang="en-US" dirty="0"/>
                  <a:t>Let </a:t>
                </a:r>
                <a14:m>
                  <m:oMath xmlns:m="http://schemas.openxmlformats.org/officeDocument/2006/math">
                    <m:r>
                      <a:rPr lang="en-US" i="1">
                        <a:latin typeface="Cambria Math" panose="02040503050406030204" pitchFamily="18" charset="0"/>
                      </a:rPr>
                      <m:t>𝑁</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1, 2, 3, 4</m:t>
                        </m:r>
                      </m:e>
                    </m:d>
                    <m:r>
                      <a:rPr lang="en-US" i="1">
                        <a:latin typeface="Cambria Math" panose="02040503050406030204" pitchFamily="18" charset="0"/>
                      </a:rPr>
                      <m:t>.</m:t>
                    </m:r>
                  </m:oMath>
                </a14:m>
                <a:endParaRPr lang="en-US" dirty="0"/>
              </a:p>
              <a:p>
                <a:pPr marL="285750" lvl="0" indent="-285750">
                  <a:buFont typeface="Arial" panose="020B0604020202020204" pitchFamily="34" charset="0"/>
                  <a:buChar char="•"/>
                </a:pPr>
                <a:r>
                  <a:rPr lang="en-US" dirty="0"/>
                  <a:t>Unrestricted Imaginations: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𝛺</m:t>
                        </m:r>
                      </m:e>
                      <m:sub>
                        <m:r>
                          <a:rPr lang="en-US" i="1">
                            <a:latin typeface="Cambria Math" panose="02040503050406030204" pitchFamily="18" charset="0"/>
                          </a:rPr>
                          <m:t>𝑖</m:t>
                        </m:r>
                      </m:sub>
                    </m:sSub>
                  </m:oMath>
                </a14:m>
                <a:r>
                  <a:rPr lang="en-US" dirty="0"/>
                  <a:t> for all </a:t>
                </a:r>
                <a14:m>
                  <m:oMath xmlns:m="http://schemas.openxmlformats.org/officeDocument/2006/math">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𝑁</m:t>
                    </m:r>
                  </m:oMath>
                </a14:m>
                <a:r>
                  <a:rPr lang="en-US" dirty="0"/>
                  <a:t>.</a:t>
                </a:r>
              </a:p>
              <a:p>
                <a:pPr marL="285750" lvl="0" indent="-285750">
                  <a:buFont typeface="Arial" panose="020B0604020202020204" pitchFamily="34" charset="0"/>
                  <a:buChar char="•"/>
                </a:pPr>
                <a:r>
                  <a:rPr lang="en-US" dirty="0"/>
                  <a:t>Assume Additively Separable Preferences, Mutual Valuation, Concerned Preferences, and Positive Chain-Valuation.</a:t>
                </a:r>
              </a:p>
              <a:p>
                <a:pPr marL="285750" lvl="0" indent="-285750">
                  <a:buFont typeface="Arial" panose="020B0604020202020204" pitchFamily="34" charset="0"/>
                  <a:buChar char="•"/>
                </a:pPr>
                <a:r>
                  <a:rPr lang="en-US" dirty="0"/>
                  <a:t>Individual 1’s Valuations: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11</m:t>
                        </m:r>
                      </m:sub>
                    </m:sSub>
                    <m:r>
                      <a:rPr lang="en-US" i="1">
                        <a:latin typeface="Cambria Math" panose="02040503050406030204" pitchFamily="18" charset="0"/>
                      </a:rPr>
                      <m:t>=0, </m:t>
                    </m:r>
                    <m:sSub>
                      <m:sSubPr>
                        <m:ctrlPr>
                          <a:rPr lang="en-US" b="1" i="1">
                            <a:latin typeface="Cambria Math" panose="02040503050406030204" pitchFamily="18" charset="0"/>
                          </a:rPr>
                        </m:ctrlPr>
                      </m:sSubPr>
                      <m:e>
                        <m:r>
                          <a:rPr lang="en-US" b="1" i="1">
                            <a:latin typeface="Cambria Math" panose="02040503050406030204" pitchFamily="18" charset="0"/>
                          </a:rPr>
                          <m:t>𝒗</m:t>
                        </m:r>
                      </m:e>
                      <m:sub>
                        <m:r>
                          <a:rPr lang="en-US" b="1" i="1">
                            <a:latin typeface="Cambria Math" panose="02040503050406030204" pitchFamily="18" charset="0"/>
                          </a:rPr>
                          <m:t>𝟏𝟐</m:t>
                        </m:r>
                      </m:sub>
                    </m:sSub>
                    <m:r>
                      <a:rPr lang="en-US" b="1" i="1">
                        <a:latin typeface="Cambria Math" panose="02040503050406030204" pitchFamily="18" charset="0"/>
                      </a:rPr>
                      <m:t>=</m:t>
                    </m:r>
                    <m:r>
                      <a:rPr lang="en-US" b="1" i="1">
                        <a:latin typeface="Cambria Math" panose="02040503050406030204" pitchFamily="18" charset="0"/>
                      </a:rPr>
                      <m:t>𝟏𝟎</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13</m:t>
                        </m:r>
                      </m:sub>
                    </m:sSub>
                    <m:r>
                      <a:rPr lang="en-US" i="1">
                        <a:latin typeface="Cambria Math" panose="02040503050406030204" pitchFamily="18" charset="0"/>
                      </a:rPr>
                      <m:t>=−1, </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14</m:t>
                        </m:r>
                      </m:sub>
                    </m:sSub>
                    <m:r>
                      <a:rPr lang="en-US" i="1">
                        <a:latin typeface="Cambria Math" panose="02040503050406030204" pitchFamily="18" charset="0"/>
                      </a:rPr>
                      <m:t>=−2</m:t>
                    </m:r>
                  </m:oMath>
                </a14:m>
                <a:r>
                  <a:rPr lang="en-US" dirty="0"/>
                  <a:t>.</a:t>
                </a:r>
              </a:p>
              <a:p>
                <a:pPr marL="285750" lvl="0" indent="-285750">
                  <a:buFont typeface="Arial" panose="020B0604020202020204" pitchFamily="34" charset="0"/>
                  <a:buChar char="•"/>
                </a:pPr>
                <a:r>
                  <a:rPr lang="en-US" dirty="0"/>
                  <a:t>Individual 2’s Valuations: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𝒗</m:t>
                        </m:r>
                      </m:e>
                      <m:sub>
                        <m:r>
                          <a:rPr lang="en-US" b="1" i="1">
                            <a:latin typeface="Cambria Math" panose="02040503050406030204" pitchFamily="18" charset="0"/>
                          </a:rPr>
                          <m:t>𝟐𝟏</m:t>
                        </m:r>
                      </m:sub>
                    </m:sSub>
                    <m:r>
                      <a:rPr lang="en-US" b="1" i="1">
                        <a:latin typeface="Cambria Math" panose="02040503050406030204" pitchFamily="18" charset="0"/>
                      </a:rPr>
                      <m:t>=</m:t>
                    </m:r>
                    <m:r>
                      <a:rPr lang="en-US" b="1" i="1">
                        <a:latin typeface="Cambria Math" panose="02040503050406030204" pitchFamily="18" charset="0"/>
                      </a:rPr>
                      <m:t>𝟏</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22</m:t>
                        </m:r>
                      </m:sub>
                    </m:sSub>
                    <m:r>
                      <a:rPr lang="en-US" i="1">
                        <a:latin typeface="Cambria Math" panose="02040503050406030204" pitchFamily="18" charset="0"/>
                      </a:rPr>
                      <m:t>=0, </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23</m:t>
                        </m:r>
                      </m:sub>
                    </m:sSub>
                    <m:r>
                      <a:rPr lang="en-US" i="1">
                        <a:latin typeface="Cambria Math" panose="02040503050406030204" pitchFamily="18" charset="0"/>
                      </a:rPr>
                      <m:t>=−2, </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24</m:t>
                        </m:r>
                      </m:sub>
                    </m:sSub>
                    <m:r>
                      <a:rPr lang="en-US" i="1">
                        <a:latin typeface="Cambria Math" panose="02040503050406030204" pitchFamily="18" charset="0"/>
                      </a:rPr>
                      <m:t>=−1</m:t>
                    </m:r>
                  </m:oMath>
                </a14:m>
                <a:r>
                  <a:rPr lang="en-US" dirty="0"/>
                  <a:t>.</a:t>
                </a:r>
              </a:p>
              <a:p>
                <a:pPr marL="285750" lvl="0" indent="-285750">
                  <a:buFont typeface="Arial" panose="020B0604020202020204" pitchFamily="34" charset="0"/>
                  <a:buChar char="•"/>
                </a:pPr>
                <a:r>
                  <a:rPr lang="en-US" dirty="0"/>
                  <a:t>Individual 3’s Valuations: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31</m:t>
                        </m:r>
                      </m:sub>
                    </m:sSub>
                    <m:r>
                      <a:rPr lang="en-US" i="1">
                        <a:latin typeface="Cambria Math" panose="02040503050406030204" pitchFamily="18" charset="0"/>
                      </a:rPr>
                      <m:t>=−1, </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32</m:t>
                        </m:r>
                      </m:sub>
                    </m:sSub>
                    <m:r>
                      <a:rPr lang="en-US" i="1">
                        <a:latin typeface="Cambria Math" panose="02040503050406030204" pitchFamily="18" charset="0"/>
                      </a:rPr>
                      <m:t>=−2, </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33</m:t>
                        </m:r>
                      </m:sub>
                    </m:sSub>
                    <m:r>
                      <a:rPr lang="en-US" i="1">
                        <a:latin typeface="Cambria Math" panose="02040503050406030204" pitchFamily="18" charset="0"/>
                      </a:rPr>
                      <m:t>=0, </m:t>
                    </m:r>
                    <m:sSub>
                      <m:sSubPr>
                        <m:ctrlPr>
                          <a:rPr lang="en-US" b="1" i="1">
                            <a:latin typeface="Cambria Math" panose="02040503050406030204" pitchFamily="18" charset="0"/>
                          </a:rPr>
                        </m:ctrlPr>
                      </m:sSubPr>
                      <m:e>
                        <m:r>
                          <a:rPr lang="en-US" b="1" i="1">
                            <a:latin typeface="Cambria Math" panose="02040503050406030204" pitchFamily="18" charset="0"/>
                          </a:rPr>
                          <m:t>𝒗</m:t>
                        </m:r>
                      </m:e>
                      <m:sub>
                        <m:r>
                          <a:rPr lang="en-US" b="1" i="1">
                            <a:latin typeface="Cambria Math" panose="02040503050406030204" pitchFamily="18" charset="0"/>
                          </a:rPr>
                          <m:t>𝟑𝟒</m:t>
                        </m:r>
                      </m:sub>
                    </m:sSub>
                    <m:r>
                      <a:rPr lang="en-US" b="1" i="1">
                        <a:latin typeface="Cambria Math" panose="02040503050406030204" pitchFamily="18" charset="0"/>
                      </a:rPr>
                      <m:t>=</m:t>
                    </m:r>
                    <m:r>
                      <a:rPr lang="en-US" b="1" i="1">
                        <a:latin typeface="Cambria Math" panose="02040503050406030204" pitchFamily="18" charset="0"/>
                      </a:rPr>
                      <m:t>𝟏𝟎</m:t>
                    </m:r>
                  </m:oMath>
                </a14:m>
                <a:r>
                  <a:rPr lang="en-US" dirty="0"/>
                  <a:t>.</a:t>
                </a:r>
              </a:p>
              <a:p>
                <a:pPr marL="285750" lvl="0" indent="-285750">
                  <a:buFont typeface="Arial" panose="020B0604020202020204" pitchFamily="34" charset="0"/>
                  <a:buChar char="•"/>
                </a:pPr>
                <a:r>
                  <a:rPr lang="en-US" dirty="0"/>
                  <a:t>Individual 4’s Valuations: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41</m:t>
                        </m:r>
                      </m:sub>
                    </m:sSub>
                    <m:r>
                      <a:rPr lang="en-US" i="1">
                        <a:latin typeface="Cambria Math" panose="02040503050406030204" pitchFamily="18" charset="0"/>
                      </a:rPr>
                      <m:t>=−2, </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42</m:t>
                        </m:r>
                      </m:sub>
                    </m:sSub>
                    <m:r>
                      <a:rPr lang="en-US" i="1">
                        <a:latin typeface="Cambria Math" panose="02040503050406030204" pitchFamily="18" charset="0"/>
                      </a:rPr>
                      <m:t>=−1, </m:t>
                    </m:r>
                    <m:sSub>
                      <m:sSubPr>
                        <m:ctrlPr>
                          <a:rPr lang="en-US" b="1" i="1">
                            <a:latin typeface="Cambria Math" panose="02040503050406030204" pitchFamily="18" charset="0"/>
                          </a:rPr>
                        </m:ctrlPr>
                      </m:sSubPr>
                      <m:e>
                        <m:r>
                          <a:rPr lang="en-US" b="1" i="1">
                            <a:latin typeface="Cambria Math" panose="02040503050406030204" pitchFamily="18" charset="0"/>
                          </a:rPr>
                          <m:t>𝒗</m:t>
                        </m:r>
                      </m:e>
                      <m:sub>
                        <m:r>
                          <a:rPr lang="en-US" b="1" i="1">
                            <a:latin typeface="Cambria Math" panose="02040503050406030204" pitchFamily="18" charset="0"/>
                          </a:rPr>
                          <m:t>𝟒𝟑</m:t>
                        </m:r>
                      </m:sub>
                    </m:sSub>
                    <m:r>
                      <a:rPr lang="en-US" b="1" i="1">
                        <a:latin typeface="Cambria Math" panose="02040503050406030204" pitchFamily="18" charset="0"/>
                      </a:rPr>
                      <m:t>=</m:t>
                    </m:r>
                    <m:r>
                      <a:rPr lang="en-US" b="1" i="1">
                        <a:latin typeface="Cambria Math" panose="02040503050406030204" pitchFamily="18" charset="0"/>
                      </a:rPr>
                      <m:t>𝟏</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44</m:t>
                        </m:r>
                      </m:sub>
                    </m:sSub>
                    <m:r>
                      <a:rPr lang="en-US" i="1">
                        <a:latin typeface="Cambria Math" panose="02040503050406030204" pitchFamily="18" charset="0"/>
                      </a:rPr>
                      <m:t>=0</m:t>
                    </m:r>
                  </m:oMath>
                </a14:m>
                <a:r>
                  <a:rPr lang="en-US" dirty="0"/>
                  <a:t>. </a:t>
                </a:r>
              </a:p>
              <a:p>
                <a:pPr marL="285750" lvl="0" indent="-285750">
                  <a:buFont typeface="Arial" panose="020B0604020202020204" pitchFamily="34" charset="0"/>
                  <a:buChar char="•"/>
                </a:pPr>
                <a:endParaRPr lang="en-US" dirty="0"/>
              </a:p>
              <a:p>
                <a:pPr marL="285750" indent="-285750">
                  <a:spcAft>
                    <a:spcPts val="1000"/>
                  </a:spcAft>
                  <a:buFont typeface="Wingdings" pitchFamily="2" charset="2"/>
                  <a:buChar char="à"/>
                </a:pPr>
                <a:r>
                  <a:rPr lang="en-US" dirty="0"/>
                  <a:t>In Example 9, the framework </a:t>
                </a:r>
                <a14:m>
                  <m:oMath xmlns:m="http://schemas.openxmlformats.org/officeDocument/2006/math">
                    <m:r>
                      <a:rPr lang="en-US" i="1">
                        <a:latin typeface="Cambria Math" panose="02040503050406030204" pitchFamily="18" charset="0"/>
                      </a:rPr>
                      <m:t>𝐹</m:t>
                    </m:r>
                    <m:r>
                      <a:rPr lang="en-US" i="1">
                        <a:latin typeface="Cambria Math" panose="02040503050406030204" pitchFamily="18" charset="0"/>
                      </a:rPr>
                      <m:t>=</m:t>
                    </m:r>
                    <m:d>
                      <m:dPr>
                        <m:begChr m:val="{"/>
                        <m:endChr m:val="}"/>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r>
                              <a:rPr lang="en-US" i="1">
                                <a:latin typeface="Cambria Math" panose="02040503050406030204" pitchFamily="18" charset="0"/>
                              </a:rPr>
                              <m:t>1,2</m:t>
                            </m:r>
                          </m:e>
                        </m:d>
                        <m:r>
                          <a:rPr lang="en-US" i="1">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3, 4</m:t>
                            </m:r>
                          </m:e>
                        </m:d>
                      </m:e>
                    </m:d>
                  </m:oMath>
                </a14:m>
                <a:r>
                  <a:rPr lang="en-US" dirty="0"/>
                  <a:t> is a Nozick-stable framework. </a:t>
                </a:r>
              </a:p>
              <a:p>
                <a:pPr marL="285750" indent="-285750">
                  <a:spcAft>
                    <a:spcPts val="1000"/>
                  </a:spcAft>
                  <a:buFont typeface="Wingdings" pitchFamily="2" charset="2"/>
                  <a:buChar char="à"/>
                </a:pPr>
                <a:r>
                  <a:rPr lang="en-US" dirty="0"/>
                  <a:t>However, </a:t>
                </a:r>
                <a:r>
                  <a:rPr lang="en-US" i="1" dirty="0"/>
                  <a:t>nobody</a:t>
                </a:r>
                <a:r>
                  <a:rPr lang="en-US" dirty="0"/>
                  <a:t> is receiving their marginal contribution from their respective Nozick-stable associations. </a:t>
                </a:r>
                <a:endParaRPr lang="en-US" sz="500" dirty="0"/>
              </a:p>
              <a:p>
                <a:pPr>
                  <a:spcAft>
                    <a:spcPts val="1000"/>
                  </a:spcAft>
                </a:pPr>
                <a:r>
                  <a:rPr lang="en-US" dirty="0"/>
                  <a:t>For instance, consider:</a:t>
                </a:r>
                <a:endParaRPr lang="en-US" sz="1000" dirty="0"/>
              </a:p>
              <a:p>
                <a:pPr marL="285750" lvl="0" indent="-285750">
                  <a:buFont typeface="Arial" panose="020B0604020202020204" pitchFamily="34" charset="0"/>
                  <a:buChar char="•"/>
                </a:pPr>
                <a:r>
                  <a:rPr lang="en-US" dirty="0"/>
                  <a:t>What individual 2 receives from </a:t>
                </a:r>
                <a14:m>
                  <m:oMath xmlns:m="http://schemas.openxmlformats.org/officeDocument/2006/math">
                    <m:r>
                      <a:rPr lang="en-US" i="1">
                        <a:latin typeface="Cambria Math" panose="02040503050406030204" pitchFamily="18" charset="0"/>
                      </a:rPr>
                      <m:t>{1, 2}</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2</m:t>
                        </m:r>
                      </m:sub>
                    </m:sSub>
                    <m:d>
                      <m:dPr>
                        <m:ctrlPr>
                          <a:rPr lang="en-US" i="1">
                            <a:latin typeface="Cambria Math" panose="02040503050406030204" pitchFamily="18" charset="0"/>
                          </a:rPr>
                        </m:ctrlPr>
                      </m:dPr>
                      <m:e>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1,2</m:t>
                            </m:r>
                          </m:e>
                        </m:d>
                        <m:r>
                          <a:rPr lang="en-US" i="1">
                            <a:latin typeface="Cambria Math" panose="02040503050406030204" pitchFamily="18" charset="0"/>
                          </a:rPr>
                          <m:t>}</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21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22</m:t>
                        </m:r>
                      </m:sub>
                    </m:sSub>
                    <m:r>
                      <a:rPr lang="en-US" i="1">
                        <a:latin typeface="Cambria Math" panose="02040503050406030204" pitchFamily="18" charset="0"/>
                      </a:rPr>
                      <m:t>=1+0=1. </m:t>
                    </m:r>
                  </m:oMath>
                </a14:m>
                <a:endParaRPr lang="en-US" dirty="0"/>
              </a:p>
              <a:p>
                <a:pPr marL="285750" lvl="0" indent="-285750">
                  <a:buFont typeface="Arial" panose="020B0604020202020204" pitchFamily="34" charset="0"/>
                  <a:buChar char="•"/>
                </a:pPr>
                <a:endParaRPr lang="en-US" sz="500" dirty="0"/>
              </a:p>
              <a:p>
                <a:pPr marL="285750" lvl="0" indent="-285750">
                  <a:buFont typeface="Arial" panose="020B0604020202020204" pitchFamily="34" charset="0"/>
                  <a:buChar char="•"/>
                </a:pPr>
                <a:r>
                  <a:rPr lang="en-US" dirty="0"/>
                  <a:t>Individual </a:t>
                </a:r>
                <a14:m>
                  <m:oMath xmlns:m="http://schemas.openxmlformats.org/officeDocument/2006/math">
                    <m:r>
                      <a:rPr lang="en-US" i="1">
                        <a:latin typeface="Cambria Math" panose="02040503050406030204" pitchFamily="18" charset="0"/>
                      </a:rPr>
                      <m:t>2</m:t>
                    </m:r>
                  </m:oMath>
                </a14:m>
                <a:r>
                  <a:rPr lang="en-US" dirty="0"/>
                  <a:t>’s marginal contribution to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1, 2</m:t>
                        </m:r>
                      </m:e>
                    </m:d>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1</m:t>
                        </m:r>
                      </m:sub>
                    </m:sSub>
                    <m:d>
                      <m:dPr>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r>
                              <a:rPr lang="en-US" i="1">
                                <a:latin typeface="Cambria Math" panose="02040503050406030204" pitchFamily="18" charset="0"/>
                              </a:rPr>
                              <m:t>1,2</m:t>
                            </m:r>
                          </m:e>
                        </m:d>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1</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1</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𝑣</m:t>
                        </m:r>
                      </m:e>
                      <m:sub>
                        <m:r>
                          <a:rPr lang="en-US" i="1">
                            <a:latin typeface="Cambria Math" panose="02040503050406030204" pitchFamily="18" charset="0"/>
                          </a:rPr>
                          <m:t>12</m:t>
                        </m:r>
                      </m:sub>
                    </m:sSub>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𝑣</m:t>
                        </m:r>
                      </m:e>
                      <m:sub>
                        <m:r>
                          <a:rPr lang="en-US" i="1">
                            <a:latin typeface="Cambria Math" panose="02040503050406030204" pitchFamily="18" charset="0"/>
                          </a:rPr>
                          <m:t>11</m:t>
                        </m:r>
                      </m:sub>
                    </m:sSub>
                    <m:r>
                      <a:rPr lang="en-US" i="1">
                        <a:latin typeface="Cambria Math" panose="02040503050406030204" pitchFamily="18" charset="0"/>
                      </a:rPr>
                      <m:t>=10</m:t>
                    </m:r>
                  </m:oMath>
                </a14:m>
                <a:r>
                  <a:rPr lang="en-US" dirty="0"/>
                  <a:t>.</a:t>
                </a:r>
              </a:p>
              <a:p>
                <a:pPr marL="285750" lvl="0" indent="-285750">
                  <a:buFont typeface="Arial" panose="020B0604020202020204" pitchFamily="34" charset="0"/>
                  <a:buChar char="•"/>
                </a:pPr>
                <a:endParaRPr lang="en-US" sz="1000" dirty="0"/>
              </a:p>
              <a:p>
                <a:pPr marL="285750" indent="-285750">
                  <a:buFont typeface="Wingdings" pitchFamily="2" charset="2"/>
                  <a:buChar char="à"/>
                </a:pPr>
                <a:r>
                  <a:rPr lang="en-US" dirty="0"/>
                  <a:t>So, it turns out that what individual 2 receives (i.e., 1) in the association </a:t>
                </a:r>
                <a14:m>
                  <m:oMath xmlns:m="http://schemas.openxmlformats.org/officeDocument/2006/math">
                    <m:r>
                      <a:rPr lang="en-US" i="1">
                        <a:latin typeface="Cambria Math" panose="02040503050406030204" pitchFamily="18" charset="0"/>
                      </a:rPr>
                      <m:t>{1, 2}</m:t>
                    </m:r>
                  </m:oMath>
                </a14:m>
                <a:r>
                  <a:rPr lang="en-US" dirty="0"/>
                  <a:t> is </a:t>
                </a:r>
                <a:r>
                  <a:rPr lang="en-US" i="1" dirty="0"/>
                  <a:t>less than</a:t>
                </a:r>
                <a:r>
                  <a:rPr lang="en-US" dirty="0"/>
                  <a:t> their marginal contribution (i.e., 10).</a:t>
                </a:r>
              </a:p>
              <a:p>
                <a:endParaRPr lang="en-US" altLang="ko-KR" dirty="0">
                  <a:ea typeface="맑은 고딕" panose="020B0503020000020004" pitchFamily="50" charset="-127"/>
                  <a:cs typeface="Times New Roman" panose="02020603050405020304" pitchFamily="18" charset="0"/>
                </a:endParaRPr>
              </a:p>
              <a:p>
                <a:pPr marL="285750" indent="-285750">
                  <a:spcAft>
                    <a:spcPts val="1000"/>
                  </a:spcAft>
                  <a:buFont typeface="Wingdings" pitchFamily="2" charset="2"/>
                  <a:buChar char="à"/>
                </a:pPr>
                <a:endParaRPr lang="en-US" altLang="ko-KR" dirty="0">
                  <a:ea typeface="맑은 고딕" panose="020B0503020000020004" pitchFamily="50" charset="-127"/>
                  <a:cs typeface="Times New Roman" panose="02020603050405020304" pitchFamily="18" charset="0"/>
                </a:endParaRPr>
              </a:p>
              <a:p>
                <a:pPr marL="285750" indent="-285750">
                  <a:spcAft>
                    <a:spcPts val="1000"/>
                  </a:spcAft>
                  <a:buFont typeface="Arial" panose="020B0604020202020204" pitchFamily="34" charset="0"/>
                  <a:buChar char="•"/>
                </a:pPr>
                <a:endParaRPr lang="en-US" altLang="ko-KR" dirty="0">
                  <a:effectLst/>
                  <a:ea typeface="맑은 고딕" panose="020B0503020000020004" pitchFamily="50" charset="-127"/>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9A95A8D1-93A0-4759-A97B-81EBDEFBC6C3}"/>
                  </a:ext>
                </a:extLst>
              </p:cNvPr>
              <p:cNvSpPr txBox="1">
                <a:spLocks noRot="1" noChangeAspect="1" noMove="1" noResize="1" noEditPoints="1" noAdjustHandles="1" noChangeArrowheads="1" noChangeShapeType="1" noTextEdit="1"/>
              </p:cNvSpPr>
              <p:nvPr/>
            </p:nvSpPr>
            <p:spPr>
              <a:xfrm>
                <a:off x="0" y="14593"/>
                <a:ext cx="9144000" cy="7738978"/>
              </a:xfrm>
              <a:prstGeom prst="rect">
                <a:avLst/>
              </a:prstGeom>
              <a:blipFill>
                <a:blip r:embed="rId2"/>
                <a:stretch>
                  <a:fillRect l="-694" t="-327"/>
                </a:stretch>
              </a:blipFill>
            </p:spPr>
            <p:txBody>
              <a:bodyPr/>
              <a:lstStyle/>
              <a:p>
                <a:r>
                  <a:rPr lang="en-US">
                    <a:noFill/>
                  </a:rPr>
                  <a:t> </a:t>
                </a:r>
              </a:p>
            </p:txBody>
          </p:sp>
        </mc:Fallback>
      </mc:AlternateContent>
    </p:spTree>
    <p:extLst>
      <p:ext uri="{BB962C8B-B14F-4D97-AF65-F5344CB8AC3E}">
        <p14:creationId xmlns:p14="http://schemas.microsoft.com/office/powerpoint/2010/main" val="805945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fade">
                                      <p:cBhvr>
                                        <p:cTn id="27" dur="500"/>
                                        <p:tgtEl>
                                          <p:spTgt spid="4">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8" end="8"/>
                                            </p:txEl>
                                          </p:spTgt>
                                        </p:tgtEl>
                                        <p:attrNameLst>
                                          <p:attrName>style.visibility</p:attrName>
                                        </p:attrNameLst>
                                      </p:cBhvr>
                                      <p:to>
                                        <p:strVal val="visible"/>
                                      </p:to>
                                    </p:set>
                                    <p:animEffect transition="in" filter="fade">
                                      <p:cBhvr>
                                        <p:cTn id="32" dur="500"/>
                                        <p:tgtEl>
                                          <p:spTgt spid="4">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animEffect transition="in" filter="fade">
                                      <p:cBhvr>
                                        <p:cTn id="37" dur="500"/>
                                        <p:tgtEl>
                                          <p:spTgt spid="4">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10" end="10"/>
                                            </p:txEl>
                                          </p:spTgt>
                                        </p:tgtEl>
                                        <p:attrNameLst>
                                          <p:attrName>style.visibility</p:attrName>
                                        </p:attrNameLst>
                                      </p:cBhvr>
                                      <p:to>
                                        <p:strVal val="visible"/>
                                      </p:to>
                                    </p:set>
                                    <p:animEffect transition="in" filter="fade">
                                      <p:cBhvr>
                                        <p:cTn id="42" dur="500"/>
                                        <p:tgtEl>
                                          <p:spTgt spid="4">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animEffect transition="in" filter="fade">
                                      <p:cBhvr>
                                        <p:cTn id="47" dur="500"/>
                                        <p:tgtEl>
                                          <p:spTgt spid="4">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12" end="12"/>
                                            </p:txEl>
                                          </p:spTgt>
                                        </p:tgtEl>
                                        <p:attrNameLst>
                                          <p:attrName>style.visibility</p:attrName>
                                        </p:attrNameLst>
                                      </p:cBhvr>
                                      <p:to>
                                        <p:strVal val="visible"/>
                                      </p:to>
                                    </p:set>
                                    <p:animEffect transition="in" filter="fade">
                                      <p:cBhvr>
                                        <p:cTn id="52" dur="500"/>
                                        <p:tgtEl>
                                          <p:spTgt spid="4">
                                            <p:txEl>
                                              <p:pRg st="12" end="1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txEl>
                                              <p:pRg st="14" end="14"/>
                                            </p:txEl>
                                          </p:spTgt>
                                        </p:tgtEl>
                                        <p:attrNameLst>
                                          <p:attrName>style.visibility</p:attrName>
                                        </p:attrNameLst>
                                      </p:cBhvr>
                                      <p:to>
                                        <p:strVal val="visible"/>
                                      </p:to>
                                    </p:set>
                                    <p:animEffect transition="in" filter="fade">
                                      <p:cBhvr>
                                        <p:cTn id="57" dur="500"/>
                                        <p:tgtEl>
                                          <p:spTgt spid="4">
                                            <p:txEl>
                                              <p:pRg st="14" end="1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
                                            <p:txEl>
                                              <p:pRg st="15" end="15"/>
                                            </p:txEl>
                                          </p:spTgt>
                                        </p:tgtEl>
                                        <p:attrNameLst>
                                          <p:attrName>style.visibility</p:attrName>
                                        </p:attrNameLst>
                                      </p:cBhvr>
                                      <p:to>
                                        <p:strVal val="visible"/>
                                      </p:to>
                                    </p:set>
                                    <p:animEffect transition="in" filter="fade">
                                      <p:cBhvr>
                                        <p:cTn id="62" dur="500"/>
                                        <p:tgtEl>
                                          <p:spTgt spid="4">
                                            <p:txEl>
                                              <p:pRg st="15" end="1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
                                            <p:txEl>
                                              <p:pRg st="16" end="16"/>
                                            </p:txEl>
                                          </p:spTgt>
                                        </p:tgtEl>
                                        <p:attrNameLst>
                                          <p:attrName>style.visibility</p:attrName>
                                        </p:attrNameLst>
                                      </p:cBhvr>
                                      <p:to>
                                        <p:strVal val="visible"/>
                                      </p:to>
                                    </p:set>
                                    <p:animEffect transition="in" filter="fade">
                                      <p:cBhvr>
                                        <p:cTn id="67" dur="500"/>
                                        <p:tgtEl>
                                          <p:spTgt spid="4">
                                            <p:txEl>
                                              <p:pRg st="16" end="16"/>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4">
                                            <p:txEl>
                                              <p:pRg st="17" end="17"/>
                                            </p:txEl>
                                          </p:spTgt>
                                        </p:tgtEl>
                                        <p:attrNameLst>
                                          <p:attrName>style.visibility</p:attrName>
                                        </p:attrNameLst>
                                      </p:cBhvr>
                                      <p:to>
                                        <p:strVal val="visible"/>
                                      </p:to>
                                    </p:set>
                                    <p:animEffect transition="in" filter="fade">
                                      <p:cBhvr>
                                        <p:cTn id="72" dur="500"/>
                                        <p:tgtEl>
                                          <p:spTgt spid="4">
                                            <p:txEl>
                                              <p:pRg st="17" end="17"/>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4">
                                            <p:txEl>
                                              <p:pRg st="19" end="19"/>
                                            </p:txEl>
                                          </p:spTgt>
                                        </p:tgtEl>
                                        <p:attrNameLst>
                                          <p:attrName>style.visibility</p:attrName>
                                        </p:attrNameLst>
                                      </p:cBhvr>
                                      <p:to>
                                        <p:strVal val="visible"/>
                                      </p:to>
                                    </p:set>
                                    <p:animEffect transition="in" filter="fade">
                                      <p:cBhvr>
                                        <p:cTn id="77" dur="500"/>
                                        <p:tgtEl>
                                          <p:spTgt spid="4">
                                            <p:txEl>
                                              <p:pRg st="19" end="19"/>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4">
                                            <p:txEl>
                                              <p:pRg st="21" end="21"/>
                                            </p:txEl>
                                          </p:spTgt>
                                        </p:tgtEl>
                                        <p:attrNameLst>
                                          <p:attrName>style.visibility</p:attrName>
                                        </p:attrNameLst>
                                      </p:cBhvr>
                                      <p:to>
                                        <p:strVal val="visible"/>
                                      </p:to>
                                    </p:set>
                                    <p:animEffect transition="in" filter="fade">
                                      <p:cBhvr>
                                        <p:cTn id="82" dur="500"/>
                                        <p:tgtEl>
                                          <p:spTgt spid="4">
                                            <p:txEl>
                                              <p:pRg st="21" end="2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53A0F0-D025-452E-8F2E-9329E609F19D}"/>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D5F5D117-7EBD-BCB2-44C6-8454AC93A49B}"/>
              </a:ext>
            </a:extLst>
          </p:cNvPr>
          <p:cNvSpPr txBox="1"/>
          <p:nvPr/>
        </p:nvSpPr>
        <p:spPr>
          <a:xfrm>
            <a:off x="0" y="14593"/>
            <a:ext cx="9144000" cy="5996513"/>
          </a:xfrm>
          <a:prstGeom prst="rect">
            <a:avLst/>
          </a:prstGeom>
          <a:noFill/>
        </p:spPr>
        <p:txBody>
          <a:bodyPr wrap="square" rtlCol="0">
            <a:spAutoFit/>
          </a:bodyPr>
          <a:lstStyle/>
          <a:p>
            <a:pPr>
              <a:spcAft>
                <a:spcPts val="1000"/>
              </a:spcAft>
            </a:pPr>
            <a:r>
              <a:rPr lang="en-US" altLang="ko-KR" sz="2000" b="1" dirty="0">
                <a:ea typeface="맑은 고딕" panose="020B0503020000020004" pitchFamily="50" charset="-127"/>
                <a:cs typeface="Times New Roman" panose="02020603050405020304" pitchFamily="18" charset="0"/>
                <a:sym typeface="Wingdings" panose="05000000000000000000" pitchFamily="2" charset="2"/>
              </a:rPr>
              <a:t>Philosophical Implications</a:t>
            </a:r>
            <a:endParaRPr lang="en-US" altLang="ko-KR" dirty="0">
              <a:ea typeface="맑은 고딕" panose="020B0503020000020004" pitchFamily="50" charset="-127"/>
              <a:cs typeface="Times New Roman" panose="02020603050405020304" pitchFamily="18" charset="0"/>
              <a:sym typeface="Wingdings" panose="05000000000000000000" pitchFamily="2" charset="2"/>
            </a:endParaRPr>
          </a:p>
          <a:p>
            <a:endParaRPr lang="en-US" altLang="ko-KR" sz="500" dirty="0">
              <a:effectLst/>
              <a:ea typeface="Times New Roman" panose="02020603050405020304" pitchFamily="18" charset="0"/>
            </a:endParaRPr>
          </a:p>
          <a:p>
            <a:r>
              <a:rPr lang="en-US" dirty="0"/>
              <a:t>What are the significant normative implications of all this? </a:t>
            </a:r>
          </a:p>
          <a:p>
            <a:endParaRPr lang="en-US" dirty="0"/>
          </a:p>
          <a:p>
            <a:pPr marL="285750" indent="-285750">
              <a:buFont typeface="Arial" panose="020B0604020202020204" pitchFamily="34" charset="0"/>
              <a:buChar char="•"/>
            </a:pPr>
            <a:r>
              <a:rPr lang="en-US" dirty="0"/>
              <a:t>As elucidated earlier, if there exists an individual who receives</a:t>
            </a:r>
            <a:r>
              <a:rPr lang="en-US" i="1" dirty="0"/>
              <a:t> less</a:t>
            </a:r>
            <a:r>
              <a:rPr lang="en-US" dirty="0"/>
              <a:t> than their contributions to other members within their association, it suggests, at the very least, some degree of unfair treatment. </a:t>
            </a:r>
          </a:p>
          <a:p>
            <a:pPr marL="285750" indent="-285750">
              <a:buFont typeface="Arial" panose="020B0604020202020204" pitchFamily="34" charset="0"/>
              <a:buChar char="•"/>
            </a:pPr>
            <a:endParaRPr lang="en-US" dirty="0"/>
          </a:p>
          <a:p>
            <a:pPr marL="285750" indent="-285750">
              <a:buFont typeface="Wingdings" pitchFamily="2" charset="2"/>
              <a:buChar char="à"/>
            </a:pPr>
            <a:r>
              <a:rPr lang="en-US" dirty="0">
                <a:sym typeface="Wingdings" pitchFamily="2" charset="2"/>
              </a:rPr>
              <a:t>W</a:t>
            </a:r>
            <a:r>
              <a:rPr lang="en-US" dirty="0"/>
              <a:t>e might even characterize it as </a:t>
            </a:r>
            <a:r>
              <a:rPr lang="en-US" i="1" dirty="0"/>
              <a:t>exploitation</a:t>
            </a:r>
            <a:r>
              <a:rPr lang="en-US" dirty="0"/>
              <a:t> if the gap between their contribution and what they receive is substantial. </a:t>
            </a:r>
          </a:p>
          <a:p>
            <a:pPr marL="285750" indent="-285750">
              <a:buFont typeface="Wingdings" pitchFamily="2" charset="2"/>
              <a:buChar char="à"/>
            </a:pPr>
            <a:endParaRPr lang="en-US" dirty="0"/>
          </a:p>
          <a:p>
            <a:pPr marL="285750" indent="-285750">
              <a:buFont typeface="Wingdings" pitchFamily="2" charset="2"/>
              <a:buChar char="à"/>
            </a:pPr>
            <a:r>
              <a:rPr lang="en-US" dirty="0"/>
              <a:t>Despite the structural design of the possible worlds model mitigating such exploitation to the least extent possible, the unsettling truth remains that exploitation may not only occur but also stably persist indefinitely within a Nozick-stable framework, implying that such exploitation can similarly occur and perpetuate within a minimal state. </a:t>
            </a:r>
          </a:p>
          <a:p>
            <a:pPr marL="285750" indent="-285750">
              <a:buFont typeface="Wingdings" pitchFamily="2" charset="2"/>
              <a:buChar char="à"/>
            </a:pPr>
            <a:endParaRPr lang="en-US" dirty="0"/>
          </a:p>
          <a:p>
            <a:pPr marL="285750" indent="-285750">
              <a:buFont typeface="Wingdings" pitchFamily="2" charset="2"/>
              <a:buChar char="à"/>
            </a:pPr>
            <a:r>
              <a:rPr lang="en-US" dirty="0"/>
              <a:t>In light of this, can we still wholeheartedly endorse Nozick’s claim that the minimal state is “an inspiring vision?” (Nozick 1974: 333)</a:t>
            </a:r>
          </a:p>
          <a:p>
            <a:endParaRPr lang="en-US" altLang="ko-KR" dirty="0">
              <a:ea typeface="맑은 고딕" panose="020B0503020000020004" pitchFamily="50" charset="-127"/>
              <a:cs typeface="Times New Roman" panose="02020603050405020304" pitchFamily="18" charset="0"/>
            </a:endParaRPr>
          </a:p>
          <a:p>
            <a:pPr marL="285750" indent="-285750">
              <a:spcAft>
                <a:spcPts val="1000"/>
              </a:spcAft>
              <a:buFont typeface="Wingdings" pitchFamily="2" charset="2"/>
              <a:buChar char="à"/>
            </a:pPr>
            <a:endParaRPr lang="en-US" altLang="ko-KR" dirty="0">
              <a:ea typeface="맑은 고딕" panose="020B0503020000020004" pitchFamily="50" charset="-127"/>
              <a:cs typeface="Times New Roman" panose="02020603050405020304" pitchFamily="18" charset="0"/>
            </a:endParaRPr>
          </a:p>
          <a:p>
            <a:pPr marL="285750" indent="-285750">
              <a:spcAft>
                <a:spcPts val="1000"/>
              </a:spcAft>
              <a:buFont typeface="Arial" panose="020B0604020202020204" pitchFamily="34" charset="0"/>
              <a:buChar char="•"/>
            </a:pPr>
            <a:endParaRPr lang="en-US" altLang="ko-KR" dirty="0">
              <a:effectLst/>
              <a:ea typeface="맑은 고딕" panose="020B0503020000020004" pitchFamily="50" charset="-127"/>
              <a:cs typeface="Times New Roman" panose="02020603050405020304" pitchFamily="18" charset="0"/>
            </a:endParaRPr>
          </a:p>
        </p:txBody>
      </p:sp>
    </p:spTree>
    <p:extLst>
      <p:ext uri="{BB962C8B-B14F-4D97-AF65-F5344CB8AC3E}">
        <p14:creationId xmlns:p14="http://schemas.microsoft.com/office/powerpoint/2010/main" val="4112523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fade">
                                      <p:cBhvr>
                                        <p:cTn id="27" dur="500"/>
                                        <p:tgtEl>
                                          <p:spTgt spid="4">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10" end="10"/>
                                            </p:txEl>
                                          </p:spTgt>
                                        </p:tgtEl>
                                        <p:attrNameLst>
                                          <p:attrName>style.visibility</p:attrName>
                                        </p:attrNameLst>
                                      </p:cBhvr>
                                      <p:to>
                                        <p:strVal val="visible"/>
                                      </p:to>
                                    </p:set>
                                    <p:animEffect transition="in" filter="fade">
                                      <p:cBhvr>
                                        <p:cTn id="32"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A95A8D1-93A0-4759-A97B-81EBDEFBC6C3}"/>
              </a:ext>
            </a:extLst>
          </p:cNvPr>
          <p:cNvSpPr txBox="1"/>
          <p:nvPr/>
        </p:nvSpPr>
        <p:spPr>
          <a:xfrm>
            <a:off x="0" y="491003"/>
            <a:ext cx="9144000" cy="3939220"/>
          </a:xfrm>
          <a:prstGeom prst="rect">
            <a:avLst/>
          </a:prstGeom>
          <a:noFill/>
        </p:spPr>
        <p:txBody>
          <a:bodyPr wrap="square" rtlCol="0">
            <a:spAutoFit/>
          </a:bodyPr>
          <a:lstStyle/>
          <a:p>
            <a:pPr algn="ctr"/>
            <a:endParaRPr lang="en-US" altLang="ko-KR" sz="3600" dirty="0"/>
          </a:p>
          <a:p>
            <a:pPr algn="ctr"/>
            <a:endParaRPr lang="en-US" altLang="ko-KR" sz="3600" dirty="0"/>
          </a:p>
          <a:p>
            <a:pPr algn="ctr"/>
            <a:endParaRPr lang="en-US" altLang="ko-KR" sz="4400" dirty="0"/>
          </a:p>
          <a:p>
            <a:pPr algn="ctr"/>
            <a:endParaRPr lang="en-US" altLang="ko-KR" sz="4400" dirty="0"/>
          </a:p>
          <a:p>
            <a:pPr algn="ctr">
              <a:lnSpc>
                <a:spcPct val="200000"/>
              </a:lnSpc>
            </a:pPr>
            <a:r>
              <a:rPr lang="en-US" altLang="ko-KR" sz="3200" b="1" dirty="0">
                <a:effectLst/>
                <a:latin typeface="Arial" panose="020B0604020202020204" pitchFamily="34" charset="0"/>
                <a:ea typeface="Times New Roman" panose="02020603050405020304" pitchFamily="18" charset="0"/>
              </a:rPr>
              <a:t>7. Concluding Remarks</a:t>
            </a:r>
            <a:endParaRPr lang="ko-KR" altLang="ko-KR" sz="3200" dirty="0">
              <a:effectLst/>
              <a:latin typeface="Arial" panose="020B0604020202020204" pitchFamily="34" charset="0"/>
              <a:ea typeface="맑은 고딕" panose="020B0503020000020004" pitchFamily="50" charset="-127"/>
            </a:endParaRPr>
          </a:p>
          <a:p>
            <a:pPr algn="ctr">
              <a:lnSpc>
                <a:spcPct val="115000"/>
              </a:lnSpc>
              <a:spcAft>
                <a:spcPts val="1000"/>
              </a:spcAft>
            </a:pPr>
            <a:endParaRPr lang="ko-KR" altLang="ko-KR" sz="2400" dirty="0">
              <a:effectLst/>
              <a:ea typeface="맑은 고딕" panose="020B0503020000020004" pitchFamily="50" charset="-127"/>
              <a:cs typeface="Times New Roman" panose="02020603050405020304" pitchFamily="18" charset="0"/>
            </a:endParaRPr>
          </a:p>
        </p:txBody>
      </p:sp>
    </p:spTree>
    <p:extLst>
      <p:ext uri="{BB962C8B-B14F-4D97-AF65-F5344CB8AC3E}">
        <p14:creationId xmlns:p14="http://schemas.microsoft.com/office/powerpoint/2010/main" val="35188630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A95A8D1-93A0-4759-A97B-81EBDEFBC6C3}"/>
              </a:ext>
            </a:extLst>
          </p:cNvPr>
          <p:cNvSpPr txBox="1"/>
          <p:nvPr/>
        </p:nvSpPr>
        <p:spPr>
          <a:xfrm>
            <a:off x="0" y="14593"/>
            <a:ext cx="9144000" cy="8392041"/>
          </a:xfrm>
          <a:prstGeom prst="rect">
            <a:avLst/>
          </a:prstGeom>
          <a:noFill/>
        </p:spPr>
        <p:txBody>
          <a:bodyPr wrap="square" rtlCol="0">
            <a:spAutoFit/>
          </a:bodyPr>
          <a:lstStyle/>
          <a:p>
            <a:pPr>
              <a:spcAft>
                <a:spcPts val="1000"/>
              </a:spcAft>
            </a:pPr>
            <a:r>
              <a:rPr lang="en-US" altLang="ko-KR" sz="2000" b="1" dirty="0">
                <a:effectLst/>
                <a:ea typeface="Times New Roman" panose="02020603050405020304" pitchFamily="18" charset="0"/>
              </a:rPr>
              <a:t>Summary</a:t>
            </a:r>
            <a:endParaRPr lang="en-US" dirty="0"/>
          </a:p>
          <a:p>
            <a:pPr marL="285750" indent="-285750">
              <a:buFont typeface="Arial" panose="020B0604020202020204" pitchFamily="34" charset="0"/>
              <a:buChar char="•"/>
            </a:pPr>
            <a:r>
              <a:rPr lang="en-US" dirty="0"/>
              <a:t>In this paper, we have undertaken a rigorous formal examination of Nozick's model of possible worlds, which Nozick employed to reconceptualize utopia in terms of stability within the model.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Nozick defines utopia as a meta-utopia, providing a framework within which specific utopian visions and lifestyles can be freely explored and experimented, where individuals are allowed to freely create, join, and leave various utopian communities – which co-exist harmoniously within the framework – without coercion.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Nozick argues that this framework for utopia in the model corresponds to the minimal state in the real world, which demonstrates that the minimal state may not merely be philosophically justified, but it is, further, the institutional arrangement that “best realizes the utopian aspirations of untold dreamers and visionaries.” (Nozick 1974: 333)</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 order for Nozick’s ambitious project – which aims to demonstrate the equivalence of utopia and the minimal state – to succeed, it is imperative that the possible worlds model can generate a Nozick-stable framework, i.e., a partition in which all of its members are Nozick-stable worlds.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have learned that Nozick stability is, logically speaking, a much stronger stability notion than either core stability or Nash stability. A Nozick-stable framework may fail to exist even when core-stable or Nash-stable frameworks do. </a:t>
            </a:r>
          </a:p>
          <a:p>
            <a:pPr>
              <a:spcAft>
                <a:spcPts val="1000"/>
              </a:spcAft>
            </a:pPr>
            <a:endParaRPr lang="ko-KR" altLang="ko-KR" sz="1800" dirty="0">
              <a:effectLst/>
              <a:ea typeface="맑은 고딕" panose="020B0503020000020004" pitchFamily="50" charset="-127"/>
            </a:endParaRPr>
          </a:p>
          <a:p>
            <a:pPr>
              <a:spcAft>
                <a:spcPts val="1000"/>
              </a:spcAft>
            </a:pPr>
            <a:endParaRPr lang="en-US" altLang="ko-KR" dirty="0">
              <a:ea typeface="맑은 고딕" panose="020B0503020000020004" pitchFamily="50" charset="-127"/>
              <a:cs typeface="Times New Roman" panose="02020603050405020304" pitchFamily="18" charset="0"/>
            </a:endParaRPr>
          </a:p>
          <a:p>
            <a:pPr marL="285750" indent="-285750">
              <a:spcAft>
                <a:spcPts val="1000"/>
              </a:spcAft>
              <a:buFont typeface="Wingdings" panose="05000000000000000000" pitchFamily="2" charset="2"/>
              <a:buChar char="à"/>
            </a:pPr>
            <a:endParaRPr lang="en-US" altLang="ko-KR" dirty="0">
              <a:ea typeface="맑은 고딕" panose="020B0503020000020004" pitchFamily="50" charset="-127"/>
              <a:cs typeface="Times New Roman" panose="02020603050405020304" pitchFamily="18" charset="0"/>
            </a:endParaRPr>
          </a:p>
          <a:p>
            <a:pPr marL="285750" indent="-285750">
              <a:spcAft>
                <a:spcPts val="1000"/>
              </a:spcAft>
              <a:buFont typeface="Arial" panose="020B0604020202020204" pitchFamily="34" charset="0"/>
              <a:buChar char="•"/>
            </a:pPr>
            <a:endParaRPr lang="en-US" altLang="ko-KR" dirty="0">
              <a:effectLst/>
              <a:ea typeface="맑은 고딕" panose="020B0503020000020004" pitchFamily="50" charset="-127"/>
              <a:cs typeface="Times New Roman" panose="02020603050405020304" pitchFamily="18" charset="0"/>
            </a:endParaRPr>
          </a:p>
        </p:txBody>
      </p:sp>
    </p:spTree>
    <p:extLst>
      <p:ext uri="{BB962C8B-B14F-4D97-AF65-F5344CB8AC3E}">
        <p14:creationId xmlns:p14="http://schemas.microsoft.com/office/powerpoint/2010/main" val="2388602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fade">
                                      <p:cBhvr>
                                        <p:cTn id="27" dur="500"/>
                                        <p:tgtEl>
                                          <p:spTgt spid="4">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9" end="9"/>
                                            </p:txEl>
                                          </p:spTgt>
                                        </p:tgtEl>
                                        <p:attrNameLst>
                                          <p:attrName>style.visibility</p:attrName>
                                        </p:attrNameLst>
                                      </p:cBhvr>
                                      <p:to>
                                        <p:strVal val="visible"/>
                                      </p:to>
                                    </p:set>
                                    <p:animEffect transition="in" filter="fade">
                                      <p:cBhvr>
                                        <p:cTn id="32"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29F5C3-7169-529A-7226-CA784A01AC62}"/>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7CA4F826-B61B-3C9A-068A-568E14481E57}"/>
              </a:ext>
            </a:extLst>
          </p:cNvPr>
          <p:cNvSpPr txBox="1"/>
          <p:nvPr/>
        </p:nvSpPr>
        <p:spPr>
          <a:xfrm>
            <a:off x="0" y="14593"/>
            <a:ext cx="9144000" cy="6730048"/>
          </a:xfrm>
          <a:prstGeom prst="rect">
            <a:avLst/>
          </a:prstGeom>
          <a:noFill/>
        </p:spPr>
        <p:txBody>
          <a:bodyPr wrap="square" rtlCol="0">
            <a:spAutoFit/>
          </a:bodyPr>
          <a:lstStyle/>
          <a:p>
            <a:pPr>
              <a:spcAft>
                <a:spcPts val="1000"/>
              </a:spcAft>
            </a:pPr>
            <a:r>
              <a:rPr lang="en-US" altLang="ko-KR" sz="2000" b="1" dirty="0">
                <a:effectLst/>
                <a:ea typeface="Times New Roman" panose="02020603050405020304" pitchFamily="18" charset="0"/>
              </a:rPr>
              <a:t>Summary (cont.)</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have offered a set of sufficient conditions that guarantee the existence of a Nozick-stable framework without infringing anybody’s rights or freedom.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But we have also seen that such conditions are quite restrictive and would likely fail to be met in our actual world.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Moreover, even under such restrictive set of conditions that are jointly sufficient to guarantee the existence of a Nozick-stable framework, we have seen that Nozick was simply incorrect to think that each individual will receive from their association their fair marginal contribution to the association.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normative implication of this is that the minimal state, in equilibrium, may tolerate and even stabilize exploitation, not momentarily, but in perpetuity.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generates significant doubts on whether the minimal state can really serve as a utopian vision that Nozick has strongly hoped for.       </a:t>
            </a:r>
          </a:p>
          <a:p>
            <a:pPr>
              <a:spcAft>
                <a:spcPts val="1000"/>
              </a:spcAft>
            </a:pPr>
            <a:endParaRPr lang="ko-KR" altLang="ko-KR" sz="1800" dirty="0">
              <a:effectLst/>
              <a:ea typeface="맑은 고딕" panose="020B0503020000020004" pitchFamily="50" charset="-127"/>
            </a:endParaRPr>
          </a:p>
          <a:p>
            <a:pPr>
              <a:spcAft>
                <a:spcPts val="1000"/>
              </a:spcAft>
            </a:pPr>
            <a:endParaRPr lang="en-US" altLang="ko-KR" dirty="0">
              <a:ea typeface="맑은 고딕" panose="020B0503020000020004" pitchFamily="50" charset="-127"/>
              <a:cs typeface="Times New Roman" panose="02020603050405020304" pitchFamily="18" charset="0"/>
            </a:endParaRPr>
          </a:p>
          <a:p>
            <a:pPr marL="285750" indent="-285750">
              <a:spcAft>
                <a:spcPts val="1000"/>
              </a:spcAft>
              <a:buFont typeface="Wingdings" panose="05000000000000000000" pitchFamily="2" charset="2"/>
              <a:buChar char="à"/>
            </a:pPr>
            <a:endParaRPr lang="en-US" altLang="ko-KR" dirty="0">
              <a:ea typeface="맑은 고딕" panose="020B0503020000020004" pitchFamily="50" charset="-127"/>
              <a:cs typeface="Times New Roman" panose="02020603050405020304" pitchFamily="18" charset="0"/>
            </a:endParaRPr>
          </a:p>
          <a:p>
            <a:pPr marL="285750" indent="-285750">
              <a:spcAft>
                <a:spcPts val="1000"/>
              </a:spcAft>
              <a:buFont typeface="Arial" panose="020B0604020202020204" pitchFamily="34" charset="0"/>
              <a:buChar char="•"/>
            </a:pPr>
            <a:endParaRPr lang="en-US" altLang="ko-KR" dirty="0">
              <a:effectLst/>
              <a:ea typeface="맑은 고딕" panose="020B0503020000020004" pitchFamily="50" charset="-127"/>
              <a:cs typeface="Times New Roman" panose="02020603050405020304" pitchFamily="18" charset="0"/>
            </a:endParaRPr>
          </a:p>
        </p:txBody>
      </p:sp>
    </p:spTree>
    <p:extLst>
      <p:ext uri="{BB962C8B-B14F-4D97-AF65-F5344CB8AC3E}">
        <p14:creationId xmlns:p14="http://schemas.microsoft.com/office/powerpoint/2010/main" val="2536788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fade">
                                      <p:cBhvr>
                                        <p:cTn id="27" dur="500"/>
                                        <p:tgtEl>
                                          <p:spTgt spid="4">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10" end="10"/>
                                            </p:txEl>
                                          </p:spTgt>
                                        </p:tgtEl>
                                        <p:attrNameLst>
                                          <p:attrName>style.visibility</p:attrName>
                                        </p:attrNameLst>
                                      </p:cBhvr>
                                      <p:to>
                                        <p:strVal val="visible"/>
                                      </p:to>
                                    </p:set>
                                    <p:animEffect transition="in" filter="fade">
                                      <p:cBhvr>
                                        <p:cTn id="32"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22778A-D520-7FF1-8AC9-B915BDF843D0}"/>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225A3FF-E192-9E42-5F5E-316D1B998F6B}"/>
              </a:ext>
            </a:extLst>
          </p:cNvPr>
          <p:cNvSpPr txBox="1"/>
          <p:nvPr/>
        </p:nvSpPr>
        <p:spPr>
          <a:xfrm>
            <a:off x="0" y="14593"/>
            <a:ext cx="9144000" cy="9633406"/>
          </a:xfrm>
          <a:prstGeom prst="rect">
            <a:avLst/>
          </a:prstGeom>
          <a:noFill/>
        </p:spPr>
        <p:txBody>
          <a:bodyPr wrap="square" rtlCol="0">
            <a:spAutoFit/>
          </a:bodyPr>
          <a:lstStyle/>
          <a:p>
            <a:pPr>
              <a:spcAft>
                <a:spcPts val="1000"/>
              </a:spcAft>
            </a:pPr>
            <a:r>
              <a:rPr lang="en-US" altLang="ko-KR" sz="2000" b="1" dirty="0">
                <a:effectLst/>
                <a:ea typeface="맑은 고딕" panose="020B0503020000020004" pitchFamily="50" charset="-127"/>
                <a:cs typeface="Times New Roman" panose="02020603050405020304" pitchFamily="18" charset="0"/>
              </a:rPr>
              <a:t>Robert Nozick’s Definition of Utopia</a:t>
            </a:r>
            <a:endParaRPr lang="en-US" altLang="ko-KR" dirty="0"/>
          </a:p>
          <a:p>
            <a:pPr>
              <a:spcAft>
                <a:spcPts val="1000"/>
              </a:spcAft>
            </a:pPr>
            <a:endParaRPr lang="en-US" altLang="ko-KR" dirty="0"/>
          </a:p>
          <a:p>
            <a:pPr>
              <a:spcAft>
                <a:spcPts val="1000"/>
              </a:spcAft>
            </a:pPr>
            <a:r>
              <a:rPr lang="en-US" altLang="ko-KR" dirty="0"/>
              <a:t>What is Utopia?</a:t>
            </a:r>
          </a:p>
          <a:p>
            <a:pPr marL="285750" indent="-285750">
              <a:spcAft>
                <a:spcPts val="1000"/>
              </a:spcAft>
              <a:buFont typeface="Wingdings" pitchFamily="2" charset="2"/>
              <a:buChar char="à"/>
            </a:pPr>
            <a:r>
              <a:rPr lang="en-US" altLang="ko-KR" dirty="0">
                <a:sym typeface="Wingdings" pitchFamily="2" charset="2"/>
              </a:rPr>
              <a:t>Intuitively, utopia is the best of all possible worlds for each and every person. </a:t>
            </a:r>
          </a:p>
          <a:p>
            <a:pPr marL="285750" indent="-285750">
              <a:spcAft>
                <a:spcPts val="1000"/>
              </a:spcAft>
              <a:buFont typeface="Wingdings" pitchFamily="2" charset="2"/>
              <a:buChar char="à"/>
            </a:pPr>
            <a:r>
              <a:rPr lang="en-US" altLang="ko-KR" dirty="0"/>
              <a:t>A</a:t>
            </a:r>
            <a:r>
              <a:rPr lang="ko-KR" altLang="ko-KR" dirty="0" err="1"/>
              <a:t>ccording</a:t>
            </a:r>
            <a:r>
              <a:rPr lang="ko-KR" altLang="ko-KR" dirty="0"/>
              <a:t> </a:t>
            </a:r>
            <a:r>
              <a:rPr lang="ko-KR" altLang="ko-KR" dirty="0" err="1"/>
              <a:t>to</a:t>
            </a:r>
            <a:r>
              <a:rPr lang="ko-KR" altLang="ko-KR" dirty="0"/>
              <a:t> </a:t>
            </a:r>
            <a:r>
              <a:rPr lang="ko-KR" altLang="ko-KR" dirty="0" err="1"/>
              <a:t>Nozick</a:t>
            </a:r>
            <a:r>
              <a:rPr lang="ko-KR" altLang="ko-KR" dirty="0"/>
              <a:t>, </a:t>
            </a:r>
            <a:r>
              <a:rPr lang="en-US" altLang="ko-KR" dirty="0"/>
              <a:t>Utopia </a:t>
            </a:r>
            <a:r>
              <a:rPr lang="ko-KR" altLang="ko-KR" dirty="0"/>
              <a:t>“</a:t>
            </a:r>
            <a:r>
              <a:rPr lang="ko-KR" altLang="ko-KR" dirty="0" err="1"/>
              <a:t>must</a:t>
            </a:r>
            <a:r>
              <a:rPr lang="ko-KR" altLang="ko-KR" dirty="0"/>
              <a:t> </a:t>
            </a:r>
            <a:r>
              <a:rPr lang="ko-KR" altLang="ko-KR" dirty="0" err="1"/>
              <a:t>be</a:t>
            </a:r>
            <a:r>
              <a:rPr lang="ko-KR" altLang="ko-KR" dirty="0"/>
              <a:t> … </a:t>
            </a:r>
            <a:r>
              <a:rPr lang="ko-KR" altLang="ko-KR" dirty="0" err="1"/>
              <a:t>the</a:t>
            </a:r>
            <a:r>
              <a:rPr lang="ko-KR" altLang="ko-KR" dirty="0"/>
              <a:t> </a:t>
            </a:r>
            <a:r>
              <a:rPr lang="ko-KR" altLang="ko-KR" dirty="0" err="1"/>
              <a:t>best</a:t>
            </a:r>
            <a:r>
              <a:rPr lang="ko-KR" altLang="ko-KR" dirty="0"/>
              <a:t> </a:t>
            </a:r>
            <a:r>
              <a:rPr lang="ko-KR" altLang="ko-KR" dirty="0" err="1"/>
              <a:t>for</a:t>
            </a:r>
            <a:r>
              <a:rPr lang="ko-KR" altLang="ko-KR" dirty="0"/>
              <a:t> </a:t>
            </a:r>
            <a:r>
              <a:rPr lang="ko-KR" altLang="ko-KR" dirty="0" err="1"/>
              <a:t>all</a:t>
            </a:r>
            <a:r>
              <a:rPr lang="ko-KR" altLang="ko-KR" dirty="0"/>
              <a:t> of </a:t>
            </a:r>
            <a:r>
              <a:rPr lang="ko-KR" altLang="ko-KR" dirty="0" err="1"/>
              <a:t>us</a:t>
            </a:r>
            <a:r>
              <a:rPr lang="ko-KR" altLang="ko-KR" dirty="0"/>
              <a:t>; </a:t>
            </a:r>
            <a:r>
              <a:rPr lang="ko-KR" altLang="ko-KR" dirty="0" err="1"/>
              <a:t>the</a:t>
            </a:r>
            <a:r>
              <a:rPr lang="ko-KR" altLang="ko-KR" dirty="0"/>
              <a:t> </a:t>
            </a:r>
            <a:r>
              <a:rPr lang="ko-KR" altLang="ko-KR" dirty="0" err="1"/>
              <a:t>best</a:t>
            </a:r>
            <a:r>
              <a:rPr lang="ko-KR" altLang="ko-KR" dirty="0"/>
              <a:t> </a:t>
            </a:r>
            <a:r>
              <a:rPr lang="ko-KR" altLang="ko-KR" dirty="0" err="1"/>
              <a:t>world</a:t>
            </a:r>
            <a:r>
              <a:rPr lang="ko-KR" altLang="ko-KR" dirty="0"/>
              <a:t> </a:t>
            </a:r>
            <a:r>
              <a:rPr lang="ko-KR" altLang="ko-KR" dirty="0" err="1"/>
              <a:t>imaginable</a:t>
            </a:r>
            <a:r>
              <a:rPr lang="ko-KR" altLang="ko-KR" dirty="0"/>
              <a:t>, </a:t>
            </a:r>
            <a:r>
              <a:rPr lang="ko-KR" altLang="ko-KR" dirty="0" err="1"/>
              <a:t>for</a:t>
            </a:r>
            <a:r>
              <a:rPr lang="ko-KR" altLang="ko-KR" dirty="0"/>
              <a:t> </a:t>
            </a:r>
            <a:r>
              <a:rPr lang="ko-KR" altLang="ko-KR" dirty="0" err="1"/>
              <a:t>each</a:t>
            </a:r>
            <a:r>
              <a:rPr lang="ko-KR" altLang="ko-KR" dirty="0"/>
              <a:t> of </a:t>
            </a:r>
            <a:r>
              <a:rPr lang="ko-KR" altLang="ko-KR" dirty="0" err="1"/>
              <a:t>us</a:t>
            </a:r>
            <a:r>
              <a:rPr lang="ko-KR" altLang="ko-KR" dirty="0"/>
              <a:t>”; </a:t>
            </a:r>
            <a:r>
              <a:rPr lang="ko-KR" altLang="ko-KR" dirty="0" err="1"/>
              <a:t>it</a:t>
            </a:r>
            <a:r>
              <a:rPr lang="ko-KR" altLang="ko-KR" dirty="0"/>
              <a:t> </a:t>
            </a:r>
            <a:r>
              <a:rPr lang="ko-KR" altLang="ko-KR" dirty="0" err="1"/>
              <a:t>must</a:t>
            </a:r>
            <a:r>
              <a:rPr lang="ko-KR" altLang="ko-KR" dirty="0"/>
              <a:t> </a:t>
            </a:r>
            <a:r>
              <a:rPr lang="ko-KR" altLang="ko-KR" dirty="0" err="1"/>
              <a:t>be</a:t>
            </a:r>
            <a:r>
              <a:rPr lang="ko-KR" altLang="ko-KR" dirty="0"/>
              <a:t> “</a:t>
            </a:r>
            <a:r>
              <a:rPr lang="ko-KR" altLang="ko-KR" dirty="0" err="1"/>
              <a:t>the</a:t>
            </a:r>
            <a:r>
              <a:rPr lang="ko-KR" altLang="ko-KR" dirty="0"/>
              <a:t> </a:t>
            </a:r>
            <a:r>
              <a:rPr lang="ko-KR" altLang="ko-KR" dirty="0" err="1"/>
              <a:t>best</a:t>
            </a:r>
            <a:r>
              <a:rPr lang="ko-KR" altLang="ko-KR" dirty="0"/>
              <a:t> of </a:t>
            </a:r>
            <a:r>
              <a:rPr lang="ko-KR" altLang="ko-KR" dirty="0" err="1"/>
              <a:t>all</a:t>
            </a:r>
            <a:r>
              <a:rPr lang="ko-KR" altLang="ko-KR" dirty="0"/>
              <a:t> </a:t>
            </a:r>
            <a:r>
              <a:rPr lang="ko-KR" altLang="ko-KR" dirty="0" err="1"/>
              <a:t>possible</a:t>
            </a:r>
            <a:r>
              <a:rPr lang="ko-KR" altLang="ko-KR" dirty="0"/>
              <a:t> </a:t>
            </a:r>
            <a:r>
              <a:rPr lang="ko-KR" altLang="ko-KR" dirty="0" err="1"/>
              <a:t>worlds</a:t>
            </a:r>
            <a:r>
              <a:rPr lang="ko-KR" altLang="ko-KR" dirty="0"/>
              <a:t>.” (</a:t>
            </a:r>
            <a:r>
              <a:rPr lang="ko-KR" altLang="ko-KR" dirty="0" err="1"/>
              <a:t>Nozick</a:t>
            </a:r>
            <a:r>
              <a:rPr lang="ko-KR" altLang="ko-KR" dirty="0"/>
              <a:t> 1974: 298) </a:t>
            </a:r>
            <a:endParaRPr lang="en-US" altLang="ko-KR" dirty="0"/>
          </a:p>
          <a:p>
            <a:pPr>
              <a:spcAft>
                <a:spcPts val="1000"/>
              </a:spcAft>
            </a:pPr>
            <a:endParaRPr lang="en-US" dirty="0">
              <a:sym typeface="Wingdings" pitchFamily="2" charset="2"/>
            </a:endParaRPr>
          </a:p>
          <a:p>
            <a:pPr>
              <a:spcAft>
                <a:spcPts val="1000"/>
              </a:spcAft>
            </a:pPr>
            <a:r>
              <a:rPr lang="en-US" b="1" dirty="0"/>
              <a:t>Nozick’s Vision of a Utopian Society </a:t>
            </a:r>
          </a:p>
          <a:p>
            <a:pPr marL="285750" indent="-285750">
              <a:spcAft>
                <a:spcPts val="1000"/>
              </a:spcAft>
              <a:buFont typeface="Arial" panose="020B0604020202020204" pitchFamily="34" charset="0"/>
              <a:buChar char="•"/>
            </a:pPr>
            <a:r>
              <a:rPr lang="en-US" dirty="0"/>
              <a:t>According to Nozick, utopia is a </a:t>
            </a:r>
            <a:r>
              <a:rPr lang="en-US" b="1" i="1" dirty="0"/>
              <a:t>meta-utopia</a:t>
            </a:r>
            <a:r>
              <a:rPr lang="en-US" dirty="0"/>
              <a:t> consisting of a collection of fully voluntary self-organized communities or associations “which people can enter if they are admitted, leave if they wish to, shape according to their wishes; a society in which utopian experimentation can be tried, different styles of life can be lived, and alternative visions of the good can be individually or jointly pursued…” (Nozick 1974: 307) but “where no one can </a:t>
            </a:r>
            <a:r>
              <a:rPr lang="en-US" i="1" dirty="0"/>
              <a:t>impose </a:t>
            </a:r>
            <a:r>
              <a:rPr lang="en-US" dirty="0"/>
              <a:t>his own utopian vision upon others.” (Nozick 1974: 312)</a:t>
            </a:r>
          </a:p>
          <a:p>
            <a:pPr marL="285750" indent="-285750">
              <a:spcAft>
                <a:spcPts val="1000"/>
              </a:spcAft>
              <a:buFont typeface="Arial" panose="020B0604020202020204" pitchFamily="34" charset="0"/>
              <a:buChar char="•"/>
            </a:pPr>
            <a:endParaRPr lang="en-US" altLang="ko-KR" dirty="0">
              <a:sym typeface="Wingdings" pitchFamily="2" charset="2"/>
            </a:endParaRPr>
          </a:p>
          <a:p>
            <a:pPr marL="285750" indent="-285750">
              <a:spcAft>
                <a:spcPts val="1000"/>
              </a:spcAft>
              <a:buFont typeface="Wingdings" pitchFamily="2" charset="2"/>
              <a:buChar char="à"/>
            </a:pPr>
            <a:r>
              <a:rPr lang="en-US" dirty="0"/>
              <a:t>Nozick’s ultimate aim in Chapter 10 was to demonstrate that the framework for utopia is, after all, equivalent to the minimal state. </a:t>
            </a:r>
          </a:p>
          <a:p>
            <a:pPr marL="285750" indent="-285750">
              <a:spcAft>
                <a:spcPts val="1000"/>
              </a:spcAft>
              <a:buFont typeface="Wingdings" pitchFamily="2" charset="2"/>
              <a:buChar char="à"/>
            </a:pPr>
            <a:endParaRPr lang="en-US" altLang="ko-KR" dirty="0">
              <a:sym typeface="Wingdings" pitchFamily="2" charset="2"/>
            </a:endParaRPr>
          </a:p>
          <a:p>
            <a:pPr>
              <a:spcAft>
                <a:spcPts val="1000"/>
              </a:spcAft>
            </a:pPr>
            <a:endParaRPr lang="en-US" altLang="ko-KR" dirty="0">
              <a:sym typeface="Wingdings" pitchFamily="2" charset="2"/>
            </a:endParaRPr>
          </a:p>
          <a:p>
            <a:pPr>
              <a:spcAft>
                <a:spcPts val="1000"/>
              </a:spcAft>
            </a:pPr>
            <a:endParaRPr lang="ko-KR" altLang="ko-KR" dirty="0"/>
          </a:p>
          <a:p>
            <a:pPr marL="285750" indent="-285750">
              <a:spcAft>
                <a:spcPts val="1000"/>
              </a:spcAft>
              <a:buFont typeface="Arial" panose="020B0604020202020204" pitchFamily="34" charset="0"/>
              <a:buChar char="•"/>
            </a:pPr>
            <a:endParaRPr lang="en-US" altLang="ko-KR" dirty="0"/>
          </a:p>
          <a:p>
            <a:pPr marL="285750" indent="-285750">
              <a:spcAft>
                <a:spcPts val="1000"/>
              </a:spcAft>
              <a:buFont typeface="Arial" panose="020B0604020202020204" pitchFamily="34" charset="0"/>
              <a:buChar char="•"/>
            </a:pPr>
            <a:endParaRPr lang="en-US" altLang="ko-KR" dirty="0">
              <a:ea typeface="맑은 고딕" panose="020B0503020000020004" pitchFamily="50" charset="-127"/>
              <a:cs typeface="Times New Roman" panose="02020603050405020304" pitchFamily="18" charset="0"/>
              <a:sym typeface="Wingdings" panose="05000000000000000000" pitchFamily="2" charset="2"/>
            </a:endParaRPr>
          </a:p>
          <a:p>
            <a:pPr>
              <a:spcAft>
                <a:spcPts val="1000"/>
              </a:spcAft>
            </a:pPr>
            <a:endParaRPr lang="en-US" altLang="ko-KR" dirty="0">
              <a:ea typeface="맑은 고딕" panose="020B0503020000020004" pitchFamily="50" charset="-127"/>
              <a:cs typeface="Times New Roman" panose="02020603050405020304" pitchFamily="18" charset="0"/>
              <a:sym typeface="Wingdings" panose="05000000000000000000" pitchFamily="2" charset="2"/>
            </a:endParaRPr>
          </a:p>
          <a:p>
            <a:pPr marL="285750" indent="-285750">
              <a:spcAft>
                <a:spcPts val="1000"/>
              </a:spcAft>
              <a:buFont typeface="Arial" panose="020B0604020202020204" pitchFamily="34" charset="0"/>
              <a:buChar char="•"/>
            </a:pPr>
            <a:endParaRPr lang="en-US" altLang="ko-KR" dirty="0">
              <a:ea typeface="맑은 고딕" panose="020B0503020000020004" pitchFamily="50" charset="-127"/>
              <a:cs typeface="Times New Roman" panose="02020603050405020304" pitchFamily="18" charset="0"/>
            </a:endParaRPr>
          </a:p>
          <a:p>
            <a:pPr marL="285750" indent="-285750">
              <a:spcAft>
                <a:spcPts val="1000"/>
              </a:spcAft>
              <a:buFont typeface="Wingdings" panose="05000000000000000000" pitchFamily="2" charset="2"/>
              <a:buChar char="à"/>
            </a:pPr>
            <a:endParaRPr lang="en-US" altLang="ko-KR" dirty="0">
              <a:ea typeface="맑은 고딕" panose="020B0503020000020004" pitchFamily="50" charset="-127"/>
              <a:cs typeface="Times New Roman" panose="02020603050405020304" pitchFamily="18" charset="0"/>
            </a:endParaRPr>
          </a:p>
          <a:p>
            <a:pPr marL="285750" indent="-285750">
              <a:spcAft>
                <a:spcPts val="1000"/>
              </a:spcAft>
              <a:buFont typeface="Arial" panose="020B0604020202020204" pitchFamily="34" charset="0"/>
              <a:buChar char="•"/>
            </a:pPr>
            <a:endParaRPr lang="en-US" altLang="ko-KR" dirty="0">
              <a:effectLst/>
              <a:ea typeface="맑은 고딕" panose="020B0503020000020004" pitchFamily="50" charset="-127"/>
              <a:cs typeface="Times New Roman" panose="02020603050405020304" pitchFamily="18" charset="0"/>
            </a:endParaRPr>
          </a:p>
        </p:txBody>
      </p:sp>
    </p:spTree>
    <p:extLst>
      <p:ext uri="{BB962C8B-B14F-4D97-AF65-F5344CB8AC3E}">
        <p14:creationId xmlns:p14="http://schemas.microsoft.com/office/powerpoint/2010/main" val="2477166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fade">
                                      <p:cBhvr>
                                        <p:cTn id="32" dur="500"/>
                                        <p:tgtEl>
                                          <p:spTgt spid="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animEffect transition="in" filter="fade">
                                      <p:cBhvr>
                                        <p:cTn id="37"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09205B-3CFE-B7F7-F6F3-284701BCEFA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49215D3D-778D-5868-7D0A-41B9E12B354B}"/>
              </a:ext>
            </a:extLst>
          </p:cNvPr>
          <p:cNvSpPr txBox="1"/>
          <p:nvPr/>
        </p:nvSpPr>
        <p:spPr>
          <a:xfrm>
            <a:off x="0" y="14593"/>
            <a:ext cx="9144000" cy="6453049"/>
          </a:xfrm>
          <a:prstGeom prst="rect">
            <a:avLst/>
          </a:prstGeom>
          <a:noFill/>
        </p:spPr>
        <p:txBody>
          <a:bodyPr wrap="square" rtlCol="0">
            <a:spAutoFit/>
          </a:bodyPr>
          <a:lstStyle/>
          <a:p>
            <a:pPr>
              <a:spcAft>
                <a:spcPts val="1000"/>
              </a:spcAft>
            </a:pPr>
            <a:r>
              <a:rPr lang="en-US" altLang="ko-KR" sz="2000" b="1" dirty="0">
                <a:effectLst/>
                <a:ea typeface="Times New Roman" panose="02020603050405020304" pitchFamily="18" charset="0"/>
              </a:rPr>
              <a:t>Concluding Remarks</a:t>
            </a:r>
            <a:endParaRPr lang="en-US" altLang="ko-KR" sz="2000" dirty="0">
              <a:effectLst/>
              <a:ea typeface="Times New Roman" panose="02020603050405020304" pitchFamily="18" charset="0"/>
            </a:endParaRP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Certainly, a notable limitation of our formal analysis is that we've presented only a set of sufficient conditions, rather than a complete characterization (i.e., a set of necessary and sufficient conditions) for the existence of a Nozick-stable framework in the possible worlds model.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Depending on the conditions chosen to fully characterize the existence of a Nozick-stable framework, the outcome may be more favorable for Nozick’s purposes than what we have outlined in this paper.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Numerous tasks remain unfinished.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trust that this paper will ignite fresh interest and inspire further research into analyzing Nozick’s utopian theory and its correlation with the minimal state.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pursuit of utopia must continue.</a:t>
            </a:r>
          </a:p>
          <a:p>
            <a:pPr>
              <a:spcAft>
                <a:spcPts val="1000"/>
              </a:spcAft>
            </a:pPr>
            <a:endParaRPr lang="ko-KR" altLang="ko-KR" sz="1800" dirty="0">
              <a:effectLst/>
              <a:ea typeface="맑은 고딕" panose="020B0503020000020004" pitchFamily="50" charset="-127"/>
            </a:endParaRPr>
          </a:p>
          <a:p>
            <a:pPr>
              <a:spcAft>
                <a:spcPts val="1000"/>
              </a:spcAft>
            </a:pPr>
            <a:endParaRPr lang="en-US" altLang="ko-KR" dirty="0">
              <a:ea typeface="맑은 고딕" panose="020B0503020000020004" pitchFamily="50" charset="-127"/>
              <a:cs typeface="Times New Roman" panose="02020603050405020304" pitchFamily="18" charset="0"/>
            </a:endParaRPr>
          </a:p>
          <a:p>
            <a:pPr marL="285750" indent="-285750">
              <a:spcAft>
                <a:spcPts val="1000"/>
              </a:spcAft>
              <a:buFont typeface="Wingdings" panose="05000000000000000000" pitchFamily="2" charset="2"/>
              <a:buChar char="à"/>
            </a:pPr>
            <a:endParaRPr lang="en-US" altLang="ko-KR" dirty="0">
              <a:ea typeface="맑은 고딕" panose="020B0503020000020004" pitchFamily="50" charset="-127"/>
              <a:cs typeface="Times New Roman" panose="02020603050405020304" pitchFamily="18" charset="0"/>
            </a:endParaRPr>
          </a:p>
          <a:p>
            <a:pPr marL="285750" indent="-285750">
              <a:spcAft>
                <a:spcPts val="1000"/>
              </a:spcAft>
              <a:buFont typeface="Arial" panose="020B0604020202020204" pitchFamily="34" charset="0"/>
              <a:buChar char="•"/>
            </a:pPr>
            <a:endParaRPr lang="en-US" altLang="ko-KR" dirty="0">
              <a:effectLst/>
              <a:ea typeface="맑은 고딕" panose="020B0503020000020004" pitchFamily="50" charset="-127"/>
              <a:cs typeface="Times New Roman" panose="02020603050405020304" pitchFamily="18" charset="0"/>
            </a:endParaRPr>
          </a:p>
        </p:txBody>
      </p:sp>
    </p:spTree>
    <p:extLst>
      <p:ext uri="{BB962C8B-B14F-4D97-AF65-F5344CB8AC3E}">
        <p14:creationId xmlns:p14="http://schemas.microsoft.com/office/powerpoint/2010/main" val="4234207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fade">
                                      <p:cBhvr>
                                        <p:cTn id="27" dur="500"/>
                                        <p:tgtEl>
                                          <p:spTgt spid="4">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10" end="10"/>
                                            </p:txEl>
                                          </p:spTgt>
                                        </p:tgtEl>
                                        <p:attrNameLst>
                                          <p:attrName>style.visibility</p:attrName>
                                        </p:attrNameLst>
                                      </p:cBhvr>
                                      <p:to>
                                        <p:strVal val="visible"/>
                                      </p:to>
                                    </p:set>
                                    <p:animEffect transition="in" filter="fade">
                                      <p:cBhvr>
                                        <p:cTn id="32"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A95A8D1-93A0-4759-A97B-81EBDEFBC6C3}"/>
              </a:ext>
            </a:extLst>
          </p:cNvPr>
          <p:cNvSpPr txBox="1"/>
          <p:nvPr/>
        </p:nvSpPr>
        <p:spPr>
          <a:xfrm>
            <a:off x="0" y="14593"/>
            <a:ext cx="9144000" cy="4498347"/>
          </a:xfrm>
          <a:prstGeom prst="rect">
            <a:avLst/>
          </a:prstGeom>
          <a:noFill/>
        </p:spPr>
        <p:txBody>
          <a:bodyPr wrap="square" rtlCol="0">
            <a:spAutoFit/>
          </a:bodyPr>
          <a:lstStyle/>
          <a:p>
            <a:pPr algn="ctr"/>
            <a:endParaRPr lang="en-US" altLang="ko-KR" sz="3600" dirty="0"/>
          </a:p>
          <a:p>
            <a:pPr algn="ctr"/>
            <a:endParaRPr lang="en-US" altLang="ko-KR" sz="3600" dirty="0"/>
          </a:p>
          <a:p>
            <a:pPr algn="ctr"/>
            <a:endParaRPr lang="en-US" altLang="ko-KR" sz="3600" dirty="0"/>
          </a:p>
          <a:p>
            <a:pPr algn="ctr"/>
            <a:endParaRPr lang="en-US" altLang="ko-KR" sz="3600" dirty="0"/>
          </a:p>
          <a:p>
            <a:pPr algn="ctr"/>
            <a:endParaRPr lang="en-US" altLang="ko-KR" sz="3600" dirty="0"/>
          </a:p>
          <a:p>
            <a:pPr algn="ctr">
              <a:lnSpc>
                <a:spcPct val="200000"/>
              </a:lnSpc>
              <a:spcAft>
                <a:spcPts val="1000"/>
              </a:spcAft>
            </a:pPr>
            <a:r>
              <a:rPr lang="en-US" altLang="ko-KR" sz="3600" b="1" dirty="0">
                <a:effectLst/>
                <a:ea typeface="맑은 고딕" panose="020B0503020000020004" pitchFamily="50" charset="-127"/>
                <a:cs typeface="Times New Roman" panose="02020603050405020304" pitchFamily="18" charset="0"/>
              </a:rPr>
              <a:t>Thank You!</a:t>
            </a:r>
            <a:endParaRPr lang="ko-KR" altLang="ko-KR" sz="3600" dirty="0">
              <a:effectLst/>
              <a:ea typeface="맑은 고딕" panose="020B0503020000020004" pitchFamily="50" charset="-127"/>
              <a:cs typeface="Times New Roman" panose="02020603050405020304" pitchFamily="18" charset="0"/>
            </a:endParaRPr>
          </a:p>
          <a:p>
            <a:pPr algn="ctr">
              <a:lnSpc>
                <a:spcPct val="115000"/>
              </a:lnSpc>
              <a:spcAft>
                <a:spcPts val="1000"/>
              </a:spcAft>
            </a:pPr>
            <a:endParaRPr lang="ko-KR" altLang="ko-KR" sz="2400" dirty="0">
              <a:effectLst/>
              <a:ea typeface="맑은 고딕" panose="020B0503020000020004" pitchFamily="50" charset="-127"/>
              <a:cs typeface="Times New Roman" panose="02020603050405020304" pitchFamily="18" charset="0"/>
            </a:endParaRPr>
          </a:p>
        </p:txBody>
      </p:sp>
    </p:spTree>
    <p:extLst>
      <p:ext uri="{BB962C8B-B14F-4D97-AF65-F5344CB8AC3E}">
        <p14:creationId xmlns:p14="http://schemas.microsoft.com/office/powerpoint/2010/main" val="3240242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3AD2E7-9F9C-7184-7310-0FCF1996A3C8}"/>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9B20954-C421-2AC1-B6EA-125032E1D6AA}"/>
              </a:ext>
            </a:extLst>
          </p:cNvPr>
          <p:cNvSpPr txBox="1"/>
          <p:nvPr/>
        </p:nvSpPr>
        <p:spPr>
          <a:xfrm>
            <a:off x="0" y="14593"/>
            <a:ext cx="9144000" cy="9653925"/>
          </a:xfrm>
          <a:prstGeom prst="rect">
            <a:avLst/>
          </a:prstGeom>
          <a:noFill/>
        </p:spPr>
        <p:txBody>
          <a:bodyPr wrap="square" rtlCol="0">
            <a:spAutoFit/>
          </a:bodyPr>
          <a:lstStyle/>
          <a:p>
            <a:pPr>
              <a:spcAft>
                <a:spcPts val="1000"/>
              </a:spcAft>
            </a:pPr>
            <a:r>
              <a:rPr lang="en-US" altLang="ko-KR" sz="2000" b="1" dirty="0">
                <a:effectLst/>
                <a:ea typeface="맑은 고딕" panose="020B0503020000020004" pitchFamily="50" charset="-127"/>
                <a:cs typeface="Times New Roman" panose="02020603050405020304" pitchFamily="18" charset="0"/>
              </a:rPr>
              <a:t>Nozick’s Model of Possible Worlds: Utopia = Set of Stable Worlds in the Model</a:t>
            </a:r>
            <a:endParaRPr lang="en-US" sz="1000" dirty="0"/>
          </a:p>
          <a:p>
            <a:pPr>
              <a:spcAft>
                <a:spcPts val="1000"/>
              </a:spcAft>
            </a:pPr>
            <a:endParaRPr lang="en-US" altLang="ko-KR" sz="1000" dirty="0">
              <a:sym typeface="Wingdings" pitchFamily="2" charset="2"/>
            </a:endParaRPr>
          </a:p>
          <a:p>
            <a:pPr>
              <a:spcAft>
                <a:spcPts val="1000"/>
              </a:spcAft>
            </a:pPr>
            <a:r>
              <a:rPr lang="en-US" altLang="ko-KR" dirty="0">
                <a:sym typeface="Wingdings" pitchFamily="2" charset="2"/>
              </a:rPr>
              <a:t>How might we discover or arrive at utopia?</a:t>
            </a:r>
          </a:p>
          <a:p>
            <a:pPr marL="285750" indent="-285750">
              <a:spcAft>
                <a:spcPts val="1000"/>
              </a:spcAft>
              <a:buFont typeface="Wingdings" pitchFamily="2" charset="2"/>
              <a:buChar char="à"/>
            </a:pPr>
            <a:r>
              <a:rPr lang="en-US" altLang="ko-KR" dirty="0">
                <a:sym typeface="Wingdings" pitchFamily="2" charset="2"/>
              </a:rPr>
              <a:t>In Part III of ASU, Robert Nozick proposes </a:t>
            </a:r>
            <a:r>
              <a:rPr lang="en-US" altLang="ko-KR" b="1" dirty="0">
                <a:sym typeface="Wingdings" pitchFamily="2" charset="2"/>
              </a:rPr>
              <a:t>“the model of possible worlds”</a:t>
            </a:r>
            <a:r>
              <a:rPr lang="en-US" altLang="ko-KR" dirty="0">
                <a:sym typeface="Wingdings" pitchFamily="2" charset="2"/>
              </a:rPr>
              <a:t> (Nozick 1974: 307) as a way to identify utopia. </a:t>
            </a:r>
          </a:p>
          <a:p>
            <a:pPr marL="285750" indent="-285750">
              <a:spcAft>
                <a:spcPts val="1000"/>
              </a:spcAft>
              <a:buFont typeface="Wingdings" pitchFamily="2" charset="2"/>
              <a:buChar char="à"/>
            </a:pPr>
            <a:endParaRPr lang="en-US" altLang="ko-KR" sz="1000" dirty="0">
              <a:sym typeface="Wingdings" pitchFamily="2" charset="2"/>
            </a:endParaRPr>
          </a:p>
          <a:p>
            <a:pPr>
              <a:spcAft>
                <a:spcPts val="1000"/>
              </a:spcAft>
            </a:pPr>
            <a:r>
              <a:rPr lang="en-US" b="1" u="sng" dirty="0">
                <a:sym typeface="Wingdings" pitchFamily="2" charset="2"/>
              </a:rPr>
              <a:t>Nozick’s Model of Possible Worlds</a:t>
            </a:r>
            <a:endParaRPr lang="en-US" b="1" u="sng" dirty="0"/>
          </a:p>
          <a:p>
            <a:pPr marL="285750" indent="-285750">
              <a:spcAft>
                <a:spcPts val="1000"/>
              </a:spcAft>
              <a:buFont typeface="Arial" panose="020B0604020202020204" pitchFamily="34" charset="0"/>
              <a:buChar char="•"/>
            </a:pPr>
            <a:r>
              <a:rPr lang="en-US" dirty="0"/>
              <a:t>In Nozick’s model of possible worlds, each person is given the power to create any possible world and its inhabitants by imagining them. </a:t>
            </a:r>
            <a:endParaRPr lang="en-US" sz="1000" dirty="0"/>
          </a:p>
          <a:p>
            <a:pPr marL="285750" indent="-285750">
              <a:spcAft>
                <a:spcPts val="1000"/>
              </a:spcAft>
              <a:buFont typeface="Arial" panose="020B0604020202020204" pitchFamily="34" charset="0"/>
              <a:buChar char="•"/>
            </a:pPr>
            <a:r>
              <a:rPr lang="en-US" dirty="0"/>
              <a:t>Each inhabitant of each world then decides whether to stay in the world or leave the world for an alternative world that they can also imagine.  </a:t>
            </a:r>
            <a:endParaRPr lang="en-US" sz="1000" dirty="0"/>
          </a:p>
          <a:p>
            <a:pPr marL="285750" indent="-285750">
              <a:spcAft>
                <a:spcPts val="1000"/>
              </a:spcAft>
              <a:buFont typeface="Arial" panose="020B0604020202020204" pitchFamily="34" charset="0"/>
              <a:buChar char="•"/>
            </a:pPr>
            <a:r>
              <a:rPr lang="en-US" dirty="0"/>
              <a:t>“This process goes on; worlds are created, people leave them, create new worlds, and so on” (Nozick 1974: 299) until we reach a stable equilibrium in which “</a:t>
            </a:r>
            <a:r>
              <a:rPr lang="en-US" i="1" dirty="0"/>
              <a:t>none </a:t>
            </a:r>
            <a:r>
              <a:rPr lang="en-US" dirty="0"/>
              <a:t>of the inhabitants of [any] world can </a:t>
            </a:r>
            <a:r>
              <a:rPr lang="en-US" i="1" dirty="0"/>
              <a:t>imagine</a:t>
            </a:r>
            <a:r>
              <a:rPr lang="en-US" dirty="0"/>
              <a:t> an alternative world they would rather live in, which (they believe) would continue to exist if all of its rational inhabitants had the same rights of imagining and emigrating.” (Nozick 1974: 299) </a:t>
            </a:r>
            <a:endParaRPr lang="en-US" sz="1000" dirty="0"/>
          </a:p>
          <a:p>
            <a:pPr marL="285750" indent="-285750">
              <a:spcAft>
                <a:spcPts val="1000"/>
              </a:spcAft>
              <a:buFont typeface="Wingdings" pitchFamily="2" charset="2"/>
              <a:buChar char="à"/>
            </a:pPr>
            <a:r>
              <a:rPr lang="en-US" dirty="0">
                <a:sym typeface="Wingdings" pitchFamily="2" charset="2"/>
              </a:rPr>
              <a:t>This stable equilibrium, consisting of a set of stable worlds, in which none of the inhabitants of any world can imagine a better world than their present world, will be utopia, defined as the best of all possible worlds. </a:t>
            </a:r>
            <a:endParaRPr lang="en-US" sz="1000" dirty="0">
              <a:sym typeface="Wingdings" pitchFamily="2" charset="2"/>
            </a:endParaRPr>
          </a:p>
          <a:p>
            <a:pPr marL="285750" indent="-285750">
              <a:spcAft>
                <a:spcPts val="1000"/>
              </a:spcAft>
              <a:buFont typeface="Wingdings" pitchFamily="2" charset="2"/>
              <a:buChar char="à"/>
            </a:pPr>
            <a:r>
              <a:rPr lang="en-US" dirty="0">
                <a:sym typeface="Wingdings" pitchFamily="2" charset="2"/>
              </a:rPr>
              <a:t>In other words, </a:t>
            </a:r>
            <a:r>
              <a:rPr lang="en-US" dirty="0"/>
              <a:t>Nozick’s fundamental strategy was to identify </a:t>
            </a:r>
            <a:r>
              <a:rPr lang="en-US" i="1" dirty="0"/>
              <a:t>utopia</a:t>
            </a:r>
            <a:r>
              <a:rPr lang="en-US" dirty="0"/>
              <a:t>, defined as the best of all possible worlds for each of us, with </a:t>
            </a:r>
            <a:r>
              <a:rPr lang="en-US" i="1" dirty="0"/>
              <a:t>the set of stable worlds</a:t>
            </a:r>
            <a:r>
              <a:rPr lang="en-US" dirty="0"/>
              <a:t> in the possible worlds model. </a:t>
            </a:r>
          </a:p>
          <a:p>
            <a:pPr marL="285750" indent="-285750">
              <a:spcAft>
                <a:spcPts val="1000"/>
              </a:spcAft>
              <a:buFont typeface="Arial" panose="020B0604020202020204" pitchFamily="34" charset="0"/>
              <a:buChar char="•"/>
            </a:pPr>
            <a:endParaRPr lang="en-US" altLang="ko-KR" dirty="0"/>
          </a:p>
          <a:p>
            <a:pPr marL="285750" indent="-285750">
              <a:spcAft>
                <a:spcPts val="1000"/>
              </a:spcAft>
              <a:buFont typeface="Arial" panose="020B0604020202020204" pitchFamily="34" charset="0"/>
              <a:buChar char="•"/>
            </a:pPr>
            <a:endParaRPr lang="en-US" altLang="ko-KR" dirty="0">
              <a:ea typeface="맑은 고딕" panose="020B0503020000020004" pitchFamily="50" charset="-127"/>
              <a:cs typeface="Times New Roman" panose="02020603050405020304" pitchFamily="18" charset="0"/>
              <a:sym typeface="Wingdings" panose="05000000000000000000" pitchFamily="2" charset="2"/>
            </a:endParaRPr>
          </a:p>
          <a:p>
            <a:pPr>
              <a:spcAft>
                <a:spcPts val="1000"/>
              </a:spcAft>
            </a:pPr>
            <a:endParaRPr lang="en-US" altLang="ko-KR" dirty="0">
              <a:ea typeface="맑은 고딕" panose="020B0503020000020004" pitchFamily="50" charset="-127"/>
              <a:cs typeface="Times New Roman" panose="02020603050405020304" pitchFamily="18" charset="0"/>
              <a:sym typeface="Wingdings" panose="05000000000000000000" pitchFamily="2" charset="2"/>
            </a:endParaRPr>
          </a:p>
          <a:p>
            <a:pPr marL="285750" indent="-285750">
              <a:spcAft>
                <a:spcPts val="1000"/>
              </a:spcAft>
              <a:buFont typeface="Arial" panose="020B0604020202020204" pitchFamily="34" charset="0"/>
              <a:buChar char="•"/>
            </a:pPr>
            <a:endParaRPr lang="en-US" altLang="ko-KR" dirty="0">
              <a:ea typeface="맑은 고딕" panose="020B0503020000020004" pitchFamily="50" charset="-127"/>
              <a:cs typeface="Times New Roman" panose="02020603050405020304" pitchFamily="18" charset="0"/>
            </a:endParaRPr>
          </a:p>
          <a:p>
            <a:pPr marL="285750" indent="-285750">
              <a:spcAft>
                <a:spcPts val="1000"/>
              </a:spcAft>
              <a:buFont typeface="Wingdings" panose="05000000000000000000" pitchFamily="2" charset="2"/>
              <a:buChar char="à"/>
            </a:pPr>
            <a:endParaRPr lang="en-US" altLang="ko-KR" dirty="0">
              <a:ea typeface="맑은 고딕" panose="020B0503020000020004" pitchFamily="50" charset="-127"/>
              <a:cs typeface="Times New Roman" panose="02020603050405020304" pitchFamily="18" charset="0"/>
            </a:endParaRPr>
          </a:p>
          <a:p>
            <a:pPr marL="285750" indent="-285750">
              <a:spcAft>
                <a:spcPts val="1000"/>
              </a:spcAft>
              <a:buFont typeface="Arial" panose="020B0604020202020204" pitchFamily="34" charset="0"/>
              <a:buChar char="•"/>
            </a:pPr>
            <a:endParaRPr lang="en-US" altLang="ko-KR" dirty="0">
              <a:effectLst/>
              <a:ea typeface="맑은 고딕" panose="020B0503020000020004" pitchFamily="50" charset="-127"/>
              <a:cs typeface="Times New Roman" panose="02020603050405020304" pitchFamily="18" charset="0"/>
            </a:endParaRPr>
          </a:p>
        </p:txBody>
      </p:sp>
    </p:spTree>
    <p:extLst>
      <p:ext uri="{BB962C8B-B14F-4D97-AF65-F5344CB8AC3E}">
        <p14:creationId xmlns:p14="http://schemas.microsoft.com/office/powerpoint/2010/main" val="3709104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fade">
                                      <p:cBhvr>
                                        <p:cTn id="32" dur="500"/>
                                        <p:tgtEl>
                                          <p:spTgt spid="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fade">
                                      <p:cBhvr>
                                        <p:cTn id="37" dur="500"/>
                                        <p:tgtEl>
                                          <p:spTgt spid="4">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9" end="9"/>
                                            </p:txEl>
                                          </p:spTgt>
                                        </p:tgtEl>
                                        <p:attrNameLst>
                                          <p:attrName>style.visibility</p:attrName>
                                        </p:attrNameLst>
                                      </p:cBhvr>
                                      <p:to>
                                        <p:strVal val="visible"/>
                                      </p:to>
                                    </p:set>
                                    <p:animEffect transition="in" filter="fade">
                                      <p:cBhvr>
                                        <p:cTn id="42" dur="500"/>
                                        <p:tgtEl>
                                          <p:spTgt spid="4">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animEffect transition="in" filter="fade">
                                      <p:cBhvr>
                                        <p:cTn id="47"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A95A8D1-93A0-4759-A97B-81EBDEFBC6C3}"/>
              </a:ext>
            </a:extLst>
          </p:cNvPr>
          <p:cNvSpPr txBox="1"/>
          <p:nvPr/>
        </p:nvSpPr>
        <p:spPr>
          <a:xfrm>
            <a:off x="0" y="491003"/>
            <a:ext cx="9144000" cy="3569888"/>
          </a:xfrm>
          <a:prstGeom prst="rect">
            <a:avLst/>
          </a:prstGeom>
          <a:noFill/>
        </p:spPr>
        <p:txBody>
          <a:bodyPr wrap="square" rtlCol="0">
            <a:spAutoFit/>
          </a:bodyPr>
          <a:lstStyle/>
          <a:p>
            <a:pPr algn="ctr"/>
            <a:endParaRPr lang="en-US" altLang="ko-KR" sz="3600" dirty="0"/>
          </a:p>
          <a:p>
            <a:pPr algn="ctr"/>
            <a:endParaRPr lang="en-US" altLang="ko-KR" sz="3600" dirty="0"/>
          </a:p>
          <a:p>
            <a:pPr algn="ctr"/>
            <a:endParaRPr lang="en-US" altLang="ko-KR" sz="3600" dirty="0"/>
          </a:p>
          <a:p>
            <a:pPr algn="ctr"/>
            <a:endParaRPr lang="en-US" altLang="ko-KR" sz="3600" dirty="0"/>
          </a:p>
          <a:p>
            <a:pPr algn="ctr">
              <a:lnSpc>
                <a:spcPct val="200000"/>
              </a:lnSpc>
            </a:pPr>
            <a:r>
              <a:rPr lang="en-US" altLang="ko-KR" sz="2800" b="1" dirty="0">
                <a:effectLst/>
                <a:latin typeface="Arial" panose="020B0604020202020204" pitchFamily="34" charset="0"/>
                <a:ea typeface="Times New Roman" panose="02020603050405020304" pitchFamily="18" charset="0"/>
              </a:rPr>
              <a:t>2. The Model and Solution Concept</a:t>
            </a:r>
            <a:endParaRPr lang="ko-KR" altLang="ko-KR" sz="2800" dirty="0">
              <a:effectLst/>
              <a:latin typeface="Arial" panose="020B0604020202020204" pitchFamily="34" charset="0"/>
              <a:ea typeface="맑은 고딕" panose="020B0503020000020004" pitchFamily="50" charset="-127"/>
            </a:endParaRPr>
          </a:p>
          <a:p>
            <a:pPr algn="ctr">
              <a:lnSpc>
                <a:spcPct val="115000"/>
              </a:lnSpc>
              <a:spcAft>
                <a:spcPts val="1000"/>
              </a:spcAft>
            </a:pPr>
            <a:endParaRPr lang="ko-KR" altLang="ko-KR" sz="2400" dirty="0">
              <a:effectLst/>
              <a:ea typeface="맑은 고딕" panose="020B0503020000020004" pitchFamily="50" charset="-127"/>
              <a:cs typeface="Times New Roman" panose="02020603050405020304" pitchFamily="18" charset="0"/>
            </a:endParaRPr>
          </a:p>
        </p:txBody>
      </p:sp>
    </p:spTree>
    <p:extLst>
      <p:ext uri="{BB962C8B-B14F-4D97-AF65-F5344CB8AC3E}">
        <p14:creationId xmlns:p14="http://schemas.microsoft.com/office/powerpoint/2010/main" val="2346937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4EB968-AA00-1136-0C30-74DA9F48484A}"/>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AA4F110-1A35-B2BC-F143-721ABC929F1C}"/>
                  </a:ext>
                </a:extLst>
              </p:cNvPr>
              <p:cNvSpPr txBox="1"/>
              <p:nvPr/>
            </p:nvSpPr>
            <p:spPr>
              <a:xfrm>
                <a:off x="0" y="0"/>
                <a:ext cx="9144000" cy="8948475"/>
              </a:xfrm>
              <a:prstGeom prst="rect">
                <a:avLst/>
              </a:prstGeom>
              <a:noFill/>
            </p:spPr>
            <p:txBody>
              <a:bodyPr wrap="square" rtlCol="0">
                <a:spAutoFit/>
              </a:bodyPr>
              <a:lstStyle/>
              <a:p>
                <a:pPr>
                  <a:spcAft>
                    <a:spcPts val="1000"/>
                  </a:spcAft>
                </a:pPr>
                <a:r>
                  <a:rPr lang="en-US" altLang="ko-KR" sz="2000" b="1" dirty="0">
                    <a:effectLst/>
                    <a:ea typeface="맑은 고딕" panose="020B0503020000020004" pitchFamily="50" charset="-127"/>
                    <a:cs typeface="Times New Roman" panose="02020603050405020304" pitchFamily="18" charset="0"/>
                  </a:rPr>
                  <a:t>Preliminaries</a:t>
                </a:r>
                <a:endParaRPr lang="en-US" altLang="ko-KR" dirty="0"/>
              </a:p>
              <a:p>
                <a:pPr marL="285750" indent="-285750">
                  <a:buFont typeface="Arial" panose="020B0604020202020204" pitchFamily="34" charset="0"/>
                  <a:buChar char="•"/>
                </a:pPr>
                <a:endParaRPr lang="en-US" altLang="ko-KR" sz="1000" dirty="0"/>
              </a:p>
              <a:p>
                <a:pPr marL="285750" indent="-285750">
                  <a:buFont typeface="Arial" panose="020B0604020202020204" pitchFamily="34" charset="0"/>
                  <a:buChar char="•"/>
                </a:pPr>
                <a:r>
                  <a:rPr lang="ko-KR" altLang="ko-KR" dirty="0" err="1"/>
                  <a:t>Let</a:t>
                </a:r>
                <a:r>
                  <a:rPr lang="ko-KR" altLang="ko-KR" dirty="0"/>
                  <a:t> </a:t>
                </a:r>
                <a14:m>
                  <m:oMath xmlns:m="http://schemas.openxmlformats.org/officeDocument/2006/math">
                    <m:r>
                      <a:rPr lang="ko-KR" altLang="en-US" i="1">
                        <a:latin typeface="Cambria Math" panose="02040503050406030204" pitchFamily="18" charset="0"/>
                      </a:rPr>
                      <m:t>𝑁</m:t>
                    </m:r>
                  </m:oMath>
                </a14:m>
                <a:r>
                  <a:rPr lang="ko-KR" altLang="ko-KR" dirty="0"/>
                  <a:t> </a:t>
                </a:r>
                <a:r>
                  <a:rPr lang="ko-KR" altLang="ko-KR" dirty="0" err="1"/>
                  <a:t>be</a:t>
                </a:r>
                <a:r>
                  <a:rPr lang="ko-KR" altLang="ko-KR" dirty="0"/>
                  <a:t> </a:t>
                </a:r>
                <a:r>
                  <a:rPr lang="ko-KR" altLang="ko-KR" dirty="0" err="1"/>
                  <a:t>the</a:t>
                </a:r>
                <a:r>
                  <a:rPr lang="ko-KR" altLang="ko-KR" dirty="0"/>
                  <a:t> </a:t>
                </a:r>
                <a:r>
                  <a:rPr lang="ko-KR" altLang="ko-KR" dirty="0" err="1"/>
                  <a:t>set</a:t>
                </a:r>
                <a:r>
                  <a:rPr lang="ko-KR" altLang="ko-KR" dirty="0"/>
                  <a:t> of </a:t>
                </a:r>
                <a:r>
                  <a:rPr lang="ko-KR" altLang="ko-KR" dirty="0" err="1"/>
                  <a:t>all</a:t>
                </a:r>
                <a:r>
                  <a:rPr lang="ko-KR" altLang="ko-KR" dirty="0"/>
                  <a:t> </a:t>
                </a:r>
                <a:r>
                  <a:rPr lang="ko-KR" altLang="ko-KR" dirty="0" err="1"/>
                  <a:t>possible</a:t>
                </a:r>
                <a:r>
                  <a:rPr lang="ko-KR" altLang="ko-KR" dirty="0"/>
                  <a:t> </a:t>
                </a:r>
                <a:r>
                  <a:rPr lang="ko-KR" altLang="ko-KR" dirty="0" err="1"/>
                  <a:t>individuals</a:t>
                </a:r>
                <a:r>
                  <a:rPr lang="ko-KR" altLang="ko-KR" dirty="0"/>
                  <a:t> (</a:t>
                </a:r>
                <a:r>
                  <a:rPr lang="ko-KR" altLang="ko-KR" dirty="0" err="1"/>
                  <a:t>including</a:t>
                </a:r>
                <a:r>
                  <a:rPr lang="ko-KR" altLang="ko-KR" dirty="0"/>
                  <a:t> </a:t>
                </a:r>
                <a:r>
                  <a:rPr lang="ko-KR" altLang="ko-KR" dirty="0" err="1"/>
                  <a:t>those</a:t>
                </a:r>
                <a:r>
                  <a:rPr lang="ko-KR" altLang="ko-KR" dirty="0"/>
                  <a:t> </a:t>
                </a:r>
                <a:r>
                  <a:rPr lang="ko-KR" altLang="ko-KR" dirty="0" err="1"/>
                  <a:t>individuals</a:t>
                </a:r>
                <a:r>
                  <a:rPr lang="ko-KR" altLang="ko-KR" dirty="0"/>
                  <a:t> </a:t>
                </a:r>
                <a:r>
                  <a:rPr lang="ko-KR" altLang="ko-KR" dirty="0" err="1"/>
                  <a:t>that</a:t>
                </a:r>
                <a:r>
                  <a:rPr lang="ko-KR" altLang="ko-KR" dirty="0"/>
                  <a:t> </a:t>
                </a:r>
                <a:r>
                  <a:rPr lang="ko-KR" altLang="ko-KR" dirty="0" err="1"/>
                  <a:t>can</a:t>
                </a:r>
                <a:r>
                  <a:rPr lang="ko-KR" altLang="ko-KR" dirty="0"/>
                  <a:t> </a:t>
                </a:r>
                <a:r>
                  <a:rPr lang="ko-KR" altLang="ko-KR" dirty="0" err="1"/>
                  <a:t>be</a:t>
                </a:r>
                <a:r>
                  <a:rPr lang="ko-KR" altLang="ko-KR" dirty="0"/>
                  <a:t> </a:t>
                </a:r>
                <a:r>
                  <a:rPr lang="ko-KR" altLang="ko-KR" dirty="0" err="1"/>
                  <a:t>potentially</a:t>
                </a:r>
                <a:r>
                  <a:rPr lang="ko-KR" altLang="ko-KR" dirty="0"/>
                  <a:t> </a:t>
                </a:r>
                <a:r>
                  <a:rPr lang="ko-KR" altLang="ko-KR" dirty="0" err="1"/>
                  <a:t>created</a:t>
                </a:r>
                <a:r>
                  <a:rPr lang="ko-KR" altLang="ko-KR" dirty="0"/>
                  <a:t> </a:t>
                </a:r>
                <a:r>
                  <a:rPr lang="ko-KR" altLang="ko-KR" dirty="0" err="1"/>
                  <a:t>by</a:t>
                </a:r>
                <a:r>
                  <a:rPr lang="ko-KR" altLang="ko-KR" dirty="0"/>
                  <a:t> </a:t>
                </a:r>
                <a:r>
                  <a:rPr lang="ko-KR" altLang="ko-KR" dirty="0" err="1"/>
                  <a:t>each</a:t>
                </a:r>
                <a:r>
                  <a:rPr lang="ko-KR" altLang="ko-KR" dirty="0"/>
                  <a:t> </a:t>
                </a:r>
                <a:r>
                  <a:rPr lang="ko-KR" altLang="ko-KR" dirty="0" err="1"/>
                  <a:t>individual’s</a:t>
                </a:r>
                <a:r>
                  <a:rPr lang="ko-KR" altLang="ko-KR" dirty="0"/>
                  <a:t> </a:t>
                </a:r>
                <a:r>
                  <a:rPr lang="ko-KR" altLang="ko-KR" dirty="0" err="1"/>
                  <a:t>imaginations</a:t>
                </a:r>
                <a:r>
                  <a:rPr lang="en-US" altLang="ko-KR" dirty="0"/>
                  <a:t>.</a:t>
                </a:r>
                <a:r>
                  <a:rPr lang="ko-KR" altLang="ko-KR" dirty="0"/>
                  <a:t>)</a:t>
                </a:r>
                <a:r>
                  <a:rPr lang="ko-KR" altLang="en-US" dirty="0"/>
                  <a:t> </a:t>
                </a:r>
                <a:r>
                  <a:rPr lang="en-US" altLang="ko-KR" dirty="0"/>
                  <a:t>For simplicity, we assume that</a:t>
                </a:r>
                <a:r>
                  <a:rPr lang="ko-KR" altLang="en-US" dirty="0"/>
                  <a:t> </a:t>
                </a:r>
                <a14:m>
                  <m:oMath xmlns:m="http://schemas.openxmlformats.org/officeDocument/2006/math">
                    <m:r>
                      <a:rPr lang="ko-KR" altLang="en-US" i="1">
                        <a:latin typeface="Cambria Math" panose="02040503050406030204" pitchFamily="18" charset="0"/>
                      </a:rPr>
                      <m:t>𝑁</m:t>
                    </m:r>
                  </m:oMath>
                </a14:m>
                <a:r>
                  <a:rPr lang="en-US" altLang="ko-KR" dirty="0"/>
                  <a:t> is finite.</a:t>
                </a:r>
              </a:p>
              <a:p>
                <a:pPr marL="285750" indent="-285750">
                  <a:buFont typeface="Arial" panose="020B0604020202020204" pitchFamily="34" charset="0"/>
                  <a:buChar char="•"/>
                </a:pPr>
                <a:endParaRPr lang="en-US" altLang="ko-KR" dirty="0"/>
              </a:p>
              <a:p>
                <a:pPr marL="285750" indent="-285750">
                  <a:buFont typeface="Arial" panose="020B0604020202020204" pitchFamily="34" charset="0"/>
                  <a:buChar char="•"/>
                </a:pPr>
                <a:r>
                  <a:rPr lang="en-US" dirty="0"/>
                  <a:t>A </a:t>
                </a:r>
                <a:r>
                  <a:rPr lang="en-US" i="1" dirty="0"/>
                  <a:t>possible world</a:t>
                </a:r>
                <a:r>
                  <a:rPr lang="en-US" dirty="0"/>
                  <a:t> </a:t>
                </a:r>
                <a14:m>
                  <m:oMath xmlns:m="http://schemas.openxmlformats.org/officeDocument/2006/math">
                    <m:r>
                      <a:rPr lang="en-US" i="1">
                        <a:latin typeface="Cambria Math" panose="02040503050406030204" pitchFamily="18" charset="0"/>
                      </a:rPr>
                      <m:t>𝜔</m:t>
                    </m:r>
                  </m:oMath>
                </a14:m>
                <a:r>
                  <a:rPr lang="en-US" dirty="0"/>
                  <a:t> is identified as a non-empty subset of </a:t>
                </a:r>
                <a14:m>
                  <m:oMath xmlns:m="http://schemas.openxmlformats.org/officeDocument/2006/math">
                    <m:r>
                      <a:rPr lang="en-US" i="1">
                        <a:latin typeface="Cambria Math" panose="02040503050406030204" pitchFamily="18" charset="0"/>
                      </a:rPr>
                      <m:t>𝑁</m:t>
                    </m:r>
                  </m:oMath>
                </a14:m>
                <a:r>
                  <a:rPr lang="en-US" dirty="0"/>
                  <a:t> (i.e., </a:t>
                </a:r>
                <a14:m>
                  <m:oMath xmlns:m="http://schemas.openxmlformats.org/officeDocument/2006/math">
                    <m:r>
                      <a:rPr lang="en-US" i="1">
                        <a:latin typeface="Cambria Math" panose="02040503050406030204" pitchFamily="18" charset="0"/>
                      </a:rPr>
                      <m:t>𝜔</m:t>
                    </m:r>
                    <m:r>
                      <a:rPr lang="en-US" i="1">
                        <a:latin typeface="Cambria Math" panose="02040503050406030204" pitchFamily="18" charset="0"/>
                      </a:rPr>
                      <m:t>⊆</m:t>
                    </m:r>
                    <m:r>
                      <a:rPr lang="en-US" i="1">
                        <a:latin typeface="Cambria Math" panose="02040503050406030204" pitchFamily="18" charset="0"/>
                      </a:rPr>
                      <m:t>𝑁</m:t>
                    </m:r>
                  </m:oMath>
                </a14:m>
                <a:r>
                  <a:rPr lang="en-US" dirty="0"/>
                  <a:t>).</a:t>
                </a:r>
                <a:r>
                  <a:rPr lang="en-US" dirty="0">
                    <a:effectLst/>
                  </a:rPr>
                  <a:t> </a:t>
                </a:r>
              </a:p>
              <a:p>
                <a:pPr marL="285750" indent="-285750">
                  <a:buFont typeface="Arial" panose="020B0604020202020204" pitchFamily="34" charset="0"/>
                  <a:buChar char="•"/>
                </a:pPr>
                <a:endParaRPr lang="en-US" altLang="ko-KR" dirty="0"/>
              </a:p>
              <a:p>
                <a:pPr marL="285750" indent="-285750">
                  <a:buFont typeface="Arial" panose="020B0604020202020204" pitchFamily="34" charset="0"/>
                  <a:buChar char="•"/>
                </a:pPr>
                <a:r>
                  <a:rPr lang="en-US" dirty="0"/>
                  <a:t>A </a:t>
                </a:r>
                <a:r>
                  <a:rPr lang="en-US" i="1" dirty="0"/>
                  <a:t>framework</a:t>
                </a:r>
                <a:r>
                  <a:rPr lang="en-US" dirty="0"/>
                  <a:t> </a:t>
                </a:r>
                <a14:m>
                  <m:oMath xmlns:m="http://schemas.openxmlformats.org/officeDocument/2006/math">
                    <m:r>
                      <a:rPr lang="en-US" i="1">
                        <a:latin typeface="Cambria Math" panose="02040503050406030204" pitchFamily="18" charset="0"/>
                      </a:rPr>
                      <m:t>𝐹</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𝑇</m:t>
                        </m:r>
                      </m:sub>
                    </m:sSub>
                    <m:r>
                      <a:rPr lang="en-US" i="1">
                        <a:latin typeface="Cambria Math" panose="02040503050406030204" pitchFamily="18" charset="0"/>
                      </a:rPr>
                      <m:t>}</m:t>
                    </m:r>
                  </m:oMath>
                </a14:m>
                <a:r>
                  <a:rPr lang="en-US" dirty="0"/>
                  <a:t> is a collection of worlds that form a </a:t>
                </a:r>
                <a:r>
                  <a:rPr lang="en-US" i="1" dirty="0"/>
                  <a:t>partition</a:t>
                </a:r>
                <a:r>
                  <a:rPr lang="en-US" dirty="0"/>
                  <a:t> of </a:t>
                </a:r>
                <a14:m>
                  <m:oMath xmlns:m="http://schemas.openxmlformats.org/officeDocument/2006/math">
                    <m:r>
                      <a:rPr lang="en-US" i="1">
                        <a:latin typeface="Cambria Math" panose="02040503050406030204" pitchFamily="18" charset="0"/>
                      </a:rPr>
                      <m:t>𝑁</m:t>
                    </m:r>
                  </m:oMath>
                </a14:m>
                <a:r>
                  <a:rPr lang="en-US" dirty="0"/>
                  <a:t>: i.e., </a:t>
                </a:r>
                <a14:m>
                  <m:oMath xmlns:m="http://schemas.openxmlformats.org/officeDocument/2006/math">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𝑡</m:t>
                        </m:r>
                        <m:r>
                          <a:rPr lang="en-US" i="1">
                            <a:latin typeface="Cambria Math" panose="02040503050406030204" pitchFamily="18" charset="0"/>
                          </a:rPr>
                          <m:t>=1</m:t>
                        </m:r>
                      </m:sub>
                      <m:sup>
                        <m:r>
                          <a:rPr lang="en-US" i="1">
                            <a:latin typeface="Cambria Math" panose="02040503050406030204" pitchFamily="18" charset="0"/>
                          </a:rPr>
                          <m:t>𝑇</m:t>
                        </m:r>
                      </m:sup>
                      <m:e>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𝑁</m:t>
                        </m:r>
                      </m:e>
                    </m:nary>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𝑠</m:t>
                        </m:r>
                      </m:sub>
                    </m:sSub>
                    <m:r>
                      <a:rPr lang="en-US" i="1">
                        <a:latin typeface="Cambria Math" panose="02040503050406030204" pitchFamily="18" charset="0"/>
                      </a:rPr>
                      <m:t>=∅</m:t>
                    </m:r>
                  </m:oMath>
                </a14:m>
                <a:r>
                  <a:rPr lang="en-US" dirty="0"/>
                  <a:t> for all </a:t>
                </a:r>
                <a14:m>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1,…, </m:t>
                        </m:r>
                        <m:r>
                          <a:rPr lang="en-US" i="1">
                            <a:latin typeface="Cambria Math" panose="02040503050406030204" pitchFamily="18" charset="0"/>
                          </a:rPr>
                          <m:t>𝑇</m:t>
                        </m:r>
                      </m:e>
                    </m:d>
                  </m:oMath>
                </a14:m>
                <a:r>
                  <a:rPr lang="en-US" dirty="0"/>
                  <a:t>. </a:t>
                </a:r>
                <a:r>
                  <a:rPr lang="ko-KR" altLang="ko-KR" dirty="0"/>
                  <a:t> </a:t>
                </a:r>
                <a:endParaRPr lang="en-US" altLang="ko-KR" dirty="0"/>
              </a:p>
              <a:p>
                <a:pPr marL="285750" indent="-285750">
                  <a:buFont typeface="Arial" panose="020B0604020202020204" pitchFamily="34" charset="0"/>
                  <a:buChar char="•"/>
                </a:pPr>
                <a:endParaRPr lang="en-US" altLang="ko-KR" dirty="0"/>
              </a:p>
              <a:p>
                <a:pPr marL="285750" indent="-285750">
                  <a:buFont typeface="Arial" panose="020B0604020202020204" pitchFamily="34" charset="0"/>
                  <a:buChar char="•"/>
                </a:pPr>
                <a:r>
                  <a:rPr lang="en-US" dirty="0"/>
                  <a:t>Let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𝑖</m:t>
                        </m:r>
                      </m:sub>
                    </m:sSub>
                  </m:oMath>
                </a14:m>
                <a:r>
                  <a:rPr lang="en-US" dirty="0"/>
                  <a:t> denote individual </a:t>
                </a:r>
                <a14:m>
                  <m:oMath xmlns:m="http://schemas.openxmlformats.org/officeDocument/2006/math">
                    <m:r>
                      <a:rPr lang="en-US" i="1">
                        <a:latin typeface="Cambria Math" panose="02040503050406030204" pitchFamily="18" charset="0"/>
                      </a:rPr>
                      <m:t>𝑖</m:t>
                    </m:r>
                  </m:oMath>
                </a14:m>
                <a:r>
                  <a:rPr lang="en-US" dirty="0"/>
                  <a:t> ‘s imagination: the set of possible worlds that individual </a:t>
                </a:r>
                <a14:m>
                  <m:oMath xmlns:m="http://schemas.openxmlformats.org/officeDocument/2006/math">
                    <m:r>
                      <a:rPr lang="en-US" i="1">
                        <a:latin typeface="Cambria Math" panose="02040503050406030204" pitchFamily="18" charset="0"/>
                      </a:rPr>
                      <m:t>𝑖</m:t>
                    </m:r>
                  </m:oMath>
                </a14:m>
                <a:r>
                  <a:rPr lang="en-US" dirty="0"/>
                  <a:t> can imagine and believe to be practically achievable. </a:t>
                </a:r>
              </a:p>
              <a:p>
                <a:pPr marL="285750" indent="-285750">
                  <a:buFont typeface="Arial" panose="020B0604020202020204" pitchFamily="34" charset="0"/>
                  <a:buChar char="•"/>
                </a:pPr>
                <a:endParaRPr lang="en-US" altLang="ko-KR" dirty="0"/>
              </a:p>
              <a:p>
                <a:pPr marL="285750" indent="-285750">
                  <a:buFont typeface="Arial" panose="020B0604020202020204" pitchFamily="34" charset="0"/>
                  <a:buChar char="•"/>
                </a:pPr>
                <a:r>
                  <a:rPr lang="en-US" dirty="0"/>
                  <a:t>A list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𝐼</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𝑁</m:t>
                        </m:r>
                      </m:sub>
                    </m:sSub>
                  </m:oMath>
                </a14:m>
                <a:r>
                  <a:rPr lang="en-US" dirty="0"/>
                  <a:t> of individual imaginations is written as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𝑁</m:t>
                        </m:r>
                      </m:sub>
                    </m:sSub>
                  </m:oMath>
                </a14:m>
                <a:r>
                  <a:rPr lang="en-US" dirty="0"/>
                  <a:t>.</a:t>
                </a:r>
                <a:r>
                  <a:rPr lang="en-US" dirty="0">
                    <a:effectLst/>
                  </a:rPr>
                  <a:t> </a:t>
                </a:r>
              </a:p>
              <a:p>
                <a:pPr marL="285750" indent="-285750">
                  <a:buFont typeface="Arial" panose="020B0604020202020204" pitchFamily="34" charset="0"/>
                  <a:buChar char="•"/>
                </a:pPr>
                <a:endParaRPr lang="en-US" altLang="ko-KR" dirty="0"/>
              </a:p>
              <a:p>
                <a:pPr marL="285750" indent="-285750">
                  <a:buFont typeface="Arial" panose="020B0604020202020204" pitchFamily="34" charset="0"/>
                  <a:buChar char="•"/>
                </a:pPr>
                <a:r>
                  <a:rPr lang="en-US" dirty="0"/>
                  <a:t>We assume that </a:t>
                </a:r>
                <a14:m>
                  <m:oMath xmlns:m="http://schemas.openxmlformats.org/officeDocument/2006/math">
                    <m:r>
                      <a:rPr lang="en-US" i="1">
                        <a:latin typeface="Cambria Math" panose="02040503050406030204" pitchFamily="18" charset="0"/>
                      </a:rPr>
                      <m:t>𝜔</m:t>
                    </m:r>
                    <m:r>
                      <a:rPr lang="ko-KR" alt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𝑖</m:t>
                        </m:r>
                      </m:sub>
                    </m:sSub>
                  </m:oMath>
                </a14:m>
                <a:r>
                  <a:rPr lang="en-US" dirty="0"/>
                  <a:t> only if </a:t>
                </a:r>
                <a14:m>
                  <m:oMath xmlns:m="http://schemas.openxmlformats.org/officeDocument/2006/math">
                    <m:r>
                      <a:rPr lang="en-US" i="1">
                        <a:latin typeface="Cambria Math" panose="02040503050406030204" pitchFamily="18" charset="0"/>
                      </a:rPr>
                      <m:t>𝑖</m:t>
                    </m:r>
                    <m:r>
                      <a:rPr lang="ko-KR" altLang="en-US" i="1">
                        <a:latin typeface="Cambria Math" panose="02040503050406030204" pitchFamily="18" charset="0"/>
                      </a:rPr>
                      <m:t>∈</m:t>
                    </m:r>
                    <m:r>
                      <a:rPr lang="en-US" i="1">
                        <a:latin typeface="Cambria Math" panose="02040503050406030204" pitchFamily="18" charset="0"/>
                      </a:rPr>
                      <m:t>𝜔</m:t>
                    </m:r>
                  </m:oMath>
                </a14:m>
                <a:r>
                  <a:rPr lang="en-US" dirty="0"/>
                  <a:t> – that is, each individual can imagine a world only if they can potentially be its inhabitant.</a:t>
                </a:r>
                <a:r>
                  <a:rPr lang="en-US" dirty="0">
                    <a:effectLst/>
                  </a:rPr>
                  <a:t> </a:t>
                </a:r>
              </a:p>
              <a:p>
                <a:pPr marL="285750" indent="-285750">
                  <a:buFont typeface="Arial" panose="020B0604020202020204" pitchFamily="34" charset="0"/>
                  <a:buChar char="•"/>
                </a:pPr>
                <a:endParaRPr lang="en-US" altLang="ko-KR" dirty="0"/>
              </a:p>
              <a:p>
                <a:pPr marL="285750" indent="-285750">
                  <a:buFont typeface="Arial" panose="020B0604020202020204" pitchFamily="34" charset="0"/>
                  <a:buChar char="•"/>
                </a:pPr>
                <a:r>
                  <a:rPr lang="en-US" dirty="0"/>
                  <a:t>Let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𝛺</m:t>
                        </m:r>
                      </m:e>
                      <m:sub>
                        <m:r>
                          <a:rPr lang="en-US" i="1">
                            <a:latin typeface="Cambria Math" panose="02040503050406030204" pitchFamily="18" charset="0"/>
                          </a:rPr>
                          <m:t>𝑖</m:t>
                        </m:r>
                      </m:sub>
                    </m:sSub>
                    <m:r>
                      <a:rPr lang="en-US" i="1">
                        <a:latin typeface="Cambria Math" panose="02040503050406030204" pitchFamily="18" charset="0"/>
                      </a:rPr>
                      <m:t>=</m:t>
                    </m:r>
                    <m:r>
                      <m:rPr>
                        <m:lit/>
                      </m:rPr>
                      <a:rPr lang="en-US" i="1">
                        <a:latin typeface="Cambria Math" panose="02040503050406030204" pitchFamily="18" charset="0"/>
                      </a:rPr>
                      <m:t>{</m:t>
                    </m:r>
                    <m:r>
                      <a:rPr lang="en-US" i="1">
                        <a:latin typeface="Cambria Math" panose="02040503050406030204" pitchFamily="18" charset="0"/>
                      </a:rPr>
                      <m:t>𝜔</m:t>
                    </m:r>
                    <m:r>
                      <a:rPr lang="ko-KR" altLang="en-US" i="1">
                        <a:latin typeface="Cambria Math" panose="02040503050406030204" pitchFamily="18" charset="0"/>
                      </a:rPr>
                      <m:t>⊆</m:t>
                    </m:r>
                    <m:r>
                      <a:rPr lang="en-US" i="1">
                        <a:latin typeface="Cambria Math" panose="02040503050406030204" pitchFamily="18" charset="0"/>
                      </a:rPr>
                      <m:t>𝑁</m:t>
                    </m:r>
                    <m:r>
                      <a:rPr lang="en-US" i="1">
                        <a:latin typeface="Cambria Math" panose="02040503050406030204" pitchFamily="18" charset="0"/>
                      </a:rPr>
                      <m:t>|</m:t>
                    </m:r>
                    <m:r>
                      <a:rPr lang="en-US" i="1">
                        <a:latin typeface="Cambria Math" panose="02040503050406030204" pitchFamily="18" charset="0"/>
                      </a:rPr>
                      <m:t>𝑖</m:t>
                    </m:r>
                    <m:r>
                      <a:rPr lang="ko-KR" altLang="en-US" i="1">
                        <a:latin typeface="Cambria Math" panose="02040503050406030204" pitchFamily="18" charset="0"/>
                      </a:rPr>
                      <m:t>∈</m:t>
                    </m:r>
                    <m:r>
                      <a:rPr lang="en-US" i="1">
                        <a:latin typeface="Cambria Math" panose="02040503050406030204" pitchFamily="18" charset="0"/>
                      </a:rPr>
                      <m:t>𝜔</m:t>
                    </m:r>
                    <m:r>
                      <m:rPr>
                        <m:lit/>
                      </m:rPr>
                      <a:rPr lang="en-US" i="1">
                        <a:latin typeface="Cambria Math" panose="02040503050406030204" pitchFamily="18" charset="0"/>
                      </a:rPr>
                      <m:t>}</m:t>
                    </m:r>
                  </m:oMath>
                </a14:m>
                <a:r>
                  <a:rPr lang="en-US" dirty="0"/>
                  <a:t> denote the set of all possible worlds that individual </a:t>
                </a:r>
                <a14:m>
                  <m:oMath xmlns:m="http://schemas.openxmlformats.org/officeDocument/2006/math">
                    <m:r>
                      <a:rPr lang="en-US" i="1">
                        <a:latin typeface="Cambria Math" panose="02040503050406030204" pitchFamily="18" charset="0"/>
                      </a:rPr>
                      <m:t>𝑖</m:t>
                    </m:r>
                  </m:oMath>
                </a14:m>
                <a:r>
                  <a:rPr lang="en-US" dirty="0"/>
                  <a:t> can potentially be a member of.</a:t>
                </a:r>
                <a:r>
                  <a:rPr lang="en-US" dirty="0">
                    <a:effectLst/>
                  </a:rPr>
                  <a:t> </a:t>
                </a:r>
                <a:endParaRPr lang="en-US" altLang="ko-KR" dirty="0"/>
              </a:p>
              <a:p>
                <a:pPr marL="285750" indent="-285750">
                  <a:buFont typeface="Arial" panose="020B0604020202020204" pitchFamily="34" charset="0"/>
                  <a:buChar char="•"/>
                </a:pPr>
                <a:endParaRPr lang="en-US" altLang="ko-KR" dirty="0"/>
              </a:p>
              <a:p>
                <a:pPr marL="285750" indent="-285750">
                  <a:buFont typeface="Arial" panose="020B0604020202020204" pitchFamily="34" charset="0"/>
                  <a:buChar char="•"/>
                </a:pPr>
                <a:endParaRPr lang="ko-KR" altLang="ko-KR" dirty="0"/>
              </a:p>
              <a:p>
                <a:pPr marL="285750" indent="-285750">
                  <a:spcAft>
                    <a:spcPts val="1000"/>
                  </a:spcAft>
                  <a:buFont typeface="Arial" panose="020B0604020202020204" pitchFamily="34" charset="0"/>
                  <a:buChar char="•"/>
                </a:pPr>
                <a:endParaRPr lang="ko-KR" altLang="ko-KR" dirty="0"/>
              </a:p>
              <a:p>
                <a:pPr marL="285750" indent="-285750">
                  <a:spcAft>
                    <a:spcPts val="1000"/>
                  </a:spcAft>
                  <a:buFont typeface="Arial" panose="020B0604020202020204" pitchFamily="34" charset="0"/>
                  <a:buChar char="•"/>
                </a:pPr>
                <a:endParaRPr lang="en-US" altLang="ko-KR" dirty="0"/>
              </a:p>
              <a:p>
                <a:pPr marL="285750" indent="-285750">
                  <a:spcAft>
                    <a:spcPts val="1000"/>
                  </a:spcAft>
                  <a:buFont typeface="Arial" panose="020B0604020202020204" pitchFamily="34" charset="0"/>
                  <a:buChar char="•"/>
                </a:pPr>
                <a:endParaRPr lang="en-US" altLang="ko-KR" dirty="0">
                  <a:ea typeface="맑은 고딕" panose="020B0503020000020004" pitchFamily="50" charset="-127"/>
                  <a:cs typeface="Times New Roman" panose="02020603050405020304" pitchFamily="18" charset="0"/>
                  <a:sym typeface="Wingdings" panose="05000000000000000000" pitchFamily="2" charset="2"/>
                </a:endParaRPr>
              </a:p>
              <a:p>
                <a:pPr>
                  <a:spcAft>
                    <a:spcPts val="1000"/>
                  </a:spcAft>
                </a:pPr>
                <a:endParaRPr lang="en-US" altLang="ko-KR" dirty="0">
                  <a:ea typeface="맑은 고딕" panose="020B0503020000020004" pitchFamily="50" charset="-127"/>
                  <a:cs typeface="Times New Roman" panose="02020603050405020304" pitchFamily="18" charset="0"/>
                  <a:sym typeface="Wingdings" panose="05000000000000000000" pitchFamily="2" charset="2"/>
                </a:endParaRPr>
              </a:p>
              <a:p>
                <a:pPr marL="285750" indent="-285750">
                  <a:spcAft>
                    <a:spcPts val="1000"/>
                  </a:spcAft>
                  <a:buFont typeface="Arial" panose="020B0604020202020204" pitchFamily="34" charset="0"/>
                  <a:buChar char="•"/>
                </a:pPr>
                <a:endParaRPr lang="en-US" altLang="ko-KR" dirty="0">
                  <a:ea typeface="맑은 고딕" panose="020B0503020000020004" pitchFamily="50" charset="-127"/>
                  <a:cs typeface="Times New Roman" panose="02020603050405020304" pitchFamily="18" charset="0"/>
                </a:endParaRPr>
              </a:p>
              <a:p>
                <a:pPr marL="285750" indent="-285750">
                  <a:spcAft>
                    <a:spcPts val="1000"/>
                  </a:spcAft>
                  <a:buFont typeface="Wingdings" panose="05000000000000000000" pitchFamily="2" charset="2"/>
                  <a:buChar char="à"/>
                </a:pPr>
                <a:endParaRPr lang="en-US" altLang="ko-KR" dirty="0">
                  <a:ea typeface="맑은 고딕" panose="020B0503020000020004" pitchFamily="50" charset="-127"/>
                  <a:cs typeface="Times New Roman" panose="02020603050405020304" pitchFamily="18" charset="0"/>
                </a:endParaRPr>
              </a:p>
              <a:p>
                <a:pPr marL="285750" indent="-285750">
                  <a:spcAft>
                    <a:spcPts val="1000"/>
                  </a:spcAft>
                  <a:buFont typeface="Arial" panose="020B0604020202020204" pitchFamily="34" charset="0"/>
                  <a:buChar char="•"/>
                </a:pPr>
                <a:endParaRPr lang="en-US" altLang="ko-KR" dirty="0">
                  <a:effectLst/>
                  <a:ea typeface="맑은 고딕" panose="020B0503020000020004" pitchFamily="50" charset="-127"/>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EAA4F110-1A35-B2BC-F143-721ABC929F1C}"/>
                  </a:ext>
                </a:extLst>
              </p:cNvPr>
              <p:cNvSpPr txBox="1">
                <a:spLocks noRot="1" noChangeAspect="1" noMove="1" noResize="1" noEditPoints="1" noAdjustHandles="1" noChangeArrowheads="1" noChangeShapeType="1" noTextEdit="1"/>
              </p:cNvSpPr>
              <p:nvPr/>
            </p:nvSpPr>
            <p:spPr>
              <a:xfrm>
                <a:off x="0" y="0"/>
                <a:ext cx="9144000" cy="8948475"/>
              </a:xfrm>
              <a:prstGeom prst="rect">
                <a:avLst/>
              </a:prstGeom>
              <a:blipFill>
                <a:blip r:embed="rId2"/>
                <a:stretch>
                  <a:fillRect l="-694" t="-426" r="-833"/>
                </a:stretch>
              </a:blipFill>
            </p:spPr>
            <p:txBody>
              <a:bodyPr/>
              <a:lstStyle/>
              <a:p>
                <a:r>
                  <a:rPr lang="en-US">
                    <a:noFill/>
                  </a:rPr>
                  <a:t> </a:t>
                </a:r>
              </a:p>
            </p:txBody>
          </p:sp>
        </mc:Fallback>
      </mc:AlternateContent>
    </p:spTree>
    <p:extLst>
      <p:ext uri="{BB962C8B-B14F-4D97-AF65-F5344CB8AC3E}">
        <p14:creationId xmlns:p14="http://schemas.microsoft.com/office/powerpoint/2010/main" val="3351858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fade">
                                      <p:cBhvr>
                                        <p:cTn id="27" dur="500"/>
                                        <p:tgtEl>
                                          <p:spTgt spid="4">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10" end="10"/>
                                            </p:txEl>
                                          </p:spTgt>
                                        </p:tgtEl>
                                        <p:attrNameLst>
                                          <p:attrName>style.visibility</p:attrName>
                                        </p:attrNameLst>
                                      </p:cBhvr>
                                      <p:to>
                                        <p:strVal val="visible"/>
                                      </p:to>
                                    </p:set>
                                    <p:animEffect transition="in" filter="fade">
                                      <p:cBhvr>
                                        <p:cTn id="32" dur="500"/>
                                        <p:tgtEl>
                                          <p:spTgt spid="4">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12" end="12"/>
                                            </p:txEl>
                                          </p:spTgt>
                                        </p:tgtEl>
                                        <p:attrNameLst>
                                          <p:attrName>style.visibility</p:attrName>
                                        </p:attrNameLst>
                                      </p:cBhvr>
                                      <p:to>
                                        <p:strVal val="visible"/>
                                      </p:to>
                                    </p:set>
                                    <p:animEffect transition="in" filter="fade">
                                      <p:cBhvr>
                                        <p:cTn id="37" dur="500"/>
                                        <p:tgtEl>
                                          <p:spTgt spid="4">
                                            <p:txEl>
                                              <p:pRg st="12" end="1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14" end="14"/>
                                            </p:txEl>
                                          </p:spTgt>
                                        </p:tgtEl>
                                        <p:attrNameLst>
                                          <p:attrName>style.visibility</p:attrName>
                                        </p:attrNameLst>
                                      </p:cBhvr>
                                      <p:to>
                                        <p:strVal val="visible"/>
                                      </p:to>
                                    </p:set>
                                    <p:animEffect transition="in" filter="fade">
                                      <p:cBhvr>
                                        <p:cTn id="42" dur="500"/>
                                        <p:tgtEl>
                                          <p:spTgt spid="4">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A95A8D1-93A0-4759-A97B-81EBDEFBC6C3}"/>
                  </a:ext>
                </a:extLst>
              </p:cNvPr>
              <p:cNvSpPr txBox="1"/>
              <p:nvPr/>
            </p:nvSpPr>
            <p:spPr>
              <a:xfrm>
                <a:off x="0" y="0"/>
                <a:ext cx="9144000" cy="8816196"/>
              </a:xfrm>
              <a:prstGeom prst="rect">
                <a:avLst/>
              </a:prstGeom>
              <a:noFill/>
            </p:spPr>
            <p:txBody>
              <a:bodyPr wrap="square" rtlCol="0">
                <a:spAutoFit/>
              </a:bodyPr>
              <a:lstStyle/>
              <a:p>
                <a:pPr>
                  <a:spcAft>
                    <a:spcPts val="1000"/>
                  </a:spcAft>
                </a:pPr>
                <a:r>
                  <a:rPr lang="en-US" altLang="ko-KR" sz="2000" b="1" dirty="0">
                    <a:effectLst/>
                    <a:ea typeface="맑은 고딕" panose="020B0503020000020004" pitchFamily="50" charset="-127"/>
                    <a:cs typeface="Times New Roman" panose="02020603050405020304" pitchFamily="18" charset="0"/>
                  </a:rPr>
                  <a:t>Preliminaries: Unrestricted vs. Restricted Imaginations</a:t>
                </a:r>
              </a:p>
              <a:p>
                <a:pPr>
                  <a:spcAft>
                    <a:spcPts val="1000"/>
                  </a:spcAft>
                </a:pPr>
                <a:endParaRPr lang="en-US" altLang="ko-KR" sz="1000" dirty="0"/>
              </a:p>
              <a:p>
                <a:pPr marL="285750" indent="-285750">
                  <a:buFont typeface="Arial" panose="020B0604020202020204" pitchFamily="34" charset="0"/>
                  <a:buChar char="•"/>
                </a:pPr>
                <a:r>
                  <a:rPr lang="en-US" altLang="ko-KR" b="1" dirty="0"/>
                  <a:t>Unrestricted Imaginations: </a:t>
                </a:r>
                <a:r>
                  <a:rPr lang="en-US" dirty="0"/>
                  <a:t>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𝛺</m:t>
                        </m:r>
                      </m:e>
                      <m:sub>
                        <m:r>
                          <a:rPr lang="en-US" i="1">
                            <a:latin typeface="Cambria Math" panose="02040503050406030204" pitchFamily="18" charset="0"/>
                          </a:rPr>
                          <m:t>𝑖</m:t>
                        </m:r>
                      </m:sub>
                    </m:sSub>
                  </m:oMath>
                </a14:m>
                <a:r>
                  <a:rPr lang="en-US" dirty="0"/>
                  <a:t>, then this means that individual </a:t>
                </a:r>
                <a14:m>
                  <m:oMath xmlns:m="http://schemas.openxmlformats.org/officeDocument/2006/math">
                    <m:r>
                      <a:rPr lang="en-US" i="1">
                        <a:latin typeface="Cambria Math" panose="02040503050406030204" pitchFamily="18" charset="0"/>
                      </a:rPr>
                      <m:t>𝑖</m:t>
                    </m:r>
                  </m:oMath>
                </a14:m>
                <a:r>
                  <a:rPr lang="en-US" dirty="0"/>
                  <a:t>’s imagination is </a:t>
                </a:r>
                <a:r>
                  <a:rPr lang="en-US" i="1" dirty="0"/>
                  <a:t>unrestricted or unlimited</a:t>
                </a:r>
                <a:r>
                  <a:rPr lang="en-US" dirty="0"/>
                  <a:t> so that they can imagine and consider as practically feasible any possible worlds in which they might potentially exist.</a:t>
                </a:r>
                <a:r>
                  <a:rPr lang="en-US" altLang="ko-KR" dirty="0"/>
                  <a:t> </a:t>
                </a:r>
              </a:p>
              <a:p>
                <a:pPr marL="285750" indent="-285750">
                  <a:buFont typeface="Arial" panose="020B0604020202020204" pitchFamily="34" charset="0"/>
                  <a:buChar char="•"/>
                </a:pPr>
                <a:endParaRPr lang="en-US" altLang="ko-KR" dirty="0"/>
              </a:p>
              <a:p>
                <a:pPr marL="285750" indent="-285750">
                  <a:buFont typeface="Arial" panose="020B0604020202020204" pitchFamily="34" charset="0"/>
                  <a:buChar char="•"/>
                </a:pPr>
                <a:r>
                  <a:rPr lang="en-US" altLang="ko-KR" b="1" dirty="0"/>
                  <a:t>Restricted Imaginations: </a:t>
                </a:r>
                <a:r>
                  <a:rPr lang="en-US" dirty="0"/>
                  <a:t>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𝛺</m:t>
                        </m:r>
                      </m:e>
                      <m:sub>
                        <m:r>
                          <a:rPr lang="en-US" i="1">
                            <a:latin typeface="Cambria Math" panose="02040503050406030204" pitchFamily="18" charset="0"/>
                          </a:rPr>
                          <m:t>𝑖</m:t>
                        </m:r>
                      </m:sub>
                    </m:sSub>
                  </m:oMath>
                </a14:m>
                <a:r>
                  <a:rPr lang="en-US" dirty="0"/>
                  <a:t>, then we say that individual </a:t>
                </a:r>
                <a14:m>
                  <m:oMath xmlns:m="http://schemas.openxmlformats.org/officeDocument/2006/math">
                    <m:r>
                      <a:rPr lang="en-US" i="1">
                        <a:latin typeface="Cambria Math" panose="02040503050406030204" pitchFamily="18" charset="0"/>
                      </a:rPr>
                      <m:t>𝑖</m:t>
                    </m:r>
                  </m:oMath>
                </a14:m>
                <a:r>
                  <a:rPr lang="en-US" dirty="0"/>
                  <a:t>’s imagination is </a:t>
                </a:r>
                <a:r>
                  <a:rPr lang="en-US" i="1" dirty="0"/>
                  <a:t>restricted </a:t>
                </a:r>
                <a:r>
                  <a:rPr lang="en-US" dirty="0"/>
                  <a:t>or </a:t>
                </a:r>
                <a:r>
                  <a:rPr lang="en-US" i="1" dirty="0"/>
                  <a:t>limited.</a:t>
                </a:r>
                <a:r>
                  <a:rPr lang="en-US" dirty="0">
                    <a:effectLst/>
                  </a:rPr>
                  <a:t> </a:t>
                </a:r>
                <a:endParaRPr lang="en-US" altLang="ko-KR" dirty="0"/>
              </a:p>
              <a:p>
                <a:pPr marL="285750" indent="-285750">
                  <a:buFont typeface="Arial" panose="020B0604020202020204" pitchFamily="34" charset="0"/>
                  <a:buChar char="•"/>
                </a:pPr>
                <a:endParaRPr lang="en-US" altLang="ko-KR" dirty="0"/>
              </a:p>
              <a:p>
                <a:pPr marL="285750" indent="-285750">
                  <a:buFont typeface="Arial" panose="020B0604020202020204" pitchFamily="34" charset="0"/>
                  <a:buChar char="•"/>
                </a:pPr>
                <a:endParaRPr lang="en-US" altLang="ko-KR" dirty="0"/>
              </a:p>
              <a:p>
                <a:r>
                  <a:rPr lang="en-US" b="1" dirty="0"/>
                  <a:t>Example 1 (Restricted and Unrestricted Imagination)</a:t>
                </a:r>
              </a:p>
              <a:p>
                <a:endParaRPr lang="en-US" dirty="0"/>
              </a:p>
              <a:p>
                <a:pPr marL="285750" lvl="0" indent="-285750">
                  <a:buFont typeface="Arial" panose="020B0604020202020204" pitchFamily="34" charset="0"/>
                  <a:buChar char="•"/>
                </a:pPr>
                <a14:m>
                  <m:oMath xmlns:m="http://schemas.openxmlformats.org/officeDocument/2006/math">
                    <m:r>
                      <a:rPr lang="en-US" i="1">
                        <a:latin typeface="Cambria Math" panose="02040503050406030204" pitchFamily="18" charset="0"/>
                      </a:rPr>
                      <m:t>𝑁</m:t>
                    </m:r>
                    <m:r>
                      <a:rPr lang="en-US" i="1">
                        <a:latin typeface="Cambria Math" panose="02040503050406030204" pitchFamily="18" charset="0"/>
                      </a:rPr>
                      <m:t>={1,2,3}</m:t>
                    </m:r>
                  </m:oMath>
                </a14:m>
                <a:r>
                  <a:rPr lang="en-US" dirty="0"/>
                  <a:t>.</a:t>
                </a:r>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1</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r>
                              <a:rPr lang="en-US" i="1">
                                <a:latin typeface="Cambria Math" panose="02040503050406030204" pitchFamily="18" charset="0"/>
                              </a:rPr>
                              <m:t>1,2</m:t>
                            </m:r>
                          </m:e>
                        </m:d>
                        <m:r>
                          <a:rPr lang="en-US" i="1">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1</m:t>
                            </m:r>
                          </m:e>
                        </m:d>
                      </m:e>
                    </m:d>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𝐼</m:t>
                        </m:r>
                      </m:e>
                      <m:sub>
                        <m:r>
                          <a:rPr lang="en-US" i="1">
                            <a:latin typeface="Cambria Math" panose="02040503050406030204" pitchFamily="18" charset="0"/>
                          </a:rPr>
                          <m:t>2</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𝑁</m:t>
                        </m:r>
                      </m:e>
                    </m:d>
                    <m:r>
                      <a:rPr lang="en-US" i="1">
                        <a:latin typeface="Cambria Math" panose="02040503050406030204" pitchFamily="18" charset="0"/>
                      </a:rPr>
                      <m:t>,</m:t>
                    </m:r>
                  </m:oMath>
                </a14:m>
                <a:r>
                  <a:rPr lang="en-US" i="1" dirty="0"/>
                  <a:t> </a:t>
                </a:r>
                <a:r>
                  <a:rPr lang="en-US" dirty="0"/>
                  <a:t>and</a:t>
                </a:r>
                <a:r>
                  <a:rPr lang="en-US" i="1"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3</m:t>
                        </m:r>
                      </m:sub>
                    </m:sSub>
                    <m:r>
                      <a:rPr lang="en-US" i="1">
                        <a:latin typeface="Cambria Math" panose="02040503050406030204" pitchFamily="18" charset="0"/>
                      </a:rPr>
                      <m:t>={</m:t>
                    </m:r>
                    <m:r>
                      <a:rPr lang="en-US" i="1">
                        <a:latin typeface="Cambria Math" panose="02040503050406030204" pitchFamily="18" charset="0"/>
                      </a:rPr>
                      <m:t>𝑁</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2,3</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1,3</m:t>
                        </m:r>
                      </m:e>
                    </m:d>
                    <m:r>
                      <a:rPr lang="en-US" i="1">
                        <a:latin typeface="Cambria Math" panose="02040503050406030204" pitchFamily="18" charset="0"/>
                      </a:rPr>
                      <m:t>,{3}}</m:t>
                    </m:r>
                  </m:oMath>
                </a14:m>
                <a:r>
                  <a:rPr lang="en-US" i="1" dirty="0"/>
                  <a:t>.</a:t>
                </a:r>
                <a:endParaRPr lang="en-US" dirty="0"/>
              </a:p>
              <a:p>
                <a:endParaRPr lang="en-US" altLang="ko-KR" dirty="0"/>
              </a:p>
              <a:p>
                <a:endParaRPr lang="en-US" altLang="ko-KR" dirty="0"/>
              </a:p>
              <a:p>
                <a:pPr marL="285750" indent="-285750">
                  <a:buFont typeface="Wingdings" pitchFamily="2" charset="2"/>
                  <a:buChar char="à"/>
                </a:pPr>
                <a:r>
                  <a:rPr lang="en-US" altLang="ko-KR" dirty="0">
                    <a:sym typeface="Wingdings" pitchFamily="2" charset="2"/>
                  </a:rPr>
                  <a:t>Here, i</a:t>
                </a:r>
                <a:r>
                  <a:rPr lang="en-US" dirty="0"/>
                  <a:t>ndividuals 1’s and 2’s imaginations are restricted (i.e.,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𝑖</m:t>
                        </m:r>
                      </m:sub>
                    </m:sSub>
                    <m:r>
                      <a:rPr lang="en-US"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Ω</m:t>
                        </m:r>
                      </m:e>
                      <m:sub>
                        <m:r>
                          <a:rPr lang="en-US" b="0" i="1" smtClean="0">
                            <a:latin typeface="Cambria Math" panose="02040503050406030204" pitchFamily="18" charset="0"/>
                            <a:ea typeface="Cambria Math" panose="02040503050406030204" pitchFamily="18" charset="0"/>
                          </a:rPr>
                          <m:t>𝑖</m:t>
                        </m:r>
                      </m:sub>
                    </m:sSub>
                  </m:oMath>
                </a14:m>
                <a:r>
                  <a:rPr lang="en-US" dirty="0"/>
                  <a:t> for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=1, 2.</m:t>
                    </m:r>
                  </m:oMath>
                </a14:m>
                <a:r>
                  <a:rPr lang="en-US" dirty="0"/>
                  <a:t>) </a:t>
                </a:r>
              </a:p>
              <a:p>
                <a:pPr marL="285750" indent="-285750">
                  <a:buFont typeface="Wingdings" pitchFamily="2" charset="2"/>
                  <a:buChar char="à"/>
                </a:pPr>
                <a:endParaRPr lang="en-US" dirty="0"/>
              </a:p>
              <a:p>
                <a:pPr marL="285750" indent="-285750">
                  <a:buFont typeface="Wingdings" pitchFamily="2" charset="2"/>
                  <a:buChar char="à"/>
                </a:pPr>
                <a:r>
                  <a:rPr lang="en-US" dirty="0"/>
                  <a:t>Individual 3’s imagination is unrestricted (i.e.,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𝛺</m:t>
                        </m:r>
                      </m:e>
                      <m:sub>
                        <m:r>
                          <a:rPr lang="en-US" i="1">
                            <a:latin typeface="Cambria Math" panose="02040503050406030204" pitchFamily="18" charset="0"/>
                          </a:rPr>
                          <m:t>3</m:t>
                        </m:r>
                      </m:sub>
                    </m:sSub>
                  </m:oMath>
                </a14:m>
                <a:r>
                  <a:rPr lang="en-US" dirty="0"/>
                  <a:t>). </a:t>
                </a:r>
              </a:p>
              <a:p>
                <a:endParaRPr lang="ko-KR" altLang="ko-KR" dirty="0"/>
              </a:p>
              <a:p>
                <a:pPr marL="285750" indent="-285750">
                  <a:spcAft>
                    <a:spcPts val="1000"/>
                  </a:spcAft>
                  <a:buFont typeface="Arial" panose="020B0604020202020204" pitchFamily="34" charset="0"/>
                  <a:buChar char="•"/>
                </a:pPr>
                <a:endParaRPr lang="ko-KR" altLang="ko-KR" dirty="0"/>
              </a:p>
              <a:p>
                <a:pPr marL="285750" indent="-285750">
                  <a:spcAft>
                    <a:spcPts val="1000"/>
                  </a:spcAft>
                  <a:buFont typeface="Arial" panose="020B0604020202020204" pitchFamily="34" charset="0"/>
                  <a:buChar char="•"/>
                </a:pPr>
                <a:endParaRPr lang="en-US" altLang="ko-KR" dirty="0"/>
              </a:p>
              <a:p>
                <a:pPr marL="285750" indent="-285750">
                  <a:spcAft>
                    <a:spcPts val="1000"/>
                  </a:spcAft>
                  <a:buFont typeface="Arial" panose="020B0604020202020204" pitchFamily="34" charset="0"/>
                  <a:buChar char="•"/>
                </a:pPr>
                <a:endParaRPr lang="en-US" altLang="ko-KR" dirty="0">
                  <a:ea typeface="맑은 고딕" panose="020B0503020000020004" pitchFamily="50" charset="-127"/>
                  <a:cs typeface="Times New Roman" panose="02020603050405020304" pitchFamily="18" charset="0"/>
                  <a:sym typeface="Wingdings" panose="05000000000000000000" pitchFamily="2" charset="2"/>
                </a:endParaRPr>
              </a:p>
              <a:p>
                <a:pPr>
                  <a:spcAft>
                    <a:spcPts val="1000"/>
                  </a:spcAft>
                </a:pPr>
                <a:endParaRPr lang="en-US" altLang="ko-KR" dirty="0">
                  <a:ea typeface="맑은 고딕" panose="020B0503020000020004" pitchFamily="50" charset="-127"/>
                  <a:cs typeface="Times New Roman" panose="02020603050405020304" pitchFamily="18" charset="0"/>
                  <a:sym typeface="Wingdings" panose="05000000000000000000" pitchFamily="2" charset="2"/>
                </a:endParaRPr>
              </a:p>
              <a:p>
                <a:pPr marL="285750" indent="-285750">
                  <a:spcAft>
                    <a:spcPts val="1000"/>
                  </a:spcAft>
                  <a:buFont typeface="Arial" panose="020B0604020202020204" pitchFamily="34" charset="0"/>
                  <a:buChar char="•"/>
                </a:pPr>
                <a:endParaRPr lang="en-US" altLang="ko-KR" dirty="0">
                  <a:ea typeface="맑은 고딕" panose="020B0503020000020004" pitchFamily="50" charset="-127"/>
                  <a:cs typeface="Times New Roman" panose="02020603050405020304" pitchFamily="18" charset="0"/>
                </a:endParaRPr>
              </a:p>
              <a:p>
                <a:pPr marL="285750" indent="-285750">
                  <a:spcAft>
                    <a:spcPts val="1000"/>
                  </a:spcAft>
                  <a:buFont typeface="Wingdings" panose="05000000000000000000" pitchFamily="2" charset="2"/>
                  <a:buChar char="à"/>
                </a:pPr>
                <a:endParaRPr lang="en-US" altLang="ko-KR" dirty="0">
                  <a:ea typeface="맑은 고딕" panose="020B0503020000020004" pitchFamily="50" charset="-127"/>
                  <a:cs typeface="Times New Roman" panose="02020603050405020304" pitchFamily="18" charset="0"/>
                </a:endParaRPr>
              </a:p>
              <a:p>
                <a:pPr marL="285750" indent="-285750">
                  <a:spcAft>
                    <a:spcPts val="1000"/>
                  </a:spcAft>
                  <a:buFont typeface="Arial" panose="020B0604020202020204" pitchFamily="34" charset="0"/>
                  <a:buChar char="•"/>
                </a:pPr>
                <a:endParaRPr lang="en-US" altLang="ko-KR" dirty="0">
                  <a:effectLst/>
                  <a:ea typeface="맑은 고딕" panose="020B0503020000020004" pitchFamily="50" charset="-127"/>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9A95A8D1-93A0-4759-A97B-81EBDEFBC6C3}"/>
                  </a:ext>
                </a:extLst>
              </p:cNvPr>
              <p:cNvSpPr txBox="1">
                <a:spLocks noRot="1" noChangeAspect="1" noMove="1" noResize="1" noEditPoints="1" noAdjustHandles="1" noChangeArrowheads="1" noChangeShapeType="1" noTextEdit="1"/>
              </p:cNvSpPr>
              <p:nvPr/>
            </p:nvSpPr>
            <p:spPr>
              <a:xfrm>
                <a:off x="0" y="0"/>
                <a:ext cx="9144000" cy="8816196"/>
              </a:xfrm>
              <a:prstGeom prst="rect">
                <a:avLst/>
              </a:prstGeom>
              <a:blipFill>
                <a:blip r:embed="rId2"/>
                <a:stretch>
                  <a:fillRect l="-694" t="-432" r="-139"/>
                </a:stretch>
              </a:blipFill>
            </p:spPr>
            <p:txBody>
              <a:bodyPr/>
              <a:lstStyle/>
              <a:p>
                <a:r>
                  <a:rPr lang="en-US">
                    <a:noFill/>
                  </a:rPr>
                  <a:t> </a:t>
                </a:r>
              </a:p>
            </p:txBody>
          </p:sp>
        </mc:Fallback>
      </mc:AlternateContent>
    </p:spTree>
    <p:extLst>
      <p:ext uri="{BB962C8B-B14F-4D97-AF65-F5344CB8AC3E}">
        <p14:creationId xmlns:p14="http://schemas.microsoft.com/office/powerpoint/2010/main" val="134028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7" end="7"/>
                                            </p:txEl>
                                          </p:spTgt>
                                        </p:tgtEl>
                                        <p:attrNameLst>
                                          <p:attrName>style.visibility</p:attrName>
                                        </p:attrNameLst>
                                      </p:cBhvr>
                                      <p:to>
                                        <p:strVal val="visible"/>
                                      </p:to>
                                    </p:set>
                                    <p:animEffect transition="in" filter="fade">
                                      <p:cBhvr>
                                        <p:cTn id="22" dur="500"/>
                                        <p:tgtEl>
                                          <p:spTgt spid="4">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animEffect transition="in" filter="fade">
                                      <p:cBhvr>
                                        <p:cTn id="27" dur="500"/>
                                        <p:tgtEl>
                                          <p:spTgt spid="4">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11" end="11"/>
                                            </p:txEl>
                                          </p:spTgt>
                                        </p:tgtEl>
                                        <p:attrNameLst>
                                          <p:attrName>style.visibility</p:attrName>
                                        </p:attrNameLst>
                                      </p:cBhvr>
                                      <p:to>
                                        <p:strVal val="visible"/>
                                      </p:to>
                                    </p:set>
                                    <p:animEffect transition="in" filter="fade">
                                      <p:cBhvr>
                                        <p:cTn id="32" dur="500"/>
                                        <p:tgtEl>
                                          <p:spTgt spid="4">
                                            <p:txEl>
                                              <p:pRg st="11" end="1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14" end="14"/>
                                            </p:txEl>
                                          </p:spTgt>
                                        </p:tgtEl>
                                        <p:attrNameLst>
                                          <p:attrName>style.visibility</p:attrName>
                                        </p:attrNameLst>
                                      </p:cBhvr>
                                      <p:to>
                                        <p:strVal val="visible"/>
                                      </p:to>
                                    </p:set>
                                    <p:animEffect transition="in" filter="fade">
                                      <p:cBhvr>
                                        <p:cTn id="37" dur="500"/>
                                        <p:tgtEl>
                                          <p:spTgt spid="4">
                                            <p:txEl>
                                              <p:pRg st="14" end="1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16" end="16"/>
                                            </p:txEl>
                                          </p:spTgt>
                                        </p:tgtEl>
                                        <p:attrNameLst>
                                          <p:attrName>style.visibility</p:attrName>
                                        </p:attrNameLst>
                                      </p:cBhvr>
                                      <p:to>
                                        <p:strVal val="visible"/>
                                      </p:to>
                                    </p:set>
                                    <p:animEffect transition="in" filter="fade">
                                      <p:cBhvr>
                                        <p:cTn id="42" dur="500"/>
                                        <p:tgtEl>
                                          <p:spTgt spid="4">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A19D1E-82DA-D1EE-D974-D7A2D06AE6EA}"/>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7085545-0DE7-5461-43EB-EBB60D234C00}"/>
                  </a:ext>
                </a:extLst>
              </p:cNvPr>
              <p:cNvSpPr txBox="1"/>
              <p:nvPr/>
            </p:nvSpPr>
            <p:spPr>
              <a:xfrm>
                <a:off x="0" y="0"/>
                <a:ext cx="9144000" cy="9058890"/>
              </a:xfrm>
              <a:prstGeom prst="rect">
                <a:avLst/>
              </a:prstGeom>
              <a:noFill/>
            </p:spPr>
            <p:txBody>
              <a:bodyPr wrap="square" rtlCol="0">
                <a:spAutoFit/>
              </a:bodyPr>
              <a:lstStyle/>
              <a:p>
                <a:pPr>
                  <a:spcAft>
                    <a:spcPts val="1000"/>
                  </a:spcAft>
                </a:pPr>
                <a:r>
                  <a:rPr lang="en-US" altLang="ko-KR" sz="2000" b="1" dirty="0">
                    <a:effectLst/>
                    <a:ea typeface="맑은 고딕" panose="020B0503020000020004" pitchFamily="50" charset="-127"/>
                    <a:cs typeface="Times New Roman" panose="02020603050405020304" pitchFamily="18" charset="0"/>
                  </a:rPr>
                  <a:t>Preliminaries: Preferences Over Worlds</a:t>
                </a:r>
              </a:p>
              <a:p>
                <a:pPr>
                  <a:spcAft>
                    <a:spcPts val="1000"/>
                  </a:spcAft>
                </a:pPr>
                <a:endParaRPr lang="en-US" altLang="ko-KR" sz="1000" dirty="0"/>
              </a:p>
              <a:p>
                <a:pPr marL="285750" indent="-285750">
                  <a:buFont typeface="Arial" panose="020B0604020202020204" pitchFamily="34" charset="0"/>
                  <a:buChar char="•"/>
                </a:pPr>
                <a:r>
                  <a:rPr lang="en-US" dirty="0"/>
                  <a:t>We assume that each individual </a:t>
                </a:r>
                <a14:m>
                  <m:oMath xmlns:m="http://schemas.openxmlformats.org/officeDocument/2006/math">
                    <m:r>
                      <a:rPr lang="en-US" i="1">
                        <a:latin typeface="Cambria Math" panose="02040503050406030204" pitchFamily="18" charset="0"/>
                      </a:rPr>
                      <m:t>𝑖</m:t>
                    </m:r>
                  </m:oMath>
                </a14:m>
                <a:r>
                  <a:rPr lang="en-US" dirty="0"/>
                  <a:t> has a </a:t>
                </a:r>
                <a:r>
                  <a:rPr lang="en-US" b="1" dirty="0"/>
                  <a:t>weak preference relation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m:t>
                        </m:r>
                      </m:e>
                      <m:sub>
                        <m:r>
                          <m:rPr>
                            <m:sty m:val="p"/>
                          </m:rPr>
                          <a:rPr lang="en-US">
                            <a:latin typeface="Cambria Math" panose="02040503050406030204" pitchFamily="18" charset="0"/>
                          </a:rPr>
                          <m:t>i</m:t>
                        </m:r>
                      </m:sub>
                    </m:sSub>
                  </m:oMath>
                </a14:m>
                <a:r>
                  <a:rPr lang="en-US" dirty="0"/>
                  <a:t> 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𝛺</m:t>
                        </m:r>
                      </m:e>
                      <m:sub>
                        <m:r>
                          <a:rPr lang="en-US" i="1">
                            <a:latin typeface="Cambria Math" panose="02040503050406030204" pitchFamily="18" charset="0"/>
                          </a:rPr>
                          <m:t>𝑖</m:t>
                        </m:r>
                      </m:sub>
                    </m:sSub>
                  </m:oMath>
                </a14:m>
                <a:r>
                  <a:rPr lang="en-US" dirty="0"/>
                  <a:t>, the set of all possible worlds where </a:t>
                </a:r>
                <a14:m>
                  <m:oMath xmlns:m="http://schemas.openxmlformats.org/officeDocument/2006/math">
                    <m:r>
                      <a:rPr lang="en-US" i="1">
                        <a:latin typeface="Cambria Math" panose="02040503050406030204" pitchFamily="18" charset="0"/>
                      </a:rPr>
                      <m:t>𝑖</m:t>
                    </m:r>
                  </m:oMath>
                </a14:m>
                <a:r>
                  <a:rPr lang="en-US" dirty="0"/>
                  <a:t> can potentially belong. </a:t>
                </a:r>
              </a:p>
              <a:p>
                <a:pPr marL="285750" indent="-285750">
                  <a:buFont typeface="Arial" panose="020B0604020202020204" pitchFamily="34" charset="0"/>
                  <a:buChar char="•"/>
                </a:pPr>
                <a:endParaRPr lang="en-US" altLang="ko-KR" dirty="0"/>
              </a:p>
              <a:p>
                <a:pPr marL="285750" indent="-285750">
                  <a:buFont typeface="Arial" panose="020B0604020202020204" pitchFamily="34" charset="0"/>
                  <a:buChar char="•"/>
                </a:pPr>
                <a:r>
                  <a:rPr lang="en-US" dirty="0"/>
                  <a:t>For </a:t>
                </a:r>
                <a14:m>
                  <m:oMath xmlns:m="http://schemas.openxmlformats.org/officeDocument/2006/math">
                    <m:r>
                      <a:rPr lang="en-US" i="1">
                        <a:latin typeface="Cambria Math" panose="02040503050406030204" pitchFamily="18" charset="0"/>
                      </a:rPr>
                      <m:t>𝜔</m:t>
                    </m:r>
                    <m:r>
                      <a:rPr lang="en-US" i="1">
                        <a:latin typeface="Cambria Math" panose="02040503050406030204" pitchFamily="18" charset="0"/>
                      </a:rPr>
                      <m:t>,</m:t>
                    </m:r>
                    <m:r>
                      <a:rPr lang="en-US" i="1">
                        <a:latin typeface="Cambria Math" panose="02040503050406030204" pitchFamily="18" charset="0"/>
                      </a:rPr>
                      <m:t>𝜔</m:t>
                    </m:r>
                    <m:r>
                      <a:rPr lang="en-US" i="1">
                        <a:latin typeface="Cambria Math" panose="02040503050406030204" pitchFamily="18" charset="0"/>
                      </a:rPr>
                      <m:t>′</m:t>
                    </m:r>
                    <m:r>
                      <a:rPr lang="ko-KR" alt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𝛺</m:t>
                        </m:r>
                      </m:e>
                      <m:sub>
                        <m:r>
                          <a:rPr lang="en-US" i="1">
                            <a:latin typeface="Cambria Math" panose="02040503050406030204" pitchFamily="18" charset="0"/>
                          </a:rPr>
                          <m:t>𝑖</m:t>
                        </m:r>
                      </m:sub>
                    </m:sSub>
                  </m:oMath>
                </a14:m>
                <a:r>
                  <a:rPr lang="en-US" dirty="0"/>
                  <a:t>, </a:t>
                </a:r>
                <a14:m>
                  <m:oMath xmlns:m="http://schemas.openxmlformats.org/officeDocument/2006/math">
                    <m:r>
                      <a:rPr lang="en-US" i="1">
                        <a:latin typeface="Cambria Math" panose="02040503050406030204" pitchFamily="18" charset="0"/>
                      </a:rPr>
                      <m:t>𝜔</m:t>
                    </m:r>
                    <m:sSub>
                      <m:sSubPr>
                        <m:ctrlPr>
                          <a:rPr lang="en-US" i="1">
                            <a:latin typeface="Cambria Math" panose="02040503050406030204" pitchFamily="18" charset="0"/>
                          </a:rPr>
                        </m:ctrlPr>
                      </m:sSubPr>
                      <m:e>
                        <m:r>
                          <a:rPr lang="en-US">
                            <a:latin typeface="Cambria Math" panose="02040503050406030204" pitchFamily="18" charset="0"/>
                          </a:rPr>
                          <m:t>≿</m:t>
                        </m:r>
                      </m:e>
                      <m:sub>
                        <m:r>
                          <a:rPr lang="en-US" i="1">
                            <a:latin typeface="Cambria Math" panose="02040503050406030204" pitchFamily="18" charset="0"/>
                          </a:rPr>
                          <m:t>𝑖</m:t>
                        </m:r>
                      </m:sub>
                    </m:sSub>
                    <m:r>
                      <a:rPr lang="en-US" i="1">
                        <a:latin typeface="Cambria Math" panose="02040503050406030204" pitchFamily="18" charset="0"/>
                      </a:rPr>
                      <m:t>𝜔</m:t>
                    </m:r>
                    <m:r>
                      <a:rPr lang="en-US" i="1">
                        <a:latin typeface="Cambria Math" panose="02040503050406030204" pitchFamily="18" charset="0"/>
                      </a:rPr>
                      <m:t>′</m:t>
                    </m:r>
                  </m:oMath>
                </a14:m>
                <a:r>
                  <a:rPr lang="en-US" dirty="0"/>
                  <a:t>means that “individual </a:t>
                </a:r>
                <a14:m>
                  <m:oMath xmlns:m="http://schemas.openxmlformats.org/officeDocument/2006/math">
                    <m:r>
                      <a:rPr lang="en-US" i="1">
                        <a:latin typeface="Cambria Math" panose="02040503050406030204" pitchFamily="18" charset="0"/>
                      </a:rPr>
                      <m:t>𝑖</m:t>
                    </m:r>
                  </m:oMath>
                </a14:m>
                <a:r>
                  <a:rPr lang="en-US" dirty="0"/>
                  <a:t> thinks that living in </a:t>
                </a:r>
                <a14:m>
                  <m:oMath xmlns:m="http://schemas.openxmlformats.org/officeDocument/2006/math">
                    <m:r>
                      <a:rPr lang="en-US" i="1">
                        <a:latin typeface="Cambria Math" panose="02040503050406030204" pitchFamily="18" charset="0"/>
                      </a:rPr>
                      <m:t>𝜔</m:t>
                    </m:r>
                  </m:oMath>
                </a14:m>
                <a:r>
                  <a:rPr lang="en-US" dirty="0"/>
                  <a:t> is at least as desirable as living in </a:t>
                </a:r>
                <a14:m>
                  <m:oMath xmlns:m="http://schemas.openxmlformats.org/officeDocument/2006/math">
                    <m:r>
                      <a:rPr lang="en-US" i="1">
                        <a:latin typeface="Cambria Math" panose="02040503050406030204" pitchFamily="18" charset="0"/>
                      </a:rPr>
                      <m:t>𝜔</m:t>
                    </m:r>
                    <m:r>
                      <a:rPr lang="en-US" i="1">
                        <a:latin typeface="Cambria Math" panose="02040503050406030204" pitchFamily="18" charset="0"/>
                      </a:rPr>
                      <m:t>′.</m:t>
                    </m:r>
                  </m:oMath>
                </a14:m>
                <a:r>
                  <a:rPr lang="en-US" dirty="0"/>
                  <a: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use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m:t>
                        </m:r>
                      </m:e>
                      <m:sub>
                        <m:r>
                          <a:rPr lang="en-US" i="1">
                            <a:latin typeface="Cambria Math" panose="02040503050406030204" pitchFamily="18" charset="0"/>
                          </a:rPr>
                          <m:t>𝑖</m:t>
                        </m:r>
                      </m:sub>
                    </m:sSub>
                  </m:oMath>
                </a14:m>
                <a:r>
                  <a:rPr lang="en-US" dirty="0"/>
                  <a:t> (the asymmetric component of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m:t>
                        </m:r>
                      </m:e>
                      <m:sub>
                        <m:r>
                          <a:rPr lang="en-US" i="1">
                            <a:latin typeface="Cambria Math" panose="02040503050406030204" pitchFamily="18" charset="0"/>
                          </a:rPr>
                          <m:t>𝑖</m:t>
                        </m:r>
                      </m:sub>
                    </m:sSub>
                    <m:r>
                      <a:rPr lang="en-US" i="1">
                        <a:latin typeface="Cambria Math" panose="02040503050406030204" pitchFamily="18" charset="0"/>
                      </a:rPr>
                      <m:t>)</m:t>
                    </m:r>
                  </m:oMath>
                </a14:m>
                <a:r>
                  <a:rPr lang="en-US" dirty="0"/>
                  <a:t> and </a:t>
                </a:r>
                <a14:m>
                  <m:oMath xmlns:m="http://schemas.openxmlformats.org/officeDocument/2006/math">
                    <m:sSub>
                      <m:sSubPr>
                        <m:ctrlPr>
                          <a:rPr lang="en-US" i="1">
                            <a:latin typeface="Cambria Math" panose="02040503050406030204" pitchFamily="18" charset="0"/>
                          </a:rPr>
                        </m:ctrlPr>
                      </m:sSubPr>
                      <m:e>
                        <m:r>
                          <a:rPr lang="ko-KR" altLang="en-US" i="1">
                            <a:latin typeface="Cambria Math" panose="02040503050406030204" pitchFamily="18" charset="0"/>
                          </a:rPr>
                          <m:t>∼</m:t>
                        </m:r>
                      </m:e>
                      <m:sub>
                        <m:r>
                          <a:rPr lang="en-US" i="1">
                            <a:latin typeface="Cambria Math" panose="02040503050406030204" pitchFamily="18" charset="0"/>
                          </a:rPr>
                          <m:t>𝑖</m:t>
                        </m:r>
                      </m:sub>
                    </m:sSub>
                  </m:oMath>
                </a14:m>
                <a:r>
                  <a:rPr lang="en-US" dirty="0"/>
                  <a:t> (the symmetric component of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m:t>
                        </m:r>
                      </m:e>
                      <m:sub>
                        <m:r>
                          <a:rPr lang="en-US" i="1">
                            <a:latin typeface="Cambria Math" panose="02040503050406030204" pitchFamily="18" charset="0"/>
                          </a:rPr>
                          <m:t>𝑖</m:t>
                        </m:r>
                      </m:sub>
                    </m:sSub>
                    <m:r>
                      <a:rPr lang="en-US" i="1">
                        <a:latin typeface="Cambria Math" panose="02040503050406030204" pitchFamily="18" charset="0"/>
                      </a:rPr>
                      <m:t>)</m:t>
                    </m:r>
                  </m:oMath>
                </a14:m>
                <a:r>
                  <a:rPr lang="en-US" dirty="0"/>
                  <a:t> to represent </a:t>
                </a:r>
                <a14:m>
                  <m:oMath xmlns:m="http://schemas.openxmlformats.org/officeDocument/2006/math">
                    <m:r>
                      <a:rPr lang="en-US" i="1">
                        <a:latin typeface="Cambria Math" panose="02040503050406030204" pitchFamily="18" charset="0"/>
                      </a:rPr>
                      <m:t>𝑖</m:t>
                    </m:r>
                  </m:oMath>
                </a14:m>
                <a:r>
                  <a:rPr lang="en-US" dirty="0"/>
                  <a:t>’s </a:t>
                </a:r>
                <a:r>
                  <a:rPr lang="en-US" b="1" dirty="0"/>
                  <a:t>strict preference relation </a:t>
                </a:r>
                <a:r>
                  <a:rPr lang="en-US" dirty="0"/>
                  <a:t>and </a:t>
                </a:r>
                <a:r>
                  <a:rPr lang="en-US" b="1" dirty="0"/>
                  <a:t>indifference relation</a:t>
                </a:r>
                <a:r>
                  <a:rPr lang="en-US" dirty="0"/>
                  <a:t>, respectively.</a:t>
                </a:r>
              </a:p>
              <a:p>
                <a:pPr marL="285750" indent="-285750">
                  <a:buFont typeface="Arial" panose="020B0604020202020204" pitchFamily="34" charset="0"/>
                  <a:buChar char="•"/>
                </a:pPr>
                <a:endParaRPr lang="en-US" altLang="ko-KR" dirty="0"/>
              </a:p>
              <a:p>
                <a:r>
                  <a:rPr lang="en-US" dirty="0"/>
                  <a:t>We assume that each individual </a:t>
                </a:r>
                <a14:m>
                  <m:oMath xmlns:m="http://schemas.openxmlformats.org/officeDocument/2006/math">
                    <m:r>
                      <a:rPr lang="en-US" i="1">
                        <a:latin typeface="Cambria Math" panose="02040503050406030204" pitchFamily="18" charset="0"/>
                      </a:rPr>
                      <m:t>𝑖</m:t>
                    </m:r>
                  </m:oMath>
                </a14:m>
                <a:r>
                  <a:rPr lang="en-US" dirty="0"/>
                  <a:t>’s weak preference relation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m:t>
                        </m:r>
                      </m:e>
                      <m:sub>
                        <m:r>
                          <a:rPr lang="en-US" i="1">
                            <a:latin typeface="Cambria Math" panose="02040503050406030204" pitchFamily="18" charset="0"/>
                          </a:rPr>
                          <m:t>𝑖</m:t>
                        </m:r>
                      </m:sub>
                    </m:sSub>
                  </m:oMath>
                </a14:m>
                <a:r>
                  <a:rPr lang="en-US" dirty="0"/>
                  <a:t> is both </a:t>
                </a:r>
                <a:r>
                  <a:rPr lang="en-US" b="1" dirty="0"/>
                  <a:t>complete</a:t>
                </a:r>
                <a:r>
                  <a:rPr lang="en-US" dirty="0"/>
                  <a:t> and </a:t>
                </a:r>
                <a:r>
                  <a:rPr lang="en-US" b="1" dirty="0"/>
                  <a:t>transitive.</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(Completeness): </a:t>
                </a:r>
                <a:r>
                  <a:rPr lang="en-US" dirty="0"/>
                  <a:t>For all </a:t>
                </a:r>
                <a14:m>
                  <m:oMath xmlns:m="http://schemas.openxmlformats.org/officeDocument/2006/math">
                    <m:r>
                      <a:rPr lang="en-US" i="1">
                        <a:latin typeface="Cambria Math" panose="02040503050406030204" pitchFamily="18" charset="0"/>
                      </a:rPr>
                      <m:t>𝜔</m:t>
                    </m:r>
                    <m:r>
                      <a:rPr lang="en-US" i="1">
                        <a:latin typeface="Cambria Math" panose="02040503050406030204" pitchFamily="18" charset="0"/>
                      </a:rPr>
                      <m:t>,</m:t>
                    </m:r>
                    <m:r>
                      <a:rPr lang="en-US" i="1">
                        <a:latin typeface="Cambria Math" panose="02040503050406030204" pitchFamily="18" charset="0"/>
                      </a:rPr>
                      <m:t>𝜔</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𝛺</m:t>
                        </m:r>
                      </m:e>
                      <m:sub>
                        <m:r>
                          <a:rPr lang="en-US" i="1">
                            <a:latin typeface="Cambria Math" panose="02040503050406030204" pitchFamily="18" charset="0"/>
                          </a:rPr>
                          <m:t>𝑖</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𝜔</m:t>
                        </m:r>
                        <m:r>
                          <a:rPr lang="en-US">
                            <a:latin typeface="Cambria Math" panose="02040503050406030204" pitchFamily="18" charset="0"/>
                          </a:rPr>
                          <m:t>≿</m:t>
                        </m:r>
                      </m:e>
                      <m:sub>
                        <m:r>
                          <a:rPr lang="en-US" i="1">
                            <a:latin typeface="Cambria Math" panose="02040503050406030204" pitchFamily="18" charset="0"/>
                          </a:rPr>
                          <m:t>𝑖</m:t>
                        </m:r>
                      </m:sub>
                    </m:sSub>
                    <m:r>
                      <a:rPr lang="en-US" i="1">
                        <a:latin typeface="Cambria Math" panose="02040503050406030204" pitchFamily="18" charset="0"/>
                      </a:rPr>
                      <m:t>𝜔</m:t>
                    </m:r>
                    <m:r>
                      <a:rPr lang="en-US" i="1">
                        <a:latin typeface="Cambria Math" panose="02040503050406030204" pitchFamily="18" charset="0"/>
                      </a:rPr>
                      <m:t>′</m:t>
                    </m:r>
                  </m:oMath>
                </a14:m>
                <a:r>
                  <a:rPr lang="en-US" dirty="0"/>
                  <a:t>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𝜔</m:t>
                        </m:r>
                        <m:r>
                          <a:rPr lang="en-US" i="1">
                            <a:latin typeface="Cambria Math" panose="02040503050406030204" pitchFamily="18" charset="0"/>
                          </a:rPr>
                          <m:t>′</m:t>
                        </m:r>
                        <m:r>
                          <a:rPr lang="en-US">
                            <a:latin typeface="Cambria Math" panose="02040503050406030204" pitchFamily="18" charset="0"/>
                          </a:rPr>
                          <m:t>≿</m:t>
                        </m:r>
                      </m:e>
                      <m:sub>
                        <m:r>
                          <a:rPr lang="en-US" i="1">
                            <a:latin typeface="Cambria Math" panose="02040503050406030204" pitchFamily="18" charset="0"/>
                          </a:rPr>
                          <m:t>𝑖</m:t>
                        </m:r>
                      </m:sub>
                    </m:sSub>
                    <m:r>
                      <a:rPr lang="en-US" i="1">
                        <a:latin typeface="Cambria Math" panose="02040503050406030204" pitchFamily="18" charset="0"/>
                      </a:rPr>
                      <m:t>𝜔</m:t>
                    </m:r>
                    <m:r>
                      <a:rPr lang="en-US" b="0" i="0" smtClean="0">
                        <a:latin typeface="Cambria Math" panose="02040503050406030204" pitchFamily="18" charset="0"/>
                      </a:rPr>
                      <m:t>.</m:t>
                    </m:r>
                  </m:oMath>
                </a14:m>
                <a:r>
                  <a:rPr lang="en-US" dirty="0"/>
                  <a: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(Transitivity): </a:t>
                </a:r>
                <a:r>
                  <a:rPr lang="en-US" dirty="0"/>
                  <a:t>For all </a:t>
                </a:r>
                <a14:m>
                  <m:oMath xmlns:m="http://schemas.openxmlformats.org/officeDocument/2006/math">
                    <m:r>
                      <a:rPr lang="en-US" i="1">
                        <a:latin typeface="Cambria Math" panose="02040503050406030204" pitchFamily="18" charset="0"/>
                      </a:rPr>
                      <m:t>𝜔</m:t>
                    </m:r>
                    <m:r>
                      <a:rPr lang="en-US" i="1">
                        <a:latin typeface="Cambria Math" panose="02040503050406030204" pitchFamily="18" charset="0"/>
                      </a:rPr>
                      <m:t>,</m:t>
                    </m:r>
                    <m:r>
                      <a:rPr lang="en-US" i="1">
                        <a:latin typeface="Cambria Math" panose="02040503050406030204" pitchFamily="18" charset="0"/>
                      </a:rPr>
                      <m:t>𝜔</m:t>
                    </m:r>
                    <m:r>
                      <a:rPr lang="en-US" i="1">
                        <a:latin typeface="Cambria Math" panose="02040503050406030204" pitchFamily="18" charset="0"/>
                      </a:rPr>
                      <m:t>′, </m:t>
                    </m:r>
                    <m:r>
                      <a:rPr lang="en-US" i="1">
                        <a:latin typeface="Cambria Math" panose="02040503050406030204" pitchFamily="18" charset="0"/>
                      </a:rPr>
                      <m:t>𝜔</m:t>
                    </m:r>
                    <m:r>
                      <a:rPr lang="en-US" i="1">
                        <a:latin typeface="Cambria Math" panose="02040503050406030204" pitchFamily="18" charset="0"/>
                      </a:rPr>
                      <m:t>′′</m:t>
                    </m:r>
                    <m:r>
                      <a:rPr lang="ko-KR" alt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𝛺</m:t>
                        </m:r>
                      </m:e>
                      <m:sub>
                        <m:r>
                          <a:rPr lang="en-US" i="1">
                            <a:latin typeface="Cambria Math" panose="02040503050406030204" pitchFamily="18" charset="0"/>
                          </a:rPr>
                          <m:t>𝑖</m:t>
                        </m:r>
                      </m:sub>
                    </m:sSub>
                  </m:oMath>
                </a14:m>
                <a:r>
                  <a:rPr lang="en-US" dirty="0"/>
                  <a:t>, 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𝜔</m:t>
                        </m:r>
                        <m:r>
                          <a:rPr lang="en-US">
                            <a:latin typeface="Cambria Math" panose="02040503050406030204" pitchFamily="18" charset="0"/>
                          </a:rPr>
                          <m:t>≿</m:t>
                        </m:r>
                      </m:e>
                      <m:sub>
                        <m:r>
                          <a:rPr lang="en-US" i="1">
                            <a:latin typeface="Cambria Math" panose="02040503050406030204" pitchFamily="18" charset="0"/>
                          </a:rPr>
                          <m:t>𝑖</m:t>
                        </m:r>
                      </m:sub>
                    </m:sSub>
                    <m:r>
                      <a:rPr lang="en-US" i="1">
                        <a:latin typeface="Cambria Math" panose="02040503050406030204" pitchFamily="18" charset="0"/>
                      </a:rPr>
                      <m:t>𝜔</m:t>
                    </m:r>
                    <m:r>
                      <a:rPr lang="en-US" i="1">
                        <a:latin typeface="Cambria Math" panose="02040503050406030204" pitchFamily="18" charset="0"/>
                      </a:rPr>
                      <m:t>′</m:t>
                    </m:r>
                  </m:oMath>
                </a14:m>
                <a:r>
                  <a:rPr lang="en-US" dirty="0"/>
                  <a:t>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𝜔</m:t>
                        </m:r>
                        <m:r>
                          <a:rPr lang="en-US" i="1">
                            <a:latin typeface="Cambria Math" panose="02040503050406030204" pitchFamily="18" charset="0"/>
                          </a:rPr>
                          <m:t>′</m:t>
                        </m:r>
                        <m:r>
                          <a:rPr lang="en-US">
                            <a:latin typeface="Cambria Math" panose="02040503050406030204" pitchFamily="18" charset="0"/>
                          </a:rPr>
                          <m:t>≿</m:t>
                        </m:r>
                      </m:e>
                      <m:sub>
                        <m:r>
                          <a:rPr lang="en-US" i="1">
                            <a:latin typeface="Cambria Math" panose="02040503050406030204" pitchFamily="18" charset="0"/>
                          </a:rPr>
                          <m:t>𝑖</m:t>
                        </m:r>
                      </m:sub>
                    </m:sSub>
                    <m:r>
                      <a:rPr lang="en-US" i="1">
                        <a:latin typeface="Cambria Math" panose="02040503050406030204" pitchFamily="18" charset="0"/>
                      </a:rPr>
                      <m:t>𝜔</m:t>
                    </m:r>
                    <m:r>
                      <a:rPr lang="en-US" i="1">
                        <a:latin typeface="Cambria Math" panose="02040503050406030204" pitchFamily="18" charset="0"/>
                      </a:rPr>
                      <m:t>′′,</m:t>
                    </m:r>
                  </m:oMath>
                </a14:m>
                <a:r>
                  <a:rPr lang="en-US" dirty="0"/>
                  <a:t> then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𝜔</m:t>
                        </m:r>
                        <m:r>
                          <a:rPr lang="en-US">
                            <a:latin typeface="Cambria Math" panose="02040503050406030204" pitchFamily="18" charset="0"/>
                          </a:rPr>
                          <m:t>≿</m:t>
                        </m:r>
                      </m:e>
                      <m:sub>
                        <m:r>
                          <a:rPr lang="en-US" i="1">
                            <a:latin typeface="Cambria Math" panose="02040503050406030204" pitchFamily="18" charset="0"/>
                          </a:rPr>
                          <m:t>𝑖</m:t>
                        </m:r>
                      </m:sub>
                    </m:sSub>
                    <m:r>
                      <a:rPr lang="en-US" i="1">
                        <a:latin typeface="Cambria Math" panose="02040503050406030204" pitchFamily="18" charset="0"/>
                      </a:rPr>
                      <m:t>𝜔</m:t>
                    </m:r>
                    <m:r>
                      <a:rPr lang="en-US" i="1">
                        <a:latin typeface="Cambria Math" panose="02040503050406030204" pitchFamily="18" charset="0"/>
                      </a:rPr>
                      <m:t>′′</m:t>
                    </m:r>
                  </m:oMath>
                </a14:m>
                <a:r>
                  <a:rPr lang="en-US" dirty="0"/>
                  <a:t>. </a:t>
                </a:r>
              </a:p>
              <a:p>
                <a:pPr marL="285750" indent="-285750">
                  <a:buFont typeface="Arial" panose="020B0604020202020204" pitchFamily="34" charset="0"/>
                  <a:buChar char="•"/>
                </a:pPr>
                <a:endParaRPr lang="en-US" dirty="0"/>
              </a:p>
              <a:p>
                <a:pPr marL="285750" indent="-285750">
                  <a:buFont typeface="Wingdings" pitchFamily="2" charset="2"/>
                  <a:buChar char="à"/>
                </a:pPr>
                <a:r>
                  <a:rPr lang="en-US" dirty="0"/>
                  <a:t>This implies that each individual can rank from best to worst (including ties) all the worlds to which they belong. </a:t>
                </a:r>
              </a:p>
              <a:p>
                <a:endParaRPr lang="en-US" dirty="0"/>
              </a:p>
              <a:p>
                <a:pPr marL="285750" indent="-285750">
                  <a:buFont typeface="Arial" panose="020B0604020202020204" pitchFamily="34" charset="0"/>
                  <a:buChar char="•"/>
                </a:pPr>
                <a:endParaRPr lang="en-US" altLang="ko-KR" dirty="0"/>
              </a:p>
              <a:p>
                <a:pPr marL="285750" indent="-285750">
                  <a:buFont typeface="Arial" panose="020B0604020202020204" pitchFamily="34" charset="0"/>
                  <a:buChar char="•"/>
                </a:pPr>
                <a:endParaRPr lang="ko-KR" altLang="ko-KR" dirty="0"/>
              </a:p>
              <a:p>
                <a:pPr marL="285750" indent="-285750">
                  <a:spcAft>
                    <a:spcPts val="1000"/>
                  </a:spcAft>
                  <a:buFont typeface="Arial" panose="020B0604020202020204" pitchFamily="34" charset="0"/>
                  <a:buChar char="•"/>
                </a:pPr>
                <a:endParaRPr lang="ko-KR" altLang="ko-KR" dirty="0"/>
              </a:p>
              <a:p>
                <a:pPr marL="285750" indent="-285750">
                  <a:spcAft>
                    <a:spcPts val="1000"/>
                  </a:spcAft>
                  <a:buFont typeface="Arial" panose="020B0604020202020204" pitchFamily="34" charset="0"/>
                  <a:buChar char="•"/>
                </a:pPr>
                <a:endParaRPr lang="en-US" altLang="ko-KR" dirty="0"/>
              </a:p>
              <a:p>
                <a:pPr marL="285750" indent="-285750">
                  <a:spcAft>
                    <a:spcPts val="1000"/>
                  </a:spcAft>
                  <a:buFont typeface="Arial" panose="020B0604020202020204" pitchFamily="34" charset="0"/>
                  <a:buChar char="•"/>
                </a:pPr>
                <a:endParaRPr lang="en-US" altLang="ko-KR" dirty="0">
                  <a:ea typeface="맑은 고딕" panose="020B0503020000020004" pitchFamily="50" charset="-127"/>
                  <a:cs typeface="Times New Roman" panose="02020603050405020304" pitchFamily="18" charset="0"/>
                  <a:sym typeface="Wingdings" panose="05000000000000000000" pitchFamily="2" charset="2"/>
                </a:endParaRPr>
              </a:p>
              <a:p>
                <a:pPr>
                  <a:spcAft>
                    <a:spcPts val="1000"/>
                  </a:spcAft>
                </a:pPr>
                <a:endParaRPr lang="en-US" altLang="ko-KR" dirty="0">
                  <a:ea typeface="맑은 고딕" panose="020B0503020000020004" pitchFamily="50" charset="-127"/>
                  <a:cs typeface="Times New Roman" panose="02020603050405020304" pitchFamily="18" charset="0"/>
                  <a:sym typeface="Wingdings" panose="05000000000000000000" pitchFamily="2" charset="2"/>
                </a:endParaRPr>
              </a:p>
              <a:p>
                <a:pPr marL="285750" indent="-285750">
                  <a:spcAft>
                    <a:spcPts val="1000"/>
                  </a:spcAft>
                  <a:buFont typeface="Arial" panose="020B0604020202020204" pitchFamily="34" charset="0"/>
                  <a:buChar char="•"/>
                </a:pPr>
                <a:endParaRPr lang="en-US" altLang="ko-KR" dirty="0">
                  <a:ea typeface="맑은 고딕" panose="020B0503020000020004" pitchFamily="50" charset="-127"/>
                  <a:cs typeface="Times New Roman" panose="02020603050405020304" pitchFamily="18" charset="0"/>
                </a:endParaRPr>
              </a:p>
              <a:p>
                <a:pPr marL="285750" indent="-285750">
                  <a:spcAft>
                    <a:spcPts val="1000"/>
                  </a:spcAft>
                  <a:buFont typeface="Wingdings" panose="05000000000000000000" pitchFamily="2" charset="2"/>
                  <a:buChar char="à"/>
                </a:pPr>
                <a:endParaRPr lang="en-US" altLang="ko-KR" dirty="0">
                  <a:ea typeface="맑은 고딕" panose="020B0503020000020004" pitchFamily="50" charset="-127"/>
                  <a:cs typeface="Times New Roman" panose="02020603050405020304" pitchFamily="18" charset="0"/>
                </a:endParaRPr>
              </a:p>
              <a:p>
                <a:pPr marL="285750" indent="-285750">
                  <a:spcAft>
                    <a:spcPts val="1000"/>
                  </a:spcAft>
                  <a:buFont typeface="Arial" panose="020B0604020202020204" pitchFamily="34" charset="0"/>
                  <a:buChar char="•"/>
                </a:pPr>
                <a:endParaRPr lang="en-US" altLang="ko-KR" dirty="0">
                  <a:effectLst/>
                  <a:ea typeface="맑은 고딕" panose="020B0503020000020004" pitchFamily="50" charset="-127"/>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67085545-0DE7-5461-43EB-EBB60D234C00}"/>
                  </a:ext>
                </a:extLst>
              </p:cNvPr>
              <p:cNvSpPr txBox="1">
                <a:spLocks noRot="1" noChangeAspect="1" noMove="1" noResize="1" noEditPoints="1" noAdjustHandles="1" noChangeArrowheads="1" noChangeShapeType="1" noTextEdit="1"/>
              </p:cNvSpPr>
              <p:nvPr/>
            </p:nvSpPr>
            <p:spPr>
              <a:xfrm>
                <a:off x="0" y="0"/>
                <a:ext cx="9144000" cy="9058890"/>
              </a:xfrm>
              <a:prstGeom prst="rect">
                <a:avLst/>
              </a:prstGeom>
              <a:blipFill>
                <a:blip r:embed="rId2"/>
                <a:stretch>
                  <a:fillRect l="-694" t="-420"/>
                </a:stretch>
              </a:blipFill>
            </p:spPr>
            <p:txBody>
              <a:bodyPr/>
              <a:lstStyle/>
              <a:p>
                <a:r>
                  <a:rPr lang="en-US">
                    <a:noFill/>
                  </a:rPr>
                  <a:t> </a:t>
                </a:r>
              </a:p>
            </p:txBody>
          </p:sp>
        </mc:Fallback>
      </mc:AlternateContent>
    </p:spTree>
    <p:extLst>
      <p:ext uri="{BB962C8B-B14F-4D97-AF65-F5344CB8AC3E}">
        <p14:creationId xmlns:p14="http://schemas.microsoft.com/office/powerpoint/2010/main" val="2455393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fade">
                                      <p:cBhvr>
                                        <p:cTn id="27" dur="500"/>
                                        <p:tgtEl>
                                          <p:spTgt spid="4">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10" end="10"/>
                                            </p:txEl>
                                          </p:spTgt>
                                        </p:tgtEl>
                                        <p:attrNameLst>
                                          <p:attrName>style.visibility</p:attrName>
                                        </p:attrNameLst>
                                      </p:cBhvr>
                                      <p:to>
                                        <p:strVal val="visible"/>
                                      </p:to>
                                    </p:set>
                                    <p:animEffect transition="in" filter="fade">
                                      <p:cBhvr>
                                        <p:cTn id="32" dur="500"/>
                                        <p:tgtEl>
                                          <p:spTgt spid="4">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12" end="12"/>
                                            </p:txEl>
                                          </p:spTgt>
                                        </p:tgtEl>
                                        <p:attrNameLst>
                                          <p:attrName>style.visibility</p:attrName>
                                        </p:attrNameLst>
                                      </p:cBhvr>
                                      <p:to>
                                        <p:strVal val="visible"/>
                                      </p:to>
                                    </p:set>
                                    <p:animEffect transition="in" filter="fade">
                                      <p:cBhvr>
                                        <p:cTn id="37" dur="500"/>
                                        <p:tgtEl>
                                          <p:spTgt spid="4">
                                            <p:txEl>
                                              <p:pRg st="12" end="1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14" end="14"/>
                                            </p:txEl>
                                          </p:spTgt>
                                        </p:tgtEl>
                                        <p:attrNameLst>
                                          <p:attrName>style.visibility</p:attrName>
                                        </p:attrNameLst>
                                      </p:cBhvr>
                                      <p:to>
                                        <p:strVal val="visible"/>
                                      </p:to>
                                    </p:set>
                                    <p:animEffect transition="in" filter="fade">
                                      <p:cBhvr>
                                        <p:cTn id="42" dur="500"/>
                                        <p:tgtEl>
                                          <p:spTgt spid="4">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22602</TotalTime>
  <Words>5958</Words>
  <Application>Microsoft Macintosh PowerPoint</Application>
  <PresentationFormat>On-screen Show (4:3)</PresentationFormat>
  <Paragraphs>637</Paragraphs>
  <Slides>41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맑은 고딕</vt:lpstr>
      <vt:lpstr>Arial</vt:lpstr>
      <vt:lpstr>Calibri</vt:lpstr>
      <vt:lpstr>Calibri Light</vt:lpstr>
      <vt:lpstr>Cambria Math</vt:lpstr>
      <vt:lpstr>Times New Roman</vt:lpstr>
      <vt:lpstr>Wingdings</vt:lpstr>
      <vt:lpstr>Office 테마</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Hun Chung</dc:creator>
  <cp:lastModifiedBy>Chung, Hun</cp:lastModifiedBy>
  <cp:revision>84</cp:revision>
  <dcterms:created xsi:type="dcterms:W3CDTF">2022-05-11T04:39:17Z</dcterms:created>
  <dcterms:modified xsi:type="dcterms:W3CDTF">2025-06-08T16:34:53Z</dcterms:modified>
</cp:coreProperties>
</file>