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62" r:id="rId2"/>
    <p:sldId id="363" r:id="rId3"/>
    <p:sldId id="412" r:id="rId4"/>
    <p:sldId id="393" r:id="rId5"/>
    <p:sldId id="394" r:id="rId6"/>
    <p:sldId id="418" r:id="rId7"/>
    <p:sldId id="413" r:id="rId8"/>
    <p:sldId id="366" r:id="rId9"/>
    <p:sldId id="414" r:id="rId10"/>
    <p:sldId id="415" r:id="rId11"/>
    <p:sldId id="416" r:id="rId12"/>
    <p:sldId id="417" r:id="rId13"/>
    <p:sldId id="402" r:id="rId14"/>
    <p:sldId id="411" r:id="rId15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은경 서" initials="은서" lastIdx="1" clrIdx="0">
    <p:extLst>
      <p:ext uri="{19B8F6BF-5375-455C-9EA6-DF929625EA0E}">
        <p15:presenceInfo xmlns:p15="http://schemas.microsoft.com/office/powerpoint/2012/main" userId="49ec6008919a80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51"/>
    <p:restoredTop sz="82319" autoAdjust="0"/>
  </p:normalViewPr>
  <p:slideViewPr>
    <p:cSldViewPr snapToGrid="0" snapToObjects="1">
      <p:cViewPr varScale="1">
        <p:scale>
          <a:sx n="92" d="100"/>
          <a:sy n="92" d="100"/>
        </p:scale>
        <p:origin x="196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6" d="100"/>
        <a:sy n="196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DAU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5월 9일</c:v>
                </c:pt>
                <c:pt idx="1">
                  <c:v>5월 11일</c:v>
                </c:pt>
                <c:pt idx="2">
                  <c:v>5월 16일</c:v>
                </c:pt>
                <c:pt idx="3">
                  <c:v>5월 19일</c:v>
                </c:pt>
                <c:pt idx="4">
                  <c:v>5월 21일</c:v>
                </c:pt>
                <c:pt idx="5">
                  <c:v>5월 23일</c:v>
                </c:pt>
                <c:pt idx="6">
                  <c:v>5월 29일</c:v>
                </c:pt>
                <c:pt idx="7">
                  <c:v>6월 7일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13</c:v>
                </c:pt>
                <c:pt idx="1">
                  <c:v>2</c:v>
                </c:pt>
                <c:pt idx="2">
                  <c:v>10</c:v>
                </c:pt>
                <c:pt idx="3">
                  <c:v>2</c:v>
                </c:pt>
                <c:pt idx="4">
                  <c:v>1</c:v>
                </c:pt>
                <c:pt idx="5">
                  <c:v>10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DAB-4778-878A-9AFB7AAF5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6932576"/>
        <c:axId val="1726929696"/>
      </c:lineChart>
      <c:catAx>
        <c:axId val="172693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26929696"/>
        <c:crosses val="autoZero"/>
        <c:auto val="1"/>
        <c:lblAlgn val="ctr"/>
        <c:lblOffset val="100"/>
        <c:noMultiLvlLbl val="0"/>
      </c:catAx>
      <c:valAx>
        <c:axId val="1726929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2693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2024/6/12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30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2024/6/12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3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43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클리프</a:t>
            </a:r>
            <a:r>
              <a:rPr lang="ko-KR" altLang="en-US" dirty="0"/>
              <a:t> </a:t>
            </a:r>
            <a:r>
              <a:rPr lang="ko-KR" altLang="en-US" dirty="0" err="1"/>
              <a:t>블레진스키가</a:t>
            </a:r>
            <a:r>
              <a:rPr lang="ko-KR" altLang="en-US" dirty="0"/>
              <a:t> 만든 게임으로 주목을 받으며 출시를 하였지만 발매 당일 스팀 최대 </a:t>
            </a:r>
            <a:r>
              <a:rPr lang="ko-KR" altLang="en-US" dirty="0" err="1"/>
              <a:t>동접자</a:t>
            </a:r>
            <a:r>
              <a:rPr lang="ko-KR" altLang="en-US" dirty="0"/>
              <a:t> 수가 </a:t>
            </a:r>
            <a:r>
              <a:rPr lang="en-US" altLang="ko-KR" dirty="0"/>
              <a:t>3003</a:t>
            </a:r>
            <a:r>
              <a:rPr lang="ko-KR" altLang="en-US" dirty="0"/>
              <a:t>명으로 </a:t>
            </a:r>
            <a:r>
              <a:rPr lang="en-US" altLang="ko-KR" dirty="0"/>
              <a:t>100</a:t>
            </a:r>
            <a:r>
              <a:rPr lang="ko-KR" altLang="en-US" dirty="0"/>
              <a:t>위권 안에 진입하는데 실패했습니다</a:t>
            </a:r>
            <a:r>
              <a:rPr lang="en-US" altLang="ko-KR" dirty="0"/>
              <a:t>. </a:t>
            </a:r>
            <a:r>
              <a:rPr lang="ko-KR" altLang="en-US" dirty="0"/>
              <a:t>게임의 컨텐츠가 부족하고 캐릭터가 개성적이지 않다는 문제점을 많은 유저들이 지적을 하였고 이러한 문제점들로 인해 유저가 매일 꾸준히 줄면서 발매 한달이 지난 시점에는 평균 </a:t>
            </a:r>
            <a:r>
              <a:rPr lang="ko-KR" altLang="en-US" dirty="0" err="1"/>
              <a:t>동접자</a:t>
            </a:r>
            <a:r>
              <a:rPr lang="ko-KR" altLang="en-US" dirty="0"/>
              <a:t> 수가 </a:t>
            </a:r>
            <a:r>
              <a:rPr lang="en-US" altLang="ko-KR" dirty="0"/>
              <a:t>200</a:t>
            </a:r>
            <a:r>
              <a:rPr lang="ko-KR" altLang="en-US" dirty="0"/>
              <a:t>명 이하였습니다</a:t>
            </a:r>
            <a:r>
              <a:rPr lang="en-US" altLang="ko-KR" dirty="0"/>
              <a:t> </a:t>
            </a:r>
            <a:r>
              <a:rPr lang="ko-KR" altLang="en-US" dirty="0"/>
              <a:t>서버에 유저가 </a:t>
            </a:r>
            <a:r>
              <a:rPr lang="ko-KR" altLang="en-US" dirty="0" err="1"/>
              <a:t>아예없는</a:t>
            </a:r>
            <a:r>
              <a:rPr lang="ko-KR" altLang="en-US" dirty="0"/>
              <a:t> 날이 많았습니다</a:t>
            </a:r>
            <a:r>
              <a:rPr lang="en-US" altLang="ko-KR" dirty="0"/>
              <a:t>. </a:t>
            </a:r>
            <a:r>
              <a:rPr lang="ko-KR" altLang="en-US" dirty="0"/>
              <a:t>결국 </a:t>
            </a:r>
            <a:r>
              <a:rPr lang="en-US" altLang="ko-KR" dirty="0"/>
              <a:t>2018</a:t>
            </a:r>
            <a:r>
              <a:rPr lang="ko-KR" altLang="en-US" dirty="0"/>
              <a:t>년 서비스 종료를 하였습니다</a:t>
            </a:r>
            <a:r>
              <a:rPr lang="en-US" altLang="ko-KR" dirty="0"/>
              <a:t>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509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ko-KR" altLang="en-US" dirty="0" err="1"/>
              <a:t>배틀본입니다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755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출시 초기에는 많은 관심을 받았으나 곧 바로 출시된 </a:t>
            </a:r>
            <a:r>
              <a:rPr lang="ko-KR" altLang="en-US" dirty="0" err="1"/>
              <a:t>오버워치와</a:t>
            </a:r>
            <a:r>
              <a:rPr lang="ko-KR" altLang="en-US" dirty="0"/>
              <a:t> 경쟁에서 밀려 급격하게 유저 수가 감소 하였습니다</a:t>
            </a:r>
            <a:r>
              <a:rPr lang="en-US" altLang="ko-KR" dirty="0"/>
              <a:t>. </a:t>
            </a:r>
            <a:r>
              <a:rPr lang="ko-KR" altLang="en-US" dirty="0"/>
              <a:t>효과음과 </a:t>
            </a:r>
            <a:r>
              <a:rPr lang="ko-KR" altLang="en-US" dirty="0" err="1"/>
              <a:t>싱글플레이가</a:t>
            </a:r>
            <a:r>
              <a:rPr lang="ko-KR" altLang="en-US" dirty="0"/>
              <a:t> 너무 </a:t>
            </a:r>
            <a:r>
              <a:rPr lang="ko-KR" altLang="en-US" dirty="0" err="1"/>
              <a:t>루즈하다는</a:t>
            </a:r>
            <a:r>
              <a:rPr lang="ko-KR" altLang="en-US" dirty="0"/>
              <a:t> 평가가 많았고 이로 인해 유저들은 더욱 빠르게 감소하였습니다</a:t>
            </a:r>
            <a:r>
              <a:rPr lang="en-US" altLang="ko-KR" dirty="0"/>
              <a:t>. 2018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40</a:t>
            </a:r>
            <a:r>
              <a:rPr lang="ko-KR" altLang="en-US" dirty="0"/>
              <a:t>명의 유저가 플레이 하였고 결국 </a:t>
            </a:r>
            <a:r>
              <a:rPr lang="en-US" altLang="ko-KR" dirty="0"/>
              <a:t>21</a:t>
            </a:r>
            <a:r>
              <a:rPr lang="ko-KR" altLang="en-US" dirty="0"/>
              <a:t>년 서비스를 종료하였습니다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515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유저 유지 실패 확률입니다 게임이 출시 후 유저 유지를 실패하는 확률에 대한 구체적인 통계는 게임유형</a:t>
            </a:r>
            <a:r>
              <a:rPr lang="en-US" altLang="ko-KR" dirty="0"/>
              <a:t>, </a:t>
            </a:r>
            <a:r>
              <a:rPr lang="ko-KR" altLang="en-US" dirty="0"/>
              <a:t>시장 상황</a:t>
            </a:r>
            <a:r>
              <a:rPr lang="en-US" altLang="ko-KR" dirty="0"/>
              <a:t>, </a:t>
            </a:r>
            <a:r>
              <a:rPr lang="ko-KR" altLang="en-US" dirty="0"/>
              <a:t>마케팅 전략</a:t>
            </a:r>
            <a:r>
              <a:rPr lang="en-US" altLang="ko-KR" dirty="0"/>
              <a:t>, </a:t>
            </a:r>
            <a:r>
              <a:rPr lang="ko-KR" altLang="en-US" dirty="0"/>
              <a:t>게임의 </a:t>
            </a:r>
            <a:r>
              <a:rPr lang="ko-KR" altLang="en-US" dirty="0" err="1"/>
              <a:t>품질등</a:t>
            </a:r>
            <a:r>
              <a:rPr lang="ko-KR" altLang="en-US" dirty="0"/>
              <a:t> 다양한 요인에 따라 달라질 수 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피씨콘솔게임의</a:t>
            </a:r>
            <a:r>
              <a:rPr lang="ko-KR" altLang="en-US" dirty="0"/>
              <a:t> 경우 </a:t>
            </a:r>
            <a:r>
              <a:rPr lang="ko-KR" altLang="en-US" dirty="0" err="1"/>
              <a:t>첫달에</a:t>
            </a:r>
            <a:r>
              <a:rPr lang="ko-KR" altLang="en-US" dirty="0"/>
              <a:t> 유저의 약 </a:t>
            </a:r>
            <a:r>
              <a:rPr lang="en-US" altLang="ko-KR" dirty="0"/>
              <a:t>50%</a:t>
            </a:r>
            <a:r>
              <a:rPr lang="ko-KR" altLang="en-US" dirty="0"/>
              <a:t>를 잃는 경우가 많습니다</a:t>
            </a:r>
            <a:r>
              <a:rPr lang="en-US" altLang="ko-KR" dirty="0"/>
              <a:t>. </a:t>
            </a:r>
            <a:r>
              <a:rPr lang="ko-KR" altLang="en-US" dirty="0"/>
              <a:t>모바일 게임은 피시보다 더 높은 </a:t>
            </a:r>
            <a:r>
              <a:rPr lang="en-US" altLang="ko-KR" dirty="0"/>
              <a:t>80</a:t>
            </a:r>
            <a:r>
              <a:rPr lang="ko-KR" altLang="en-US" dirty="0"/>
              <a:t>프로입니다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게임 산업에서 상당수의 게임이 성공하지 못하고 시장에서 빠르게 사라집니다</a:t>
            </a:r>
            <a:r>
              <a:rPr lang="en-US" altLang="ko-KR" dirty="0"/>
              <a:t>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26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686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985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게임에 대해 간단하게 설명하겠습니다</a:t>
            </a:r>
            <a:r>
              <a:rPr lang="en-US" altLang="ko-KR" dirty="0"/>
              <a:t>. </a:t>
            </a:r>
            <a:r>
              <a:rPr lang="ko-KR" altLang="en-US" dirty="0"/>
              <a:t>검 강화 하기라는 게임입니다</a:t>
            </a:r>
            <a:r>
              <a:rPr lang="en-US" altLang="ko-KR" dirty="0"/>
              <a:t>. 1</a:t>
            </a:r>
            <a:r>
              <a:rPr lang="ko-KR" altLang="en-US" dirty="0"/>
              <a:t>단계부터 </a:t>
            </a:r>
            <a:r>
              <a:rPr lang="en-US" altLang="ko-KR" dirty="0"/>
              <a:t>25</a:t>
            </a:r>
            <a:r>
              <a:rPr lang="ko-KR" altLang="en-US" dirty="0"/>
              <a:t>단계까지 검을 강화하면 되는 간단한 게임입니다</a:t>
            </a:r>
            <a:r>
              <a:rPr lang="en-US" altLang="ko-KR" dirty="0"/>
              <a:t>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335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출시일 </a:t>
            </a:r>
            <a:r>
              <a:rPr lang="en-US" altLang="zh-CN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9</a:t>
            </a:r>
            <a:r>
              <a:rPr lang="ko-KR" altLang="en-US" dirty="0"/>
              <a:t>일 </a:t>
            </a:r>
            <a:r>
              <a:rPr lang="en-US" altLang="ko-KR" dirty="0"/>
              <a:t>13</a:t>
            </a:r>
            <a:r>
              <a:rPr lang="ko-KR" altLang="en-US" dirty="0"/>
              <a:t>명으로 최다 인원이 플레이 했습니다</a:t>
            </a:r>
            <a:r>
              <a:rPr lang="en-US" altLang="ko-KR" dirty="0"/>
              <a:t>. </a:t>
            </a:r>
            <a:r>
              <a:rPr lang="ko-KR" altLang="en-US" dirty="0"/>
              <a:t>출시일 이벤트를 진행했음에도 불구하고 유저들이 저조했습니다</a:t>
            </a:r>
            <a:r>
              <a:rPr lang="en-US" altLang="ko-KR" dirty="0"/>
              <a:t>. 16</a:t>
            </a:r>
            <a:r>
              <a:rPr lang="ko-KR" altLang="en-US" dirty="0"/>
              <a:t>일 </a:t>
            </a:r>
            <a:r>
              <a:rPr lang="en-US" altLang="ko-KR" dirty="0"/>
              <a:t>23</a:t>
            </a:r>
            <a:r>
              <a:rPr lang="ko-KR" altLang="en-US" dirty="0"/>
              <a:t>일 수업을 진행한 날짜에는 잠깐 유저의 수가 증가했습니다</a:t>
            </a:r>
            <a:r>
              <a:rPr lang="en-US" altLang="ko-KR" dirty="0"/>
              <a:t>. </a:t>
            </a:r>
            <a:r>
              <a:rPr lang="ko-KR" altLang="en-US" dirty="0"/>
              <a:t>하지만 이것도 </a:t>
            </a:r>
            <a:r>
              <a:rPr lang="ko-KR" altLang="en-US" dirty="0" err="1"/>
              <a:t>잠시일뿐</a:t>
            </a:r>
            <a:r>
              <a:rPr lang="ko-KR" altLang="en-US" dirty="0"/>
              <a:t> 플레이 유저가 </a:t>
            </a:r>
            <a:r>
              <a:rPr lang="ko-KR" altLang="en-US" dirty="0" err="1"/>
              <a:t>아예없는</a:t>
            </a:r>
            <a:r>
              <a:rPr lang="ko-KR" altLang="en-US" dirty="0"/>
              <a:t> 날이 많았습니다</a:t>
            </a:r>
            <a:r>
              <a:rPr lang="en-US" altLang="ko-KR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267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Dau</a:t>
            </a:r>
            <a:r>
              <a:rPr lang="ko-KR" altLang="en-US" dirty="0"/>
              <a:t>를 분석하고 크게 </a:t>
            </a:r>
            <a:r>
              <a:rPr lang="en-US" altLang="ko-KR" dirty="0"/>
              <a:t>4</a:t>
            </a:r>
            <a:r>
              <a:rPr lang="ko-KR" altLang="en-US" dirty="0"/>
              <a:t>가지의 문제점을 도출했습니다</a:t>
            </a:r>
            <a:r>
              <a:rPr lang="en-US" altLang="ko-KR" dirty="0"/>
              <a:t>. </a:t>
            </a:r>
            <a:r>
              <a:rPr lang="ko-KR" altLang="en-US" dirty="0"/>
              <a:t>첫번째로 초기 이벤트 후 사용자 유지에 실패했습니다</a:t>
            </a:r>
            <a:r>
              <a:rPr lang="en-US" altLang="ko-KR" dirty="0"/>
              <a:t>. </a:t>
            </a:r>
            <a:r>
              <a:rPr lang="ko-KR" altLang="en-US" dirty="0"/>
              <a:t>두번째 게임에 대한 재방문 유저가 확연하게 적었습니다</a:t>
            </a:r>
            <a:r>
              <a:rPr lang="en-US" altLang="ko-KR" dirty="0"/>
              <a:t>. </a:t>
            </a:r>
            <a:r>
              <a:rPr lang="ko-KR" altLang="en-US" dirty="0" err="1"/>
              <a:t>세벉째</a:t>
            </a:r>
            <a:r>
              <a:rPr lang="ko-KR" altLang="en-US" dirty="0"/>
              <a:t> 유저들이 지속적으로 즐길 수 있는 콘텐츠가 부족하여 유저들의 흥미를 끌지 못하였습니다</a:t>
            </a:r>
            <a:r>
              <a:rPr lang="en-US" altLang="ko-KR" dirty="0"/>
              <a:t>. </a:t>
            </a:r>
            <a:r>
              <a:rPr lang="ko-KR" altLang="en-US" dirty="0"/>
              <a:t>네번째 이벤트 출시 이후 마케팅이 부족하였습니다</a:t>
            </a:r>
            <a:r>
              <a:rPr lang="en-US" altLang="ko-KR" dirty="0"/>
              <a:t>. </a:t>
            </a:r>
            <a:r>
              <a:rPr lang="ko-KR" altLang="en-US" dirty="0"/>
              <a:t>위의 문제점들로 인해 저희는 유저 유지에 크게 실패하였습니다</a:t>
            </a:r>
            <a:r>
              <a:rPr lang="en-US" altLang="ko-KR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764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문제점을 개선하기 위한 방안입니다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유저 피드백 수집을 통해 문제점을 파악하고 개선합니다</a:t>
            </a:r>
            <a:r>
              <a:rPr lang="en-US" altLang="ko-KR" dirty="0"/>
              <a:t>. </a:t>
            </a:r>
            <a:r>
              <a:rPr lang="ko-KR" altLang="en-US" dirty="0"/>
              <a:t>주기적인 이벤트 및 업데이트로 유저의 관심을 유지시킵니다</a:t>
            </a:r>
            <a:r>
              <a:rPr lang="en-US" altLang="ko-KR" dirty="0"/>
              <a:t>. </a:t>
            </a:r>
            <a:r>
              <a:rPr lang="ko-KR" altLang="en-US" dirty="0"/>
              <a:t>유저 커뮤니티 활성화를 통해 사용자 참여를 유도합니다</a:t>
            </a:r>
            <a:r>
              <a:rPr lang="en-US" altLang="ko-KR" dirty="0"/>
              <a:t>. </a:t>
            </a:r>
            <a:r>
              <a:rPr lang="ko-KR" altLang="en-US" dirty="0"/>
              <a:t>게임 내 다양한 콘텐츠를 추가 및 개선하여 유저를 유지하도록 합니다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002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저희 게임과 같이 유저 유지에 실패한 실제 게임 사례들을 보여드리겠습니다</a:t>
            </a:r>
            <a:r>
              <a:rPr lang="en-US" altLang="ko-KR" dirty="0"/>
              <a:t>. </a:t>
            </a:r>
            <a:r>
              <a:rPr lang="ko-KR" altLang="en-US" dirty="0"/>
              <a:t>첫번째 게임은 </a:t>
            </a:r>
            <a:r>
              <a:rPr lang="en-US" altLang="ko-KR" dirty="0"/>
              <a:t>2016</a:t>
            </a:r>
            <a:r>
              <a:rPr lang="ko-KR" altLang="en-US" dirty="0"/>
              <a:t>년에 출시한 </a:t>
            </a:r>
            <a:r>
              <a:rPr lang="ko-KR" altLang="en-US" dirty="0" err="1"/>
              <a:t>노맨즈스카이입니다</a:t>
            </a:r>
            <a:r>
              <a:rPr lang="ko-KR" altLang="en-US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813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출시 </a:t>
            </a:r>
            <a:r>
              <a:rPr lang="ko-KR" altLang="en-US" dirty="0" err="1"/>
              <a:t>첫주에는</a:t>
            </a:r>
            <a:r>
              <a:rPr lang="ko-KR" altLang="en-US" dirty="0"/>
              <a:t> </a:t>
            </a:r>
            <a:r>
              <a:rPr lang="en-US" altLang="ko-KR" dirty="0"/>
              <a:t>70</a:t>
            </a:r>
            <a:r>
              <a:rPr lang="ko-KR" altLang="en-US" dirty="0"/>
              <a:t>만명 이상의 유저가 게임을 구매하며 스팀 전체 순위 </a:t>
            </a:r>
            <a:r>
              <a:rPr lang="en-US" altLang="ko-KR" dirty="0"/>
              <a:t>4</a:t>
            </a:r>
            <a:r>
              <a:rPr lang="ko-KR" altLang="en-US" dirty="0"/>
              <a:t>위를 할 만큼 큰 흥행을 하였습니다</a:t>
            </a:r>
            <a:r>
              <a:rPr lang="en-US" altLang="ko-KR" dirty="0"/>
              <a:t>. </a:t>
            </a:r>
            <a:r>
              <a:rPr lang="ko-KR" altLang="en-US" dirty="0"/>
              <a:t>하지만 출시 당시 </a:t>
            </a:r>
            <a:r>
              <a:rPr lang="ko-KR" altLang="en-US" dirty="0" err="1"/>
              <a:t>악속했던</a:t>
            </a:r>
            <a:r>
              <a:rPr lang="ko-KR" altLang="en-US" dirty="0"/>
              <a:t> 기능들이 대부분 구현되지 않아 유저들에게 실망을 안겨주고 환불을 하는 유저들도 많았습니다</a:t>
            </a:r>
            <a:r>
              <a:rPr lang="en-US" altLang="ko-KR" dirty="0"/>
              <a:t>. </a:t>
            </a:r>
            <a:r>
              <a:rPr lang="ko-KR" altLang="en-US" dirty="0"/>
              <a:t>그래프에 보이는 것 처럼 초기와 업데이트 직후에 잠시 유저수가 증가 하였지만 평소 플레이하는 유저는 출시일에 비해 많이 떨어졌습니다</a:t>
            </a:r>
            <a:r>
              <a:rPr lang="en-US" altLang="ko-KR" dirty="0"/>
              <a:t>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139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두번째는 </a:t>
            </a:r>
            <a:r>
              <a:rPr lang="en-US" altLang="ko-KR" dirty="0"/>
              <a:t>2017</a:t>
            </a:r>
            <a:r>
              <a:rPr lang="ko-KR" altLang="en-US" dirty="0"/>
              <a:t>년 출시한 </a:t>
            </a:r>
            <a:r>
              <a:rPr lang="ko-KR" altLang="en-US" dirty="0" err="1"/>
              <a:t>로브레이커즈입니다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106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>
            <a:extLst>
              <a:ext uri="{FF2B5EF4-FFF2-40B4-BE49-F238E27FC236}">
                <a16:creationId xmlns:a16="http://schemas.microsoft.com/office/drawing/2014/main" id="{CEE0D7BB-4C5C-2D46-AC54-59F853563674}"/>
              </a:ext>
            </a:extLst>
          </p:cNvPr>
          <p:cNvSpPr/>
          <p:nvPr userDrawn="1"/>
        </p:nvSpPr>
        <p:spPr>
          <a:xfrm rot="2700000">
            <a:off x="-369741" y="-365780"/>
            <a:ext cx="1146194" cy="114619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F9518F5C-482D-934E-8C17-DDFD39972CD7}"/>
              </a:ext>
            </a:extLst>
          </p:cNvPr>
          <p:cNvSpPr/>
          <p:nvPr userDrawn="1"/>
        </p:nvSpPr>
        <p:spPr>
          <a:xfrm rot="2700000">
            <a:off x="248984" y="248904"/>
            <a:ext cx="633627" cy="633627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8C3BF341-D05C-0847-9A57-01C578A15B8D}"/>
              </a:ext>
            </a:extLst>
          </p:cNvPr>
          <p:cNvSpPr/>
          <p:nvPr userDrawn="1"/>
        </p:nvSpPr>
        <p:spPr>
          <a:xfrm rot="18900000">
            <a:off x="320737" y="879923"/>
            <a:ext cx="268171" cy="45719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6F6748-5F9C-814C-9FE8-1D4AF1C9687E}"/>
              </a:ext>
            </a:extLst>
          </p:cNvPr>
          <p:cNvSpPr txBox="1"/>
          <p:nvPr userDrawn="1"/>
        </p:nvSpPr>
        <p:spPr>
          <a:xfrm>
            <a:off x="343845" y="390990"/>
            <a:ext cx="466794" cy="36933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/>
            <a:fld id="{47C404D3-4488-C448-A947-9CBA566B3801}" type="slidenum">
              <a:rPr kumimoji="1" lang="ko-KO" altLang="ko-KO" smtClean="0">
                <a:solidFill>
                  <a:schemeClr val="bg1"/>
                </a:solidFill>
                <a:latin typeface="NanumGothic"/>
                <a:ea typeface="NanumGothic"/>
              </a:rPr>
              <a:pPr algn="ctr"/>
              <a:t>‹#›</a:t>
            </a:fld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428B111-A8A7-804B-9683-76361E603C0D}"/>
              </a:ext>
            </a:extLst>
          </p:cNvPr>
          <p:cNvSpPr/>
          <p:nvPr userDrawn="1"/>
        </p:nvSpPr>
        <p:spPr>
          <a:xfrm>
            <a:off x="1000493" y="363225"/>
            <a:ext cx="2508020" cy="32004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dist"/>
            <a:r>
              <a:rPr kumimoji="1" lang="ko-KO" altLang="ko-KO" sz="150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제목 텍스트를 입력하세요.</a:t>
            </a:r>
            <a:endParaRPr kumimoji="1"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1243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4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22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8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80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45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60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eb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>
            <a:extLst>
              <a:ext uri="{FF2B5EF4-FFF2-40B4-BE49-F238E27FC236}">
                <a16:creationId xmlns:a16="http://schemas.microsoft.com/office/drawing/2014/main" id="{EA0183D0-5219-4348-B723-64D33F346886}"/>
              </a:ext>
            </a:extLst>
          </p:cNvPr>
          <p:cNvSpPr/>
          <p:nvPr/>
        </p:nvSpPr>
        <p:spPr>
          <a:xfrm rot="2700000">
            <a:off x="-312170" y="-1089625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29673D44-5EC1-024A-B77F-EC47B3324AA3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95F5BF8C-FFB3-D04C-9B26-4795E0BFE83B}"/>
              </a:ext>
            </a:extLst>
          </p:cNvPr>
          <p:cNvSpPr/>
          <p:nvPr/>
        </p:nvSpPr>
        <p:spPr>
          <a:xfrm rot="18900000">
            <a:off x="8191946" y="4498025"/>
            <a:ext cx="4401208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3A99E0DB-51F2-394F-A633-0D7C4D400B76}"/>
              </a:ext>
            </a:extLst>
          </p:cNvPr>
          <p:cNvSpPr/>
          <p:nvPr/>
        </p:nvSpPr>
        <p:spPr>
          <a:xfrm rot="18900000">
            <a:off x="6849930" y="6095497"/>
            <a:ext cx="2409079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D801A4A-06B7-7646-B7CA-D381B224855D}"/>
              </a:ext>
            </a:extLst>
          </p:cNvPr>
          <p:cNvSpPr txBox="1"/>
          <p:nvPr/>
        </p:nvSpPr>
        <p:spPr>
          <a:xfrm>
            <a:off x="2525863" y="2669096"/>
            <a:ext cx="7427621" cy="1005840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 algn="dist"/>
            <a:r>
              <a:rPr kumimoji="1" lang="ko-KR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게임데이터 분석</a:t>
            </a:r>
            <a:endParaRPr kumimoji="1" lang="ko-KO" altLang="ko-KO" sz="6000" b="1" dirty="0">
              <a:solidFill>
                <a:schemeClr val="tx1">
                  <a:lumMod val="75000"/>
                  <a:lumOff val="25000"/>
                </a:schemeClr>
              </a:solidFill>
              <a:latin typeface="NanumGothic"/>
              <a:ea typeface="NanumGothic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1327BB1-E799-8943-91C8-F1B33D01B2DC}"/>
              </a:ext>
            </a:extLst>
          </p:cNvPr>
          <p:cNvSpPr txBox="1"/>
          <p:nvPr/>
        </p:nvSpPr>
        <p:spPr>
          <a:xfrm>
            <a:off x="4492398" y="4222388"/>
            <a:ext cx="3207204" cy="274320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 algn="ctr"/>
            <a:r>
              <a:rPr kumimoji="1" lang="en-US" altLang="ko-KO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4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조 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: </a:t>
            </a:r>
            <a:r>
              <a:rPr kumimoji="1"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서은유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 유재영 김수민 김동우</a:t>
            </a:r>
            <a:endParaRPr kumimoji="1" lang="ko-KO" altLang="ko-KO" sz="1200" dirty="0">
              <a:solidFill>
                <a:schemeClr val="tx1">
                  <a:lumMod val="75000"/>
                  <a:lumOff val="25000"/>
                </a:schemeClr>
              </a:solidFill>
              <a:latin typeface="NanumGothic"/>
              <a:ea typeface="NanumGothic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A978D4DB-4495-8940-A3D8-DC998A32524D}"/>
              </a:ext>
            </a:extLst>
          </p:cNvPr>
          <p:cNvSpPr/>
          <p:nvPr/>
        </p:nvSpPr>
        <p:spPr>
          <a:xfrm rot="18900000">
            <a:off x="3943528" y="7686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2D7A1856-EF8A-CA41-B3A3-0BC72E5F0C51}"/>
              </a:ext>
            </a:extLst>
          </p:cNvPr>
          <p:cNvSpPr/>
          <p:nvPr/>
        </p:nvSpPr>
        <p:spPr>
          <a:xfrm rot="18900000">
            <a:off x="2813798" y="95164"/>
            <a:ext cx="2094546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B5DEAA18-9D67-5C4F-B988-7B97294C41EA}"/>
              </a:ext>
            </a:extLst>
          </p:cNvPr>
          <p:cNvSpPr/>
          <p:nvPr/>
        </p:nvSpPr>
        <p:spPr>
          <a:xfrm rot="2700000">
            <a:off x="-2701551" y="3438917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2216B9DF-5B48-BB4A-929D-406D9419DA93}"/>
              </a:ext>
            </a:extLst>
          </p:cNvPr>
          <p:cNvSpPr/>
          <p:nvPr/>
        </p:nvSpPr>
        <p:spPr>
          <a:xfrm rot="18900000">
            <a:off x="599859" y="6628023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B5EAD8EC-6B14-7847-830B-82679A535D54}"/>
              </a:ext>
            </a:extLst>
          </p:cNvPr>
          <p:cNvSpPr/>
          <p:nvPr/>
        </p:nvSpPr>
        <p:spPr>
          <a:xfrm rot="2700000">
            <a:off x="10526280" y="-685155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7509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03BA2E2-B969-DA40-69C5-B8D77687B616}"/>
              </a:ext>
            </a:extLst>
          </p:cNvPr>
          <p:cNvSpPr/>
          <p:nvPr/>
        </p:nvSpPr>
        <p:spPr>
          <a:xfrm>
            <a:off x="1057013" y="234892"/>
            <a:ext cx="3962027" cy="570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실제 게임 사례</a:t>
            </a:r>
            <a:endParaRPr lang="en-US" altLang="ko-KR" sz="36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9A0FC63-EF2F-F2E0-699B-A2ADD8D398E9}"/>
              </a:ext>
            </a:extLst>
          </p:cNvPr>
          <p:cNvGrpSpPr/>
          <p:nvPr/>
        </p:nvGrpSpPr>
        <p:grpSpPr>
          <a:xfrm>
            <a:off x="6309360" y="805343"/>
            <a:ext cx="5263334" cy="1281787"/>
            <a:chOff x="5374186" y="1713775"/>
            <a:chExt cx="5263334" cy="1131026"/>
          </a:xfrm>
        </p:grpSpPr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id="{CA5077C4-EE67-C499-59D4-D446660E9E3F}"/>
                </a:ext>
              </a:extLst>
            </p:cNvPr>
            <p:cNvSpPr/>
            <p:nvPr/>
          </p:nvSpPr>
          <p:spPr>
            <a:xfrm>
              <a:off x="5374186" y="1924013"/>
              <a:ext cx="5263334" cy="920788"/>
            </a:xfrm>
            <a:prstGeom prst="roundRect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Pretendard JP"/>
                </a:rPr>
                <a:t>발매 당일</a:t>
              </a:r>
              <a:r>
                <a:rPr lang="en-US" altLang="ko-KR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Pretendard JP"/>
                </a:rPr>
                <a:t>, </a:t>
              </a:r>
              <a:r>
                <a:rPr lang="ko-KR" altLang="en-US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Pretendard JP"/>
                </a:rPr>
                <a:t>스팀 최대 </a:t>
              </a:r>
              <a:r>
                <a:rPr lang="ko-KR" altLang="en-US" b="0" i="0" dirty="0" err="1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Pretendard JP"/>
                </a:rPr>
                <a:t>동접자</a:t>
              </a:r>
              <a:r>
                <a:rPr lang="ko-KR" altLang="en-US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Pretendard JP"/>
                </a:rPr>
                <a:t> 수가 </a:t>
              </a:r>
              <a:r>
                <a:rPr lang="en-US" altLang="ko-KR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Pretendard JP"/>
                </a:rPr>
                <a:t>3003</a:t>
              </a:r>
              <a:r>
                <a:rPr lang="ko-KR" altLang="en-US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Pretendard JP"/>
                </a:rPr>
                <a:t>명으로 </a:t>
              </a:r>
              <a:r>
                <a:rPr lang="en-US" altLang="ko-KR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Pretendard JP"/>
                </a:rPr>
                <a:t>100</a:t>
              </a:r>
              <a:r>
                <a:rPr lang="ko-KR" altLang="en-US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Pretendard JP"/>
                </a:rPr>
                <a:t>위권 안에 진입하는데 실패</a:t>
              </a:r>
              <a:r>
                <a:rPr lang="ko-KR" altLang="en-US" dirty="0">
                  <a:latin typeface="나눔고딕" pitchFamily="2" charset="-127"/>
                  <a:ea typeface="나눔고딕" pitchFamily="2" charset="-127"/>
                </a:rPr>
                <a:t> </a:t>
              </a:r>
              <a:endParaRPr lang="zh-CN" altLang="en-US" dirty="0">
                <a:latin typeface="나눔고딕" pitchFamily="2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2BDDDCE-AE56-A15E-7F17-A6A225BCF6AA}"/>
                </a:ext>
              </a:extLst>
            </p:cNvPr>
            <p:cNvSpPr/>
            <p:nvPr/>
          </p:nvSpPr>
          <p:spPr>
            <a:xfrm>
              <a:off x="5740400" y="1713775"/>
              <a:ext cx="1290320" cy="4063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초기 상황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F453B66-95F8-8B89-BB5A-E3FD70E32AEB}"/>
              </a:ext>
            </a:extLst>
          </p:cNvPr>
          <p:cNvGrpSpPr/>
          <p:nvPr/>
        </p:nvGrpSpPr>
        <p:grpSpPr>
          <a:xfrm>
            <a:off x="6319520" y="2133704"/>
            <a:ext cx="5263334" cy="1294545"/>
            <a:chOff x="5374186" y="1702518"/>
            <a:chExt cx="5263334" cy="1142283"/>
          </a:xfrm>
        </p:grpSpPr>
        <p:sp>
          <p:nvSpPr>
            <p:cNvPr id="7" name="圆角矩形 2">
              <a:extLst>
                <a:ext uri="{FF2B5EF4-FFF2-40B4-BE49-F238E27FC236}">
                  <a16:creationId xmlns:a16="http://schemas.microsoft.com/office/drawing/2014/main" id="{05526BBA-1D79-F61A-832C-91C09C520542}"/>
                </a:ext>
              </a:extLst>
            </p:cNvPr>
            <p:cNvSpPr/>
            <p:nvPr/>
          </p:nvSpPr>
          <p:spPr>
            <a:xfrm>
              <a:off x="5374186" y="1924013"/>
              <a:ext cx="5263334" cy="920788"/>
            </a:xfrm>
            <a:prstGeom prst="roundRect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고딕" pitchFamily="2" charset="-127"/>
                </a:rPr>
                <a:t>컨텐츠 부족</a:t>
              </a:r>
              <a:r>
                <a:rPr lang="en-US" altLang="ko-KR" dirty="0">
                  <a:latin typeface="나눔고딕" pitchFamily="2" charset="-127"/>
                </a:rPr>
                <a:t>. </a:t>
              </a:r>
            </a:p>
            <a:p>
              <a:pPr algn="ctr"/>
              <a:r>
                <a:rPr lang="ko-KR" altLang="en-US" dirty="0">
                  <a:latin typeface="나눔고딕" pitchFamily="2" charset="-127"/>
                </a:rPr>
                <a:t>먼 거리에서 캐릭터가 구분되지 않음</a:t>
              </a:r>
              <a:r>
                <a:rPr lang="en-US" altLang="ko-KR" dirty="0">
                  <a:latin typeface="나눔고딕" pitchFamily="2" charset="-127"/>
                </a:rPr>
                <a:t>.</a:t>
              </a:r>
              <a:endParaRPr lang="zh-CN" altLang="en-US" dirty="0">
                <a:latin typeface="나눔고딕" pitchFamily="2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29221AE-3D51-F17A-FEB6-D88ABBE9BB6E}"/>
                </a:ext>
              </a:extLst>
            </p:cNvPr>
            <p:cNvSpPr/>
            <p:nvPr/>
          </p:nvSpPr>
          <p:spPr>
            <a:xfrm>
              <a:off x="5740400" y="1702518"/>
              <a:ext cx="1290320" cy="356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문제점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04D6863-04DC-50E7-589E-C65D82AEA501}"/>
              </a:ext>
            </a:extLst>
          </p:cNvPr>
          <p:cNvGrpSpPr/>
          <p:nvPr/>
        </p:nvGrpSpPr>
        <p:grpSpPr>
          <a:xfrm>
            <a:off x="6319520" y="3477422"/>
            <a:ext cx="5263334" cy="1281788"/>
            <a:chOff x="5374186" y="1713774"/>
            <a:chExt cx="5263334" cy="1131027"/>
          </a:xfrm>
        </p:grpSpPr>
        <p:sp>
          <p:nvSpPr>
            <p:cNvPr id="10" name="圆角矩形 2">
              <a:extLst>
                <a:ext uri="{FF2B5EF4-FFF2-40B4-BE49-F238E27FC236}">
                  <a16:creationId xmlns:a16="http://schemas.microsoft.com/office/drawing/2014/main" id="{E66FC803-7757-CD79-2E89-861D91877D59}"/>
                </a:ext>
              </a:extLst>
            </p:cNvPr>
            <p:cNvSpPr/>
            <p:nvPr/>
          </p:nvSpPr>
          <p:spPr>
            <a:xfrm>
              <a:off x="5374186" y="1924013"/>
              <a:ext cx="5263334" cy="920788"/>
            </a:xfrm>
            <a:prstGeom prst="roundRect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고딕" pitchFamily="2" charset="-127"/>
                </a:rPr>
                <a:t>서버에</a:t>
              </a:r>
              <a:r>
                <a:rPr lang="en-US" altLang="zh-CN" dirty="0">
                  <a:latin typeface="나눔고딕" pitchFamily="2" charset="-127"/>
                </a:rPr>
                <a:t> </a:t>
              </a:r>
              <a:r>
                <a:rPr lang="ko-KR" altLang="en-US" dirty="0">
                  <a:latin typeface="나눔고딕" pitchFamily="2" charset="-127"/>
                </a:rPr>
                <a:t>유저가 </a:t>
              </a:r>
              <a:r>
                <a:rPr lang="ko-KR" altLang="en-US" dirty="0" err="1">
                  <a:latin typeface="나눔고딕" pitchFamily="2" charset="-127"/>
                </a:rPr>
                <a:t>아예없는</a:t>
              </a:r>
              <a:r>
                <a:rPr lang="ko-KR" altLang="en-US" dirty="0">
                  <a:latin typeface="나눔고딕" pitchFamily="2" charset="-127"/>
                </a:rPr>
                <a:t> 날이 많았음</a:t>
              </a:r>
              <a:endParaRPr lang="zh-CN" altLang="en-US" dirty="0">
                <a:latin typeface="나눔고딕" pitchFamily="2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8E5DBFE-D601-015F-74AF-7F0595DF4B54}"/>
                </a:ext>
              </a:extLst>
            </p:cNvPr>
            <p:cNvSpPr/>
            <p:nvPr/>
          </p:nvSpPr>
          <p:spPr>
            <a:xfrm>
              <a:off x="5740400" y="1713774"/>
              <a:ext cx="1290320" cy="3525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유지 실패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FD9BB1-148E-4F9C-92C1-B479BCD71376}"/>
              </a:ext>
            </a:extLst>
          </p:cNvPr>
          <p:cNvGrpSpPr/>
          <p:nvPr/>
        </p:nvGrpSpPr>
        <p:grpSpPr>
          <a:xfrm>
            <a:off x="6319520" y="4811723"/>
            <a:ext cx="5263334" cy="1266661"/>
            <a:chOff x="5374186" y="1727122"/>
            <a:chExt cx="5263334" cy="1117679"/>
          </a:xfrm>
        </p:grpSpPr>
        <p:sp>
          <p:nvSpPr>
            <p:cNvPr id="13" name="圆角矩形 2">
              <a:extLst>
                <a:ext uri="{FF2B5EF4-FFF2-40B4-BE49-F238E27FC236}">
                  <a16:creationId xmlns:a16="http://schemas.microsoft.com/office/drawing/2014/main" id="{B8D201AA-73B2-792A-51CE-BA2A9986F3E1}"/>
                </a:ext>
              </a:extLst>
            </p:cNvPr>
            <p:cNvSpPr/>
            <p:nvPr/>
          </p:nvSpPr>
          <p:spPr>
            <a:xfrm>
              <a:off x="5374186" y="1924013"/>
              <a:ext cx="5263334" cy="920788"/>
            </a:xfrm>
            <a:prstGeom prst="roundRect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나눔고딕" pitchFamily="2" charset="-127"/>
                </a:rPr>
                <a:t>2018</a:t>
              </a:r>
              <a:r>
                <a:rPr lang="ko-KR" altLang="en-US" dirty="0">
                  <a:latin typeface="나눔고딕" pitchFamily="2" charset="-127"/>
                </a:rPr>
                <a:t>년 서비스 종료</a:t>
              </a:r>
              <a:endParaRPr lang="zh-CN" altLang="en-US" dirty="0">
                <a:latin typeface="나눔고딕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79E5B56-0D8D-70EF-E5CD-9E64CFB93AE6}"/>
                </a:ext>
              </a:extLst>
            </p:cNvPr>
            <p:cNvSpPr/>
            <p:nvPr/>
          </p:nvSpPr>
          <p:spPr>
            <a:xfrm>
              <a:off x="5740400" y="1727122"/>
              <a:ext cx="1290320" cy="3579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결과</a:t>
              </a: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3DB57A41-FDDC-D827-A3F9-DCAD3979B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1493520"/>
            <a:ext cx="58420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5ECF27EE-9EA8-5941-BD05-E42C4192B462}"/>
              </a:ext>
            </a:extLst>
          </p:cNvPr>
          <p:cNvSpPr/>
          <p:nvPr/>
        </p:nvSpPr>
        <p:spPr>
          <a:xfrm rot="2700000">
            <a:off x="11681861" y="2666238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F71D113F-5C52-1842-8184-DB8B6DE0FD19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828CCB88-8E6F-E64F-908C-01237D6B4B5D}"/>
              </a:ext>
            </a:extLst>
          </p:cNvPr>
          <p:cNvSpPr/>
          <p:nvPr/>
        </p:nvSpPr>
        <p:spPr>
          <a:xfrm rot="18900000">
            <a:off x="7045065" y="6457873"/>
            <a:ext cx="3094311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53EBBEFC-122F-BD49-9BD5-DB9E1F2EB8DF}"/>
              </a:ext>
            </a:extLst>
          </p:cNvPr>
          <p:cNvSpPr/>
          <p:nvPr/>
        </p:nvSpPr>
        <p:spPr>
          <a:xfrm rot="2700000">
            <a:off x="-1643053" y="-2181871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7B7774C7-FBBB-2348-942D-BBDF2C238430}"/>
              </a:ext>
            </a:extLst>
          </p:cNvPr>
          <p:cNvSpPr/>
          <p:nvPr/>
        </p:nvSpPr>
        <p:spPr>
          <a:xfrm rot="18900000">
            <a:off x="2285463" y="254908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1E9D7972-849B-174B-8843-7E71F9A440F5}"/>
              </a:ext>
            </a:extLst>
          </p:cNvPr>
          <p:cNvSpPr/>
          <p:nvPr/>
        </p:nvSpPr>
        <p:spPr>
          <a:xfrm rot="2700000">
            <a:off x="691024" y="-882771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FA39C9-18CC-F646-8E16-4CED09118A16}"/>
              </a:ext>
            </a:extLst>
          </p:cNvPr>
          <p:cNvSpPr txBox="1"/>
          <p:nvPr/>
        </p:nvSpPr>
        <p:spPr>
          <a:xfrm>
            <a:off x="3290276" y="1016170"/>
            <a:ext cx="6776843" cy="73152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kumimoji="1" lang="en-US" altLang="zh-CN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Battlebron</a:t>
            </a:r>
            <a:r>
              <a:rPr kumimoji="1"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 (2016)</a:t>
            </a:r>
            <a:endParaRPr kumimoji="1"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5CE2D4-06F0-B1B7-3ACE-CE3C09B52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729" y="1897380"/>
            <a:ext cx="6935471" cy="37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4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03BA2E2-B969-DA40-69C5-B8D77687B616}"/>
              </a:ext>
            </a:extLst>
          </p:cNvPr>
          <p:cNvSpPr/>
          <p:nvPr/>
        </p:nvSpPr>
        <p:spPr>
          <a:xfrm>
            <a:off x="1057013" y="234892"/>
            <a:ext cx="3962027" cy="570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실제 게임 사례</a:t>
            </a:r>
            <a:endParaRPr lang="en-US" altLang="ko-KR" sz="36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9A0FC63-EF2F-F2E0-699B-A2ADD8D398E9}"/>
              </a:ext>
            </a:extLst>
          </p:cNvPr>
          <p:cNvGrpSpPr/>
          <p:nvPr/>
        </p:nvGrpSpPr>
        <p:grpSpPr>
          <a:xfrm>
            <a:off x="6309360" y="805343"/>
            <a:ext cx="5263334" cy="1281787"/>
            <a:chOff x="5374186" y="1713775"/>
            <a:chExt cx="5263334" cy="1131026"/>
          </a:xfrm>
        </p:grpSpPr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id="{CA5077C4-EE67-C499-59D4-D446660E9E3F}"/>
                </a:ext>
              </a:extLst>
            </p:cNvPr>
            <p:cNvSpPr/>
            <p:nvPr/>
          </p:nvSpPr>
          <p:spPr>
            <a:xfrm>
              <a:off x="5374186" y="1924013"/>
              <a:ext cx="5263334" cy="920788"/>
            </a:xfrm>
            <a:prstGeom prst="roundRect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고딕" pitchFamily="2" charset="-127"/>
                </a:rPr>
                <a:t>출시 초기에는 많은 관심을 받았으나</a:t>
              </a:r>
              <a:r>
                <a:rPr lang="en-US" altLang="ko-KR" dirty="0">
                  <a:latin typeface="나눔고딕" pitchFamily="2" charset="-127"/>
                </a:rPr>
                <a:t>, </a:t>
              </a:r>
              <a:r>
                <a:rPr lang="ko-KR" altLang="en-US" dirty="0">
                  <a:latin typeface="나눔고딕" pitchFamily="2" charset="-127"/>
                </a:rPr>
                <a:t>곧 바로 출시된 </a:t>
              </a:r>
              <a:r>
                <a:rPr lang="ko-KR" altLang="en-US" dirty="0" err="1">
                  <a:latin typeface="나눔고딕" pitchFamily="2" charset="-127"/>
                </a:rPr>
                <a:t>오버워치와</a:t>
              </a:r>
              <a:r>
                <a:rPr lang="ko-KR" altLang="en-US" dirty="0">
                  <a:latin typeface="나눔고딕" pitchFamily="2" charset="-127"/>
                </a:rPr>
                <a:t> 경쟁에서 밀림</a:t>
              </a:r>
              <a:endParaRPr lang="zh-CN" altLang="en-US" dirty="0">
                <a:latin typeface="나눔고딕" pitchFamily="2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2BDDDCE-AE56-A15E-7F17-A6A225BCF6AA}"/>
                </a:ext>
              </a:extLst>
            </p:cNvPr>
            <p:cNvSpPr/>
            <p:nvPr/>
          </p:nvSpPr>
          <p:spPr>
            <a:xfrm>
              <a:off x="5740400" y="1713775"/>
              <a:ext cx="1290320" cy="4063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초기 상황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F453B66-95F8-8B89-BB5A-E3FD70E32AEB}"/>
              </a:ext>
            </a:extLst>
          </p:cNvPr>
          <p:cNvGrpSpPr/>
          <p:nvPr/>
        </p:nvGrpSpPr>
        <p:grpSpPr>
          <a:xfrm>
            <a:off x="6319520" y="2133704"/>
            <a:ext cx="5263334" cy="1294545"/>
            <a:chOff x="5374186" y="1702518"/>
            <a:chExt cx="5263334" cy="1142283"/>
          </a:xfrm>
        </p:grpSpPr>
        <p:sp>
          <p:nvSpPr>
            <p:cNvPr id="7" name="圆角矩形 2">
              <a:extLst>
                <a:ext uri="{FF2B5EF4-FFF2-40B4-BE49-F238E27FC236}">
                  <a16:creationId xmlns:a16="http://schemas.microsoft.com/office/drawing/2014/main" id="{05526BBA-1D79-F61A-832C-91C09C520542}"/>
                </a:ext>
              </a:extLst>
            </p:cNvPr>
            <p:cNvSpPr/>
            <p:nvPr/>
          </p:nvSpPr>
          <p:spPr>
            <a:xfrm>
              <a:off x="5374186" y="1924013"/>
              <a:ext cx="5263334" cy="920788"/>
            </a:xfrm>
            <a:prstGeom prst="roundRect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고딕" pitchFamily="2" charset="-127"/>
                </a:rPr>
                <a:t>콘텐츠와 게임 플레이가 기대에 미치지 못함</a:t>
              </a:r>
              <a:endParaRPr lang="zh-CN" altLang="en-US" dirty="0">
                <a:latin typeface="나눔고딕" pitchFamily="2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29221AE-3D51-F17A-FEB6-D88ABBE9BB6E}"/>
                </a:ext>
              </a:extLst>
            </p:cNvPr>
            <p:cNvSpPr/>
            <p:nvPr/>
          </p:nvSpPr>
          <p:spPr>
            <a:xfrm>
              <a:off x="5740400" y="1702518"/>
              <a:ext cx="1290320" cy="356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문제점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04D6863-04DC-50E7-589E-C65D82AEA501}"/>
              </a:ext>
            </a:extLst>
          </p:cNvPr>
          <p:cNvGrpSpPr/>
          <p:nvPr/>
        </p:nvGrpSpPr>
        <p:grpSpPr>
          <a:xfrm>
            <a:off x="6319520" y="3477422"/>
            <a:ext cx="5263334" cy="1281788"/>
            <a:chOff x="5374186" y="1713774"/>
            <a:chExt cx="5263334" cy="1131027"/>
          </a:xfrm>
        </p:grpSpPr>
        <p:sp>
          <p:nvSpPr>
            <p:cNvPr id="10" name="圆角矩形 2">
              <a:extLst>
                <a:ext uri="{FF2B5EF4-FFF2-40B4-BE49-F238E27FC236}">
                  <a16:creationId xmlns:a16="http://schemas.microsoft.com/office/drawing/2014/main" id="{E66FC803-7757-CD79-2E89-861D91877D59}"/>
                </a:ext>
              </a:extLst>
            </p:cNvPr>
            <p:cNvSpPr/>
            <p:nvPr/>
          </p:nvSpPr>
          <p:spPr>
            <a:xfrm>
              <a:off x="5374186" y="1924013"/>
              <a:ext cx="5263334" cy="920788"/>
            </a:xfrm>
            <a:prstGeom prst="roundRect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고딕" pitchFamily="2" charset="-127"/>
                </a:rPr>
                <a:t>빠르게 유저 감소</a:t>
              </a:r>
              <a:endParaRPr lang="zh-CN" altLang="en-US" dirty="0">
                <a:latin typeface="나눔고딕" pitchFamily="2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8E5DBFE-D601-015F-74AF-7F0595DF4B54}"/>
                </a:ext>
              </a:extLst>
            </p:cNvPr>
            <p:cNvSpPr/>
            <p:nvPr/>
          </p:nvSpPr>
          <p:spPr>
            <a:xfrm>
              <a:off x="5740400" y="1713774"/>
              <a:ext cx="1290320" cy="3525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유지 실패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FD9BB1-148E-4F9C-92C1-B479BCD71376}"/>
              </a:ext>
            </a:extLst>
          </p:cNvPr>
          <p:cNvGrpSpPr/>
          <p:nvPr/>
        </p:nvGrpSpPr>
        <p:grpSpPr>
          <a:xfrm>
            <a:off x="6319520" y="4811723"/>
            <a:ext cx="5263334" cy="1266661"/>
            <a:chOff x="5374186" y="1727122"/>
            <a:chExt cx="5263334" cy="1117679"/>
          </a:xfrm>
        </p:grpSpPr>
        <p:sp>
          <p:nvSpPr>
            <p:cNvPr id="13" name="圆角矩形 2">
              <a:extLst>
                <a:ext uri="{FF2B5EF4-FFF2-40B4-BE49-F238E27FC236}">
                  <a16:creationId xmlns:a16="http://schemas.microsoft.com/office/drawing/2014/main" id="{B8D201AA-73B2-792A-51CE-BA2A9986F3E1}"/>
                </a:ext>
              </a:extLst>
            </p:cNvPr>
            <p:cNvSpPr/>
            <p:nvPr/>
          </p:nvSpPr>
          <p:spPr>
            <a:xfrm>
              <a:off x="5374186" y="1924013"/>
              <a:ext cx="5263334" cy="920788"/>
            </a:xfrm>
            <a:prstGeom prst="roundRect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나눔고딕" pitchFamily="2" charset="-127"/>
                </a:rPr>
                <a:t>2021</a:t>
              </a:r>
              <a:r>
                <a:rPr lang="ko-KR" altLang="en-US" dirty="0">
                  <a:latin typeface="나눔고딕" pitchFamily="2" charset="-127"/>
                </a:rPr>
                <a:t>년 서비스 종료</a:t>
              </a:r>
              <a:endParaRPr lang="zh-CN" altLang="en-US" dirty="0">
                <a:latin typeface="나눔고딕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79E5B56-0D8D-70EF-E5CD-9E64CFB93AE6}"/>
                </a:ext>
              </a:extLst>
            </p:cNvPr>
            <p:cNvSpPr/>
            <p:nvPr/>
          </p:nvSpPr>
          <p:spPr>
            <a:xfrm>
              <a:off x="5740400" y="1727122"/>
              <a:ext cx="1290320" cy="3579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결과</a:t>
              </a: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7B3A5E1F-B8AA-8649-B24C-9813D0E3C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82" y="1381760"/>
            <a:ext cx="5671798" cy="440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6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D394D24-31CE-6B73-CE46-3D32DE7B3402}"/>
              </a:ext>
            </a:extLst>
          </p:cNvPr>
          <p:cNvGrpSpPr/>
          <p:nvPr/>
        </p:nvGrpSpPr>
        <p:grpSpPr>
          <a:xfrm>
            <a:off x="2164373" y="2018013"/>
            <a:ext cx="2720373" cy="2720373"/>
            <a:chOff x="2642891" y="2050491"/>
            <a:chExt cx="977900" cy="977900"/>
          </a:xfrm>
        </p:grpSpPr>
        <p:sp>
          <p:nvSpPr>
            <p:cNvPr id="24" name="空心弧 23">
              <a:extLst>
                <a:ext uri="{FF2B5EF4-FFF2-40B4-BE49-F238E27FC236}">
                  <a16:creationId xmlns:a16="http://schemas.microsoft.com/office/drawing/2014/main" id="{2848D17D-317A-C44A-8DB6-B2A1A0AC5BAC}"/>
                </a:ext>
              </a:extLst>
            </p:cNvPr>
            <p:cNvSpPr/>
            <p:nvPr/>
          </p:nvSpPr>
          <p:spPr>
            <a:xfrm>
              <a:off x="2642891" y="2050491"/>
              <a:ext cx="977900" cy="977900"/>
            </a:xfrm>
            <a:prstGeom prst="blockArc">
              <a:avLst>
                <a:gd name="adj1" fmla="val 182890"/>
                <a:gd name="adj2" fmla="val 126099"/>
                <a:gd name="adj3" fmla="val 1458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空心弧 24">
              <a:extLst>
                <a:ext uri="{FF2B5EF4-FFF2-40B4-BE49-F238E27FC236}">
                  <a16:creationId xmlns:a16="http://schemas.microsoft.com/office/drawing/2014/main" id="{CEF5B1DA-9D3A-5A49-B98D-2D7B3A537AC2}"/>
                </a:ext>
              </a:extLst>
            </p:cNvPr>
            <p:cNvSpPr/>
            <p:nvPr/>
          </p:nvSpPr>
          <p:spPr>
            <a:xfrm rot="2454708">
              <a:off x="2642891" y="2050491"/>
              <a:ext cx="977900" cy="977900"/>
            </a:xfrm>
            <a:prstGeom prst="blockArc">
              <a:avLst>
                <a:gd name="adj1" fmla="val 13632298"/>
                <a:gd name="adj2" fmla="val 2966918"/>
                <a:gd name="adj3" fmla="val 12516"/>
              </a:avLst>
            </a:prstGeom>
            <a:solidFill>
              <a:srgbClr val="609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379FCED2-23FD-0F85-DE19-D6FB39351570}"/>
              </a:ext>
            </a:extLst>
          </p:cNvPr>
          <p:cNvGrpSpPr/>
          <p:nvPr/>
        </p:nvGrpSpPr>
        <p:grpSpPr>
          <a:xfrm>
            <a:off x="7152640" y="2121121"/>
            <a:ext cx="2715039" cy="2715039"/>
            <a:chOff x="9567887" y="4064560"/>
            <a:chExt cx="977900" cy="977900"/>
          </a:xfrm>
        </p:grpSpPr>
        <p:sp>
          <p:nvSpPr>
            <p:cNvPr id="26" name="空心弧 25">
              <a:extLst>
                <a:ext uri="{FF2B5EF4-FFF2-40B4-BE49-F238E27FC236}">
                  <a16:creationId xmlns:a16="http://schemas.microsoft.com/office/drawing/2014/main" id="{BCA99D71-5ACD-654D-8B20-C1DAA28D689A}"/>
                </a:ext>
              </a:extLst>
            </p:cNvPr>
            <p:cNvSpPr/>
            <p:nvPr/>
          </p:nvSpPr>
          <p:spPr>
            <a:xfrm>
              <a:off x="9567887" y="4064560"/>
              <a:ext cx="977900" cy="977900"/>
            </a:xfrm>
            <a:prstGeom prst="blockArc">
              <a:avLst>
                <a:gd name="adj1" fmla="val 182890"/>
                <a:gd name="adj2" fmla="val 126099"/>
                <a:gd name="adj3" fmla="val 1458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空心弧 26">
              <a:extLst>
                <a:ext uri="{FF2B5EF4-FFF2-40B4-BE49-F238E27FC236}">
                  <a16:creationId xmlns:a16="http://schemas.microsoft.com/office/drawing/2014/main" id="{C2B88E26-9529-EE4D-8F11-83EE4C8920BC}"/>
                </a:ext>
              </a:extLst>
            </p:cNvPr>
            <p:cNvSpPr/>
            <p:nvPr/>
          </p:nvSpPr>
          <p:spPr>
            <a:xfrm rot="9900000">
              <a:off x="9567887" y="4064560"/>
              <a:ext cx="977900" cy="977900"/>
            </a:xfrm>
            <a:prstGeom prst="blockArc">
              <a:avLst>
                <a:gd name="adj1" fmla="val 4883833"/>
                <a:gd name="adj2" fmla="val 126099"/>
                <a:gd name="adj3" fmla="val 14587"/>
              </a:avLst>
            </a:prstGeom>
            <a:solidFill>
              <a:srgbClr val="27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A3A4F77A-0415-B84A-AD0E-19F27E427F64}"/>
              </a:ext>
            </a:extLst>
          </p:cNvPr>
          <p:cNvSpPr txBox="1"/>
          <p:nvPr/>
        </p:nvSpPr>
        <p:spPr>
          <a:xfrm>
            <a:off x="4989323" y="3070422"/>
            <a:ext cx="569387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ko-K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50</a:t>
            </a:r>
            <a:r>
              <a:rPr kumimoji="1" lang="ko-KO" altLang="ko-K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%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EF3CA27-70B1-734D-A47D-BA8143CC1836}"/>
              </a:ext>
            </a:extLst>
          </p:cNvPr>
          <p:cNvSpPr txBox="1"/>
          <p:nvPr/>
        </p:nvSpPr>
        <p:spPr>
          <a:xfrm>
            <a:off x="9950777" y="3070422"/>
            <a:ext cx="569387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ko-K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80</a:t>
            </a:r>
            <a:r>
              <a:rPr kumimoji="1" lang="ko-KO" altLang="ko-K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%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文本框 30">
            <a:extLst>
              <a:ext uri="{FF2B5EF4-FFF2-40B4-BE49-F238E27FC236}">
                <a16:creationId xmlns:a16="http://schemas.microsoft.com/office/drawing/2014/main" id="{8BD872B1-82DC-92AE-09D5-6C4F6C0D6099}"/>
              </a:ext>
            </a:extLst>
          </p:cNvPr>
          <p:cNvSpPr txBox="1"/>
          <p:nvPr/>
        </p:nvSpPr>
        <p:spPr>
          <a:xfrm>
            <a:off x="2560320" y="5112940"/>
            <a:ext cx="1537957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kumimoji="1"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PC/</a:t>
            </a:r>
            <a:r>
              <a:rPr kumimoji="1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콘솔게임</a:t>
            </a:r>
            <a:endParaRPr kumimoji="1"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文本框 30">
            <a:extLst>
              <a:ext uri="{FF2B5EF4-FFF2-40B4-BE49-F238E27FC236}">
                <a16:creationId xmlns:a16="http://schemas.microsoft.com/office/drawing/2014/main" id="{E2E37DC6-3877-A8F4-79FE-6ACC17B47C19}"/>
              </a:ext>
            </a:extLst>
          </p:cNvPr>
          <p:cNvSpPr txBox="1"/>
          <p:nvPr/>
        </p:nvSpPr>
        <p:spPr>
          <a:xfrm>
            <a:off x="7592088" y="5112940"/>
            <a:ext cx="1537957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kumimoji="1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 게임</a:t>
            </a:r>
            <a:endParaRPr kumimoji="1"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93AA79-D651-44FB-F149-752375B6A31D}"/>
              </a:ext>
            </a:extLst>
          </p:cNvPr>
          <p:cNvSpPr/>
          <p:nvPr/>
        </p:nvSpPr>
        <p:spPr>
          <a:xfrm>
            <a:off x="1057013" y="234892"/>
            <a:ext cx="4419227" cy="570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유저 유지 실패 확률</a:t>
            </a:r>
            <a:endParaRPr lang="en-US" altLang="ko-KR" sz="36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3597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>
            <a:extLst>
              <a:ext uri="{FF2B5EF4-FFF2-40B4-BE49-F238E27FC236}">
                <a16:creationId xmlns:a16="http://schemas.microsoft.com/office/drawing/2014/main" id="{EA0183D0-5219-4348-B723-64D33F346886}"/>
              </a:ext>
            </a:extLst>
          </p:cNvPr>
          <p:cNvSpPr/>
          <p:nvPr/>
        </p:nvSpPr>
        <p:spPr>
          <a:xfrm rot="2700000">
            <a:off x="-312170" y="-1089625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29673D44-5EC1-024A-B77F-EC47B3324AA3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95F5BF8C-FFB3-D04C-9B26-4795E0BFE83B}"/>
              </a:ext>
            </a:extLst>
          </p:cNvPr>
          <p:cNvSpPr/>
          <p:nvPr/>
        </p:nvSpPr>
        <p:spPr>
          <a:xfrm rot="18900000">
            <a:off x="8191946" y="4498025"/>
            <a:ext cx="4401208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3A99E0DB-51F2-394F-A633-0D7C4D400B76}"/>
              </a:ext>
            </a:extLst>
          </p:cNvPr>
          <p:cNvSpPr/>
          <p:nvPr/>
        </p:nvSpPr>
        <p:spPr>
          <a:xfrm rot="18900000">
            <a:off x="6849930" y="6095497"/>
            <a:ext cx="2409079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D801A4A-06B7-7646-B7CA-D381B224855D}"/>
              </a:ext>
            </a:extLst>
          </p:cNvPr>
          <p:cNvSpPr txBox="1"/>
          <p:nvPr/>
        </p:nvSpPr>
        <p:spPr>
          <a:xfrm>
            <a:off x="2525863" y="2745295"/>
            <a:ext cx="7427621" cy="853440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 algn="dist"/>
            <a:r>
              <a:rPr kumimoji="1" lang="ko-KO" altLang="ko-KO" sz="5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감사합니다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1327BB1-E799-8943-91C8-F1B33D01B2DC}"/>
              </a:ext>
            </a:extLst>
          </p:cNvPr>
          <p:cNvSpPr txBox="1"/>
          <p:nvPr/>
        </p:nvSpPr>
        <p:spPr>
          <a:xfrm>
            <a:off x="5264541" y="4287383"/>
            <a:ext cx="1950262" cy="274320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 algn="ctr"/>
            <a:r>
              <a:rPr kumimoji="1" lang="en-US" altLang="ko-KO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4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조</a:t>
            </a:r>
            <a:endParaRPr kumimoji="1" lang="ko-KO" altLang="ko-KO" sz="1200" dirty="0">
              <a:solidFill>
                <a:schemeClr val="tx1">
                  <a:lumMod val="75000"/>
                  <a:lumOff val="25000"/>
                </a:schemeClr>
              </a:solidFill>
              <a:latin typeface="NanumGothic"/>
              <a:ea typeface="NanumGothic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A978D4DB-4495-8940-A3D8-DC998A32524D}"/>
              </a:ext>
            </a:extLst>
          </p:cNvPr>
          <p:cNvSpPr/>
          <p:nvPr/>
        </p:nvSpPr>
        <p:spPr>
          <a:xfrm rot="18900000">
            <a:off x="3943528" y="7686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2D7A1856-EF8A-CA41-B3A3-0BC72E5F0C51}"/>
              </a:ext>
            </a:extLst>
          </p:cNvPr>
          <p:cNvSpPr/>
          <p:nvPr/>
        </p:nvSpPr>
        <p:spPr>
          <a:xfrm rot="18900000">
            <a:off x="2813798" y="95164"/>
            <a:ext cx="2094546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B5DEAA18-9D67-5C4F-B988-7B97294C41EA}"/>
              </a:ext>
            </a:extLst>
          </p:cNvPr>
          <p:cNvSpPr/>
          <p:nvPr/>
        </p:nvSpPr>
        <p:spPr>
          <a:xfrm rot="2700000">
            <a:off x="-2701551" y="3438917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2216B9DF-5B48-BB4A-929D-406D9419DA93}"/>
              </a:ext>
            </a:extLst>
          </p:cNvPr>
          <p:cNvSpPr/>
          <p:nvPr/>
        </p:nvSpPr>
        <p:spPr>
          <a:xfrm rot="18900000">
            <a:off x="599859" y="6628023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B5EAD8EC-6B14-7847-830B-82679A535D54}"/>
              </a:ext>
            </a:extLst>
          </p:cNvPr>
          <p:cNvSpPr/>
          <p:nvPr/>
        </p:nvSpPr>
        <p:spPr>
          <a:xfrm rot="2700000">
            <a:off x="10526280" y="-685155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5435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>
            <a:extLst>
              <a:ext uri="{FF2B5EF4-FFF2-40B4-BE49-F238E27FC236}">
                <a16:creationId xmlns:a16="http://schemas.microsoft.com/office/drawing/2014/main" id="{9CA75F77-8049-5744-B94F-66A6D5CC7244}"/>
              </a:ext>
            </a:extLst>
          </p:cNvPr>
          <p:cNvSpPr/>
          <p:nvPr/>
        </p:nvSpPr>
        <p:spPr>
          <a:xfrm rot="2700000">
            <a:off x="11681861" y="2666238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F96895C8-D355-6B4F-91B2-877EE4EC5E68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15273F53-E867-8F46-8AB1-50BDAC5CE0B1}"/>
              </a:ext>
            </a:extLst>
          </p:cNvPr>
          <p:cNvSpPr/>
          <p:nvPr/>
        </p:nvSpPr>
        <p:spPr>
          <a:xfrm rot="18900000">
            <a:off x="7045065" y="6457873"/>
            <a:ext cx="3094311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2414607-A771-A742-8318-3BAAE00D07FB}"/>
              </a:ext>
            </a:extLst>
          </p:cNvPr>
          <p:cNvSpPr txBox="1"/>
          <p:nvPr/>
        </p:nvSpPr>
        <p:spPr>
          <a:xfrm>
            <a:off x="4975651" y="1034130"/>
            <a:ext cx="2105772" cy="1005840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 algn="dist"/>
            <a:r>
              <a:rPr kumimoji="1" lang="ko-KO" altLang="ko-KO" sz="6000" b="1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목차</a:t>
            </a: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677E7099-7DE0-6F49-99AA-FEE5EA93BD4E}"/>
              </a:ext>
            </a:extLst>
          </p:cNvPr>
          <p:cNvSpPr/>
          <p:nvPr/>
        </p:nvSpPr>
        <p:spPr>
          <a:xfrm rot="18900000">
            <a:off x="10903996" y="2603915"/>
            <a:ext cx="2094546" cy="371904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323DE7BB-59FB-4D4F-B014-565201D70123}"/>
              </a:ext>
            </a:extLst>
          </p:cNvPr>
          <p:cNvSpPr/>
          <p:nvPr/>
        </p:nvSpPr>
        <p:spPr>
          <a:xfrm rot="2700000">
            <a:off x="-2701551" y="3438917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409AC646-1674-4E4A-B2FE-162B40EB50B4}"/>
              </a:ext>
            </a:extLst>
          </p:cNvPr>
          <p:cNvSpPr/>
          <p:nvPr/>
        </p:nvSpPr>
        <p:spPr>
          <a:xfrm rot="18900000">
            <a:off x="599859" y="6628023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0846D9B2-CA25-7B49-B54B-A1C1024016FC}"/>
              </a:ext>
            </a:extLst>
          </p:cNvPr>
          <p:cNvSpPr/>
          <p:nvPr/>
        </p:nvSpPr>
        <p:spPr>
          <a:xfrm rot="2700000">
            <a:off x="-805606" y="2546229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899D313-D716-9A45-A37B-4F6BB6010378}"/>
              </a:ext>
            </a:extLst>
          </p:cNvPr>
          <p:cNvSpPr txBox="1"/>
          <p:nvPr/>
        </p:nvSpPr>
        <p:spPr>
          <a:xfrm>
            <a:off x="4620290" y="2311918"/>
            <a:ext cx="3025889" cy="411489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게임 개요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DAU 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분석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문제점 도출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개선 방안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실제 게임 사례</a:t>
            </a:r>
            <a:endParaRPr kumimoji="1" lang="en-US" altLang="ko-KO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유저 유지 실패 확률</a:t>
            </a:r>
            <a:endParaRPr kumimoji="1" lang="ko-KO" altLang="ko-KO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811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DB513DB-1AC8-A52E-4E0D-2C810E554E22}"/>
              </a:ext>
            </a:extLst>
          </p:cNvPr>
          <p:cNvSpPr/>
          <p:nvPr/>
        </p:nvSpPr>
        <p:spPr>
          <a:xfrm>
            <a:off x="1057013" y="234892"/>
            <a:ext cx="2548673" cy="570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게임 개요</a:t>
            </a:r>
            <a:endParaRPr lang="en-US" altLang="ko-KR" sz="36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EBF0E8-50A4-D55F-6719-0994B201F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31" y="1985106"/>
            <a:ext cx="3820058" cy="3172268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2570030-BD74-0CD5-81C3-B3421426C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124175"/>
              </p:ext>
            </p:extLst>
          </p:nvPr>
        </p:nvGraphicFramePr>
        <p:xfrm>
          <a:off x="5069789" y="1234441"/>
          <a:ext cx="6451550" cy="438911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04667">
                  <a:extLst>
                    <a:ext uri="{9D8B030D-6E8A-4147-A177-3AD203B41FA5}">
                      <a16:colId xmlns:a16="http://schemas.microsoft.com/office/drawing/2014/main" val="2148403199"/>
                    </a:ext>
                  </a:extLst>
                </a:gridCol>
                <a:gridCol w="4646883">
                  <a:extLst>
                    <a:ext uri="{9D8B030D-6E8A-4147-A177-3AD203B41FA5}">
                      <a16:colId xmlns:a16="http://schemas.microsoft.com/office/drawing/2014/main" val="574083704"/>
                    </a:ext>
                  </a:extLst>
                </a:gridCol>
              </a:tblGrid>
              <a:tr h="553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나눔고딕" pitchFamily="2" charset="-127"/>
                          <a:ea typeface="나눔고딕" pitchFamily="2" charset="-127"/>
                        </a:rPr>
                        <a:t>게임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latin typeface="나눔고딕" pitchFamily="2" charset="-127"/>
                          <a:ea typeface="나눔고딕" pitchFamily="2" charset="-127"/>
                        </a:rPr>
                        <a:t>검 강화하기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0725002"/>
                  </a:ext>
                </a:extLst>
              </a:tr>
              <a:tr h="553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나눔고딕" pitchFamily="2" charset="-127"/>
                          <a:ea typeface="나눔고딕" pitchFamily="2" charset="-127"/>
                        </a:rPr>
                        <a:t>출시일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나눔고딕" pitchFamily="2" charset="-127"/>
                          <a:ea typeface="나눔고딕" pitchFamily="2" charset="-127"/>
                        </a:rPr>
                        <a:t>5</a:t>
                      </a:r>
                      <a:r>
                        <a:rPr lang="ko-KR" altLang="en-US" sz="2400" dirty="0">
                          <a:latin typeface="나눔고딕" pitchFamily="2" charset="-127"/>
                          <a:ea typeface="나눔고딕" pitchFamily="2" charset="-127"/>
                        </a:rPr>
                        <a:t>월 </a:t>
                      </a:r>
                      <a:r>
                        <a:rPr lang="en-US" altLang="ko-KR" sz="2400" dirty="0">
                          <a:latin typeface="나눔고딕" pitchFamily="2" charset="-127"/>
                          <a:ea typeface="나눔고딕" pitchFamily="2" charset="-127"/>
                        </a:rPr>
                        <a:t>9</a:t>
                      </a:r>
                      <a:r>
                        <a:rPr lang="ko-KR" altLang="en-US" sz="2400" dirty="0">
                          <a:latin typeface="나눔고딕" pitchFamily="2" charset="-127"/>
                          <a:ea typeface="나눔고딕" pitchFamily="2" charset="-127"/>
                        </a:rPr>
                        <a:t>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4889754"/>
                  </a:ext>
                </a:extLst>
              </a:tr>
              <a:tr h="553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나눔고딕" pitchFamily="2" charset="-127"/>
                          <a:ea typeface="나눔고딕" pitchFamily="2" charset="-127"/>
                        </a:rPr>
                        <a:t>개발 언어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나눔고딕" pitchFamily="2" charset="-127"/>
                          <a:ea typeface="나눔고딕" pitchFamily="2" charset="-127"/>
                        </a:rPr>
                        <a:t>C#</a:t>
                      </a:r>
                      <a:endParaRPr lang="ko-KR" altLang="en-US" sz="2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1318315"/>
                  </a:ext>
                </a:extLst>
              </a:tr>
              <a:tr h="136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나눔고딕" pitchFamily="2" charset="-127"/>
                          <a:ea typeface="나눔고딕" pitchFamily="2" charset="-127"/>
                        </a:rPr>
                        <a:t>게임 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dirty="0">
                          <a:latin typeface="나눔고딕" pitchFamily="2" charset="-127"/>
                          <a:ea typeface="나눔고딕" pitchFamily="2" charset="-127"/>
                        </a:rPr>
                        <a:t>단계별 난이도 증가</a:t>
                      </a:r>
                      <a:r>
                        <a:rPr lang="en-US" altLang="ko-KR" sz="2400" dirty="0">
                          <a:latin typeface="나눔고딕" pitchFamily="2" charset="-127"/>
                          <a:ea typeface="나눔고딕" pitchFamily="2" charset="-127"/>
                        </a:rPr>
                        <a:t>,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dirty="0">
                          <a:latin typeface="나눔고딕" pitchFamily="2" charset="-127"/>
                          <a:ea typeface="나눔고딕" pitchFamily="2" charset="-127"/>
                        </a:rPr>
                        <a:t>간단한 조작</a:t>
                      </a:r>
                      <a:endParaRPr lang="en-US" altLang="ko-KR" sz="2400"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dirty="0">
                          <a:latin typeface="나눔고딕" pitchFamily="2" charset="-127"/>
                          <a:ea typeface="나눔고딕" pitchFamily="2" charset="-127"/>
                        </a:rPr>
                        <a:t>확률 기반 도전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104920"/>
                  </a:ext>
                </a:extLst>
              </a:tr>
              <a:tr h="136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나눔고딕" pitchFamily="2" charset="-127"/>
                          <a:ea typeface="나눔고딕" pitchFamily="2" charset="-127"/>
                        </a:rPr>
                        <a:t>주요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dirty="0">
                          <a:latin typeface="나눔고딕" pitchFamily="2" charset="-127"/>
                          <a:ea typeface="나눔고딕" pitchFamily="2" charset="-127"/>
                        </a:rPr>
                        <a:t>게임 재시작 기능</a:t>
                      </a:r>
                      <a:endParaRPr lang="en-US" altLang="ko-KR" sz="2400"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dirty="0">
                          <a:latin typeface="나눔고딕" pitchFamily="2" charset="-127"/>
                          <a:ea typeface="나눔고딕" pitchFamily="2" charset="-127"/>
                        </a:rPr>
                        <a:t>아이디 저장 후 데이터 불러오기</a:t>
                      </a:r>
                      <a:endParaRPr lang="en-US" altLang="ko-KR" sz="2400"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dirty="0">
                          <a:latin typeface="나눔고딕" pitchFamily="2" charset="-127"/>
                          <a:ea typeface="나눔고딕" pitchFamily="2" charset="-127"/>
                        </a:rPr>
                        <a:t>돈 충전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4985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366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315">
            <a:extLst>
              <a:ext uri="{FF2B5EF4-FFF2-40B4-BE49-F238E27FC236}">
                <a16:creationId xmlns:a16="http://schemas.microsoft.com/office/drawing/2014/main" id="{8818F3CD-8C43-D14C-8E05-7F87725E0269}"/>
              </a:ext>
            </a:extLst>
          </p:cNvPr>
          <p:cNvGrpSpPr/>
          <p:nvPr/>
        </p:nvGrpSpPr>
        <p:grpSpPr>
          <a:xfrm>
            <a:off x="6121277" y="4015510"/>
            <a:ext cx="564292" cy="496798"/>
            <a:chOff x="8134139" y="5587537"/>
            <a:chExt cx="386624" cy="340381"/>
          </a:xfrm>
          <a:solidFill>
            <a:schemeClr val="bg1"/>
          </a:solidFill>
        </p:grpSpPr>
        <p:sp>
          <p:nvSpPr>
            <p:cNvPr id="26" name="자유형: 도형 316">
              <a:extLst>
                <a:ext uri="{FF2B5EF4-FFF2-40B4-BE49-F238E27FC236}">
                  <a16:creationId xmlns:a16="http://schemas.microsoft.com/office/drawing/2014/main" id="{F8B41F04-0EED-7048-AC09-257733E72702}"/>
                </a:ext>
              </a:extLst>
            </p:cNvPr>
            <p:cNvSpPr/>
            <p:nvPr/>
          </p:nvSpPr>
          <p:spPr>
            <a:xfrm>
              <a:off x="8358838" y="5699318"/>
              <a:ext cx="161925" cy="228600"/>
            </a:xfrm>
            <a:custGeom>
              <a:avLst/>
              <a:gdLst>
                <a:gd name="connsiteX0" fmla="*/ 90685 w 161925"/>
                <a:gd name="connsiteY0" fmla="*/ 8537 h 228600"/>
                <a:gd name="connsiteX1" fmla="*/ 74112 w 161925"/>
                <a:gd name="connsiteY1" fmla="*/ 18348 h 228600"/>
                <a:gd name="connsiteX2" fmla="*/ 74112 w 161925"/>
                <a:gd name="connsiteY2" fmla="*/ 141316 h 228600"/>
                <a:gd name="connsiteX3" fmla="*/ 52109 w 161925"/>
                <a:gd name="connsiteY3" fmla="*/ 141316 h 228600"/>
                <a:gd name="connsiteX4" fmla="*/ 7628 w 161925"/>
                <a:gd name="connsiteY4" fmla="*/ 179225 h 228600"/>
                <a:gd name="connsiteX5" fmla="*/ 51729 w 161925"/>
                <a:gd name="connsiteY5" fmla="*/ 230470 h 228600"/>
                <a:gd name="connsiteX6" fmla="*/ 52109 w 161925"/>
                <a:gd name="connsiteY6" fmla="*/ 230470 h 228600"/>
                <a:gd name="connsiteX7" fmla="*/ 96496 w 161925"/>
                <a:gd name="connsiteY7" fmla="*/ 186083 h 228600"/>
                <a:gd name="connsiteX8" fmla="*/ 96496 w 161925"/>
                <a:gd name="connsiteY8" fmla="*/ 36731 h 228600"/>
                <a:gd name="connsiteX9" fmla="*/ 141073 w 161925"/>
                <a:gd name="connsiteY9" fmla="*/ 94072 h 228600"/>
                <a:gd name="connsiteX10" fmla="*/ 141073 w 161925"/>
                <a:gd name="connsiteY10" fmla="*/ 118170 h 228600"/>
                <a:gd name="connsiteX11" fmla="*/ 150979 w 161925"/>
                <a:gd name="connsiteY11" fmla="*/ 129505 h 228600"/>
                <a:gd name="connsiteX12" fmla="*/ 163361 w 161925"/>
                <a:gd name="connsiteY12" fmla="*/ 118456 h 228600"/>
                <a:gd name="connsiteX13" fmla="*/ 163361 w 161925"/>
                <a:gd name="connsiteY13" fmla="*/ 94262 h 228600"/>
                <a:gd name="connsiteX14" fmla="*/ 90685 w 161925"/>
                <a:gd name="connsiteY14" fmla="*/ 853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28600">
                  <a:moveTo>
                    <a:pt x="90685" y="8537"/>
                  </a:moveTo>
                  <a:cubicBezTo>
                    <a:pt x="83256" y="4442"/>
                    <a:pt x="74112" y="9871"/>
                    <a:pt x="74112" y="18348"/>
                  </a:cubicBezTo>
                  <a:lnTo>
                    <a:pt x="74112" y="141316"/>
                  </a:lnTo>
                  <a:lnTo>
                    <a:pt x="52109" y="141316"/>
                  </a:lnTo>
                  <a:cubicBezTo>
                    <a:pt x="30011" y="141316"/>
                    <a:pt x="10771" y="157318"/>
                    <a:pt x="7628" y="179225"/>
                  </a:cubicBezTo>
                  <a:cubicBezTo>
                    <a:pt x="3627" y="206752"/>
                    <a:pt x="24963" y="230470"/>
                    <a:pt x="51729" y="230470"/>
                  </a:cubicBezTo>
                  <a:lnTo>
                    <a:pt x="52109" y="230470"/>
                  </a:lnTo>
                  <a:cubicBezTo>
                    <a:pt x="76589" y="230470"/>
                    <a:pt x="96496" y="210563"/>
                    <a:pt x="96496" y="186083"/>
                  </a:cubicBezTo>
                  <a:lnTo>
                    <a:pt x="96496" y="36731"/>
                  </a:lnTo>
                  <a:cubicBezTo>
                    <a:pt x="110879" y="44637"/>
                    <a:pt x="141073" y="56924"/>
                    <a:pt x="141073" y="94072"/>
                  </a:cubicBezTo>
                  <a:lnTo>
                    <a:pt x="141073" y="118170"/>
                  </a:lnTo>
                  <a:cubicBezTo>
                    <a:pt x="141073" y="123885"/>
                    <a:pt x="145264" y="128933"/>
                    <a:pt x="150979" y="129505"/>
                  </a:cubicBezTo>
                  <a:cubicBezTo>
                    <a:pt x="157742" y="130267"/>
                    <a:pt x="163361" y="125028"/>
                    <a:pt x="163361" y="118456"/>
                  </a:cubicBezTo>
                  <a:lnTo>
                    <a:pt x="163361" y="94262"/>
                  </a:lnTo>
                  <a:cubicBezTo>
                    <a:pt x="163267" y="41113"/>
                    <a:pt x="120213" y="24730"/>
                    <a:pt x="90685" y="85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317">
              <a:extLst>
                <a:ext uri="{FF2B5EF4-FFF2-40B4-BE49-F238E27FC236}">
                  <a16:creationId xmlns:a16="http://schemas.microsoft.com/office/drawing/2014/main" id="{D7357428-6C6D-1342-AC0E-48D313EDABDA}"/>
                </a:ext>
              </a:extLst>
            </p:cNvPr>
            <p:cNvSpPr/>
            <p:nvPr/>
          </p:nvSpPr>
          <p:spPr>
            <a:xfrm>
              <a:off x="8276548" y="5665374"/>
              <a:ext cx="114300" cy="161925"/>
            </a:xfrm>
            <a:custGeom>
              <a:avLst/>
              <a:gdLst>
                <a:gd name="connsiteX0" fmla="*/ 112587 w 114300"/>
                <a:gd name="connsiteY0" fmla="*/ 109538 h 161925"/>
                <a:gd name="connsiteX1" fmla="*/ 112301 w 114300"/>
                <a:gd name="connsiteY1" fmla="*/ 7144 h 161925"/>
                <a:gd name="connsiteX2" fmla="*/ 90298 w 114300"/>
                <a:gd name="connsiteY2" fmla="*/ 11621 h 161925"/>
                <a:gd name="connsiteX3" fmla="*/ 90298 w 114300"/>
                <a:gd name="connsiteY3" fmla="*/ 56388 h 161925"/>
                <a:gd name="connsiteX4" fmla="*/ 61056 w 114300"/>
                <a:gd name="connsiteY4" fmla="*/ 56388 h 161925"/>
                <a:gd name="connsiteX5" fmla="*/ 7145 w 114300"/>
                <a:gd name="connsiteY5" fmla="*/ 109156 h 161925"/>
                <a:gd name="connsiteX6" fmla="*/ 60009 w 114300"/>
                <a:gd name="connsiteY6" fmla="*/ 162687 h 161925"/>
                <a:gd name="connsiteX7" fmla="*/ 112587 w 114300"/>
                <a:gd name="connsiteY7" fmla="*/ 10953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161925">
                  <a:moveTo>
                    <a:pt x="112587" y="109538"/>
                  </a:moveTo>
                  <a:cubicBezTo>
                    <a:pt x="112587" y="95726"/>
                    <a:pt x="112301" y="40767"/>
                    <a:pt x="112301" y="7144"/>
                  </a:cubicBezTo>
                  <a:lnTo>
                    <a:pt x="90298" y="11621"/>
                  </a:lnTo>
                  <a:lnTo>
                    <a:pt x="90298" y="56388"/>
                  </a:lnTo>
                  <a:lnTo>
                    <a:pt x="61056" y="56388"/>
                  </a:lnTo>
                  <a:cubicBezTo>
                    <a:pt x="31720" y="56388"/>
                    <a:pt x="7431" y="79820"/>
                    <a:pt x="7145" y="109156"/>
                  </a:cubicBezTo>
                  <a:cubicBezTo>
                    <a:pt x="6954" y="138208"/>
                    <a:pt x="30005" y="162687"/>
                    <a:pt x="60009" y="162687"/>
                  </a:cubicBezTo>
                  <a:cubicBezTo>
                    <a:pt x="89060" y="162687"/>
                    <a:pt x="112587" y="138874"/>
                    <a:pt x="112587" y="1095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318">
              <a:extLst>
                <a:ext uri="{FF2B5EF4-FFF2-40B4-BE49-F238E27FC236}">
                  <a16:creationId xmlns:a16="http://schemas.microsoft.com/office/drawing/2014/main" id="{A781FF67-77B3-7C4C-AA02-9BDF5003140B}"/>
                </a:ext>
              </a:extLst>
            </p:cNvPr>
            <p:cNvSpPr/>
            <p:nvPr/>
          </p:nvSpPr>
          <p:spPr>
            <a:xfrm>
              <a:off x="8134139" y="5693664"/>
              <a:ext cx="114300" cy="161925"/>
            </a:xfrm>
            <a:custGeom>
              <a:avLst/>
              <a:gdLst>
                <a:gd name="connsiteX0" fmla="*/ 91546 w 114300"/>
                <a:gd name="connsiteY0" fmla="*/ 56293 h 161925"/>
                <a:gd name="connsiteX1" fmla="*/ 60971 w 114300"/>
                <a:gd name="connsiteY1" fmla="*/ 56293 h 161925"/>
                <a:gd name="connsiteX2" fmla="*/ 7250 w 114300"/>
                <a:gd name="connsiteY2" fmla="*/ 106203 h 161925"/>
                <a:gd name="connsiteX3" fmla="*/ 60590 w 114300"/>
                <a:gd name="connsiteY3" fmla="*/ 162687 h 161925"/>
                <a:gd name="connsiteX4" fmla="*/ 113740 w 114300"/>
                <a:gd name="connsiteY4" fmla="*/ 109538 h 161925"/>
                <a:gd name="connsiteX5" fmla="*/ 113740 w 114300"/>
                <a:gd name="connsiteY5" fmla="*/ 7144 h 161925"/>
                <a:gd name="connsiteX6" fmla="*/ 91451 w 114300"/>
                <a:gd name="connsiteY6" fmla="*/ 11621 h 161925"/>
                <a:gd name="connsiteX7" fmla="*/ 91451 w 114300"/>
                <a:gd name="connsiteY7" fmla="*/ 5629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161925">
                  <a:moveTo>
                    <a:pt x="91546" y="56293"/>
                  </a:moveTo>
                  <a:lnTo>
                    <a:pt x="60971" y="56293"/>
                  </a:lnTo>
                  <a:cubicBezTo>
                    <a:pt x="32777" y="56293"/>
                    <a:pt x="8965" y="78010"/>
                    <a:pt x="7250" y="106203"/>
                  </a:cubicBezTo>
                  <a:cubicBezTo>
                    <a:pt x="5345" y="136493"/>
                    <a:pt x="29253" y="162687"/>
                    <a:pt x="60590" y="162687"/>
                  </a:cubicBezTo>
                  <a:cubicBezTo>
                    <a:pt x="89927" y="162687"/>
                    <a:pt x="113740" y="138875"/>
                    <a:pt x="113740" y="109538"/>
                  </a:cubicBezTo>
                  <a:cubicBezTo>
                    <a:pt x="113740" y="109347"/>
                    <a:pt x="113740" y="8668"/>
                    <a:pt x="113740" y="7144"/>
                  </a:cubicBezTo>
                  <a:lnTo>
                    <a:pt x="91451" y="11621"/>
                  </a:lnTo>
                  <a:lnTo>
                    <a:pt x="91451" y="56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319">
              <a:extLst>
                <a:ext uri="{FF2B5EF4-FFF2-40B4-BE49-F238E27FC236}">
                  <a16:creationId xmlns:a16="http://schemas.microsoft.com/office/drawing/2014/main" id="{239D24F9-A563-D542-8EE7-4D01F4F1EA63}"/>
                </a:ext>
              </a:extLst>
            </p:cNvPr>
            <p:cNvSpPr/>
            <p:nvPr/>
          </p:nvSpPr>
          <p:spPr>
            <a:xfrm>
              <a:off x="8218542" y="5587537"/>
              <a:ext cx="171450" cy="95250"/>
            </a:xfrm>
            <a:custGeom>
              <a:avLst/>
              <a:gdLst>
                <a:gd name="connsiteX0" fmla="*/ 169831 w 171450"/>
                <a:gd name="connsiteY0" fmla="*/ 18306 h 95250"/>
                <a:gd name="connsiteX1" fmla="*/ 156496 w 171450"/>
                <a:gd name="connsiteY1" fmla="*/ 7352 h 95250"/>
                <a:gd name="connsiteX2" fmla="*/ 16097 w 171450"/>
                <a:gd name="connsiteY2" fmla="*/ 35355 h 95250"/>
                <a:gd name="connsiteX3" fmla="*/ 7144 w 171450"/>
                <a:gd name="connsiteY3" fmla="*/ 46309 h 95250"/>
                <a:gd name="connsiteX4" fmla="*/ 7144 w 171450"/>
                <a:gd name="connsiteY4" fmla="*/ 94696 h 95250"/>
                <a:gd name="connsiteX5" fmla="*/ 169831 w 171450"/>
                <a:gd name="connsiteY5" fmla="*/ 62216 h 95250"/>
                <a:gd name="connsiteX6" fmla="*/ 169831 w 171450"/>
                <a:gd name="connsiteY6" fmla="*/ 183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450" h="95250">
                  <a:moveTo>
                    <a:pt x="169831" y="18306"/>
                  </a:moveTo>
                  <a:cubicBezTo>
                    <a:pt x="169831" y="11257"/>
                    <a:pt x="163449" y="6018"/>
                    <a:pt x="156496" y="7352"/>
                  </a:cubicBezTo>
                  <a:lnTo>
                    <a:pt x="16097" y="35355"/>
                  </a:lnTo>
                  <a:cubicBezTo>
                    <a:pt x="10859" y="36403"/>
                    <a:pt x="7144" y="40975"/>
                    <a:pt x="7144" y="46309"/>
                  </a:cubicBezTo>
                  <a:lnTo>
                    <a:pt x="7144" y="94696"/>
                  </a:lnTo>
                  <a:lnTo>
                    <a:pt x="169831" y="62216"/>
                  </a:lnTo>
                  <a:lnTo>
                    <a:pt x="169831" y="183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0" name="그룹 488">
            <a:extLst>
              <a:ext uri="{FF2B5EF4-FFF2-40B4-BE49-F238E27FC236}">
                <a16:creationId xmlns:a16="http://schemas.microsoft.com/office/drawing/2014/main" id="{D77F30E2-4677-A047-8EB6-8E74007728D0}"/>
              </a:ext>
            </a:extLst>
          </p:cNvPr>
          <p:cNvGrpSpPr/>
          <p:nvPr/>
        </p:nvGrpSpPr>
        <p:grpSpPr>
          <a:xfrm>
            <a:off x="4156071" y="3945707"/>
            <a:ext cx="568228" cy="568115"/>
            <a:chOff x="4778017" y="4901660"/>
            <a:chExt cx="389321" cy="389244"/>
          </a:xfrm>
          <a:solidFill>
            <a:schemeClr val="bg1"/>
          </a:solidFill>
        </p:grpSpPr>
        <p:sp>
          <p:nvSpPr>
            <p:cNvPr id="31" name="자유형: 도형 489">
              <a:extLst>
                <a:ext uri="{FF2B5EF4-FFF2-40B4-BE49-F238E27FC236}">
                  <a16:creationId xmlns:a16="http://schemas.microsoft.com/office/drawing/2014/main" id="{9651C723-CD2F-5448-9F10-7F547034595F}"/>
                </a:ext>
              </a:extLst>
            </p:cNvPr>
            <p:cNvSpPr/>
            <p:nvPr/>
          </p:nvSpPr>
          <p:spPr>
            <a:xfrm>
              <a:off x="4778017" y="5014679"/>
              <a:ext cx="209550" cy="276225"/>
            </a:xfrm>
            <a:custGeom>
              <a:avLst/>
              <a:gdLst>
                <a:gd name="connsiteX0" fmla="*/ 152019 w 209550"/>
                <a:gd name="connsiteY0" fmla="*/ 140823 h 276225"/>
                <a:gd name="connsiteX1" fmla="*/ 140875 w 209550"/>
                <a:gd name="connsiteY1" fmla="*/ 140823 h 276225"/>
                <a:gd name="connsiteX2" fmla="*/ 140875 w 209550"/>
                <a:gd name="connsiteY2" fmla="*/ 129488 h 276225"/>
                <a:gd name="connsiteX3" fmla="*/ 163163 w 209550"/>
                <a:gd name="connsiteY3" fmla="*/ 85101 h 276225"/>
                <a:gd name="connsiteX4" fmla="*/ 163163 w 209550"/>
                <a:gd name="connsiteY4" fmla="*/ 65194 h 276225"/>
                <a:gd name="connsiteX5" fmla="*/ 116681 w 209550"/>
                <a:gd name="connsiteY5" fmla="*/ 7853 h 276225"/>
                <a:gd name="connsiteX6" fmla="*/ 71342 w 209550"/>
                <a:gd name="connsiteY6" fmla="*/ 20331 h 276225"/>
                <a:gd name="connsiteX7" fmla="*/ 51721 w 209550"/>
                <a:gd name="connsiteY7" fmla="*/ 62813 h 276225"/>
                <a:gd name="connsiteX8" fmla="*/ 51721 w 209550"/>
                <a:gd name="connsiteY8" fmla="*/ 85101 h 276225"/>
                <a:gd name="connsiteX9" fmla="*/ 74009 w 209550"/>
                <a:gd name="connsiteY9" fmla="*/ 129488 h 276225"/>
                <a:gd name="connsiteX10" fmla="*/ 74009 w 209550"/>
                <a:gd name="connsiteY10" fmla="*/ 140823 h 276225"/>
                <a:gd name="connsiteX11" fmla="*/ 62865 w 209550"/>
                <a:gd name="connsiteY11" fmla="*/ 140823 h 276225"/>
                <a:gd name="connsiteX12" fmla="*/ 7144 w 209550"/>
                <a:gd name="connsiteY12" fmla="*/ 196544 h 276225"/>
                <a:gd name="connsiteX13" fmla="*/ 7144 w 209550"/>
                <a:gd name="connsiteY13" fmla="*/ 263409 h 276225"/>
                <a:gd name="connsiteX14" fmla="*/ 18288 w 209550"/>
                <a:gd name="connsiteY14" fmla="*/ 274553 h 276225"/>
                <a:gd name="connsiteX15" fmla="*/ 196596 w 209550"/>
                <a:gd name="connsiteY15" fmla="*/ 274553 h 276225"/>
                <a:gd name="connsiteX16" fmla="*/ 207740 w 209550"/>
                <a:gd name="connsiteY16" fmla="*/ 263409 h 276225"/>
                <a:gd name="connsiteX17" fmla="*/ 207740 w 209550"/>
                <a:gd name="connsiteY17" fmla="*/ 196544 h 276225"/>
                <a:gd name="connsiteX18" fmla="*/ 152019 w 209550"/>
                <a:gd name="connsiteY18" fmla="*/ 14082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9550" h="276225">
                  <a:moveTo>
                    <a:pt x="152019" y="140823"/>
                  </a:moveTo>
                  <a:lnTo>
                    <a:pt x="140875" y="140823"/>
                  </a:lnTo>
                  <a:lnTo>
                    <a:pt x="140875" y="129488"/>
                  </a:lnTo>
                  <a:cubicBezTo>
                    <a:pt x="154781" y="119010"/>
                    <a:pt x="163163" y="102532"/>
                    <a:pt x="163163" y="85101"/>
                  </a:cubicBezTo>
                  <a:lnTo>
                    <a:pt x="163163" y="65194"/>
                  </a:lnTo>
                  <a:cubicBezTo>
                    <a:pt x="163163" y="36809"/>
                    <a:pt x="143161" y="12140"/>
                    <a:pt x="116681" y="7853"/>
                  </a:cubicBezTo>
                  <a:cubicBezTo>
                    <a:pt x="100298" y="5282"/>
                    <a:pt x="83820" y="9758"/>
                    <a:pt x="71342" y="20331"/>
                  </a:cubicBezTo>
                  <a:cubicBezTo>
                    <a:pt x="58864" y="30904"/>
                    <a:pt x="51721" y="46430"/>
                    <a:pt x="51721" y="62813"/>
                  </a:cubicBezTo>
                  <a:lnTo>
                    <a:pt x="51721" y="85101"/>
                  </a:lnTo>
                  <a:cubicBezTo>
                    <a:pt x="51721" y="102532"/>
                    <a:pt x="60103" y="119010"/>
                    <a:pt x="74009" y="129488"/>
                  </a:cubicBezTo>
                  <a:lnTo>
                    <a:pt x="74009" y="140823"/>
                  </a:lnTo>
                  <a:lnTo>
                    <a:pt x="62865" y="140823"/>
                  </a:lnTo>
                  <a:cubicBezTo>
                    <a:pt x="32099" y="140823"/>
                    <a:pt x="7144" y="165778"/>
                    <a:pt x="7144" y="196544"/>
                  </a:cubicBezTo>
                  <a:lnTo>
                    <a:pt x="7144" y="263409"/>
                  </a:lnTo>
                  <a:cubicBezTo>
                    <a:pt x="7144" y="269600"/>
                    <a:pt x="12097" y="274553"/>
                    <a:pt x="18288" y="274553"/>
                  </a:cubicBezTo>
                  <a:lnTo>
                    <a:pt x="196596" y="274553"/>
                  </a:lnTo>
                  <a:cubicBezTo>
                    <a:pt x="202787" y="274553"/>
                    <a:pt x="207740" y="269600"/>
                    <a:pt x="207740" y="263409"/>
                  </a:cubicBezTo>
                  <a:lnTo>
                    <a:pt x="207740" y="196544"/>
                  </a:lnTo>
                  <a:cubicBezTo>
                    <a:pt x="207740" y="165778"/>
                    <a:pt x="182785" y="140823"/>
                    <a:pt x="152019" y="1408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490">
              <a:extLst>
                <a:ext uri="{FF2B5EF4-FFF2-40B4-BE49-F238E27FC236}">
                  <a16:creationId xmlns:a16="http://schemas.microsoft.com/office/drawing/2014/main" id="{4406B5B4-49FF-CA40-BA34-1B288BCE65A5}"/>
                </a:ext>
              </a:extLst>
            </p:cNvPr>
            <p:cNvSpPr/>
            <p:nvPr/>
          </p:nvSpPr>
          <p:spPr>
            <a:xfrm>
              <a:off x="4957788" y="4901660"/>
              <a:ext cx="209550" cy="209550"/>
            </a:xfrm>
            <a:custGeom>
              <a:avLst/>
              <a:gdLst>
                <a:gd name="connsiteX0" fmla="*/ 107503 w 209550"/>
                <a:gd name="connsiteY0" fmla="*/ 7144 h 209550"/>
                <a:gd name="connsiteX1" fmla="*/ 7205 w 209550"/>
                <a:gd name="connsiteY1" fmla="*/ 107442 h 209550"/>
                <a:gd name="connsiteX2" fmla="*/ 25683 w 209550"/>
                <a:gd name="connsiteY2" fmla="*/ 165450 h 209550"/>
                <a:gd name="connsiteX3" fmla="*/ 9014 w 209550"/>
                <a:gd name="connsiteY3" fmla="*/ 190405 h 209550"/>
                <a:gd name="connsiteX4" fmla="*/ 8443 w 209550"/>
                <a:gd name="connsiteY4" fmla="*/ 201835 h 209550"/>
                <a:gd name="connsiteX5" fmla="*/ 18253 w 209550"/>
                <a:gd name="connsiteY5" fmla="*/ 207741 h 209550"/>
                <a:gd name="connsiteX6" fmla="*/ 107407 w 209550"/>
                <a:gd name="connsiteY6" fmla="*/ 207741 h 209550"/>
                <a:gd name="connsiteX7" fmla="*/ 207706 w 209550"/>
                <a:gd name="connsiteY7" fmla="*/ 107442 h 209550"/>
                <a:gd name="connsiteX8" fmla="*/ 107503 w 209550"/>
                <a:gd name="connsiteY8" fmla="*/ 7144 h 209550"/>
                <a:gd name="connsiteX9" fmla="*/ 107503 w 209550"/>
                <a:gd name="connsiteY9" fmla="*/ 174308 h 209550"/>
                <a:gd name="connsiteX10" fmla="*/ 96358 w 209550"/>
                <a:gd name="connsiteY10" fmla="*/ 163163 h 209550"/>
                <a:gd name="connsiteX11" fmla="*/ 107503 w 209550"/>
                <a:gd name="connsiteY11" fmla="*/ 152019 h 209550"/>
                <a:gd name="connsiteX12" fmla="*/ 118647 w 209550"/>
                <a:gd name="connsiteY12" fmla="*/ 163163 h 209550"/>
                <a:gd name="connsiteX13" fmla="*/ 107503 w 209550"/>
                <a:gd name="connsiteY13" fmla="*/ 174308 h 209550"/>
                <a:gd name="connsiteX14" fmla="*/ 123028 w 209550"/>
                <a:gd name="connsiteY14" fmla="*/ 114776 h 209550"/>
                <a:gd name="connsiteX15" fmla="*/ 118647 w 209550"/>
                <a:gd name="connsiteY15" fmla="*/ 123635 h 209550"/>
                <a:gd name="connsiteX16" fmla="*/ 118647 w 209550"/>
                <a:gd name="connsiteY16" fmla="*/ 129731 h 209550"/>
                <a:gd name="connsiteX17" fmla="*/ 107503 w 209550"/>
                <a:gd name="connsiteY17" fmla="*/ 140875 h 209550"/>
                <a:gd name="connsiteX18" fmla="*/ 96358 w 209550"/>
                <a:gd name="connsiteY18" fmla="*/ 129731 h 209550"/>
                <a:gd name="connsiteX19" fmla="*/ 96358 w 209550"/>
                <a:gd name="connsiteY19" fmla="*/ 123635 h 209550"/>
                <a:gd name="connsiteX20" fmla="*/ 112646 w 209550"/>
                <a:gd name="connsiteY20" fmla="*/ 95060 h 209550"/>
                <a:gd name="connsiteX21" fmla="*/ 118647 w 209550"/>
                <a:gd name="connsiteY21" fmla="*/ 85154 h 209550"/>
                <a:gd name="connsiteX22" fmla="*/ 107503 w 209550"/>
                <a:gd name="connsiteY22" fmla="*/ 74009 h 209550"/>
                <a:gd name="connsiteX23" fmla="*/ 96358 w 209550"/>
                <a:gd name="connsiteY23" fmla="*/ 85154 h 209550"/>
                <a:gd name="connsiteX24" fmla="*/ 85214 w 209550"/>
                <a:gd name="connsiteY24" fmla="*/ 96298 h 209550"/>
                <a:gd name="connsiteX25" fmla="*/ 74070 w 209550"/>
                <a:gd name="connsiteY25" fmla="*/ 85154 h 209550"/>
                <a:gd name="connsiteX26" fmla="*/ 107503 w 209550"/>
                <a:gd name="connsiteY26" fmla="*/ 51721 h 209550"/>
                <a:gd name="connsiteX27" fmla="*/ 140935 w 209550"/>
                <a:gd name="connsiteY27" fmla="*/ 85154 h 209550"/>
                <a:gd name="connsiteX28" fmla="*/ 123028 w 209550"/>
                <a:gd name="connsiteY28" fmla="*/ 11477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9550" h="209550">
                  <a:moveTo>
                    <a:pt x="107503" y="7144"/>
                  </a:moveTo>
                  <a:cubicBezTo>
                    <a:pt x="52162" y="7144"/>
                    <a:pt x="7205" y="52102"/>
                    <a:pt x="7205" y="107442"/>
                  </a:cubicBezTo>
                  <a:cubicBezTo>
                    <a:pt x="7205" y="128302"/>
                    <a:pt x="13681" y="148590"/>
                    <a:pt x="25683" y="165450"/>
                  </a:cubicBezTo>
                  <a:lnTo>
                    <a:pt x="9014" y="190405"/>
                  </a:lnTo>
                  <a:cubicBezTo>
                    <a:pt x="6728" y="193834"/>
                    <a:pt x="6538" y="198216"/>
                    <a:pt x="8443" y="201835"/>
                  </a:cubicBezTo>
                  <a:cubicBezTo>
                    <a:pt x="10348" y="205454"/>
                    <a:pt x="14158" y="207741"/>
                    <a:pt x="18253" y="207741"/>
                  </a:cubicBezTo>
                  <a:lnTo>
                    <a:pt x="107407" y="207741"/>
                  </a:lnTo>
                  <a:cubicBezTo>
                    <a:pt x="162748" y="207741"/>
                    <a:pt x="207706" y="162783"/>
                    <a:pt x="207706" y="107442"/>
                  </a:cubicBezTo>
                  <a:cubicBezTo>
                    <a:pt x="207801" y="52102"/>
                    <a:pt x="162748" y="7144"/>
                    <a:pt x="107503" y="7144"/>
                  </a:cubicBezTo>
                  <a:close/>
                  <a:moveTo>
                    <a:pt x="107503" y="174308"/>
                  </a:moveTo>
                  <a:cubicBezTo>
                    <a:pt x="101311" y="174308"/>
                    <a:pt x="96358" y="169355"/>
                    <a:pt x="96358" y="163163"/>
                  </a:cubicBezTo>
                  <a:cubicBezTo>
                    <a:pt x="96358" y="156972"/>
                    <a:pt x="101311" y="152019"/>
                    <a:pt x="107503" y="152019"/>
                  </a:cubicBezTo>
                  <a:cubicBezTo>
                    <a:pt x="113694" y="152019"/>
                    <a:pt x="118647" y="156972"/>
                    <a:pt x="118647" y="163163"/>
                  </a:cubicBezTo>
                  <a:cubicBezTo>
                    <a:pt x="118647" y="169355"/>
                    <a:pt x="113599" y="174308"/>
                    <a:pt x="107503" y="174308"/>
                  </a:cubicBezTo>
                  <a:close/>
                  <a:moveTo>
                    <a:pt x="123028" y="114776"/>
                  </a:moveTo>
                  <a:cubicBezTo>
                    <a:pt x="120361" y="116205"/>
                    <a:pt x="118647" y="119729"/>
                    <a:pt x="118647" y="123635"/>
                  </a:cubicBezTo>
                  <a:lnTo>
                    <a:pt x="118647" y="129731"/>
                  </a:lnTo>
                  <a:cubicBezTo>
                    <a:pt x="118647" y="135922"/>
                    <a:pt x="113694" y="140875"/>
                    <a:pt x="107503" y="140875"/>
                  </a:cubicBezTo>
                  <a:cubicBezTo>
                    <a:pt x="101311" y="140875"/>
                    <a:pt x="96358" y="135922"/>
                    <a:pt x="96358" y="129731"/>
                  </a:cubicBezTo>
                  <a:lnTo>
                    <a:pt x="96358" y="123635"/>
                  </a:lnTo>
                  <a:cubicBezTo>
                    <a:pt x="96358" y="111252"/>
                    <a:pt x="102645" y="100299"/>
                    <a:pt x="112646" y="95060"/>
                  </a:cubicBezTo>
                  <a:cubicBezTo>
                    <a:pt x="116361" y="93155"/>
                    <a:pt x="118647" y="89345"/>
                    <a:pt x="118647" y="85154"/>
                  </a:cubicBezTo>
                  <a:cubicBezTo>
                    <a:pt x="118647" y="78962"/>
                    <a:pt x="113694" y="74009"/>
                    <a:pt x="107503" y="74009"/>
                  </a:cubicBezTo>
                  <a:cubicBezTo>
                    <a:pt x="101311" y="74009"/>
                    <a:pt x="96358" y="78962"/>
                    <a:pt x="96358" y="85154"/>
                  </a:cubicBezTo>
                  <a:cubicBezTo>
                    <a:pt x="96358" y="91345"/>
                    <a:pt x="91405" y="96298"/>
                    <a:pt x="85214" y="96298"/>
                  </a:cubicBezTo>
                  <a:cubicBezTo>
                    <a:pt x="79023" y="96298"/>
                    <a:pt x="74070" y="91345"/>
                    <a:pt x="74070" y="85154"/>
                  </a:cubicBezTo>
                  <a:cubicBezTo>
                    <a:pt x="74070" y="66675"/>
                    <a:pt x="89024" y="51721"/>
                    <a:pt x="107503" y="51721"/>
                  </a:cubicBezTo>
                  <a:cubicBezTo>
                    <a:pt x="125981" y="51721"/>
                    <a:pt x="140935" y="66675"/>
                    <a:pt x="140935" y="85154"/>
                  </a:cubicBezTo>
                  <a:cubicBezTo>
                    <a:pt x="140935" y="97631"/>
                    <a:pt x="134077" y="108966"/>
                    <a:pt x="123028" y="1147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7585395A-AC31-0E44-BF69-A206499D1FB2}"/>
              </a:ext>
            </a:extLst>
          </p:cNvPr>
          <p:cNvSpPr txBox="1"/>
          <p:nvPr/>
        </p:nvSpPr>
        <p:spPr>
          <a:xfrm>
            <a:off x="3605686" y="4703125"/>
            <a:ext cx="1406615" cy="2590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ko-KO" altLang="ko-KO" sz="1100">
                <a:solidFill>
                  <a:schemeClr val="bg1"/>
                </a:solidFill>
                <a:latin typeface="NanumGothic"/>
                <a:ea typeface="NanumGothic"/>
              </a:rPr>
              <a:t>메인 타이틀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5656EA3-491E-254F-8B8F-E4E1963A31D5}"/>
              </a:ext>
            </a:extLst>
          </p:cNvPr>
          <p:cNvSpPr txBox="1"/>
          <p:nvPr/>
        </p:nvSpPr>
        <p:spPr>
          <a:xfrm>
            <a:off x="5609508" y="4703254"/>
            <a:ext cx="1406615" cy="2590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ko-KO" altLang="ko-KO" sz="1100">
                <a:solidFill>
                  <a:schemeClr val="bg1"/>
                </a:solidFill>
                <a:latin typeface="NanumGothic"/>
                <a:ea typeface="NanumGothic"/>
              </a:rPr>
              <a:t>메인 타이틀</a:t>
            </a: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4D8D1E1D-47C5-8A19-935C-C540CA330A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7219074"/>
              </p:ext>
            </p:extLst>
          </p:nvPr>
        </p:nvGraphicFramePr>
        <p:xfrm>
          <a:off x="743608" y="1258349"/>
          <a:ext cx="10889591" cy="4879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F01538FA-0541-BC2A-0966-662D8C318FA4}"/>
              </a:ext>
            </a:extLst>
          </p:cNvPr>
          <p:cNvSpPr/>
          <p:nvPr/>
        </p:nvSpPr>
        <p:spPr>
          <a:xfrm>
            <a:off x="1057013" y="234892"/>
            <a:ext cx="2548673" cy="570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DAU</a:t>
            </a:r>
            <a:r>
              <a:rPr lang="ko-KR" altLang="en-US" sz="36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 분석</a:t>
            </a:r>
            <a:endParaRPr lang="en-US" altLang="ko-KR" sz="36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7152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3F6081B8-EE94-3B4D-822D-3AC9071A2B2E}"/>
              </a:ext>
            </a:extLst>
          </p:cNvPr>
          <p:cNvCxnSpPr/>
          <p:nvPr/>
        </p:nvCxnSpPr>
        <p:spPr>
          <a:xfrm>
            <a:off x="2130765" y="2762154"/>
            <a:ext cx="814185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DE914E64-DEA0-844A-8064-2EF2F5F2750D}"/>
              </a:ext>
            </a:extLst>
          </p:cNvPr>
          <p:cNvSpPr/>
          <p:nvPr/>
        </p:nvSpPr>
        <p:spPr>
          <a:xfrm>
            <a:off x="951670" y="3951218"/>
            <a:ext cx="2358190" cy="12192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1B3CCEB-3A0B-1D45-A088-F8E43D41A057}"/>
              </a:ext>
            </a:extLst>
          </p:cNvPr>
          <p:cNvSpPr txBox="1"/>
          <p:nvPr/>
        </p:nvSpPr>
        <p:spPr>
          <a:xfrm>
            <a:off x="1057013" y="4154172"/>
            <a:ext cx="2152942" cy="4511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초기 이벤트 후 사용자 유지 실패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DB6AE980-E77F-4341-8197-BFD6B402DC30}"/>
              </a:ext>
            </a:extLst>
          </p:cNvPr>
          <p:cNvSpPr/>
          <p:nvPr/>
        </p:nvSpPr>
        <p:spPr>
          <a:xfrm>
            <a:off x="3665621" y="3951218"/>
            <a:ext cx="2358190" cy="12192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9A298B6-8A57-684A-8278-696F9C3C5527}"/>
              </a:ext>
            </a:extLst>
          </p:cNvPr>
          <p:cNvSpPr txBox="1"/>
          <p:nvPr/>
        </p:nvSpPr>
        <p:spPr>
          <a:xfrm>
            <a:off x="3668538" y="4154172"/>
            <a:ext cx="2358190" cy="4511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게임에 대한 재방문 유저가 적음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45A1E0D0-8D6B-5A4B-9B5B-46854791F9FC}"/>
              </a:ext>
            </a:extLst>
          </p:cNvPr>
          <p:cNvSpPr/>
          <p:nvPr/>
        </p:nvSpPr>
        <p:spPr>
          <a:xfrm>
            <a:off x="6379572" y="3951218"/>
            <a:ext cx="2358190" cy="12192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6D3B7BF-E26C-2F47-969E-B79A2B915911}"/>
              </a:ext>
            </a:extLst>
          </p:cNvPr>
          <p:cNvSpPr txBox="1"/>
          <p:nvPr/>
        </p:nvSpPr>
        <p:spPr>
          <a:xfrm>
            <a:off x="6323735" y="4039314"/>
            <a:ext cx="2469863" cy="4511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유저들이 지속적으로 즐길 수 있는 콘텐츠 부족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9ACB9CB8-6C9D-CB45-9D9E-00039D724D6A}"/>
              </a:ext>
            </a:extLst>
          </p:cNvPr>
          <p:cNvSpPr/>
          <p:nvPr/>
        </p:nvSpPr>
        <p:spPr>
          <a:xfrm>
            <a:off x="9093523" y="3951218"/>
            <a:ext cx="2358190" cy="12192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1737954-E6D8-D049-ACC9-483CC10AE2F4}"/>
              </a:ext>
            </a:extLst>
          </p:cNvPr>
          <p:cNvSpPr txBox="1"/>
          <p:nvPr/>
        </p:nvSpPr>
        <p:spPr>
          <a:xfrm>
            <a:off x="9196146" y="4214965"/>
            <a:ext cx="2152942" cy="4511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이벤트 출시 이후 마케팅 부족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154DC926-F961-D945-876D-6C56C047256B}"/>
              </a:ext>
            </a:extLst>
          </p:cNvPr>
          <p:cNvSpPr/>
          <p:nvPr/>
        </p:nvSpPr>
        <p:spPr>
          <a:xfrm>
            <a:off x="1528361" y="2199107"/>
            <a:ext cx="1204808" cy="1204808"/>
          </a:xfrm>
          <a:prstGeom prst="roundRect">
            <a:avLst/>
          </a:prstGeom>
          <a:solidFill>
            <a:srgbClr val="27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0570E068-6667-C840-B8C9-60A409F73461}"/>
              </a:ext>
            </a:extLst>
          </p:cNvPr>
          <p:cNvSpPr/>
          <p:nvPr/>
        </p:nvSpPr>
        <p:spPr>
          <a:xfrm>
            <a:off x="4242312" y="2199107"/>
            <a:ext cx="1204808" cy="1204808"/>
          </a:xfrm>
          <a:prstGeom prst="roundRect">
            <a:avLst/>
          </a:prstGeom>
          <a:solidFill>
            <a:srgbClr val="609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467A5D4D-BDB4-AA4E-9BDD-6F8E6D3862F4}"/>
              </a:ext>
            </a:extLst>
          </p:cNvPr>
          <p:cNvSpPr/>
          <p:nvPr/>
        </p:nvSpPr>
        <p:spPr>
          <a:xfrm>
            <a:off x="6956263" y="2199107"/>
            <a:ext cx="1204808" cy="1204808"/>
          </a:xfrm>
          <a:prstGeom prst="roundRect">
            <a:avLst/>
          </a:prstGeom>
          <a:solidFill>
            <a:srgbClr val="27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22538DCC-4BB7-5843-92C0-350F1000F4F3}"/>
              </a:ext>
            </a:extLst>
          </p:cNvPr>
          <p:cNvSpPr/>
          <p:nvPr/>
        </p:nvSpPr>
        <p:spPr>
          <a:xfrm>
            <a:off x="9670214" y="2199107"/>
            <a:ext cx="1204808" cy="1204808"/>
          </a:xfrm>
          <a:prstGeom prst="roundRect">
            <a:avLst/>
          </a:prstGeom>
          <a:solidFill>
            <a:srgbClr val="609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243792F-CCD2-5E46-92B6-730F8D7CDB8E}"/>
              </a:ext>
            </a:extLst>
          </p:cNvPr>
          <p:cNvSpPr txBox="1"/>
          <p:nvPr/>
        </p:nvSpPr>
        <p:spPr>
          <a:xfrm>
            <a:off x="1932634" y="2503418"/>
            <a:ext cx="396262" cy="52322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kumimoji="1" lang="ko-KO" altLang="ko-KO" sz="2800" dirty="0">
                <a:solidFill>
                  <a:schemeClr val="bg1"/>
                </a:solidFill>
                <a:latin typeface="NanumGothic"/>
                <a:ea typeface="NanumGothic"/>
              </a:rPr>
              <a:t>1</a:t>
            </a:r>
            <a:endParaRPr kumimoji="1" lang="zh-CN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DD2EA1B-CF59-E644-AE0B-C0A080330C88}"/>
              </a:ext>
            </a:extLst>
          </p:cNvPr>
          <p:cNvSpPr txBox="1"/>
          <p:nvPr/>
        </p:nvSpPr>
        <p:spPr>
          <a:xfrm>
            <a:off x="4646585" y="2503418"/>
            <a:ext cx="396262" cy="52322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kumimoji="1" lang="ko-KO" altLang="ko-KO" sz="2800">
                <a:solidFill>
                  <a:schemeClr val="bg1"/>
                </a:solidFill>
                <a:latin typeface="NanumGothic"/>
                <a:ea typeface="NanumGothic"/>
              </a:rPr>
              <a:t>2</a:t>
            </a:r>
            <a:endParaRPr kumimoji="1" lang="zh-CN" altLang="en-US" sz="2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AE43A77-0A00-1049-BF1B-BC001DDB1C1B}"/>
              </a:ext>
            </a:extLst>
          </p:cNvPr>
          <p:cNvSpPr txBox="1"/>
          <p:nvPr/>
        </p:nvSpPr>
        <p:spPr>
          <a:xfrm>
            <a:off x="7360536" y="2503418"/>
            <a:ext cx="396262" cy="52322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kumimoji="1" lang="ko-KO" altLang="ko-KO" sz="2800">
                <a:solidFill>
                  <a:schemeClr val="bg1"/>
                </a:solidFill>
                <a:latin typeface="NanumGothic"/>
                <a:ea typeface="NanumGothic"/>
              </a:rPr>
              <a:t>3</a:t>
            </a:r>
            <a:endParaRPr kumimoji="1" lang="zh-CN" altLang="en-US" sz="2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E7E9176-A747-AC46-A0F1-97923C9C3170}"/>
              </a:ext>
            </a:extLst>
          </p:cNvPr>
          <p:cNvSpPr txBox="1"/>
          <p:nvPr/>
        </p:nvSpPr>
        <p:spPr>
          <a:xfrm>
            <a:off x="10074487" y="2500544"/>
            <a:ext cx="396262" cy="52322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kumimoji="1" lang="ko-KO" altLang="ko-KO" sz="2800">
                <a:solidFill>
                  <a:schemeClr val="bg1"/>
                </a:solidFill>
                <a:latin typeface="NanumGothic"/>
                <a:ea typeface="NanumGothic"/>
              </a:rPr>
              <a:t>4</a:t>
            </a:r>
            <a:endParaRPr kumimoji="1" lang="zh-CN" altLang="en-US" sz="2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604B33-5C80-B731-9F24-4B257406C606}"/>
              </a:ext>
            </a:extLst>
          </p:cNvPr>
          <p:cNvSpPr/>
          <p:nvPr/>
        </p:nvSpPr>
        <p:spPr>
          <a:xfrm>
            <a:off x="1057013" y="234892"/>
            <a:ext cx="2548673" cy="570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문제점 도출</a:t>
            </a:r>
            <a:endParaRPr lang="en-US" altLang="ko-KR" sz="36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096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3F6081B8-EE94-3B4D-822D-3AC9071A2B2E}"/>
              </a:ext>
            </a:extLst>
          </p:cNvPr>
          <p:cNvCxnSpPr/>
          <p:nvPr/>
        </p:nvCxnSpPr>
        <p:spPr>
          <a:xfrm>
            <a:off x="2130765" y="2762154"/>
            <a:ext cx="814185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DE914E64-DEA0-844A-8064-2EF2F5F2750D}"/>
              </a:ext>
            </a:extLst>
          </p:cNvPr>
          <p:cNvSpPr/>
          <p:nvPr/>
        </p:nvSpPr>
        <p:spPr>
          <a:xfrm>
            <a:off x="951670" y="3951218"/>
            <a:ext cx="2358190" cy="12192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1B3CCEB-3A0B-1D45-A088-F8E43D41A057}"/>
              </a:ext>
            </a:extLst>
          </p:cNvPr>
          <p:cNvSpPr txBox="1"/>
          <p:nvPr/>
        </p:nvSpPr>
        <p:spPr>
          <a:xfrm>
            <a:off x="1057013" y="4265932"/>
            <a:ext cx="2152942" cy="4511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유저 피드백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DB6AE980-E77F-4341-8197-BFD6B402DC30}"/>
              </a:ext>
            </a:extLst>
          </p:cNvPr>
          <p:cNvSpPr/>
          <p:nvPr/>
        </p:nvSpPr>
        <p:spPr>
          <a:xfrm>
            <a:off x="3665621" y="3951218"/>
            <a:ext cx="2358190" cy="12192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9A298B6-8A57-684A-8278-696F9C3C5527}"/>
              </a:ext>
            </a:extLst>
          </p:cNvPr>
          <p:cNvSpPr txBox="1"/>
          <p:nvPr/>
        </p:nvSpPr>
        <p:spPr>
          <a:xfrm>
            <a:off x="3668538" y="4286252"/>
            <a:ext cx="2358190" cy="4511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지속적인 이벤트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45A1E0D0-8D6B-5A4B-9B5B-46854791F9FC}"/>
              </a:ext>
            </a:extLst>
          </p:cNvPr>
          <p:cNvSpPr/>
          <p:nvPr/>
        </p:nvSpPr>
        <p:spPr>
          <a:xfrm>
            <a:off x="6379572" y="3951218"/>
            <a:ext cx="2358190" cy="12192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6D3B7BF-E26C-2F47-969E-B79A2B915911}"/>
              </a:ext>
            </a:extLst>
          </p:cNvPr>
          <p:cNvSpPr txBox="1"/>
          <p:nvPr/>
        </p:nvSpPr>
        <p:spPr>
          <a:xfrm>
            <a:off x="6323735" y="4283154"/>
            <a:ext cx="2469863" cy="4511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커뮤니티 활성화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9ACB9CB8-6C9D-CB45-9D9E-00039D724D6A}"/>
              </a:ext>
            </a:extLst>
          </p:cNvPr>
          <p:cNvSpPr/>
          <p:nvPr/>
        </p:nvSpPr>
        <p:spPr>
          <a:xfrm>
            <a:off x="9093523" y="3951218"/>
            <a:ext cx="2358190" cy="12192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1737954-E6D8-D049-ACC9-483CC10AE2F4}"/>
              </a:ext>
            </a:extLst>
          </p:cNvPr>
          <p:cNvSpPr txBox="1"/>
          <p:nvPr/>
        </p:nvSpPr>
        <p:spPr>
          <a:xfrm>
            <a:off x="9196146" y="4286085"/>
            <a:ext cx="2152942" cy="4511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콘텐츠 확충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154DC926-F961-D945-876D-6C56C047256B}"/>
              </a:ext>
            </a:extLst>
          </p:cNvPr>
          <p:cNvSpPr/>
          <p:nvPr/>
        </p:nvSpPr>
        <p:spPr>
          <a:xfrm>
            <a:off x="1528361" y="2199107"/>
            <a:ext cx="1204808" cy="1204808"/>
          </a:xfrm>
          <a:prstGeom prst="roundRect">
            <a:avLst/>
          </a:prstGeom>
          <a:solidFill>
            <a:srgbClr val="27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0570E068-6667-C840-B8C9-60A409F73461}"/>
              </a:ext>
            </a:extLst>
          </p:cNvPr>
          <p:cNvSpPr/>
          <p:nvPr/>
        </p:nvSpPr>
        <p:spPr>
          <a:xfrm>
            <a:off x="4242312" y="2199107"/>
            <a:ext cx="1204808" cy="1204808"/>
          </a:xfrm>
          <a:prstGeom prst="roundRect">
            <a:avLst/>
          </a:prstGeom>
          <a:solidFill>
            <a:srgbClr val="609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467A5D4D-BDB4-AA4E-9BDD-6F8E6D3862F4}"/>
              </a:ext>
            </a:extLst>
          </p:cNvPr>
          <p:cNvSpPr/>
          <p:nvPr/>
        </p:nvSpPr>
        <p:spPr>
          <a:xfrm>
            <a:off x="6956263" y="2199107"/>
            <a:ext cx="1204808" cy="1204808"/>
          </a:xfrm>
          <a:prstGeom prst="roundRect">
            <a:avLst/>
          </a:prstGeom>
          <a:solidFill>
            <a:srgbClr val="27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22538DCC-4BB7-5843-92C0-350F1000F4F3}"/>
              </a:ext>
            </a:extLst>
          </p:cNvPr>
          <p:cNvSpPr/>
          <p:nvPr/>
        </p:nvSpPr>
        <p:spPr>
          <a:xfrm>
            <a:off x="9670214" y="2199107"/>
            <a:ext cx="1204808" cy="1204808"/>
          </a:xfrm>
          <a:prstGeom prst="roundRect">
            <a:avLst/>
          </a:prstGeom>
          <a:solidFill>
            <a:srgbClr val="609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243792F-CCD2-5E46-92B6-730F8D7CDB8E}"/>
              </a:ext>
            </a:extLst>
          </p:cNvPr>
          <p:cNvSpPr txBox="1"/>
          <p:nvPr/>
        </p:nvSpPr>
        <p:spPr>
          <a:xfrm>
            <a:off x="1932634" y="2503418"/>
            <a:ext cx="396262" cy="52322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kumimoji="1" lang="ko-KO" altLang="ko-KO" sz="2800" dirty="0">
                <a:solidFill>
                  <a:schemeClr val="bg1"/>
                </a:solidFill>
                <a:latin typeface="NanumGothic"/>
                <a:ea typeface="NanumGothic"/>
              </a:rPr>
              <a:t>1</a:t>
            </a:r>
            <a:endParaRPr kumimoji="1" lang="zh-CN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DD2EA1B-CF59-E644-AE0B-C0A080330C88}"/>
              </a:ext>
            </a:extLst>
          </p:cNvPr>
          <p:cNvSpPr txBox="1"/>
          <p:nvPr/>
        </p:nvSpPr>
        <p:spPr>
          <a:xfrm>
            <a:off x="4646585" y="2503418"/>
            <a:ext cx="396262" cy="52322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kumimoji="1" lang="ko-KO" altLang="ko-KO" sz="2800">
                <a:solidFill>
                  <a:schemeClr val="bg1"/>
                </a:solidFill>
                <a:latin typeface="NanumGothic"/>
                <a:ea typeface="NanumGothic"/>
              </a:rPr>
              <a:t>2</a:t>
            </a:r>
            <a:endParaRPr kumimoji="1" lang="zh-CN" altLang="en-US" sz="2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AE43A77-0A00-1049-BF1B-BC001DDB1C1B}"/>
              </a:ext>
            </a:extLst>
          </p:cNvPr>
          <p:cNvSpPr txBox="1"/>
          <p:nvPr/>
        </p:nvSpPr>
        <p:spPr>
          <a:xfrm>
            <a:off x="7360536" y="2503418"/>
            <a:ext cx="396262" cy="52322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kumimoji="1" lang="ko-KO" altLang="ko-KO" sz="2800">
                <a:solidFill>
                  <a:schemeClr val="bg1"/>
                </a:solidFill>
                <a:latin typeface="NanumGothic"/>
                <a:ea typeface="NanumGothic"/>
              </a:rPr>
              <a:t>3</a:t>
            </a:r>
            <a:endParaRPr kumimoji="1" lang="zh-CN" altLang="en-US" sz="2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E7E9176-A747-AC46-A0F1-97923C9C3170}"/>
              </a:ext>
            </a:extLst>
          </p:cNvPr>
          <p:cNvSpPr txBox="1"/>
          <p:nvPr/>
        </p:nvSpPr>
        <p:spPr>
          <a:xfrm>
            <a:off x="10074487" y="2500544"/>
            <a:ext cx="396262" cy="52322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kumimoji="1" lang="ko-KO" altLang="ko-KO" sz="2800">
                <a:solidFill>
                  <a:schemeClr val="bg1"/>
                </a:solidFill>
                <a:latin typeface="NanumGothic"/>
                <a:ea typeface="NanumGothic"/>
              </a:rPr>
              <a:t>4</a:t>
            </a:r>
            <a:endParaRPr kumimoji="1" lang="zh-CN" altLang="en-US" sz="2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604B33-5C80-B731-9F24-4B257406C606}"/>
              </a:ext>
            </a:extLst>
          </p:cNvPr>
          <p:cNvSpPr/>
          <p:nvPr/>
        </p:nvSpPr>
        <p:spPr>
          <a:xfrm>
            <a:off x="1057013" y="234892"/>
            <a:ext cx="2548673" cy="570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개선 방안</a:t>
            </a:r>
            <a:endParaRPr lang="en-US" altLang="ko-KR" sz="36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493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5ECF27EE-9EA8-5941-BD05-E42C4192B462}"/>
              </a:ext>
            </a:extLst>
          </p:cNvPr>
          <p:cNvSpPr/>
          <p:nvPr/>
        </p:nvSpPr>
        <p:spPr>
          <a:xfrm rot="2700000">
            <a:off x="11681861" y="2666238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F71D113F-5C52-1842-8184-DB8B6DE0FD19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828CCB88-8E6F-E64F-908C-01237D6B4B5D}"/>
              </a:ext>
            </a:extLst>
          </p:cNvPr>
          <p:cNvSpPr/>
          <p:nvPr/>
        </p:nvSpPr>
        <p:spPr>
          <a:xfrm rot="18900000">
            <a:off x="7045065" y="6457873"/>
            <a:ext cx="3094311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53EBBEFC-122F-BD49-9BD5-DB9E1F2EB8DF}"/>
              </a:ext>
            </a:extLst>
          </p:cNvPr>
          <p:cNvSpPr/>
          <p:nvPr/>
        </p:nvSpPr>
        <p:spPr>
          <a:xfrm rot="2700000">
            <a:off x="-1643053" y="-2181871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7B7774C7-FBBB-2348-942D-BBDF2C238430}"/>
              </a:ext>
            </a:extLst>
          </p:cNvPr>
          <p:cNvSpPr/>
          <p:nvPr/>
        </p:nvSpPr>
        <p:spPr>
          <a:xfrm rot="18900000">
            <a:off x="2285463" y="254908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1E9D7972-849B-174B-8843-7E71F9A440F5}"/>
              </a:ext>
            </a:extLst>
          </p:cNvPr>
          <p:cNvSpPr/>
          <p:nvPr/>
        </p:nvSpPr>
        <p:spPr>
          <a:xfrm rot="2700000">
            <a:off x="691024" y="-882771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FA39C9-18CC-F646-8E16-4CED09118A16}"/>
              </a:ext>
            </a:extLst>
          </p:cNvPr>
          <p:cNvSpPr txBox="1"/>
          <p:nvPr/>
        </p:nvSpPr>
        <p:spPr>
          <a:xfrm>
            <a:off x="3290276" y="1016170"/>
            <a:ext cx="6776843" cy="73152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kumimoji="1"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NO Man’s Sky (2016)</a:t>
            </a:r>
            <a:endParaRPr kumimoji="1"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B44233DD-4E7D-1E72-44ED-083AF7427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048" y="2012836"/>
            <a:ext cx="6975627" cy="327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2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03BA2E2-B969-DA40-69C5-B8D77687B616}"/>
              </a:ext>
            </a:extLst>
          </p:cNvPr>
          <p:cNvSpPr/>
          <p:nvPr/>
        </p:nvSpPr>
        <p:spPr>
          <a:xfrm>
            <a:off x="1057013" y="234892"/>
            <a:ext cx="3962027" cy="570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실제 게임 사례</a:t>
            </a:r>
            <a:endParaRPr lang="en-US" altLang="ko-KR" sz="36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9A0FC63-EF2F-F2E0-699B-A2ADD8D398E9}"/>
              </a:ext>
            </a:extLst>
          </p:cNvPr>
          <p:cNvGrpSpPr/>
          <p:nvPr/>
        </p:nvGrpSpPr>
        <p:grpSpPr>
          <a:xfrm>
            <a:off x="6309360" y="805343"/>
            <a:ext cx="5263334" cy="1281787"/>
            <a:chOff x="5374186" y="1713775"/>
            <a:chExt cx="5263334" cy="1131026"/>
          </a:xfrm>
        </p:grpSpPr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id="{CA5077C4-EE67-C499-59D4-D446660E9E3F}"/>
                </a:ext>
              </a:extLst>
            </p:cNvPr>
            <p:cNvSpPr/>
            <p:nvPr/>
          </p:nvSpPr>
          <p:spPr>
            <a:xfrm>
              <a:off x="5374186" y="1924013"/>
              <a:ext cx="5263334" cy="920788"/>
            </a:xfrm>
            <a:prstGeom prst="roundRect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고딕" pitchFamily="2" charset="-127"/>
                  <a:ea typeface="나눔고딕" pitchFamily="2" charset="-127"/>
                </a:rPr>
                <a:t>출시 첫 주에 </a:t>
              </a:r>
              <a:r>
                <a:rPr lang="en-US" altLang="ko-KR" dirty="0">
                  <a:latin typeface="나눔고딕" pitchFamily="2" charset="-127"/>
                  <a:ea typeface="나눔고딕" pitchFamily="2" charset="-127"/>
                </a:rPr>
                <a:t>70</a:t>
              </a:r>
              <a:r>
                <a:rPr lang="ko-KR" altLang="en-US" dirty="0">
                  <a:latin typeface="나눔고딕" pitchFamily="2" charset="-127"/>
                  <a:ea typeface="나눔고딕" pitchFamily="2" charset="-127"/>
                </a:rPr>
                <a:t>만 명 이상의 유저가 게임을 구매 </a:t>
              </a:r>
              <a:endParaRPr lang="zh-CN" altLang="en-US" dirty="0">
                <a:latin typeface="나눔고딕" pitchFamily="2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2BDDDCE-AE56-A15E-7F17-A6A225BCF6AA}"/>
                </a:ext>
              </a:extLst>
            </p:cNvPr>
            <p:cNvSpPr/>
            <p:nvPr/>
          </p:nvSpPr>
          <p:spPr>
            <a:xfrm>
              <a:off x="5740400" y="1713775"/>
              <a:ext cx="1290320" cy="4063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초기 상황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F453B66-95F8-8B89-BB5A-E3FD70E32AEB}"/>
              </a:ext>
            </a:extLst>
          </p:cNvPr>
          <p:cNvGrpSpPr/>
          <p:nvPr/>
        </p:nvGrpSpPr>
        <p:grpSpPr>
          <a:xfrm>
            <a:off x="6319520" y="2133704"/>
            <a:ext cx="5263334" cy="1294545"/>
            <a:chOff x="5374186" y="1702518"/>
            <a:chExt cx="5263334" cy="1142283"/>
          </a:xfrm>
        </p:grpSpPr>
        <p:sp>
          <p:nvSpPr>
            <p:cNvPr id="7" name="圆角矩形 2">
              <a:extLst>
                <a:ext uri="{FF2B5EF4-FFF2-40B4-BE49-F238E27FC236}">
                  <a16:creationId xmlns:a16="http://schemas.microsoft.com/office/drawing/2014/main" id="{05526BBA-1D79-F61A-832C-91C09C520542}"/>
                </a:ext>
              </a:extLst>
            </p:cNvPr>
            <p:cNvSpPr/>
            <p:nvPr/>
          </p:nvSpPr>
          <p:spPr>
            <a:xfrm>
              <a:off x="5374186" y="1924013"/>
              <a:ext cx="5263334" cy="920788"/>
            </a:xfrm>
            <a:prstGeom prst="roundRect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고딕" pitchFamily="2" charset="-127"/>
                </a:rPr>
                <a:t>출시 당시 약속했던 기능들이 대부분 구현되지 않아 유저들 사이에 큰 실망을 안김</a:t>
              </a:r>
              <a:endParaRPr lang="zh-CN" altLang="en-US" dirty="0">
                <a:latin typeface="나눔고딕" pitchFamily="2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29221AE-3D51-F17A-FEB6-D88ABBE9BB6E}"/>
                </a:ext>
              </a:extLst>
            </p:cNvPr>
            <p:cNvSpPr/>
            <p:nvPr/>
          </p:nvSpPr>
          <p:spPr>
            <a:xfrm>
              <a:off x="5740400" y="1702518"/>
              <a:ext cx="1290320" cy="356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문제점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04D6863-04DC-50E7-589E-C65D82AEA501}"/>
              </a:ext>
            </a:extLst>
          </p:cNvPr>
          <p:cNvGrpSpPr/>
          <p:nvPr/>
        </p:nvGrpSpPr>
        <p:grpSpPr>
          <a:xfrm>
            <a:off x="6319520" y="3477422"/>
            <a:ext cx="5263334" cy="1281788"/>
            <a:chOff x="5374186" y="1713774"/>
            <a:chExt cx="5263334" cy="1131027"/>
          </a:xfrm>
        </p:grpSpPr>
        <p:sp>
          <p:nvSpPr>
            <p:cNvPr id="10" name="圆角矩形 2">
              <a:extLst>
                <a:ext uri="{FF2B5EF4-FFF2-40B4-BE49-F238E27FC236}">
                  <a16:creationId xmlns:a16="http://schemas.microsoft.com/office/drawing/2014/main" id="{E66FC803-7757-CD79-2E89-861D91877D59}"/>
                </a:ext>
              </a:extLst>
            </p:cNvPr>
            <p:cNvSpPr/>
            <p:nvPr/>
          </p:nvSpPr>
          <p:spPr>
            <a:xfrm>
              <a:off x="5374186" y="1924013"/>
              <a:ext cx="5263334" cy="920788"/>
            </a:xfrm>
            <a:prstGeom prst="roundRect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고딕" pitchFamily="2" charset="-127"/>
                </a:rPr>
                <a:t>많은 유저가 초기 플레이 후 빠르게 게임을 떠남</a:t>
              </a:r>
              <a:endParaRPr lang="zh-CN" altLang="en-US" dirty="0">
                <a:latin typeface="나눔고딕" pitchFamily="2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8E5DBFE-D601-015F-74AF-7F0595DF4B54}"/>
                </a:ext>
              </a:extLst>
            </p:cNvPr>
            <p:cNvSpPr/>
            <p:nvPr/>
          </p:nvSpPr>
          <p:spPr>
            <a:xfrm>
              <a:off x="5740400" y="1713774"/>
              <a:ext cx="1290320" cy="3525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유지 실패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FD9BB1-148E-4F9C-92C1-B479BCD71376}"/>
              </a:ext>
            </a:extLst>
          </p:cNvPr>
          <p:cNvGrpSpPr/>
          <p:nvPr/>
        </p:nvGrpSpPr>
        <p:grpSpPr>
          <a:xfrm>
            <a:off x="6319520" y="4811723"/>
            <a:ext cx="5263334" cy="1266661"/>
            <a:chOff x="5374186" y="1727122"/>
            <a:chExt cx="5263334" cy="1117679"/>
          </a:xfrm>
        </p:grpSpPr>
        <p:sp>
          <p:nvSpPr>
            <p:cNvPr id="13" name="圆角矩形 2">
              <a:extLst>
                <a:ext uri="{FF2B5EF4-FFF2-40B4-BE49-F238E27FC236}">
                  <a16:creationId xmlns:a16="http://schemas.microsoft.com/office/drawing/2014/main" id="{B8D201AA-73B2-792A-51CE-BA2A9986F3E1}"/>
                </a:ext>
              </a:extLst>
            </p:cNvPr>
            <p:cNvSpPr/>
            <p:nvPr/>
          </p:nvSpPr>
          <p:spPr>
            <a:xfrm>
              <a:off x="5374186" y="1924013"/>
              <a:ext cx="5263334" cy="920788"/>
            </a:xfrm>
            <a:prstGeom prst="roundRect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고딕" pitchFamily="2" charset="-127"/>
                </a:rPr>
                <a:t>이후 여러 차례 대규모 업데이트와 개선을 통해 다시 유저들의 관심을 끌었음</a:t>
              </a:r>
              <a:endParaRPr lang="zh-CN" altLang="en-US" dirty="0">
                <a:latin typeface="나눔고딕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79E5B56-0D8D-70EF-E5CD-9E64CFB93AE6}"/>
                </a:ext>
              </a:extLst>
            </p:cNvPr>
            <p:cNvSpPr/>
            <p:nvPr/>
          </p:nvSpPr>
          <p:spPr>
            <a:xfrm>
              <a:off x="5740400" y="1727122"/>
              <a:ext cx="1290320" cy="3579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개선</a:t>
              </a:r>
            </a:p>
          </p:txBody>
        </p:sp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id="{DC5FAA92-8854-0B81-77E0-1BB3AA872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18" y="1493520"/>
            <a:ext cx="5624842" cy="453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5ECF27EE-9EA8-5941-BD05-E42C4192B462}"/>
              </a:ext>
            </a:extLst>
          </p:cNvPr>
          <p:cNvSpPr/>
          <p:nvPr/>
        </p:nvSpPr>
        <p:spPr>
          <a:xfrm rot="2700000">
            <a:off x="11681861" y="2666238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F71D113F-5C52-1842-8184-DB8B6DE0FD19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828CCB88-8E6F-E64F-908C-01237D6B4B5D}"/>
              </a:ext>
            </a:extLst>
          </p:cNvPr>
          <p:cNvSpPr/>
          <p:nvPr/>
        </p:nvSpPr>
        <p:spPr>
          <a:xfrm rot="18900000">
            <a:off x="7045065" y="6457873"/>
            <a:ext cx="3094311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53EBBEFC-122F-BD49-9BD5-DB9E1F2EB8DF}"/>
              </a:ext>
            </a:extLst>
          </p:cNvPr>
          <p:cNvSpPr/>
          <p:nvPr/>
        </p:nvSpPr>
        <p:spPr>
          <a:xfrm rot="2700000">
            <a:off x="-1643053" y="-2181871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7B7774C7-FBBB-2348-942D-BBDF2C238430}"/>
              </a:ext>
            </a:extLst>
          </p:cNvPr>
          <p:cNvSpPr/>
          <p:nvPr/>
        </p:nvSpPr>
        <p:spPr>
          <a:xfrm rot="18900000">
            <a:off x="2285463" y="254908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1E9D7972-849B-174B-8843-7E71F9A440F5}"/>
              </a:ext>
            </a:extLst>
          </p:cNvPr>
          <p:cNvSpPr/>
          <p:nvPr/>
        </p:nvSpPr>
        <p:spPr>
          <a:xfrm rot="2700000">
            <a:off x="691024" y="-882771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FA39C9-18CC-F646-8E16-4CED09118A16}"/>
              </a:ext>
            </a:extLst>
          </p:cNvPr>
          <p:cNvSpPr txBox="1"/>
          <p:nvPr/>
        </p:nvSpPr>
        <p:spPr>
          <a:xfrm>
            <a:off x="3290276" y="1016170"/>
            <a:ext cx="6776843" cy="73152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kumimoji="1" lang="en-US" altLang="zh-CN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LawBreakers</a:t>
            </a:r>
            <a:r>
              <a:rPr kumimoji="1"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 (2017)</a:t>
            </a:r>
            <a:endParaRPr kumimoji="1"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3CE990-F802-0705-FF94-E62391837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671" y="2213646"/>
            <a:ext cx="5920689" cy="336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4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2.6 unknown"/>
  <p:tag name="AS_RELEASE_DATE" val="2021.11.30"/>
  <p:tag name="AS_TITLE" val="Aspose.Slides for Java"/>
  <p:tag name="AS_VERSION" val="21.11"/>
  <p:tag name="ISPRING_FIRST_PUBLISH" val="1"/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Arial"/>
      </a:majorFont>
      <a:minorFont>
        <a:latin typeface="Arial"/>
        <a:ea typeface="思源黑体 CN Regular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DengXian Light" panose="020F0302020204030204"/>
        <a:cs typeface="Arial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DengXian" panose="020F0502020204030204"/>
        <a:cs typeface="Arial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DengXian Light" panose="020F0302020204030204"/>
        <a:cs typeface="Arial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DengXian" panose="020F0502020204030204"/>
        <a:cs typeface="Arial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4808</TotalTime>
  <Words>685</Words>
  <Application>Microsoft Office PowerPoint</Application>
  <PresentationFormat>와이드스크린</PresentationFormat>
  <Paragraphs>112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DengXian</vt:lpstr>
      <vt:lpstr>Pretendard JP</vt:lpstr>
      <vt:lpstr>나눔고딕</vt:lpstr>
      <vt:lpstr>나눔고딕</vt:lpstr>
      <vt:lpstr>Arial</vt:lpstr>
      <vt:lpstr>Office 主题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은경 서</cp:lastModifiedBy>
  <cp:revision>681</cp:revision>
  <dcterms:created xsi:type="dcterms:W3CDTF">2018-06-17T04:53:58Z</dcterms:created>
  <dcterms:modified xsi:type="dcterms:W3CDTF">2024-06-12T17:00:03Z</dcterms:modified>
</cp:coreProperties>
</file>