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1" r:id="rId4"/>
    <p:sldId id="257" r:id="rId5"/>
    <p:sldId id="259" r:id="rId6"/>
    <p:sldId id="262" r:id="rId7"/>
    <p:sldId id="264" r:id="rId8"/>
    <p:sldId id="258"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E1C5-B009-4335-B326-309E0F59C9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51010E-3FA1-4C15-9AB1-F230242221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CFEF15-C4F6-41F0-811A-BCAFA97DFB32}"/>
              </a:ext>
            </a:extLst>
          </p:cNvPr>
          <p:cNvSpPr>
            <a:spLocks noGrp="1"/>
          </p:cNvSpPr>
          <p:nvPr>
            <p:ph type="dt" sz="half" idx="10"/>
          </p:nvPr>
        </p:nvSpPr>
        <p:spPr/>
        <p:txBody>
          <a:bodyPr/>
          <a:lstStyle/>
          <a:p>
            <a:fld id="{8047C266-267E-45D1-9FE6-C1272992BCC1}" type="datetimeFigureOut">
              <a:rPr lang="en-US" smtClean="0"/>
              <a:t>12/13/2021</a:t>
            </a:fld>
            <a:endParaRPr lang="en-US"/>
          </a:p>
        </p:txBody>
      </p:sp>
      <p:sp>
        <p:nvSpPr>
          <p:cNvPr id="5" name="Footer Placeholder 4">
            <a:extLst>
              <a:ext uri="{FF2B5EF4-FFF2-40B4-BE49-F238E27FC236}">
                <a16:creationId xmlns:a16="http://schemas.microsoft.com/office/drawing/2014/main" id="{F1F31B5C-C75C-42D6-97A9-D996D969E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01C8D-FD2F-40F0-B535-0CB87242C374}"/>
              </a:ext>
            </a:extLst>
          </p:cNvPr>
          <p:cNvSpPr>
            <a:spLocks noGrp="1"/>
          </p:cNvSpPr>
          <p:nvPr>
            <p:ph type="sldNum" sz="quarter" idx="12"/>
          </p:nvPr>
        </p:nvSpPr>
        <p:spPr/>
        <p:txBody>
          <a:bodyPr/>
          <a:lstStyle/>
          <a:p>
            <a:fld id="{D1B1DFF3-B29A-4EAD-92BA-B2D9C447DD12}" type="slidenum">
              <a:rPr lang="en-US" smtClean="0"/>
              <a:t>‹#›</a:t>
            </a:fld>
            <a:endParaRPr lang="en-US"/>
          </a:p>
        </p:txBody>
      </p:sp>
    </p:spTree>
    <p:extLst>
      <p:ext uri="{BB962C8B-B14F-4D97-AF65-F5344CB8AC3E}">
        <p14:creationId xmlns:p14="http://schemas.microsoft.com/office/powerpoint/2010/main" val="65800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B837-9C37-47E9-A83F-0484662B29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968CB9-ABCD-42C4-A74C-AE0918B07E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85CEA-B6C8-4642-BD91-1FB0CF45EA9C}"/>
              </a:ext>
            </a:extLst>
          </p:cNvPr>
          <p:cNvSpPr>
            <a:spLocks noGrp="1"/>
          </p:cNvSpPr>
          <p:nvPr>
            <p:ph type="dt" sz="half" idx="10"/>
          </p:nvPr>
        </p:nvSpPr>
        <p:spPr/>
        <p:txBody>
          <a:bodyPr/>
          <a:lstStyle/>
          <a:p>
            <a:fld id="{8047C266-267E-45D1-9FE6-C1272992BCC1}" type="datetimeFigureOut">
              <a:rPr lang="en-US" smtClean="0"/>
              <a:t>12/13/2021</a:t>
            </a:fld>
            <a:endParaRPr lang="en-US"/>
          </a:p>
        </p:txBody>
      </p:sp>
      <p:sp>
        <p:nvSpPr>
          <p:cNvPr id="5" name="Footer Placeholder 4">
            <a:extLst>
              <a:ext uri="{FF2B5EF4-FFF2-40B4-BE49-F238E27FC236}">
                <a16:creationId xmlns:a16="http://schemas.microsoft.com/office/drawing/2014/main" id="{182A6A2D-24DF-4C0A-BE01-BAE3690FD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7E8B8-020B-45AC-8F58-2B4EB2278585}"/>
              </a:ext>
            </a:extLst>
          </p:cNvPr>
          <p:cNvSpPr>
            <a:spLocks noGrp="1"/>
          </p:cNvSpPr>
          <p:nvPr>
            <p:ph type="sldNum" sz="quarter" idx="12"/>
          </p:nvPr>
        </p:nvSpPr>
        <p:spPr/>
        <p:txBody>
          <a:bodyPr/>
          <a:lstStyle/>
          <a:p>
            <a:fld id="{D1B1DFF3-B29A-4EAD-92BA-B2D9C447DD12}" type="slidenum">
              <a:rPr lang="en-US" smtClean="0"/>
              <a:t>‹#›</a:t>
            </a:fld>
            <a:endParaRPr lang="en-US"/>
          </a:p>
        </p:txBody>
      </p:sp>
    </p:spTree>
    <p:extLst>
      <p:ext uri="{BB962C8B-B14F-4D97-AF65-F5344CB8AC3E}">
        <p14:creationId xmlns:p14="http://schemas.microsoft.com/office/powerpoint/2010/main" val="93652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C12AD9-6710-4ACE-A8DA-18EAFF657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52E93B-9243-4518-AE7F-69F72DC425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6B855-3C92-4AF5-99D7-B749EBF50BC2}"/>
              </a:ext>
            </a:extLst>
          </p:cNvPr>
          <p:cNvSpPr>
            <a:spLocks noGrp="1"/>
          </p:cNvSpPr>
          <p:nvPr>
            <p:ph type="dt" sz="half" idx="10"/>
          </p:nvPr>
        </p:nvSpPr>
        <p:spPr/>
        <p:txBody>
          <a:bodyPr/>
          <a:lstStyle/>
          <a:p>
            <a:fld id="{8047C266-267E-45D1-9FE6-C1272992BCC1}" type="datetimeFigureOut">
              <a:rPr lang="en-US" smtClean="0"/>
              <a:t>12/13/2021</a:t>
            </a:fld>
            <a:endParaRPr lang="en-US"/>
          </a:p>
        </p:txBody>
      </p:sp>
      <p:sp>
        <p:nvSpPr>
          <p:cNvPr id="5" name="Footer Placeholder 4">
            <a:extLst>
              <a:ext uri="{FF2B5EF4-FFF2-40B4-BE49-F238E27FC236}">
                <a16:creationId xmlns:a16="http://schemas.microsoft.com/office/drawing/2014/main" id="{531CB60F-4CC6-4746-84CB-6F45C61F4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C4CC5-E382-431C-B12B-91563B118755}"/>
              </a:ext>
            </a:extLst>
          </p:cNvPr>
          <p:cNvSpPr>
            <a:spLocks noGrp="1"/>
          </p:cNvSpPr>
          <p:nvPr>
            <p:ph type="sldNum" sz="quarter" idx="12"/>
          </p:nvPr>
        </p:nvSpPr>
        <p:spPr/>
        <p:txBody>
          <a:bodyPr/>
          <a:lstStyle/>
          <a:p>
            <a:fld id="{D1B1DFF3-B29A-4EAD-92BA-B2D9C447DD12}" type="slidenum">
              <a:rPr lang="en-US" smtClean="0"/>
              <a:t>‹#›</a:t>
            </a:fld>
            <a:endParaRPr lang="en-US"/>
          </a:p>
        </p:txBody>
      </p:sp>
    </p:spTree>
    <p:extLst>
      <p:ext uri="{BB962C8B-B14F-4D97-AF65-F5344CB8AC3E}">
        <p14:creationId xmlns:p14="http://schemas.microsoft.com/office/powerpoint/2010/main" val="78209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A77A-56E1-44A2-A4AF-0731B9E6F2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64739-18AD-493D-9033-1E5C070759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3C5F5-7181-4530-A7B7-7710B1E2009D}"/>
              </a:ext>
            </a:extLst>
          </p:cNvPr>
          <p:cNvSpPr>
            <a:spLocks noGrp="1"/>
          </p:cNvSpPr>
          <p:nvPr>
            <p:ph type="dt" sz="half" idx="10"/>
          </p:nvPr>
        </p:nvSpPr>
        <p:spPr/>
        <p:txBody>
          <a:bodyPr/>
          <a:lstStyle/>
          <a:p>
            <a:fld id="{8047C266-267E-45D1-9FE6-C1272992BCC1}" type="datetimeFigureOut">
              <a:rPr lang="en-US" smtClean="0"/>
              <a:t>12/13/2021</a:t>
            </a:fld>
            <a:endParaRPr lang="en-US"/>
          </a:p>
        </p:txBody>
      </p:sp>
      <p:sp>
        <p:nvSpPr>
          <p:cNvPr id="5" name="Footer Placeholder 4">
            <a:extLst>
              <a:ext uri="{FF2B5EF4-FFF2-40B4-BE49-F238E27FC236}">
                <a16:creationId xmlns:a16="http://schemas.microsoft.com/office/drawing/2014/main" id="{5C227DD2-E198-41B5-849F-DF8817F85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C1F5F-C720-455F-BCA4-BC439333A1F5}"/>
              </a:ext>
            </a:extLst>
          </p:cNvPr>
          <p:cNvSpPr>
            <a:spLocks noGrp="1"/>
          </p:cNvSpPr>
          <p:nvPr>
            <p:ph type="sldNum" sz="quarter" idx="12"/>
          </p:nvPr>
        </p:nvSpPr>
        <p:spPr/>
        <p:txBody>
          <a:bodyPr/>
          <a:lstStyle/>
          <a:p>
            <a:fld id="{D1B1DFF3-B29A-4EAD-92BA-B2D9C447DD12}" type="slidenum">
              <a:rPr lang="en-US" smtClean="0"/>
              <a:t>‹#›</a:t>
            </a:fld>
            <a:endParaRPr lang="en-US"/>
          </a:p>
        </p:txBody>
      </p:sp>
    </p:spTree>
    <p:extLst>
      <p:ext uri="{BB962C8B-B14F-4D97-AF65-F5344CB8AC3E}">
        <p14:creationId xmlns:p14="http://schemas.microsoft.com/office/powerpoint/2010/main" val="3858898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1A7A-2EC0-4F02-854D-77E56AF8C5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A58652-A654-47F1-8477-22E8C9A6C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587DC1-9D95-41B5-9517-B598CA27782C}"/>
              </a:ext>
            </a:extLst>
          </p:cNvPr>
          <p:cNvSpPr>
            <a:spLocks noGrp="1"/>
          </p:cNvSpPr>
          <p:nvPr>
            <p:ph type="dt" sz="half" idx="10"/>
          </p:nvPr>
        </p:nvSpPr>
        <p:spPr/>
        <p:txBody>
          <a:bodyPr/>
          <a:lstStyle/>
          <a:p>
            <a:fld id="{8047C266-267E-45D1-9FE6-C1272992BCC1}" type="datetimeFigureOut">
              <a:rPr lang="en-US" smtClean="0"/>
              <a:t>12/13/2021</a:t>
            </a:fld>
            <a:endParaRPr lang="en-US"/>
          </a:p>
        </p:txBody>
      </p:sp>
      <p:sp>
        <p:nvSpPr>
          <p:cNvPr id="5" name="Footer Placeholder 4">
            <a:extLst>
              <a:ext uri="{FF2B5EF4-FFF2-40B4-BE49-F238E27FC236}">
                <a16:creationId xmlns:a16="http://schemas.microsoft.com/office/drawing/2014/main" id="{BF791CF3-DE21-4616-A8F7-A06620EB3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11729D-9F88-44CE-8A44-1E601487305E}"/>
              </a:ext>
            </a:extLst>
          </p:cNvPr>
          <p:cNvSpPr>
            <a:spLocks noGrp="1"/>
          </p:cNvSpPr>
          <p:nvPr>
            <p:ph type="sldNum" sz="quarter" idx="12"/>
          </p:nvPr>
        </p:nvSpPr>
        <p:spPr/>
        <p:txBody>
          <a:bodyPr/>
          <a:lstStyle/>
          <a:p>
            <a:fld id="{D1B1DFF3-B29A-4EAD-92BA-B2D9C447DD12}" type="slidenum">
              <a:rPr lang="en-US" smtClean="0"/>
              <a:t>‹#›</a:t>
            </a:fld>
            <a:endParaRPr lang="en-US"/>
          </a:p>
        </p:txBody>
      </p:sp>
    </p:spTree>
    <p:extLst>
      <p:ext uri="{BB962C8B-B14F-4D97-AF65-F5344CB8AC3E}">
        <p14:creationId xmlns:p14="http://schemas.microsoft.com/office/powerpoint/2010/main" val="182903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7EB5-3FB5-485A-BD13-CBE54EFB4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E1BF4-3CC1-4AB3-99B7-D90DE1FCAD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4CF912-2979-4FF3-B922-E08A2A1115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55FB4D-60DA-4445-BD74-0057E4657F95}"/>
              </a:ext>
            </a:extLst>
          </p:cNvPr>
          <p:cNvSpPr>
            <a:spLocks noGrp="1"/>
          </p:cNvSpPr>
          <p:nvPr>
            <p:ph type="dt" sz="half" idx="10"/>
          </p:nvPr>
        </p:nvSpPr>
        <p:spPr/>
        <p:txBody>
          <a:bodyPr/>
          <a:lstStyle/>
          <a:p>
            <a:fld id="{8047C266-267E-45D1-9FE6-C1272992BCC1}" type="datetimeFigureOut">
              <a:rPr lang="en-US" smtClean="0"/>
              <a:t>12/13/2021</a:t>
            </a:fld>
            <a:endParaRPr lang="en-US"/>
          </a:p>
        </p:txBody>
      </p:sp>
      <p:sp>
        <p:nvSpPr>
          <p:cNvPr id="6" name="Footer Placeholder 5">
            <a:extLst>
              <a:ext uri="{FF2B5EF4-FFF2-40B4-BE49-F238E27FC236}">
                <a16:creationId xmlns:a16="http://schemas.microsoft.com/office/drawing/2014/main" id="{75C36AB1-7290-4D89-9BEC-C07F33268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E5D2D-5414-4079-9F10-A09650F2A145}"/>
              </a:ext>
            </a:extLst>
          </p:cNvPr>
          <p:cNvSpPr>
            <a:spLocks noGrp="1"/>
          </p:cNvSpPr>
          <p:nvPr>
            <p:ph type="sldNum" sz="quarter" idx="12"/>
          </p:nvPr>
        </p:nvSpPr>
        <p:spPr/>
        <p:txBody>
          <a:bodyPr/>
          <a:lstStyle/>
          <a:p>
            <a:fld id="{D1B1DFF3-B29A-4EAD-92BA-B2D9C447DD12}" type="slidenum">
              <a:rPr lang="en-US" smtClean="0"/>
              <a:t>‹#›</a:t>
            </a:fld>
            <a:endParaRPr lang="en-US"/>
          </a:p>
        </p:txBody>
      </p:sp>
    </p:spTree>
    <p:extLst>
      <p:ext uri="{BB962C8B-B14F-4D97-AF65-F5344CB8AC3E}">
        <p14:creationId xmlns:p14="http://schemas.microsoft.com/office/powerpoint/2010/main" val="3113349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B3A1-0515-4921-80EA-84C9E7EAB0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384972-30C6-4492-B48E-20BFC78C0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002A62-FBFF-4583-A049-89115F0C24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51CA4F-A856-47E0-8A3E-1D8B69D244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44D0EA6-8C10-454F-B200-3133DF9325B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5D1B9B-8492-4D31-9DDC-7A687A11C864}"/>
              </a:ext>
            </a:extLst>
          </p:cNvPr>
          <p:cNvSpPr>
            <a:spLocks noGrp="1"/>
          </p:cNvSpPr>
          <p:nvPr>
            <p:ph type="dt" sz="half" idx="10"/>
          </p:nvPr>
        </p:nvSpPr>
        <p:spPr/>
        <p:txBody>
          <a:bodyPr/>
          <a:lstStyle/>
          <a:p>
            <a:fld id="{8047C266-267E-45D1-9FE6-C1272992BCC1}" type="datetimeFigureOut">
              <a:rPr lang="en-US" smtClean="0"/>
              <a:t>12/13/2021</a:t>
            </a:fld>
            <a:endParaRPr lang="en-US"/>
          </a:p>
        </p:txBody>
      </p:sp>
      <p:sp>
        <p:nvSpPr>
          <p:cNvPr id="8" name="Footer Placeholder 7">
            <a:extLst>
              <a:ext uri="{FF2B5EF4-FFF2-40B4-BE49-F238E27FC236}">
                <a16:creationId xmlns:a16="http://schemas.microsoft.com/office/drawing/2014/main" id="{FF799451-FB5B-41C4-B0CE-2E92C960AA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08175-F2F5-41AC-AD4E-430197C7E4E9}"/>
              </a:ext>
            </a:extLst>
          </p:cNvPr>
          <p:cNvSpPr>
            <a:spLocks noGrp="1"/>
          </p:cNvSpPr>
          <p:nvPr>
            <p:ph type="sldNum" sz="quarter" idx="12"/>
          </p:nvPr>
        </p:nvSpPr>
        <p:spPr/>
        <p:txBody>
          <a:bodyPr/>
          <a:lstStyle/>
          <a:p>
            <a:fld id="{D1B1DFF3-B29A-4EAD-92BA-B2D9C447DD12}" type="slidenum">
              <a:rPr lang="en-US" smtClean="0"/>
              <a:t>‹#›</a:t>
            </a:fld>
            <a:endParaRPr lang="en-US"/>
          </a:p>
        </p:txBody>
      </p:sp>
    </p:spTree>
    <p:extLst>
      <p:ext uri="{BB962C8B-B14F-4D97-AF65-F5344CB8AC3E}">
        <p14:creationId xmlns:p14="http://schemas.microsoft.com/office/powerpoint/2010/main" val="285571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5FDA-3E76-4388-AADF-EF6CD91E6F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6A6357-A36D-4948-8B01-B48C56D6ABE5}"/>
              </a:ext>
            </a:extLst>
          </p:cNvPr>
          <p:cNvSpPr>
            <a:spLocks noGrp="1"/>
          </p:cNvSpPr>
          <p:nvPr>
            <p:ph type="dt" sz="half" idx="10"/>
          </p:nvPr>
        </p:nvSpPr>
        <p:spPr/>
        <p:txBody>
          <a:bodyPr/>
          <a:lstStyle/>
          <a:p>
            <a:fld id="{8047C266-267E-45D1-9FE6-C1272992BCC1}" type="datetimeFigureOut">
              <a:rPr lang="en-US" smtClean="0"/>
              <a:t>12/13/2021</a:t>
            </a:fld>
            <a:endParaRPr lang="en-US"/>
          </a:p>
        </p:txBody>
      </p:sp>
      <p:sp>
        <p:nvSpPr>
          <p:cNvPr id="4" name="Footer Placeholder 3">
            <a:extLst>
              <a:ext uri="{FF2B5EF4-FFF2-40B4-BE49-F238E27FC236}">
                <a16:creationId xmlns:a16="http://schemas.microsoft.com/office/drawing/2014/main" id="{4060CDF1-D16B-4237-8B87-4B56CE09C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15DD8D-D7AE-42AA-890B-EEBF74B98DFF}"/>
              </a:ext>
            </a:extLst>
          </p:cNvPr>
          <p:cNvSpPr>
            <a:spLocks noGrp="1"/>
          </p:cNvSpPr>
          <p:nvPr>
            <p:ph type="sldNum" sz="quarter" idx="12"/>
          </p:nvPr>
        </p:nvSpPr>
        <p:spPr/>
        <p:txBody>
          <a:bodyPr/>
          <a:lstStyle/>
          <a:p>
            <a:fld id="{D1B1DFF3-B29A-4EAD-92BA-B2D9C447DD12}" type="slidenum">
              <a:rPr lang="en-US" smtClean="0"/>
              <a:t>‹#›</a:t>
            </a:fld>
            <a:endParaRPr lang="en-US"/>
          </a:p>
        </p:txBody>
      </p:sp>
    </p:spTree>
    <p:extLst>
      <p:ext uri="{BB962C8B-B14F-4D97-AF65-F5344CB8AC3E}">
        <p14:creationId xmlns:p14="http://schemas.microsoft.com/office/powerpoint/2010/main" val="8970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2BE52-FA0A-4E9F-9E11-F9EC5C888BB9}"/>
              </a:ext>
            </a:extLst>
          </p:cNvPr>
          <p:cNvSpPr>
            <a:spLocks noGrp="1"/>
          </p:cNvSpPr>
          <p:nvPr>
            <p:ph type="dt" sz="half" idx="10"/>
          </p:nvPr>
        </p:nvSpPr>
        <p:spPr/>
        <p:txBody>
          <a:bodyPr/>
          <a:lstStyle/>
          <a:p>
            <a:fld id="{8047C266-267E-45D1-9FE6-C1272992BCC1}" type="datetimeFigureOut">
              <a:rPr lang="en-US" smtClean="0"/>
              <a:t>12/13/2021</a:t>
            </a:fld>
            <a:endParaRPr lang="en-US"/>
          </a:p>
        </p:txBody>
      </p:sp>
      <p:sp>
        <p:nvSpPr>
          <p:cNvPr id="3" name="Footer Placeholder 2">
            <a:extLst>
              <a:ext uri="{FF2B5EF4-FFF2-40B4-BE49-F238E27FC236}">
                <a16:creationId xmlns:a16="http://schemas.microsoft.com/office/drawing/2014/main" id="{1CFDF727-3E1C-46EB-A7A0-01278123F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397E6F-CDF8-48E0-B62B-2954FB4982DC}"/>
              </a:ext>
            </a:extLst>
          </p:cNvPr>
          <p:cNvSpPr>
            <a:spLocks noGrp="1"/>
          </p:cNvSpPr>
          <p:nvPr>
            <p:ph type="sldNum" sz="quarter" idx="12"/>
          </p:nvPr>
        </p:nvSpPr>
        <p:spPr/>
        <p:txBody>
          <a:bodyPr/>
          <a:lstStyle/>
          <a:p>
            <a:fld id="{D1B1DFF3-B29A-4EAD-92BA-B2D9C447DD12}" type="slidenum">
              <a:rPr lang="en-US" smtClean="0"/>
              <a:t>‹#›</a:t>
            </a:fld>
            <a:endParaRPr lang="en-US"/>
          </a:p>
        </p:txBody>
      </p:sp>
    </p:spTree>
    <p:extLst>
      <p:ext uri="{BB962C8B-B14F-4D97-AF65-F5344CB8AC3E}">
        <p14:creationId xmlns:p14="http://schemas.microsoft.com/office/powerpoint/2010/main" val="250419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3A0A-6AFF-4E3A-A7B8-3B3DE8F5F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C97D1C-BC48-481C-8AFC-1E8D5459E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755F91-8CF1-4E51-BC2C-BA65AD7E2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ABDFC6-8CBE-449F-8D1E-5D1BDBB3814B}"/>
              </a:ext>
            </a:extLst>
          </p:cNvPr>
          <p:cNvSpPr>
            <a:spLocks noGrp="1"/>
          </p:cNvSpPr>
          <p:nvPr>
            <p:ph type="dt" sz="half" idx="10"/>
          </p:nvPr>
        </p:nvSpPr>
        <p:spPr/>
        <p:txBody>
          <a:bodyPr/>
          <a:lstStyle/>
          <a:p>
            <a:fld id="{8047C266-267E-45D1-9FE6-C1272992BCC1}" type="datetimeFigureOut">
              <a:rPr lang="en-US" smtClean="0"/>
              <a:t>12/13/2021</a:t>
            </a:fld>
            <a:endParaRPr lang="en-US"/>
          </a:p>
        </p:txBody>
      </p:sp>
      <p:sp>
        <p:nvSpPr>
          <p:cNvPr id="6" name="Footer Placeholder 5">
            <a:extLst>
              <a:ext uri="{FF2B5EF4-FFF2-40B4-BE49-F238E27FC236}">
                <a16:creationId xmlns:a16="http://schemas.microsoft.com/office/drawing/2014/main" id="{2CA2C340-B891-4830-A44C-334BF400C2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D6786-2A30-4AE4-9195-D554CE62C8E6}"/>
              </a:ext>
            </a:extLst>
          </p:cNvPr>
          <p:cNvSpPr>
            <a:spLocks noGrp="1"/>
          </p:cNvSpPr>
          <p:nvPr>
            <p:ph type="sldNum" sz="quarter" idx="12"/>
          </p:nvPr>
        </p:nvSpPr>
        <p:spPr/>
        <p:txBody>
          <a:bodyPr/>
          <a:lstStyle/>
          <a:p>
            <a:fld id="{D1B1DFF3-B29A-4EAD-92BA-B2D9C447DD12}" type="slidenum">
              <a:rPr lang="en-US" smtClean="0"/>
              <a:t>‹#›</a:t>
            </a:fld>
            <a:endParaRPr lang="en-US"/>
          </a:p>
        </p:txBody>
      </p:sp>
    </p:spTree>
    <p:extLst>
      <p:ext uri="{BB962C8B-B14F-4D97-AF65-F5344CB8AC3E}">
        <p14:creationId xmlns:p14="http://schemas.microsoft.com/office/powerpoint/2010/main" val="347228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33A9-790B-4636-8578-03AA523CC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212D91-9C02-42D7-90B7-32B4ED6F4F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3974E6-E4FA-4BB4-9D9B-0A52E25B8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074F47-6ADF-48D6-98AF-79AF2CD0AC0D}"/>
              </a:ext>
            </a:extLst>
          </p:cNvPr>
          <p:cNvSpPr>
            <a:spLocks noGrp="1"/>
          </p:cNvSpPr>
          <p:nvPr>
            <p:ph type="dt" sz="half" idx="10"/>
          </p:nvPr>
        </p:nvSpPr>
        <p:spPr/>
        <p:txBody>
          <a:bodyPr/>
          <a:lstStyle/>
          <a:p>
            <a:fld id="{8047C266-267E-45D1-9FE6-C1272992BCC1}" type="datetimeFigureOut">
              <a:rPr lang="en-US" smtClean="0"/>
              <a:t>12/13/2021</a:t>
            </a:fld>
            <a:endParaRPr lang="en-US"/>
          </a:p>
        </p:txBody>
      </p:sp>
      <p:sp>
        <p:nvSpPr>
          <p:cNvPr id="6" name="Footer Placeholder 5">
            <a:extLst>
              <a:ext uri="{FF2B5EF4-FFF2-40B4-BE49-F238E27FC236}">
                <a16:creationId xmlns:a16="http://schemas.microsoft.com/office/drawing/2014/main" id="{775DCAC4-92D7-46C3-8EEA-E209539E33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A6237-56D1-4A5B-887A-870E4B0344AE}"/>
              </a:ext>
            </a:extLst>
          </p:cNvPr>
          <p:cNvSpPr>
            <a:spLocks noGrp="1"/>
          </p:cNvSpPr>
          <p:nvPr>
            <p:ph type="sldNum" sz="quarter" idx="12"/>
          </p:nvPr>
        </p:nvSpPr>
        <p:spPr/>
        <p:txBody>
          <a:bodyPr/>
          <a:lstStyle/>
          <a:p>
            <a:fld id="{D1B1DFF3-B29A-4EAD-92BA-B2D9C447DD12}" type="slidenum">
              <a:rPr lang="en-US" smtClean="0"/>
              <a:t>‹#›</a:t>
            </a:fld>
            <a:endParaRPr lang="en-US"/>
          </a:p>
        </p:txBody>
      </p:sp>
    </p:spTree>
    <p:extLst>
      <p:ext uri="{BB962C8B-B14F-4D97-AF65-F5344CB8AC3E}">
        <p14:creationId xmlns:p14="http://schemas.microsoft.com/office/powerpoint/2010/main" val="40658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45F72-3D27-4AB7-91DC-EF8B082C38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4D42D7-FCE3-4067-9C73-592B7F1C2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7766A-8F40-4E4F-BC2D-A715E84CA9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7C266-267E-45D1-9FE6-C1272992BCC1}" type="datetimeFigureOut">
              <a:rPr lang="en-US" smtClean="0"/>
              <a:t>12/13/2021</a:t>
            </a:fld>
            <a:endParaRPr lang="en-US"/>
          </a:p>
        </p:txBody>
      </p:sp>
      <p:sp>
        <p:nvSpPr>
          <p:cNvPr id="5" name="Footer Placeholder 4">
            <a:extLst>
              <a:ext uri="{FF2B5EF4-FFF2-40B4-BE49-F238E27FC236}">
                <a16:creationId xmlns:a16="http://schemas.microsoft.com/office/drawing/2014/main" id="{EEF2859B-E498-4ADA-84D1-FA00CCE47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ADA190-73B7-4A54-885D-167C2DC30A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1DFF3-B29A-4EAD-92BA-B2D9C447DD12}" type="slidenum">
              <a:rPr lang="en-US" smtClean="0"/>
              <a:t>‹#›</a:t>
            </a:fld>
            <a:endParaRPr lang="en-US"/>
          </a:p>
        </p:txBody>
      </p:sp>
    </p:spTree>
    <p:extLst>
      <p:ext uri="{BB962C8B-B14F-4D97-AF65-F5344CB8AC3E}">
        <p14:creationId xmlns:p14="http://schemas.microsoft.com/office/powerpoint/2010/main" val="1368453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6D46-DFDE-4638-B22C-057E9E2FAE63}"/>
              </a:ext>
            </a:extLst>
          </p:cNvPr>
          <p:cNvSpPr>
            <a:spLocks noGrp="1"/>
          </p:cNvSpPr>
          <p:nvPr>
            <p:ph type="ctrTitle"/>
          </p:nvPr>
        </p:nvSpPr>
        <p:spPr/>
        <p:txBody>
          <a:bodyPr/>
          <a:lstStyle/>
          <a:p>
            <a:r>
              <a:rPr lang="en-US" dirty="0"/>
              <a:t>TRAFFIC AI</a:t>
            </a:r>
          </a:p>
        </p:txBody>
      </p:sp>
      <p:sp>
        <p:nvSpPr>
          <p:cNvPr id="3" name="Subtitle 2">
            <a:extLst>
              <a:ext uri="{FF2B5EF4-FFF2-40B4-BE49-F238E27FC236}">
                <a16:creationId xmlns:a16="http://schemas.microsoft.com/office/drawing/2014/main" id="{9DAD8460-A074-4250-A7A9-3999B6132684}"/>
              </a:ext>
            </a:extLst>
          </p:cNvPr>
          <p:cNvSpPr>
            <a:spLocks noGrp="1"/>
          </p:cNvSpPr>
          <p:nvPr>
            <p:ph type="subTitle" idx="1"/>
          </p:nvPr>
        </p:nvSpPr>
        <p:spPr/>
        <p:txBody>
          <a:bodyPr/>
          <a:lstStyle/>
          <a:p>
            <a:r>
              <a:rPr lang="en-US" dirty="0"/>
              <a:t>IRON HACK PRESENTATION</a:t>
            </a:r>
          </a:p>
        </p:txBody>
      </p:sp>
    </p:spTree>
    <p:extLst>
      <p:ext uri="{BB962C8B-B14F-4D97-AF65-F5344CB8AC3E}">
        <p14:creationId xmlns:p14="http://schemas.microsoft.com/office/powerpoint/2010/main" val="81843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76C9-4CFC-4CB6-B788-0FBE25118F9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DD4D2A0-7BA5-4F87-A4A7-8897954616E8}"/>
              </a:ext>
            </a:extLst>
          </p:cNvPr>
          <p:cNvSpPr>
            <a:spLocks noGrp="1"/>
          </p:cNvSpPr>
          <p:nvPr>
            <p:ph idx="1"/>
          </p:nvPr>
        </p:nvSpPr>
        <p:spPr/>
        <p:txBody>
          <a:bodyPr/>
          <a:lstStyle/>
          <a:p>
            <a:r>
              <a:rPr lang="en-US" dirty="0"/>
              <a:t>The algorithm that redirects traffic in itself is not enough</a:t>
            </a:r>
          </a:p>
          <a:p>
            <a:endParaRPr lang="en-US" dirty="0"/>
          </a:p>
          <a:p>
            <a:r>
              <a:rPr lang="en-US" sz="3200" b="1" dirty="0"/>
              <a:t>Other interventions</a:t>
            </a:r>
          </a:p>
          <a:p>
            <a:r>
              <a:rPr lang="en-US" dirty="0"/>
              <a:t>Better public transport</a:t>
            </a:r>
          </a:p>
          <a:p>
            <a:r>
              <a:rPr lang="en-US" dirty="0"/>
              <a:t>Driverless cars</a:t>
            </a:r>
          </a:p>
          <a:p>
            <a:r>
              <a:rPr lang="en-US" dirty="0"/>
              <a:t>Smart (AI) traffic lights</a:t>
            </a:r>
          </a:p>
          <a:p>
            <a:r>
              <a:rPr lang="en-US" dirty="0"/>
              <a:t>Punitive measure</a:t>
            </a:r>
          </a:p>
        </p:txBody>
      </p:sp>
    </p:spTree>
    <p:extLst>
      <p:ext uri="{BB962C8B-B14F-4D97-AF65-F5344CB8AC3E}">
        <p14:creationId xmlns:p14="http://schemas.microsoft.com/office/powerpoint/2010/main" val="278622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313D-1F37-4302-8A40-262CC673476D}"/>
              </a:ext>
            </a:extLst>
          </p:cNvPr>
          <p:cNvSpPr>
            <a:spLocks noGrp="1"/>
          </p:cNvSpPr>
          <p:nvPr>
            <p:ph type="title"/>
          </p:nvPr>
        </p:nvSpPr>
        <p:spPr/>
        <p:txBody>
          <a:bodyPr/>
          <a:lstStyle/>
          <a:p>
            <a:r>
              <a:rPr lang="en-US" dirty="0"/>
              <a:t>TRAFFIC AI: IRON HACK PRESENTATION</a:t>
            </a:r>
          </a:p>
        </p:txBody>
      </p:sp>
      <p:sp>
        <p:nvSpPr>
          <p:cNvPr id="3" name="Content Placeholder 2">
            <a:extLst>
              <a:ext uri="{FF2B5EF4-FFF2-40B4-BE49-F238E27FC236}">
                <a16:creationId xmlns:a16="http://schemas.microsoft.com/office/drawing/2014/main" id="{BC4D8047-169A-42F3-AA22-D7AFC496DC70}"/>
              </a:ext>
            </a:extLst>
          </p:cNvPr>
          <p:cNvSpPr>
            <a:spLocks noGrp="1"/>
          </p:cNvSpPr>
          <p:nvPr>
            <p:ph idx="1"/>
          </p:nvPr>
        </p:nvSpPr>
        <p:spPr/>
        <p:txBody>
          <a:bodyPr>
            <a:normAutofit fontScale="92500" lnSpcReduction="20000"/>
          </a:bodyPr>
          <a:lstStyle/>
          <a:p>
            <a:pPr marL="457200" indent="-457200">
              <a:buFont typeface="+mj-lt"/>
              <a:buAutoNum type="arabicPeriod"/>
            </a:pPr>
            <a:r>
              <a:rPr lang="en-US" dirty="0"/>
              <a:t>Total cars</a:t>
            </a:r>
          </a:p>
          <a:p>
            <a:pPr marL="457200" indent="-457200">
              <a:buFont typeface="+mj-lt"/>
              <a:buAutoNum type="arabicPeriod"/>
            </a:pPr>
            <a:r>
              <a:rPr lang="en-US" dirty="0"/>
              <a:t>Current system</a:t>
            </a:r>
          </a:p>
          <a:p>
            <a:pPr marL="457200" indent="-457200">
              <a:buFont typeface="+mj-lt"/>
              <a:buAutoNum type="arabicPeriod"/>
            </a:pPr>
            <a:r>
              <a:rPr lang="en-US" dirty="0"/>
              <a:t>Assumption (drivers are considerate)</a:t>
            </a:r>
          </a:p>
          <a:p>
            <a:pPr marL="457200" indent="-457200">
              <a:buFont typeface="+mj-lt"/>
              <a:buAutoNum type="arabicPeriod"/>
            </a:pPr>
            <a:r>
              <a:rPr lang="en-US" dirty="0"/>
              <a:t>Reality</a:t>
            </a:r>
          </a:p>
          <a:p>
            <a:pPr marL="457200" indent="-457200">
              <a:buFont typeface="+mj-lt"/>
              <a:buAutoNum type="arabicPeriod"/>
            </a:pPr>
            <a:r>
              <a:rPr lang="en-US" dirty="0"/>
              <a:t>Driverless cars</a:t>
            </a:r>
          </a:p>
          <a:p>
            <a:pPr marL="457200" indent="-457200">
              <a:buFont typeface="+mj-lt"/>
              <a:buAutoNum type="arabicPeriod"/>
            </a:pPr>
            <a:r>
              <a:rPr lang="en-US" dirty="0"/>
              <a:t>Traffic AI</a:t>
            </a:r>
          </a:p>
          <a:p>
            <a:pPr marL="457200" indent="-457200">
              <a:buFont typeface="+mj-lt"/>
              <a:buAutoNum type="arabicPeriod"/>
            </a:pPr>
            <a:r>
              <a:rPr lang="en-US" dirty="0"/>
              <a:t>Assumptions</a:t>
            </a:r>
          </a:p>
          <a:p>
            <a:pPr marL="457200" indent="-457200">
              <a:buFont typeface="+mj-lt"/>
              <a:buAutoNum type="arabicPeriod"/>
            </a:pPr>
            <a:r>
              <a:rPr lang="en-US" dirty="0"/>
              <a:t>Goal</a:t>
            </a:r>
          </a:p>
          <a:p>
            <a:pPr marL="457200" indent="-457200">
              <a:buFont typeface="+mj-lt"/>
              <a:buAutoNum type="arabicPeriod"/>
            </a:pPr>
            <a:r>
              <a:rPr lang="en-US" dirty="0"/>
              <a:t>Challenges</a:t>
            </a:r>
          </a:p>
          <a:p>
            <a:pPr marL="457200" indent="-457200">
              <a:buFont typeface="+mj-lt"/>
              <a:buAutoNum type="arabicPeriod"/>
            </a:pPr>
            <a:r>
              <a:rPr lang="en-US" dirty="0"/>
              <a:t>conclusion</a:t>
            </a:r>
          </a:p>
          <a:p>
            <a:endParaRPr lang="en-US" dirty="0"/>
          </a:p>
        </p:txBody>
      </p:sp>
    </p:spTree>
    <p:extLst>
      <p:ext uri="{BB962C8B-B14F-4D97-AF65-F5344CB8AC3E}">
        <p14:creationId xmlns:p14="http://schemas.microsoft.com/office/powerpoint/2010/main" val="162060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2522-CDB9-4F54-A1B6-623B42A6927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7671616-8883-4693-8A83-E68CAE9D76F3}"/>
              </a:ext>
            </a:extLst>
          </p:cNvPr>
          <p:cNvSpPr>
            <a:spLocks noGrp="1"/>
          </p:cNvSpPr>
          <p:nvPr>
            <p:ph idx="1"/>
          </p:nvPr>
        </p:nvSpPr>
        <p:spPr/>
        <p:txBody>
          <a:bodyPr/>
          <a:lstStyle/>
          <a:p>
            <a:r>
              <a:rPr lang="en-US" dirty="0">
                <a:solidFill>
                  <a:srgbClr val="333333"/>
                </a:solidFill>
                <a:latin typeface="Arial" panose="020B0604020202020204" pitchFamily="34" charset="0"/>
              </a:rPr>
              <a:t>Demand for cars (population &amp; urbanization) =&gt;1.446 bn cars in 2021</a:t>
            </a:r>
          </a:p>
          <a:p>
            <a:r>
              <a:rPr lang="en-US" dirty="0">
                <a:solidFill>
                  <a:srgbClr val="333333"/>
                </a:solidFill>
                <a:latin typeface="Arial" panose="020B0604020202020204" pitchFamily="34" charset="0"/>
              </a:rPr>
              <a:t>All (metropolitan) cities face heavy traffic congestion</a:t>
            </a:r>
          </a:p>
          <a:p>
            <a:r>
              <a:rPr lang="en-US" dirty="0">
                <a:solidFill>
                  <a:srgbClr val="333333"/>
                </a:solidFill>
                <a:latin typeface="Arial" panose="020B0604020202020204" pitchFamily="34" charset="0"/>
              </a:rPr>
              <a:t>The estimated financial cost is $2,200 b per year (developed countries)</a:t>
            </a:r>
          </a:p>
          <a:p>
            <a:r>
              <a:rPr lang="en-US" dirty="0">
                <a:solidFill>
                  <a:srgbClr val="000000"/>
                </a:solidFill>
                <a:latin typeface="Lora"/>
              </a:rPr>
              <a:t>Current traffic system is designed to move as many cars as possible through a limited amount of space as quickly as possible.</a:t>
            </a:r>
          </a:p>
          <a:p>
            <a:r>
              <a:rPr lang="en-US" dirty="0">
                <a:solidFill>
                  <a:srgbClr val="000000"/>
                </a:solidFill>
                <a:latin typeface="Lora"/>
              </a:rPr>
              <a:t>Assumes individual human actors will behave in ways that helps achieve this goal</a:t>
            </a:r>
          </a:p>
          <a:p>
            <a:endParaRPr lang="en-US" dirty="0"/>
          </a:p>
        </p:txBody>
      </p:sp>
    </p:spTree>
    <p:extLst>
      <p:ext uri="{BB962C8B-B14F-4D97-AF65-F5344CB8AC3E}">
        <p14:creationId xmlns:p14="http://schemas.microsoft.com/office/powerpoint/2010/main" val="3602255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077-EFBB-4CA1-83EC-88F2C6755426}"/>
              </a:ext>
            </a:extLst>
          </p:cNvPr>
          <p:cNvSpPr>
            <a:spLocks noGrp="1"/>
          </p:cNvSpPr>
          <p:nvPr>
            <p:ph type="title"/>
          </p:nvPr>
        </p:nvSpPr>
        <p:spPr/>
        <p:txBody>
          <a:bodyPr/>
          <a:lstStyle/>
          <a:p>
            <a:r>
              <a:rPr lang="en-US" dirty="0"/>
              <a:t>Reality</a:t>
            </a:r>
          </a:p>
        </p:txBody>
      </p:sp>
      <p:sp>
        <p:nvSpPr>
          <p:cNvPr id="3" name="Content Placeholder 2">
            <a:extLst>
              <a:ext uri="{FF2B5EF4-FFF2-40B4-BE49-F238E27FC236}">
                <a16:creationId xmlns:a16="http://schemas.microsoft.com/office/drawing/2014/main" id="{F865CE3E-1B78-4635-9B87-7E3937C0CFB5}"/>
              </a:ext>
            </a:extLst>
          </p:cNvPr>
          <p:cNvSpPr>
            <a:spLocks noGrp="1"/>
          </p:cNvSpPr>
          <p:nvPr>
            <p:ph idx="1"/>
          </p:nvPr>
        </p:nvSpPr>
        <p:spPr/>
        <p:txBody>
          <a:bodyPr>
            <a:normAutofit/>
          </a:bodyPr>
          <a:lstStyle/>
          <a:p>
            <a:r>
              <a:rPr lang="en-US" dirty="0">
                <a:solidFill>
                  <a:srgbClr val="000000"/>
                </a:solidFill>
                <a:latin typeface="Lora"/>
              </a:rPr>
              <a:t>Single selfish merge, for example, can send out a cascade of instant braking leading to a further wave of merges, some of which will themselves be greedy (careless). There really is no truly individual behavior in traffic and yet people are people.</a:t>
            </a:r>
          </a:p>
          <a:p>
            <a:endParaRPr lang="en-US" dirty="0">
              <a:solidFill>
                <a:srgbClr val="000000"/>
              </a:solidFill>
              <a:latin typeface="Lora"/>
            </a:endParaRPr>
          </a:p>
          <a:p>
            <a:r>
              <a:rPr lang="en-US" dirty="0">
                <a:solidFill>
                  <a:srgbClr val="000000"/>
                </a:solidFill>
                <a:latin typeface="Lora"/>
              </a:rPr>
              <a:t>SUUFICE TO ASSUME</a:t>
            </a:r>
          </a:p>
          <a:p>
            <a:r>
              <a:rPr lang="en-US" dirty="0">
                <a:solidFill>
                  <a:srgbClr val="000000"/>
                </a:solidFill>
                <a:latin typeface="Lora"/>
              </a:rPr>
              <a:t>given enough traffic density, shit is going to happen. Someone is going to make a greedy merge—some</a:t>
            </a:r>
            <a:r>
              <a:rPr lang="en-US" i="1" dirty="0">
                <a:solidFill>
                  <a:srgbClr val="000000"/>
                </a:solidFill>
                <a:latin typeface="Lora"/>
              </a:rPr>
              <a:t>thing</a:t>
            </a:r>
            <a:r>
              <a:rPr lang="en-US" dirty="0">
                <a:solidFill>
                  <a:srgbClr val="000000"/>
                </a:solidFill>
                <a:latin typeface="Lora"/>
              </a:rPr>
              <a:t> is going to cause enough of a traffic perturbation to result in a network breakdown (traffic outflow &gt;&gt; traffic inflow)</a:t>
            </a:r>
            <a:endParaRPr lang="en-US" dirty="0"/>
          </a:p>
        </p:txBody>
      </p:sp>
    </p:spTree>
    <p:extLst>
      <p:ext uri="{BB962C8B-B14F-4D97-AF65-F5344CB8AC3E}">
        <p14:creationId xmlns:p14="http://schemas.microsoft.com/office/powerpoint/2010/main" val="60695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083A-184F-4918-BBC1-D612297A35E3}"/>
              </a:ext>
            </a:extLst>
          </p:cNvPr>
          <p:cNvSpPr>
            <a:spLocks noGrp="1"/>
          </p:cNvSpPr>
          <p:nvPr>
            <p:ph type="title"/>
          </p:nvPr>
        </p:nvSpPr>
        <p:spPr/>
        <p:txBody>
          <a:bodyPr/>
          <a:lstStyle/>
          <a:p>
            <a:r>
              <a:rPr lang="en-US" dirty="0"/>
              <a:t>Driverless cars…..</a:t>
            </a:r>
          </a:p>
        </p:txBody>
      </p:sp>
      <p:sp>
        <p:nvSpPr>
          <p:cNvPr id="3" name="Content Placeholder 2">
            <a:extLst>
              <a:ext uri="{FF2B5EF4-FFF2-40B4-BE49-F238E27FC236}">
                <a16:creationId xmlns:a16="http://schemas.microsoft.com/office/drawing/2014/main" id="{5DDE4787-8291-446B-81B1-895E362F770C}"/>
              </a:ext>
            </a:extLst>
          </p:cNvPr>
          <p:cNvSpPr>
            <a:spLocks noGrp="1"/>
          </p:cNvSpPr>
          <p:nvPr>
            <p:ph idx="1"/>
          </p:nvPr>
        </p:nvSpPr>
        <p:spPr/>
        <p:txBody>
          <a:bodyPr>
            <a:normAutofit/>
          </a:bodyPr>
          <a:lstStyle/>
          <a:p>
            <a:r>
              <a:rPr lang="en-US" dirty="0"/>
              <a:t>Fixing traffic has been among the promises of driverless cars. put cars under the control of cooperative AI systems</a:t>
            </a:r>
          </a:p>
          <a:p>
            <a:pPr algn="ctr"/>
            <a:r>
              <a:rPr lang="en-US" dirty="0"/>
              <a:t>less congestion</a:t>
            </a:r>
          </a:p>
          <a:p>
            <a:pPr algn="ctr"/>
            <a:r>
              <a:rPr lang="en-US" dirty="0"/>
              <a:t>less pollution, </a:t>
            </a:r>
          </a:p>
          <a:p>
            <a:pPr algn="ctr"/>
            <a:r>
              <a:rPr lang="en-US" dirty="0"/>
              <a:t>fewer accidents, </a:t>
            </a:r>
          </a:p>
          <a:p>
            <a:pPr algn="ctr"/>
            <a:r>
              <a:rPr lang="en-US" dirty="0"/>
              <a:t>less roads, </a:t>
            </a:r>
          </a:p>
          <a:p>
            <a:pPr algn="ctr"/>
            <a:r>
              <a:rPr lang="en-US" dirty="0"/>
              <a:t>and more time spent not driving.</a:t>
            </a:r>
          </a:p>
        </p:txBody>
      </p:sp>
    </p:spTree>
    <p:extLst>
      <p:ext uri="{BB962C8B-B14F-4D97-AF65-F5344CB8AC3E}">
        <p14:creationId xmlns:p14="http://schemas.microsoft.com/office/powerpoint/2010/main" val="312481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4D2BB-1CC9-4FF4-871D-5B9E51E2AA2D}"/>
              </a:ext>
            </a:extLst>
          </p:cNvPr>
          <p:cNvSpPr>
            <a:spLocks noGrp="1"/>
          </p:cNvSpPr>
          <p:nvPr>
            <p:ph type="title"/>
          </p:nvPr>
        </p:nvSpPr>
        <p:spPr/>
        <p:txBody>
          <a:bodyPr/>
          <a:lstStyle/>
          <a:p>
            <a:r>
              <a:rPr lang="en-US" dirty="0"/>
              <a:t>Traffic AI…….</a:t>
            </a:r>
          </a:p>
        </p:txBody>
      </p:sp>
      <p:sp>
        <p:nvSpPr>
          <p:cNvPr id="3" name="Content Placeholder 2">
            <a:extLst>
              <a:ext uri="{FF2B5EF4-FFF2-40B4-BE49-F238E27FC236}">
                <a16:creationId xmlns:a16="http://schemas.microsoft.com/office/drawing/2014/main" id="{6145CEF5-06F5-4A7C-96E8-F33535D49A78}"/>
              </a:ext>
            </a:extLst>
          </p:cNvPr>
          <p:cNvSpPr>
            <a:spLocks noGrp="1"/>
          </p:cNvSpPr>
          <p:nvPr>
            <p:ph idx="1"/>
          </p:nvPr>
        </p:nvSpPr>
        <p:spPr/>
        <p:txBody>
          <a:bodyPr>
            <a:normAutofit/>
          </a:bodyPr>
          <a:lstStyle/>
          <a:p>
            <a:r>
              <a:rPr lang="en-US" dirty="0">
                <a:solidFill>
                  <a:srgbClr val="000000"/>
                </a:solidFill>
                <a:latin typeface="Lora"/>
              </a:rPr>
              <a:t>Nanyang Technological University in collaboration with BMW, developed a routing algorithm that attempts to minimize the occurrence of spontaneous traffic jams</a:t>
            </a:r>
            <a:r>
              <a:rPr lang="en-US" dirty="0">
                <a:solidFill>
                  <a:srgbClr val="333333"/>
                </a:solidFill>
                <a:latin typeface="Arial" panose="020B0604020202020204" pitchFamily="34" charset="0"/>
              </a:rPr>
              <a:t> through directing the paths of multiple vehicles cooperatively. </a:t>
            </a:r>
          </a:p>
          <a:p>
            <a:r>
              <a:rPr lang="en-US" dirty="0">
                <a:solidFill>
                  <a:srgbClr val="333333"/>
                </a:solidFill>
                <a:latin typeface="Arial" panose="020B0604020202020204" pitchFamily="34" charset="0"/>
              </a:rPr>
              <a:t>Traffic network optimum has been achieved if the probability for spontaneous traffic jam occurrence over the entire road network during a given observation time period is minimized.</a:t>
            </a:r>
          </a:p>
          <a:p>
            <a:r>
              <a:rPr lang="en-US" dirty="0">
                <a:solidFill>
                  <a:srgbClr val="333333"/>
                </a:solidFill>
                <a:latin typeface="Arial" panose="020B0604020202020204" pitchFamily="34" charset="0"/>
              </a:rPr>
              <a:t>The algorithm is </a:t>
            </a:r>
            <a:r>
              <a:rPr lang="en-US" dirty="0">
                <a:solidFill>
                  <a:srgbClr val="000000"/>
                </a:solidFill>
                <a:latin typeface="Lora"/>
              </a:rPr>
              <a:t>both computationally distributed and fast, requirements for any real-world traffic management system.</a:t>
            </a:r>
            <a:endParaRPr lang="en-US" dirty="0"/>
          </a:p>
        </p:txBody>
      </p:sp>
    </p:spTree>
    <p:extLst>
      <p:ext uri="{BB962C8B-B14F-4D97-AF65-F5344CB8AC3E}">
        <p14:creationId xmlns:p14="http://schemas.microsoft.com/office/powerpoint/2010/main" val="416654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11A3-6DC2-4C16-854C-4B10367449C9}"/>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776B5059-0365-41AC-807D-444933909C4B}"/>
              </a:ext>
            </a:extLst>
          </p:cNvPr>
          <p:cNvSpPr>
            <a:spLocks noGrp="1"/>
          </p:cNvSpPr>
          <p:nvPr>
            <p:ph idx="1"/>
          </p:nvPr>
        </p:nvSpPr>
        <p:spPr/>
        <p:txBody>
          <a:bodyPr>
            <a:normAutofit fontScale="92500" lnSpcReduction="10000"/>
          </a:bodyPr>
          <a:lstStyle/>
          <a:p>
            <a:r>
              <a:rPr lang="en-US" dirty="0">
                <a:solidFill>
                  <a:srgbClr val="000000"/>
                </a:solidFill>
                <a:latin typeface="Lora"/>
              </a:rPr>
              <a:t>"We assume that the traffic breakdown model has already been given, and the probability of traffic breakdown occurrence is larger than zero (meaning that traffic breakdowns would occur)</a:t>
            </a:r>
          </a:p>
          <a:p>
            <a:r>
              <a:rPr lang="en-US" dirty="0">
                <a:solidFill>
                  <a:srgbClr val="000000"/>
                </a:solidFill>
                <a:latin typeface="Lora"/>
              </a:rPr>
              <a:t>our goal is to direct the traffic flow so that the overall traffic breakdown probability is minimized</a:t>
            </a:r>
          </a:p>
          <a:p>
            <a:r>
              <a:rPr lang="en-US" dirty="0">
                <a:solidFill>
                  <a:srgbClr val="000000"/>
                </a:solidFill>
                <a:latin typeface="Lora"/>
              </a:rPr>
              <a:t> </a:t>
            </a:r>
            <a:r>
              <a:rPr lang="en-US" dirty="0" err="1">
                <a:solidFill>
                  <a:srgbClr val="000000"/>
                </a:solidFill>
                <a:latin typeface="Lora"/>
              </a:rPr>
              <a:t>ie</a:t>
            </a:r>
            <a:r>
              <a:rPr lang="en-US" dirty="0">
                <a:solidFill>
                  <a:srgbClr val="000000"/>
                </a:solidFill>
                <a:latin typeface="Lora"/>
              </a:rPr>
              <a:t> our objective is to maximize the probability that none of the network links encounters a traffic breakdown.</a:t>
            </a:r>
          </a:p>
          <a:p>
            <a:r>
              <a:rPr lang="en-US" dirty="0">
                <a:solidFill>
                  <a:srgbClr val="000000"/>
                </a:solidFill>
                <a:latin typeface="Lora"/>
              </a:rPr>
              <a:t>So, the goal of the algorithm is this maximization using machine learning. The current traffic load, adding an unknown additional load that might enter the network at any time, and then coming up with probabilities of network breakdown at each of the network's nodes or intersections. Provide optimal routes through the network.</a:t>
            </a:r>
            <a:endParaRPr lang="en-US" dirty="0"/>
          </a:p>
        </p:txBody>
      </p:sp>
    </p:spTree>
    <p:extLst>
      <p:ext uri="{BB962C8B-B14F-4D97-AF65-F5344CB8AC3E}">
        <p14:creationId xmlns:p14="http://schemas.microsoft.com/office/powerpoint/2010/main" val="10114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5BC0-08DC-424D-B88C-609E28777A40}"/>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2421BDDE-7B5B-4BE1-921E-0F80313BD446}"/>
              </a:ext>
            </a:extLst>
          </p:cNvPr>
          <p:cNvSpPr>
            <a:spLocks noGrp="1"/>
          </p:cNvSpPr>
          <p:nvPr>
            <p:ph idx="1"/>
          </p:nvPr>
        </p:nvSpPr>
        <p:spPr/>
        <p:txBody>
          <a:bodyPr/>
          <a:lstStyle/>
          <a:p>
            <a:r>
              <a:rPr lang="en-US" dirty="0">
                <a:solidFill>
                  <a:srgbClr val="000000"/>
                </a:solidFill>
                <a:latin typeface="Lora"/>
              </a:rPr>
              <a:t>only 10 percent of cars in a network need to be driving according to the optimizations for those optimizations to have a positive effect on the entire network</a:t>
            </a:r>
            <a:endParaRPr lang="en-US" dirty="0"/>
          </a:p>
        </p:txBody>
      </p:sp>
    </p:spTree>
    <p:extLst>
      <p:ext uri="{BB962C8B-B14F-4D97-AF65-F5344CB8AC3E}">
        <p14:creationId xmlns:p14="http://schemas.microsoft.com/office/powerpoint/2010/main" val="253143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AAA9-2CFC-4769-B3E5-DD7B5580E98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5CD30CF-24A6-4ABF-B8F8-5557DFCC10E1}"/>
              </a:ext>
            </a:extLst>
          </p:cNvPr>
          <p:cNvSpPr>
            <a:spLocks noGrp="1"/>
          </p:cNvSpPr>
          <p:nvPr>
            <p:ph idx="1"/>
          </p:nvPr>
        </p:nvSpPr>
        <p:spPr/>
        <p:txBody>
          <a:bodyPr/>
          <a:lstStyle/>
          <a:p>
            <a:r>
              <a:rPr lang="en-US" dirty="0">
                <a:solidFill>
                  <a:srgbClr val="000000"/>
                </a:solidFill>
                <a:latin typeface="Lora"/>
              </a:rPr>
              <a:t>Complexity of routing algorithms - even small numbers of possible paths and small numbers of actors. </a:t>
            </a:r>
          </a:p>
          <a:p>
            <a:r>
              <a:rPr lang="en-US" dirty="0">
                <a:solidFill>
                  <a:srgbClr val="000000"/>
                </a:solidFill>
                <a:latin typeface="Lora"/>
              </a:rPr>
              <a:t>Unpredictability – cars, drivers and traffic lights.</a:t>
            </a:r>
            <a:endParaRPr lang="en-US" dirty="0"/>
          </a:p>
        </p:txBody>
      </p:sp>
    </p:spTree>
    <p:extLst>
      <p:ext uri="{BB962C8B-B14F-4D97-AF65-F5344CB8AC3E}">
        <p14:creationId xmlns:p14="http://schemas.microsoft.com/office/powerpoint/2010/main" val="2649681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TotalTime>
  <Words>410</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Lora</vt:lpstr>
      <vt:lpstr>Office Theme</vt:lpstr>
      <vt:lpstr>TRAFFIC AI</vt:lpstr>
      <vt:lpstr>TRAFFIC AI: IRON HACK PRESENTATION</vt:lpstr>
      <vt:lpstr>PROBLEM STATEMENT</vt:lpstr>
      <vt:lpstr>Reality</vt:lpstr>
      <vt:lpstr>Driverless cars…..</vt:lpstr>
      <vt:lpstr>Traffic AI…….</vt:lpstr>
      <vt:lpstr>Assumptions</vt:lpstr>
      <vt:lpstr>Goal….</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AI</dc:title>
  <dc:creator>KIMERA</dc:creator>
  <cp:lastModifiedBy>KIMERA</cp:lastModifiedBy>
  <cp:revision>23</cp:revision>
  <dcterms:created xsi:type="dcterms:W3CDTF">2021-12-13T06:33:36Z</dcterms:created>
  <dcterms:modified xsi:type="dcterms:W3CDTF">2021-12-13T18:16:25Z</dcterms:modified>
</cp:coreProperties>
</file>