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64" r:id="rId4"/>
    <p:sldId id="271" r:id="rId5"/>
    <p:sldId id="272" r:id="rId6"/>
    <p:sldId id="258" r:id="rId7"/>
    <p:sldId id="260" r:id="rId8"/>
    <p:sldId id="265" r:id="rId9"/>
    <p:sldId id="267" r:id="rId10"/>
    <p:sldId id="274" r:id="rId11"/>
    <p:sldId id="268" r:id="rId12"/>
    <p:sldId id="269" r:id="rId13"/>
    <p:sldId id="270" r:id="rId14"/>
    <p:sldId id="273" r:id="rId15"/>
    <p:sldId id="262"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32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0481" autoAdjust="0"/>
  </p:normalViewPr>
  <p:slideViewPr>
    <p:cSldViewPr snapToGrid="0">
      <p:cViewPr varScale="1">
        <p:scale>
          <a:sx n="47" d="100"/>
          <a:sy n="47" d="100"/>
        </p:scale>
        <p:origin x="1620"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5F82C1-BC9D-4A2D-80D3-F8204333493D}" type="datetimeFigureOut">
              <a:rPr lang="en-KE" smtClean="0"/>
              <a:t>27/05/2023</a:t>
            </a:fld>
            <a:endParaRPr lang="en-K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972168-8E57-48AE-8374-368B856A824E}" type="slidenum">
              <a:rPr lang="en-KE" smtClean="0"/>
              <a:t>‹#›</a:t>
            </a:fld>
            <a:endParaRPr lang="en-KE"/>
          </a:p>
        </p:txBody>
      </p:sp>
    </p:spTree>
    <p:extLst>
      <p:ext uri="{BB962C8B-B14F-4D97-AF65-F5344CB8AC3E}">
        <p14:creationId xmlns:p14="http://schemas.microsoft.com/office/powerpoint/2010/main" val="3452872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Greet the panellists</a:t>
            </a:r>
          </a:p>
          <a:p>
            <a:endParaRPr lang="en-GB" dirty="0"/>
          </a:p>
          <a:p>
            <a:r>
              <a:rPr lang="en-GB" dirty="0"/>
              <a:t>Introductions</a:t>
            </a:r>
          </a:p>
          <a:p>
            <a:r>
              <a:rPr lang="en-GB" dirty="0"/>
              <a:t>Project Title </a:t>
            </a:r>
          </a:p>
          <a:p>
            <a:endParaRPr lang="en-KE" dirty="0"/>
          </a:p>
        </p:txBody>
      </p:sp>
      <p:sp>
        <p:nvSpPr>
          <p:cNvPr id="4" name="Slide Number Placeholder 3"/>
          <p:cNvSpPr>
            <a:spLocks noGrp="1"/>
          </p:cNvSpPr>
          <p:nvPr>
            <p:ph type="sldNum" sz="quarter" idx="5"/>
          </p:nvPr>
        </p:nvSpPr>
        <p:spPr/>
        <p:txBody>
          <a:bodyPr/>
          <a:lstStyle/>
          <a:p>
            <a:fld id="{C4972168-8E57-48AE-8374-368B856A824E}" type="slidenum">
              <a:rPr lang="en-KE" smtClean="0"/>
              <a:t>1</a:t>
            </a:fld>
            <a:endParaRPr lang="en-KE"/>
          </a:p>
        </p:txBody>
      </p:sp>
    </p:spTree>
    <p:extLst>
      <p:ext uri="{BB962C8B-B14F-4D97-AF65-F5344CB8AC3E}">
        <p14:creationId xmlns:p14="http://schemas.microsoft.com/office/powerpoint/2010/main" val="4216904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GB" dirty="0"/>
              <a:t>No real time solution to emergency broadcasts</a:t>
            </a:r>
          </a:p>
          <a:p>
            <a:pPr marL="228600" indent="-228600">
              <a:buAutoNum type="arabicParenR"/>
            </a:pPr>
            <a:r>
              <a:rPr lang="en-GB" dirty="0"/>
              <a:t>Implementations fail when timeliness is of concern</a:t>
            </a:r>
          </a:p>
          <a:p>
            <a:pPr marL="228600" indent="-228600">
              <a:buAutoNum type="arabicParenR"/>
            </a:pPr>
            <a:endParaRPr lang="en-GB" dirty="0"/>
          </a:p>
          <a:p>
            <a:pPr marL="228600" indent="-228600">
              <a:buAutoNum type="arabicParenR"/>
            </a:pPr>
            <a:r>
              <a:rPr lang="en-GB" dirty="0"/>
              <a:t>Sources of info, breaking news, newspapers, social media posts and hashtags</a:t>
            </a:r>
          </a:p>
          <a:p>
            <a:pPr marL="228600" indent="-228600">
              <a:buAutoNum type="arabicParenR"/>
            </a:pPr>
            <a:endParaRPr lang="en-KE" dirty="0"/>
          </a:p>
        </p:txBody>
      </p:sp>
      <p:sp>
        <p:nvSpPr>
          <p:cNvPr id="4" name="Slide Number Placeholder 3"/>
          <p:cNvSpPr>
            <a:spLocks noGrp="1"/>
          </p:cNvSpPr>
          <p:nvPr>
            <p:ph type="sldNum" sz="quarter" idx="5"/>
          </p:nvPr>
        </p:nvSpPr>
        <p:spPr/>
        <p:txBody>
          <a:bodyPr/>
          <a:lstStyle/>
          <a:p>
            <a:fld id="{C4972168-8E57-48AE-8374-368B856A824E}" type="slidenum">
              <a:rPr lang="en-KE" smtClean="0"/>
              <a:t>2</a:t>
            </a:fld>
            <a:endParaRPr lang="en-KE"/>
          </a:p>
        </p:txBody>
      </p:sp>
    </p:spTree>
    <p:extLst>
      <p:ext uri="{BB962C8B-B14F-4D97-AF65-F5344CB8AC3E}">
        <p14:creationId xmlns:p14="http://schemas.microsoft.com/office/powerpoint/2010/main" val="2817426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CAK report showed a majority of Kenyans have access to a mobile device either directly or indirectly. </a:t>
            </a:r>
          </a:p>
          <a:p>
            <a:r>
              <a:rPr lang="en-GB" dirty="0"/>
              <a:t>At least one per household.</a:t>
            </a:r>
          </a:p>
          <a:p>
            <a:endParaRPr lang="en-GB" dirty="0"/>
          </a:p>
          <a:p>
            <a:r>
              <a:rPr lang="en-GB" dirty="0"/>
              <a:t>96.6%</a:t>
            </a:r>
          </a:p>
          <a:p>
            <a:endParaRPr lang="en-GB" dirty="0"/>
          </a:p>
          <a:p>
            <a:endParaRPr lang="en-GB" dirty="0"/>
          </a:p>
          <a:p>
            <a:r>
              <a:rPr lang="en-GB" dirty="0"/>
              <a:t>[NEXT]</a:t>
            </a:r>
          </a:p>
          <a:p>
            <a:r>
              <a:rPr lang="en-GB" dirty="0"/>
              <a:t>Not to be confused with geographical coverage at 56.5%</a:t>
            </a:r>
          </a:p>
        </p:txBody>
      </p:sp>
      <p:sp>
        <p:nvSpPr>
          <p:cNvPr id="4" name="Slide Number Placeholder 3"/>
          <p:cNvSpPr>
            <a:spLocks noGrp="1"/>
          </p:cNvSpPr>
          <p:nvPr>
            <p:ph type="sldNum" sz="quarter" idx="5"/>
          </p:nvPr>
        </p:nvSpPr>
        <p:spPr/>
        <p:txBody>
          <a:bodyPr/>
          <a:lstStyle/>
          <a:p>
            <a:fld id="{C4972168-8E57-48AE-8374-368B856A824E}" type="slidenum">
              <a:rPr lang="en-KE" smtClean="0"/>
              <a:t>3</a:t>
            </a:fld>
            <a:endParaRPr lang="en-KE"/>
          </a:p>
        </p:txBody>
      </p:sp>
    </p:spTree>
    <p:extLst>
      <p:ext uri="{BB962C8B-B14F-4D97-AF65-F5344CB8AC3E}">
        <p14:creationId xmlns:p14="http://schemas.microsoft.com/office/powerpoint/2010/main" val="3657824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dirty="0"/>
          </a:p>
        </p:txBody>
      </p:sp>
      <p:sp>
        <p:nvSpPr>
          <p:cNvPr id="4" name="Slide Number Placeholder 3"/>
          <p:cNvSpPr>
            <a:spLocks noGrp="1"/>
          </p:cNvSpPr>
          <p:nvPr>
            <p:ph type="sldNum" sz="quarter" idx="5"/>
          </p:nvPr>
        </p:nvSpPr>
        <p:spPr/>
        <p:txBody>
          <a:bodyPr/>
          <a:lstStyle/>
          <a:p>
            <a:fld id="{C4972168-8E57-48AE-8374-368B856A824E}" type="slidenum">
              <a:rPr lang="en-KE" smtClean="0"/>
              <a:t>4</a:t>
            </a:fld>
            <a:endParaRPr lang="en-KE"/>
          </a:p>
        </p:txBody>
      </p:sp>
    </p:spTree>
    <p:extLst>
      <p:ext uri="{BB962C8B-B14F-4D97-AF65-F5344CB8AC3E}">
        <p14:creationId xmlns:p14="http://schemas.microsoft.com/office/powerpoint/2010/main" val="1394435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Why isn’t this information being leveraged to achieve near real time message broadcasting?</a:t>
            </a:r>
            <a:endParaRPr lang="en-KE" dirty="0"/>
          </a:p>
        </p:txBody>
      </p:sp>
      <p:sp>
        <p:nvSpPr>
          <p:cNvPr id="4" name="Slide Number Placeholder 3"/>
          <p:cNvSpPr>
            <a:spLocks noGrp="1"/>
          </p:cNvSpPr>
          <p:nvPr>
            <p:ph type="sldNum" sz="quarter" idx="5"/>
          </p:nvPr>
        </p:nvSpPr>
        <p:spPr/>
        <p:txBody>
          <a:bodyPr/>
          <a:lstStyle/>
          <a:p>
            <a:fld id="{C4972168-8E57-48AE-8374-368B856A824E}" type="slidenum">
              <a:rPr lang="en-KE" smtClean="0"/>
              <a:t>5</a:t>
            </a:fld>
            <a:endParaRPr lang="en-KE"/>
          </a:p>
        </p:txBody>
      </p:sp>
    </p:spTree>
    <p:extLst>
      <p:ext uri="{BB962C8B-B14F-4D97-AF65-F5344CB8AC3E}">
        <p14:creationId xmlns:p14="http://schemas.microsoft.com/office/powerpoint/2010/main" val="1762387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Geofenced and geotargeted</a:t>
            </a:r>
          </a:p>
          <a:p>
            <a:r>
              <a:rPr lang="en-GB" dirty="0"/>
              <a:t>Not p2p, one to many</a:t>
            </a:r>
          </a:p>
          <a:p>
            <a:r>
              <a:rPr lang="en-GB" dirty="0"/>
              <a:t>Unconfirmed push service</a:t>
            </a:r>
          </a:p>
          <a:p>
            <a:endParaRPr lang="en-GB" dirty="0"/>
          </a:p>
          <a:p>
            <a:endParaRPr lang="en-GB" dirty="0"/>
          </a:p>
          <a:p>
            <a:r>
              <a:rPr lang="en-GB" dirty="0"/>
              <a:t>It comes with several advantages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Cascadia Code" panose="020B0609020000020004" pitchFamily="49" charset="0"/>
                <a:ea typeface="Calibri" panose="020F0502020204030204" pitchFamily="34" charset="0"/>
                <a:cs typeface="Times New Roman" panose="02020603050405020304" pitchFamily="18" charset="0"/>
              </a:rPr>
              <a:t>Access to information this quick could potentially save lives or perform quick damage control in such an area. The simulation will allow for different cell broadcast configurations such as geographical areas and select recipients (using filters) and message priorities.</a:t>
            </a:r>
            <a:endParaRPr lang="en-KE" sz="1800" dirty="0">
              <a:effectLst/>
              <a:latin typeface="Cascadia Code" panose="020B0609020000020004" pitchFamily="49" charset="0"/>
              <a:ea typeface="Calibri" panose="020F0502020204030204" pitchFamily="34" charset="0"/>
              <a:cs typeface="Times New Roman" panose="02020603050405020304" pitchFamily="18" charset="0"/>
            </a:endParaRPr>
          </a:p>
          <a:p>
            <a:endParaRPr lang="en-GB" dirty="0"/>
          </a:p>
          <a:p>
            <a:endParaRPr lang="en-GB" dirty="0"/>
          </a:p>
          <a:p>
            <a:r>
              <a:rPr lang="en-GB" dirty="0"/>
              <a:t>I sought to create an emulation of the above</a:t>
            </a:r>
          </a:p>
          <a:p>
            <a:r>
              <a:rPr lang="en-GB" dirty="0"/>
              <a:t>Due to the proprietary nature of the software and lack-of access to proprietary hardware, I chose to emulate the software</a:t>
            </a:r>
          </a:p>
          <a:p>
            <a:r>
              <a:rPr lang="en-GB" dirty="0"/>
              <a:t>As a proof of concept</a:t>
            </a:r>
            <a:endParaRPr lang="en-KE" dirty="0"/>
          </a:p>
        </p:txBody>
      </p:sp>
      <p:sp>
        <p:nvSpPr>
          <p:cNvPr id="4" name="Slide Number Placeholder 3"/>
          <p:cNvSpPr>
            <a:spLocks noGrp="1"/>
          </p:cNvSpPr>
          <p:nvPr>
            <p:ph type="sldNum" sz="quarter" idx="5"/>
          </p:nvPr>
        </p:nvSpPr>
        <p:spPr/>
        <p:txBody>
          <a:bodyPr/>
          <a:lstStyle/>
          <a:p>
            <a:fld id="{C4972168-8E57-48AE-8374-368B856A824E}" type="slidenum">
              <a:rPr lang="en-KE" smtClean="0"/>
              <a:t>6</a:t>
            </a:fld>
            <a:endParaRPr lang="en-KE"/>
          </a:p>
        </p:txBody>
      </p:sp>
    </p:spTree>
    <p:extLst>
      <p:ext uri="{BB962C8B-B14F-4D97-AF65-F5344CB8AC3E}">
        <p14:creationId xmlns:p14="http://schemas.microsoft.com/office/powerpoint/2010/main" val="3685936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Two views</a:t>
            </a:r>
            <a:endParaRPr lang="en-KE" dirty="0"/>
          </a:p>
        </p:txBody>
      </p:sp>
      <p:sp>
        <p:nvSpPr>
          <p:cNvPr id="4" name="Slide Number Placeholder 3"/>
          <p:cNvSpPr>
            <a:spLocks noGrp="1"/>
          </p:cNvSpPr>
          <p:nvPr>
            <p:ph type="sldNum" sz="quarter" idx="5"/>
          </p:nvPr>
        </p:nvSpPr>
        <p:spPr/>
        <p:txBody>
          <a:bodyPr/>
          <a:lstStyle/>
          <a:p>
            <a:fld id="{C4972168-8E57-48AE-8374-368B856A824E}" type="slidenum">
              <a:rPr lang="en-KE" smtClean="0"/>
              <a:t>7</a:t>
            </a:fld>
            <a:endParaRPr lang="en-KE"/>
          </a:p>
        </p:txBody>
      </p:sp>
    </p:spTree>
    <p:extLst>
      <p:ext uri="{BB962C8B-B14F-4D97-AF65-F5344CB8AC3E}">
        <p14:creationId xmlns:p14="http://schemas.microsoft.com/office/powerpoint/2010/main" val="3710618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1182D35-C918-4A1F-9345-BBA5C4BC5D11}" type="datetimeFigureOut">
              <a:rPr lang="en-KE" smtClean="0"/>
              <a:t>27/05/2023</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7EF14FF2-1B30-46BE-8C17-CDBED8356C98}" type="slidenum">
              <a:rPr lang="en-KE" smtClean="0"/>
              <a:t>‹#›</a:t>
            </a:fld>
            <a:endParaRPr lang="en-KE"/>
          </a:p>
        </p:txBody>
      </p:sp>
    </p:spTree>
    <p:extLst>
      <p:ext uri="{BB962C8B-B14F-4D97-AF65-F5344CB8AC3E}">
        <p14:creationId xmlns:p14="http://schemas.microsoft.com/office/powerpoint/2010/main" val="222161414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182D35-C918-4A1F-9345-BBA5C4BC5D11}" type="datetimeFigureOut">
              <a:rPr lang="en-KE" smtClean="0"/>
              <a:t>27/05/2023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7EF14FF2-1B30-46BE-8C17-CDBED8356C98}" type="slidenum">
              <a:rPr lang="en-KE" smtClean="0"/>
              <a:t>‹#›</a:t>
            </a:fld>
            <a:endParaRPr lang="en-KE"/>
          </a:p>
        </p:txBody>
      </p:sp>
    </p:spTree>
    <p:extLst>
      <p:ext uri="{BB962C8B-B14F-4D97-AF65-F5344CB8AC3E}">
        <p14:creationId xmlns:p14="http://schemas.microsoft.com/office/powerpoint/2010/main" val="182581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182D35-C918-4A1F-9345-BBA5C4BC5D11}" type="datetimeFigureOut">
              <a:rPr lang="en-KE" smtClean="0"/>
              <a:t>27/05/2023</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7EF14FF2-1B30-46BE-8C17-CDBED8356C98}" type="slidenum">
              <a:rPr lang="en-KE" smtClean="0"/>
              <a:t>‹#›</a:t>
            </a:fld>
            <a:endParaRPr lang="en-KE"/>
          </a:p>
        </p:txBody>
      </p:sp>
    </p:spTree>
    <p:extLst>
      <p:ext uri="{BB962C8B-B14F-4D97-AF65-F5344CB8AC3E}">
        <p14:creationId xmlns:p14="http://schemas.microsoft.com/office/powerpoint/2010/main" val="1885546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182D35-C918-4A1F-9345-BBA5C4BC5D11}" type="datetimeFigureOut">
              <a:rPr lang="en-KE" smtClean="0"/>
              <a:t>27/05/2023</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7EF14FF2-1B30-46BE-8C17-CDBED8356C98}" type="slidenum">
              <a:rPr lang="en-KE" smtClean="0"/>
              <a:t>‹#›</a:t>
            </a:fld>
            <a:endParaRPr lang="en-KE"/>
          </a:p>
        </p:txBody>
      </p:sp>
    </p:spTree>
    <p:extLst>
      <p:ext uri="{BB962C8B-B14F-4D97-AF65-F5344CB8AC3E}">
        <p14:creationId xmlns:p14="http://schemas.microsoft.com/office/powerpoint/2010/main" val="4272547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1182D35-C918-4A1F-9345-BBA5C4BC5D11}" type="datetimeFigureOut">
              <a:rPr lang="en-KE" smtClean="0"/>
              <a:t>27/05/2023</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7EF14FF2-1B30-46BE-8C17-CDBED8356C98}" type="slidenum">
              <a:rPr lang="en-KE" smtClean="0"/>
              <a:t>‹#›</a:t>
            </a:fld>
            <a:endParaRPr lang="en-KE"/>
          </a:p>
        </p:txBody>
      </p:sp>
    </p:spTree>
    <p:extLst>
      <p:ext uri="{BB962C8B-B14F-4D97-AF65-F5344CB8AC3E}">
        <p14:creationId xmlns:p14="http://schemas.microsoft.com/office/powerpoint/2010/main" val="79250412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1182D35-C918-4A1F-9345-BBA5C4BC5D11}" type="datetimeFigureOut">
              <a:rPr lang="en-KE" smtClean="0"/>
              <a:t>27/05/2023</a:t>
            </a:fld>
            <a:endParaRPr lang="en-KE"/>
          </a:p>
        </p:txBody>
      </p:sp>
      <p:sp>
        <p:nvSpPr>
          <p:cNvPr id="9" name="Footer Placeholder 8"/>
          <p:cNvSpPr>
            <a:spLocks noGrp="1"/>
          </p:cNvSpPr>
          <p:nvPr>
            <p:ph type="ftr" sz="quarter" idx="11"/>
          </p:nvPr>
        </p:nvSpPr>
        <p:spPr/>
        <p:txBody>
          <a:bodyPr/>
          <a:lstStyle/>
          <a:p>
            <a:endParaRPr lang="en-KE"/>
          </a:p>
        </p:txBody>
      </p:sp>
      <p:sp>
        <p:nvSpPr>
          <p:cNvPr id="10" name="Slide Number Placeholder 9"/>
          <p:cNvSpPr>
            <a:spLocks noGrp="1"/>
          </p:cNvSpPr>
          <p:nvPr>
            <p:ph type="sldNum" sz="quarter" idx="12"/>
          </p:nvPr>
        </p:nvSpPr>
        <p:spPr/>
        <p:txBody>
          <a:bodyPr/>
          <a:lstStyle/>
          <a:p>
            <a:fld id="{7EF14FF2-1B30-46BE-8C17-CDBED8356C98}" type="slidenum">
              <a:rPr lang="en-KE" smtClean="0"/>
              <a:t>‹#›</a:t>
            </a:fld>
            <a:endParaRPr lang="en-KE"/>
          </a:p>
        </p:txBody>
      </p:sp>
    </p:spTree>
    <p:extLst>
      <p:ext uri="{BB962C8B-B14F-4D97-AF65-F5344CB8AC3E}">
        <p14:creationId xmlns:p14="http://schemas.microsoft.com/office/powerpoint/2010/main" val="772110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1182D35-C918-4A1F-9345-BBA5C4BC5D11}" type="datetimeFigureOut">
              <a:rPr lang="en-KE" smtClean="0"/>
              <a:t>27/05/2023</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7EF14FF2-1B30-46BE-8C17-CDBED8356C98}" type="slidenum">
              <a:rPr lang="en-KE" smtClean="0"/>
              <a:t>‹#›</a:t>
            </a:fld>
            <a:endParaRPr lang="en-KE"/>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85165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182D35-C918-4A1F-9345-BBA5C4BC5D11}" type="datetimeFigureOut">
              <a:rPr lang="en-KE" smtClean="0"/>
              <a:t>27/05/2023</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7EF14FF2-1B30-46BE-8C17-CDBED8356C98}" type="slidenum">
              <a:rPr lang="en-KE" smtClean="0"/>
              <a:t>‹#›</a:t>
            </a:fld>
            <a:endParaRPr lang="en-KE"/>
          </a:p>
        </p:txBody>
      </p:sp>
    </p:spTree>
    <p:extLst>
      <p:ext uri="{BB962C8B-B14F-4D97-AF65-F5344CB8AC3E}">
        <p14:creationId xmlns:p14="http://schemas.microsoft.com/office/powerpoint/2010/main" val="2090980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182D35-C918-4A1F-9345-BBA5C4BC5D11}" type="datetimeFigureOut">
              <a:rPr lang="en-KE" smtClean="0"/>
              <a:t>27/05/2023</a:t>
            </a:fld>
            <a:endParaRPr lang="en-KE"/>
          </a:p>
        </p:txBody>
      </p:sp>
      <p:sp>
        <p:nvSpPr>
          <p:cNvPr id="3" name="Footer Placeholder 2"/>
          <p:cNvSpPr>
            <a:spLocks noGrp="1"/>
          </p:cNvSpPr>
          <p:nvPr>
            <p:ph type="ftr" sz="quarter" idx="11"/>
          </p:nvPr>
        </p:nvSpPr>
        <p:spPr/>
        <p:txBody>
          <a:bodyPr/>
          <a:lstStyle/>
          <a:p>
            <a:endParaRPr lang="en-KE"/>
          </a:p>
        </p:txBody>
      </p:sp>
      <p:sp>
        <p:nvSpPr>
          <p:cNvPr id="4" name="Slide Number Placeholder 3"/>
          <p:cNvSpPr>
            <a:spLocks noGrp="1"/>
          </p:cNvSpPr>
          <p:nvPr>
            <p:ph type="sldNum" sz="quarter" idx="12"/>
          </p:nvPr>
        </p:nvSpPr>
        <p:spPr/>
        <p:txBody>
          <a:bodyPr/>
          <a:lstStyle/>
          <a:p>
            <a:fld id="{7EF14FF2-1B30-46BE-8C17-CDBED8356C98}" type="slidenum">
              <a:rPr lang="en-KE" smtClean="0"/>
              <a:t>‹#›</a:t>
            </a:fld>
            <a:endParaRPr lang="en-KE"/>
          </a:p>
        </p:txBody>
      </p:sp>
    </p:spTree>
    <p:extLst>
      <p:ext uri="{BB962C8B-B14F-4D97-AF65-F5344CB8AC3E}">
        <p14:creationId xmlns:p14="http://schemas.microsoft.com/office/powerpoint/2010/main" val="1094393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1182D35-C918-4A1F-9345-BBA5C4BC5D11}" type="datetimeFigureOut">
              <a:rPr lang="en-KE" smtClean="0"/>
              <a:t>27/05/2023</a:t>
            </a:fld>
            <a:endParaRPr lang="en-KE"/>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KE"/>
          </a:p>
        </p:txBody>
      </p:sp>
      <p:sp>
        <p:nvSpPr>
          <p:cNvPr id="11" name="Slide Number Placeholder 10"/>
          <p:cNvSpPr>
            <a:spLocks noGrp="1"/>
          </p:cNvSpPr>
          <p:nvPr>
            <p:ph type="sldNum" sz="quarter" idx="12"/>
          </p:nvPr>
        </p:nvSpPr>
        <p:spPr/>
        <p:txBody>
          <a:bodyPr/>
          <a:lstStyle/>
          <a:p>
            <a:fld id="{7EF14FF2-1B30-46BE-8C17-CDBED8356C98}" type="slidenum">
              <a:rPr lang="en-KE" smtClean="0"/>
              <a:t>‹#›</a:t>
            </a:fld>
            <a:endParaRPr lang="en-KE"/>
          </a:p>
        </p:txBody>
      </p:sp>
    </p:spTree>
    <p:extLst>
      <p:ext uri="{BB962C8B-B14F-4D97-AF65-F5344CB8AC3E}">
        <p14:creationId xmlns:p14="http://schemas.microsoft.com/office/powerpoint/2010/main" val="17409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1182D35-C918-4A1F-9345-BBA5C4BC5D11}" type="datetimeFigureOut">
              <a:rPr lang="en-KE" smtClean="0"/>
              <a:t>27/05/2023</a:t>
            </a:fld>
            <a:endParaRPr lang="en-KE"/>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KE"/>
          </a:p>
        </p:txBody>
      </p:sp>
      <p:sp>
        <p:nvSpPr>
          <p:cNvPr id="10" name="Slide Number Placeholder 9"/>
          <p:cNvSpPr>
            <a:spLocks noGrp="1"/>
          </p:cNvSpPr>
          <p:nvPr>
            <p:ph type="sldNum" sz="quarter" idx="12"/>
          </p:nvPr>
        </p:nvSpPr>
        <p:spPr/>
        <p:txBody>
          <a:bodyPr/>
          <a:lstStyle/>
          <a:p>
            <a:fld id="{7EF14FF2-1B30-46BE-8C17-CDBED8356C98}" type="slidenum">
              <a:rPr lang="en-KE" smtClean="0"/>
              <a:t>‹#›</a:t>
            </a:fld>
            <a:endParaRPr lang="en-KE"/>
          </a:p>
        </p:txBody>
      </p:sp>
    </p:spTree>
    <p:extLst>
      <p:ext uri="{BB962C8B-B14F-4D97-AF65-F5344CB8AC3E}">
        <p14:creationId xmlns:p14="http://schemas.microsoft.com/office/powerpoint/2010/main" val="2726185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E323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1182D35-C918-4A1F-9345-BBA5C4BC5D11}" type="datetimeFigureOut">
              <a:rPr lang="en-KE" smtClean="0"/>
              <a:t>27/05/2023</a:t>
            </a:fld>
            <a:endParaRPr lang="en-KE"/>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KE"/>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7EF14FF2-1B30-46BE-8C17-CDBED8356C98}" type="slidenum">
              <a:rPr lang="en-KE" smtClean="0"/>
              <a:t>‹#›</a:t>
            </a:fld>
            <a:endParaRPr lang="en-KE"/>
          </a:p>
        </p:txBody>
      </p:sp>
    </p:spTree>
    <p:extLst>
      <p:ext uri="{BB962C8B-B14F-4D97-AF65-F5344CB8AC3E}">
        <p14:creationId xmlns:p14="http://schemas.microsoft.com/office/powerpoint/2010/main" val="33840561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19.png"/><Relationship Id="rId12" Type="http://schemas.openxmlformats.org/officeDocument/2006/relationships/image" Target="../media/image27.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6.png"/><Relationship Id="rId5" Type="http://schemas.openxmlformats.org/officeDocument/2006/relationships/image" Target="../media/image14.png"/><Relationship Id="rId10" Type="http://schemas.openxmlformats.org/officeDocument/2006/relationships/image" Target="../media/image25.png"/><Relationship Id="rId4" Type="http://schemas.openxmlformats.org/officeDocument/2006/relationships/image" Target="../media/image17.png"/><Relationship Id="rId9"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8.png"/><Relationship Id="rId3" Type="http://schemas.openxmlformats.org/officeDocument/2006/relationships/image" Target="../media/image16.png"/><Relationship Id="rId7" Type="http://schemas.openxmlformats.org/officeDocument/2006/relationships/image" Target="../media/image19.png"/><Relationship Id="rId12" Type="http://schemas.openxmlformats.org/officeDocument/2006/relationships/image" Target="../media/image27.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6.png"/><Relationship Id="rId5" Type="http://schemas.openxmlformats.org/officeDocument/2006/relationships/image" Target="../media/image14.png"/><Relationship Id="rId10" Type="http://schemas.openxmlformats.org/officeDocument/2006/relationships/image" Target="../media/image25.png"/><Relationship Id="rId4" Type="http://schemas.openxmlformats.org/officeDocument/2006/relationships/image" Target="../media/image17.png"/><Relationship Id="rId9" Type="http://schemas.openxmlformats.org/officeDocument/2006/relationships/image" Target="../media/image21.png"/><Relationship Id="rId14" Type="http://schemas.openxmlformats.org/officeDocument/2006/relationships/image" Target="../media/image29.pn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8.png"/><Relationship Id="rId3" Type="http://schemas.openxmlformats.org/officeDocument/2006/relationships/image" Target="../media/image16.png"/><Relationship Id="rId7" Type="http://schemas.openxmlformats.org/officeDocument/2006/relationships/image" Target="../media/image19.png"/><Relationship Id="rId12" Type="http://schemas.openxmlformats.org/officeDocument/2006/relationships/image" Target="../media/image27.png"/><Relationship Id="rId2" Type="http://schemas.openxmlformats.org/officeDocument/2006/relationships/image" Target="../media/image15.png"/><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6.png"/><Relationship Id="rId5" Type="http://schemas.openxmlformats.org/officeDocument/2006/relationships/image" Target="../media/image14.pn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17.png"/><Relationship Id="rId9" Type="http://schemas.openxmlformats.org/officeDocument/2006/relationships/image" Target="../media/image21.png"/><Relationship Id="rId14" Type="http://schemas.openxmlformats.org/officeDocument/2006/relationships/image" Target="../media/image29.png"/></Relationships>
</file>

<file path=ppt/slides/_rels/slide14.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6F991-31FB-FFA1-7C03-D64D1517AD7A}"/>
              </a:ext>
            </a:extLst>
          </p:cNvPr>
          <p:cNvSpPr>
            <a:spLocks noGrp="1"/>
          </p:cNvSpPr>
          <p:nvPr>
            <p:ph type="ctrTitle"/>
          </p:nvPr>
        </p:nvSpPr>
        <p:spPr>
          <a:xfrm>
            <a:off x="1524000" y="1854199"/>
            <a:ext cx="9144000" cy="1655763"/>
          </a:xfrm>
        </p:spPr>
        <p:txBody>
          <a:bodyPr/>
          <a:lstStyle/>
          <a:p>
            <a:r>
              <a:rPr lang="en-GB" b="1" dirty="0"/>
              <a:t>PROJECT</a:t>
            </a:r>
            <a:r>
              <a:rPr lang="en-GB" dirty="0"/>
              <a:t> </a:t>
            </a:r>
            <a:r>
              <a:rPr lang="en-GB" b="1" dirty="0"/>
              <a:t>PRESENTATION</a:t>
            </a:r>
            <a:endParaRPr lang="en-KE" b="1" dirty="0"/>
          </a:p>
        </p:txBody>
      </p:sp>
      <p:sp>
        <p:nvSpPr>
          <p:cNvPr id="3" name="Subtitle 2">
            <a:extLst>
              <a:ext uri="{FF2B5EF4-FFF2-40B4-BE49-F238E27FC236}">
                <a16:creationId xmlns:a16="http://schemas.microsoft.com/office/drawing/2014/main" id="{3F140A81-FBD6-019A-24F5-76F7669811C1}"/>
              </a:ext>
            </a:extLst>
          </p:cNvPr>
          <p:cNvSpPr>
            <a:spLocks noGrp="1"/>
          </p:cNvSpPr>
          <p:nvPr>
            <p:ph type="subTitle" idx="1"/>
          </p:nvPr>
        </p:nvSpPr>
        <p:spPr>
          <a:xfrm>
            <a:off x="239151" y="3602037"/>
            <a:ext cx="11788726" cy="2475205"/>
          </a:xfrm>
        </p:spPr>
        <p:txBody>
          <a:bodyPr>
            <a:normAutofit fontScale="85000" lnSpcReduction="20000"/>
          </a:bodyPr>
          <a:lstStyle/>
          <a:p>
            <a:endParaRPr lang="en-GB" dirty="0"/>
          </a:p>
          <a:p>
            <a:r>
              <a:rPr lang="en-GB" sz="3800" b="1" u="sng" dirty="0">
                <a:latin typeface="Times New Roman" panose="02020603050405020304" pitchFamily="18" charset="0"/>
                <a:cs typeface="Times New Roman" panose="02020603050405020304" pitchFamily="18" charset="0"/>
              </a:rPr>
              <a:t>Project Title: Geo-specific Emergency Message Broadcasting Over Carrier Networks</a:t>
            </a:r>
          </a:p>
          <a:p>
            <a:endParaRPr lang="en-GB" sz="2600" b="1" dirty="0">
              <a:latin typeface="Times New Roman" panose="02020603050405020304" pitchFamily="18" charset="0"/>
              <a:cs typeface="Times New Roman" panose="02020603050405020304" pitchFamily="18" charset="0"/>
            </a:endParaRPr>
          </a:p>
          <a:p>
            <a:r>
              <a:rPr lang="en-GB" sz="2600" dirty="0">
                <a:latin typeface="Times New Roman" panose="02020603050405020304" pitchFamily="18" charset="0"/>
                <a:cs typeface="Times New Roman" panose="02020603050405020304" pitchFamily="18" charset="0"/>
              </a:rPr>
              <a:t>Name: Kimeu Dominic Kiio</a:t>
            </a:r>
          </a:p>
          <a:p>
            <a:r>
              <a:rPr lang="en-GB" sz="2600" dirty="0">
                <a:latin typeface="Times New Roman" panose="02020603050405020304" pitchFamily="18" charset="0"/>
                <a:cs typeface="Times New Roman" panose="02020603050405020304" pitchFamily="18" charset="0"/>
              </a:rPr>
              <a:t>Reg No: P15/142580/2021</a:t>
            </a:r>
            <a:endParaRPr lang="en-KE" sz="2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D8663AC-BAC7-F85C-D0CA-300FE36D641D}"/>
              </a:ext>
            </a:extLst>
          </p:cNvPr>
          <p:cNvSpPr txBox="1"/>
          <p:nvPr/>
        </p:nvSpPr>
        <p:spPr>
          <a:xfrm>
            <a:off x="675247" y="660956"/>
            <a:ext cx="4937761" cy="400110"/>
          </a:xfrm>
          <a:prstGeom prst="rect">
            <a:avLst/>
          </a:prstGeom>
          <a:noFill/>
        </p:spPr>
        <p:txBody>
          <a:bodyPr wrap="square" rtlCol="0">
            <a:spAutoFit/>
          </a:bodyPr>
          <a:lstStyle/>
          <a:p>
            <a:r>
              <a:rPr lang="en-GB" sz="2000" b="1" dirty="0">
                <a:latin typeface="Times New Roman" panose="02020603050405020304" pitchFamily="18" charset="0"/>
                <a:cs typeface="Times New Roman" panose="02020603050405020304" pitchFamily="18" charset="0"/>
              </a:rPr>
              <a:t>SUPERVISOR: Dr. Kahonge Andrew M.</a:t>
            </a:r>
            <a:endParaRPr lang="en-KE"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3860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E99F-0DE6-AA7C-10EA-D1E3D47295DD}"/>
              </a:ext>
            </a:extLst>
          </p:cNvPr>
          <p:cNvSpPr>
            <a:spLocks noGrp="1"/>
          </p:cNvSpPr>
          <p:nvPr>
            <p:ph type="title"/>
          </p:nvPr>
        </p:nvSpPr>
        <p:spPr>
          <a:xfrm>
            <a:off x="2231136" y="192592"/>
            <a:ext cx="7729728" cy="1188720"/>
          </a:xfrm>
        </p:spPr>
        <p:txBody>
          <a:bodyPr/>
          <a:lstStyle/>
          <a:p>
            <a:r>
              <a:rPr lang="en-GB" dirty="0"/>
              <a:t>EMULATION of sms-cb</a:t>
            </a:r>
            <a:endParaRPr lang="en-KE" dirty="0"/>
          </a:p>
        </p:txBody>
      </p:sp>
      <p:pic>
        <p:nvPicPr>
          <p:cNvPr id="5" name="Picture 4">
            <a:extLst>
              <a:ext uri="{FF2B5EF4-FFF2-40B4-BE49-F238E27FC236}">
                <a16:creationId xmlns:a16="http://schemas.microsoft.com/office/drawing/2014/main" id="{2B6CF073-59A5-20B3-B18C-7B08319CA5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9872" y="3272406"/>
            <a:ext cx="900574" cy="898740"/>
          </a:xfrm>
          <a:prstGeom prst="rect">
            <a:avLst/>
          </a:prstGeom>
        </p:spPr>
      </p:pic>
      <p:pic>
        <p:nvPicPr>
          <p:cNvPr id="7" name="Picture 6">
            <a:extLst>
              <a:ext uri="{FF2B5EF4-FFF2-40B4-BE49-F238E27FC236}">
                <a16:creationId xmlns:a16="http://schemas.microsoft.com/office/drawing/2014/main" id="{D63A9C33-A3A4-2A25-D2F5-BE5456DB87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228" y="3902673"/>
            <a:ext cx="602260" cy="602260"/>
          </a:xfrm>
          <a:prstGeom prst="rect">
            <a:avLst/>
          </a:prstGeom>
        </p:spPr>
      </p:pic>
      <p:pic>
        <p:nvPicPr>
          <p:cNvPr id="9" name="Picture 8">
            <a:extLst>
              <a:ext uri="{FF2B5EF4-FFF2-40B4-BE49-F238E27FC236}">
                <a16:creationId xmlns:a16="http://schemas.microsoft.com/office/drawing/2014/main" id="{235869D9-7CC5-3A9D-D43B-F72AE139E7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61" y="2686013"/>
            <a:ext cx="712821" cy="602261"/>
          </a:xfrm>
          <a:prstGeom prst="rect">
            <a:avLst/>
          </a:prstGeom>
        </p:spPr>
      </p:pic>
      <p:pic>
        <p:nvPicPr>
          <p:cNvPr id="11" name="Picture 10">
            <a:extLst>
              <a:ext uri="{FF2B5EF4-FFF2-40B4-BE49-F238E27FC236}">
                <a16:creationId xmlns:a16="http://schemas.microsoft.com/office/drawing/2014/main" id="{5D9F92DB-207C-4597-5714-61C8FC71EA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31973" y="3338481"/>
            <a:ext cx="798326" cy="798326"/>
          </a:xfrm>
          <a:prstGeom prst="rect">
            <a:avLst/>
          </a:prstGeom>
        </p:spPr>
      </p:pic>
      <p:cxnSp>
        <p:nvCxnSpPr>
          <p:cNvPr id="10" name="Straight Arrow Connector 9">
            <a:extLst>
              <a:ext uri="{FF2B5EF4-FFF2-40B4-BE49-F238E27FC236}">
                <a16:creationId xmlns:a16="http://schemas.microsoft.com/office/drawing/2014/main" id="{D9C23BB3-9D42-1D7F-0173-31A938D073B7}"/>
              </a:ext>
            </a:extLst>
          </p:cNvPr>
          <p:cNvCxnSpPr>
            <a:cxnSpLocks/>
            <a:stCxn id="5" idx="1"/>
            <a:endCxn id="11" idx="3"/>
          </p:cNvCxnSpPr>
          <p:nvPr/>
        </p:nvCxnSpPr>
        <p:spPr>
          <a:xfrm flipH="1">
            <a:off x="2630299" y="3721776"/>
            <a:ext cx="939573" cy="15868"/>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875700-DFF2-5045-63DD-56FEA244A9F7}"/>
              </a:ext>
            </a:extLst>
          </p:cNvPr>
          <p:cNvCxnSpPr>
            <a:cxnSpLocks/>
            <a:stCxn id="9" idx="3"/>
          </p:cNvCxnSpPr>
          <p:nvPr/>
        </p:nvCxnSpPr>
        <p:spPr>
          <a:xfrm>
            <a:off x="1251282" y="2987144"/>
            <a:ext cx="866773" cy="58258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2A40666-21C6-86DA-6DCF-35CAAD6E3B65}"/>
              </a:ext>
            </a:extLst>
          </p:cNvPr>
          <p:cNvCxnSpPr>
            <a:cxnSpLocks/>
          </p:cNvCxnSpPr>
          <p:nvPr/>
        </p:nvCxnSpPr>
        <p:spPr>
          <a:xfrm flipH="1">
            <a:off x="965200" y="3902673"/>
            <a:ext cx="939800" cy="33274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6BE7A23-0FDC-3103-CA03-2006B714CB86}"/>
              </a:ext>
            </a:extLst>
          </p:cNvPr>
          <p:cNvSpPr txBox="1"/>
          <p:nvPr/>
        </p:nvSpPr>
        <p:spPr>
          <a:xfrm>
            <a:off x="4785320" y="1607254"/>
            <a:ext cx="2621359" cy="369332"/>
          </a:xfrm>
          <a:prstGeom prst="rect">
            <a:avLst/>
          </a:prstGeom>
          <a:noFill/>
        </p:spPr>
        <p:txBody>
          <a:bodyPr wrap="none" rtlCol="0">
            <a:spAutoFit/>
          </a:bodyPr>
          <a:lstStyle/>
          <a:p>
            <a:r>
              <a:rPr lang="en-GB" dirty="0">
                <a:solidFill>
                  <a:schemeClr val="bg1"/>
                </a:solidFill>
              </a:rPr>
              <a:t>SERVER ARCHITECTURE</a:t>
            </a:r>
            <a:endParaRPr lang="en-KE" dirty="0">
              <a:solidFill>
                <a:schemeClr val="bg1"/>
              </a:solidFill>
            </a:endParaRPr>
          </a:p>
        </p:txBody>
      </p:sp>
      <p:pic>
        <p:nvPicPr>
          <p:cNvPr id="28" name="Picture 27">
            <a:extLst>
              <a:ext uri="{FF2B5EF4-FFF2-40B4-BE49-F238E27FC236}">
                <a16:creationId xmlns:a16="http://schemas.microsoft.com/office/drawing/2014/main" id="{8AA513C8-F462-0B3B-F0E6-F2A1B926BD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62574" y="2587625"/>
            <a:ext cx="715171" cy="715171"/>
          </a:xfrm>
          <a:prstGeom prst="rect">
            <a:avLst/>
          </a:prstGeom>
        </p:spPr>
      </p:pic>
      <p:sp>
        <p:nvSpPr>
          <p:cNvPr id="29" name="TextBox 28">
            <a:extLst>
              <a:ext uri="{FF2B5EF4-FFF2-40B4-BE49-F238E27FC236}">
                <a16:creationId xmlns:a16="http://schemas.microsoft.com/office/drawing/2014/main" id="{212292B7-2EF3-0F6C-4B43-EA19A4177FB3}"/>
              </a:ext>
            </a:extLst>
          </p:cNvPr>
          <p:cNvSpPr txBox="1"/>
          <p:nvPr/>
        </p:nvSpPr>
        <p:spPr>
          <a:xfrm>
            <a:off x="4449133" y="2015042"/>
            <a:ext cx="1291336" cy="2646878"/>
          </a:xfrm>
          <a:prstGeom prst="rect">
            <a:avLst/>
          </a:prstGeom>
          <a:noFill/>
        </p:spPr>
        <p:txBody>
          <a:bodyPr wrap="square" rtlCol="0">
            <a:spAutoFit/>
          </a:bodyPr>
          <a:lstStyle/>
          <a:p>
            <a:r>
              <a:rPr lang="en-GB" sz="16600" dirty="0">
                <a:solidFill>
                  <a:schemeClr val="bg1"/>
                </a:solidFill>
              </a:rPr>
              <a:t>{</a:t>
            </a:r>
            <a:endParaRPr lang="en-KE" sz="16600" dirty="0">
              <a:solidFill>
                <a:schemeClr val="bg1"/>
              </a:solidFill>
            </a:endParaRPr>
          </a:p>
        </p:txBody>
      </p:sp>
      <p:grpSp>
        <p:nvGrpSpPr>
          <p:cNvPr id="36" name="Group 35">
            <a:extLst>
              <a:ext uri="{FF2B5EF4-FFF2-40B4-BE49-F238E27FC236}">
                <a16:creationId xmlns:a16="http://schemas.microsoft.com/office/drawing/2014/main" id="{0E383BDA-AE08-591D-7299-0FCB2671B1A0}"/>
              </a:ext>
            </a:extLst>
          </p:cNvPr>
          <p:cNvGrpSpPr/>
          <p:nvPr/>
        </p:nvGrpSpPr>
        <p:grpSpPr>
          <a:xfrm>
            <a:off x="5904098" y="1928659"/>
            <a:ext cx="1981799" cy="1570785"/>
            <a:chOff x="7517285" y="2175253"/>
            <a:chExt cx="1981799" cy="1570785"/>
          </a:xfrm>
        </p:grpSpPr>
        <p:pic>
          <p:nvPicPr>
            <p:cNvPr id="31" name="Picture 30">
              <a:extLst>
                <a:ext uri="{FF2B5EF4-FFF2-40B4-BE49-F238E27FC236}">
                  <a16:creationId xmlns:a16="http://schemas.microsoft.com/office/drawing/2014/main" id="{28354E6E-C17A-34F2-5F65-B6673A5F7AF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10166" y="2743398"/>
              <a:ext cx="798019" cy="1002640"/>
            </a:xfrm>
            <a:prstGeom prst="rect">
              <a:avLst/>
            </a:prstGeom>
          </p:spPr>
        </p:pic>
        <p:pic>
          <p:nvPicPr>
            <p:cNvPr id="35" name="Picture 34">
              <a:extLst>
                <a:ext uri="{FF2B5EF4-FFF2-40B4-BE49-F238E27FC236}">
                  <a16:creationId xmlns:a16="http://schemas.microsoft.com/office/drawing/2014/main" id="{A0BECF0F-C591-DB19-85D7-4F90431BC03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17285" y="2175253"/>
              <a:ext cx="1981799" cy="494195"/>
            </a:xfrm>
            <a:prstGeom prst="rect">
              <a:avLst/>
            </a:prstGeom>
          </p:spPr>
        </p:pic>
      </p:grpSp>
      <p:grpSp>
        <p:nvGrpSpPr>
          <p:cNvPr id="40" name="Group 39">
            <a:extLst>
              <a:ext uri="{FF2B5EF4-FFF2-40B4-BE49-F238E27FC236}">
                <a16:creationId xmlns:a16="http://schemas.microsoft.com/office/drawing/2014/main" id="{24483D1D-4866-4B54-45D4-0BB73BDFFA1B}"/>
              </a:ext>
            </a:extLst>
          </p:cNvPr>
          <p:cNvGrpSpPr/>
          <p:nvPr/>
        </p:nvGrpSpPr>
        <p:grpSpPr>
          <a:xfrm>
            <a:off x="5977117" y="3917236"/>
            <a:ext cx="1835759" cy="1489367"/>
            <a:chOff x="7406679" y="3847519"/>
            <a:chExt cx="1835759" cy="1489367"/>
          </a:xfrm>
        </p:grpSpPr>
        <p:pic>
          <p:nvPicPr>
            <p:cNvPr id="38" name="Picture 37">
              <a:extLst>
                <a:ext uri="{FF2B5EF4-FFF2-40B4-BE49-F238E27FC236}">
                  <a16:creationId xmlns:a16="http://schemas.microsoft.com/office/drawing/2014/main" id="{A3FEF48B-3866-CBE5-6587-D1333FF7CF6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17285" y="4289136"/>
              <a:ext cx="1518928" cy="1047750"/>
            </a:xfrm>
            <a:prstGeom prst="rect">
              <a:avLst/>
            </a:prstGeom>
          </p:spPr>
        </p:pic>
        <p:sp>
          <p:nvSpPr>
            <p:cNvPr id="39" name="TextBox 38">
              <a:extLst>
                <a:ext uri="{FF2B5EF4-FFF2-40B4-BE49-F238E27FC236}">
                  <a16:creationId xmlns:a16="http://schemas.microsoft.com/office/drawing/2014/main" id="{B1BC3C30-2F20-7FAF-E4B3-D0F95A34088F}"/>
                </a:ext>
              </a:extLst>
            </p:cNvPr>
            <p:cNvSpPr txBox="1"/>
            <p:nvPr/>
          </p:nvSpPr>
          <p:spPr>
            <a:xfrm>
              <a:off x="7406679" y="3847519"/>
              <a:ext cx="1835759" cy="369332"/>
            </a:xfrm>
            <a:prstGeom prst="rect">
              <a:avLst/>
            </a:prstGeom>
            <a:noFill/>
          </p:spPr>
          <p:txBody>
            <a:bodyPr wrap="none" rtlCol="0">
              <a:spAutoFit/>
            </a:bodyPr>
            <a:lstStyle/>
            <a:p>
              <a:r>
                <a:rPr lang="en-GB" dirty="0">
                  <a:solidFill>
                    <a:schemeClr val="bg1"/>
                  </a:solidFill>
                </a:rPr>
                <a:t>Compute Module</a:t>
              </a:r>
              <a:endParaRPr lang="en-KE" dirty="0">
                <a:solidFill>
                  <a:schemeClr val="bg1"/>
                </a:solidFill>
              </a:endParaRPr>
            </a:p>
          </p:txBody>
        </p:sp>
      </p:grpSp>
      <p:sp>
        <p:nvSpPr>
          <p:cNvPr id="6" name="TextBox 5">
            <a:extLst>
              <a:ext uri="{FF2B5EF4-FFF2-40B4-BE49-F238E27FC236}">
                <a16:creationId xmlns:a16="http://schemas.microsoft.com/office/drawing/2014/main" id="{9EABFD93-7D18-4CE0-7BFF-B8DCF7E2628D}"/>
              </a:ext>
            </a:extLst>
          </p:cNvPr>
          <p:cNvSpPr txBox="1"/>
          <p:nvPr/>
        </p:nvSpPr>
        <p:spPr>
          <a:xfrm>
            <a:off x="7638934" y="3429000"/>
            <a:ext cx="1291336" cy="2646878"/>
          </a:xfrm>
          <a:prstGeom prst="rect">
            <a:avLst/>
          </a:prstGeom>
          <a:noFill/>
        </p:spPr>
        <p:txBody>
          <a:bodyPr wrap="square" rtlCol="0">
            <a:spAutoFit/>
          </a:bodyPr>
          <a:lstStyle/>
          <a:p>
            <a:r>
              <a:rPr lang="en-GB" sz="16600" dirty="0">
                <a:solidFill>
                  <a:schemeClr val="bg1"/>
                </a:solidFill>
              </a:rPr>
              <a:t>{</a:t>
            </a:r>
            <a:endParaRPr lang="en-KE" sz="16600" dirty="0">
              <a:solidFill>
                <a:schemeClr val="bg1"/>
              </a:solidFill>
            </a:endParaRPr>
          </a:p>
        </p:txBody>
      </p:sp>
      <p:pic>
        <p:nvPicPr>
          <p:cNvPr id="14" name="Picture 13">
            <a:extLst>
              <a:ext uri="{FF2B5EF4-FFF2-40B4-BE49-F238E27FC236}">
                <a16:creationId xmlns:a16="http://schemas.microsoft.com/office/drawing/2014/main" id="{1BD8B1AA-AB90-F66C-9202-C80D5D7AF54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811341" y="4451801"/>
            <a:ext cx="1800000" cy="1800000"/>
          </a:xfrm>
          <a:prstGeom prst="rect">
            <a:avLst/>
          </a:prstGeom>
        </p:spPr>
      </p:pic>
      <p:pic>
        <p:nvPicPr>
          <p:cNvPr id="17" name="Picture 16">
            <a:extLst>
              <a:ext uri="{FF2B5EF4-FFF2-40B4-BE49-F238E27FC236}">
                <a16:creationId xmlns:a16="http://schemas.microsoft.com/office/drawing/2014/main" id="{2F493855-9B84-FD19-745D-3D1BB757B18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811341" y="2651801"/>
            <a:ext cx="1800000" cy="1800000"/>
          </a:xfrm>
          <a:prstGeom prst="rect">
            <a:avLst/>
          </a:prstGeom>
        </p:spPr>
      </p:pic>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20036022-1147-9ABD-1CA8-BDF766605076}"/>
                  </a:ext>
                </a:extLst>
              </p:cNvPr>
              <p:cNvSpPr txBox="1"/>
              <p:nvPr/>
            </p:nvSpPr>
            <p:spPr>
              <a:xfrm>
                <a:off x="892698" y="6048287"/>
                <a:ext cx="8438016" cy="656013"/>
              </a:xfrm>
              <a:prstGeom prst="rect">
                <a:avLst/>
              </a:prstGeom>
              <a:noFill/>
            </p:spPr>
            <p:txBody>
              <a:bodyPr wrap="none" rtlCol="0">
                <a:spAutoFit/>
              </a:bodyPr>
              <a:lstStyle/>
              <a:p>
                <a:r>
                  <a:rPr lang="en-GB" b="0" i="0" dirty="0">
                    <a:solidFill>
                      <a:schemeClr val="bg1"/>
                    </a:solidFill>
                    <a:effectLst/>
                    <a:latin typeface="MJXc-TeX-math-I"/>
                  </a:rPr>
                  <a:t>D</a:t>
                </a:r>
                <a:r>
                  <a:rPr lang="en-GB" b="0" i="0" baseline="-25000" dirty="0">
                    <a:solidFill>
                      <a:schemeClr val="bg1"/>
                    </a:solidFill>
                    <a:effectLst/>
                    <a:latin typeface="MJXc-TeX-math-I"/>
                  </a:rPr>
                  <a:t>H </a:t>
                </a:r>
                <a:r>
                  <a:rPr lang="en-GB" b="0" i="0" dirty="0">
                    <a:solidFill>
                      <a:schemeClr val="bg1"/>
                    </a:solidFill>
                    <a:effectLst/>
                    <a:latin typeface="MJXc-TeX-math-I"/>
                  </a:rPr>
                  <a:t>(coord1, coord2) </a:t>
                </a:r>
                <a:r>
                  <a:rPr lang="en-GB" b="0" i="0" dirty="0">
                    <a:solidFill>
                      <a:schemeClr val="bg1"/>
                    </a:solidFill>
                    <a:effectLst/>
                    <a:latin typeface="MJXc-TeX-main-R"/>
                  </a:rPr>
                  <a:t>=  2 ⋅ sin</a:t>
                </a:r>
                <a:r>
                  <a:rPr lang="en-GB" b="0" i="0" baseline="30000" dirty="0">
                    <a:solidFill>
                      <a:schemeClr val="bg1"/>
                    </a:solidFill>
                    <a:effectLst/>
                    <a:latin typeface="MJXc-TeX-main-R"/>
                  </a:rPr>
                  <a:t>−1</a:t>
                </a:r>
                <a:r>
                  <a:rPr lang="en-GB" dirty="0">
                    <a:solidFill>
                      <a:schemeClr val="bg1"/>
                    </a:solidFill>
                    <a:latin typeface="MJXc-TeX-size4-R"/>
                  </a:rPr>
                  <a:t>(</a:t>
                </a:r>
                <a14:m>
                  <m:oMath xmlns:m="http://schemas.openxmlformats.org/officeDocument/2006/math">
                    <m:rad>
                      <m:radPr>
                        <m:degHide m:val="on"/>
                        <m:ctrlPr>
                          <a:rPr lang="en-GB" b="0" i="1" smtClean="0">
                            <a:solidFill>
                              <a:schemeClr val="bg1"/>
                            </a:solidFill>
                            <a:effectLst/>
                            <a:latin typeface="Cambria Math" panose="02040503050406030204" pitchFamily="18" charset="0"/>
                          </a:rPr>
                        </m:ctrlPr>
                      </m:radPr>
                      <m:deg/>
                      <m:e>
                        <m:r>
                          <m:rPr>
                            <m:nor/>
                          </m:rPr>
                          <a:rPr lang="en-GB" dirty="0">
                            <a:solidFill>
                              <a:schemeClr val="bg1"/>
                            </a:solidFill>
                            <a:latin typeface="MJXc-TeX-main-R"/>
                          </a:rPr>
                          <m:t>sin</m:t>
                        </m:r>
                        <m:sSup>
                          <m:sSupPr>
                            <m:ctrlPr>
                              <a:rPr lang="en-GB" i="1" dirty="0" smtClean="0">
                                <a:solidFill>
                                  <a:schemeClr val="bg1"/>
                                </a:solidFill>
                                <a:latin typeface="Cambria Math" panose="02040503050406030204" pitchFamily="18" charset="0"/>
                              </a:rPr>
                            </m:ctrlPr>
                          </m:sSupPr>
                          <m:e>
                            <m:r>
                              <m:rPr>
                                <m:nor/>
                              </m:rPr>
                              <a:rPr lang="en-GB" dirty="0">
                                <a:solidFill>
                                  <a:schemeClr val="bg1"/>
                                </a:solidFill>
                                <a:latin typeface="MJXc-TeX-size3-R"/>
                              </a:rPr>
                              <m:t>(</m:t>
                            </m:r>
                            <m:f>
                              <m:fPr>
                                <m:ctrlPr>
                                  <a:rPr lang="en-GB" i="1" dirty="0">
                                    <a:solidFill>
                                      <a:schemeClr val="bg1"/>
                                    </a:solidFill>
                                    <a:latin typeface="Cambria Math" panose="02040503050406030204" pitchFamily="18" charset="0"/>
                                  </a:rPr>
                                </m:ctrlPr>
                              </m:fPr>
                              <m:num>
                                <m:r>
                                  <m:rPr>
                                    <m:nor/>
                                  </m:rPr>
                                  <a:rPr lang="en-GB" dirty="0">
                                    <a:solidFill>
                                      <a:schemeClr val="bg1"/>
                                    </a:solidFill>
                                    <a:latin typeface="MJXc-TeX-math-I"/>
                                  </a:rPr>
                                  <m:t>lat</m:t>
                                </m:r>
                                <m:r>
                                  <m:rPr>
                                    <m:nor/>
                                  </m:rPr>
                                  <a:rPr lang="en-GB" dirty="0">
                                    <a:solidFill>
                                      <a:schemeClr val="bg1"/>
                                    </a:solidFill>
                                    <a:latin typeface="MJXc-TeX-main-R"/>
                                  </a:rPr>
                                  <m:t>2−</m:t>
                                </m:r>
                                <m:r>
                                  <m:rPr>
                                    <m:nor/>
                                  </m:rPr>
                                  <a:rPr lang="en-GB" dirty="0">
                                    <a:solidFill>
                                      <a:schemeClr val="bg1"/>
                                    </a:solidFill>
                                    <a:latin typeface="MJXc-TeX-math-I"/>
                                  </a:rPr>
                                  <m:t>lat</m:t>
                                </m:r>
                                <m:r>
                                  <m:rPr>
                                    <m:nor/>
                                  </m:rPr>
                                  <a:rPr lang="en-GB" dirty="0">
                                    <a:solidFill>
                                      <a:schemeClr val="bg1"/>
                                    </a:solidFill>
                                    <a:latin typeface="MJXc-TeX-main-R"/>
                                  </a:rPr>
                                  <m:t>1</m:t>
                                </m:r>
                              </m:num>
                              <m:den>
                                <m:r>
                                  <a:rPr lang="en-GB" i="1" dirty="0">
                                    <a:solidFill>
                                      <a:schemeClr val="bg1"/>
                                    </a:solidFill>
                                    <a:latin typeface="Cambria Math" panose="02040503050406030204" pitchFamily="18" charset="0"/>
                                  </a:rPr>
                                  <m:t>2</m:t>
                                </m:r>
                              </m:den>
                            </m:f>
                            <m:r>
                              <m:rPr>
                                <m:nor/>
                              </m:rPr>
                              <a:rPr lang="en-GB" dirty="0">
                                <a:solidFill>
                                  <a:schemeClr val="bg1"/>
                                </a:solidFill>
                                <a:latin typeface="MJXc-TeX-size3-R"/>
                              </a:rPr>
                              <m:t>)</m:t>
                            </m:r>
                          </m:e>
                          <m:sup>
                            <m:r>
                              <a:rPr lang="en-GB" b="0" i="1" dirty="0" smtClean="0">
                                <a:solidFill>
                                  <a:schemeClr val="bg1"/>
                                </a:solidFill>
                                <a:latin typeface="Cambria Math" panose="02040503050406030204" pitchFamily="18" charset="0"/>
                              </a:rPr>
                              <m:t>2</m:t>
                            </m:r>
                          </m:sup>
                        </m:sSup>
                        <m:r>
                          <m:rPr>
                            <m:nor/>
                          </m:rPr>
                          <a:rPr lang="en-GB" dirty="0">
                            <a:solidFill>
                              <a:schemeClr val="bg1"/>
                            </a:solidFill>
                            <a:latin typeface="MJXc-TeX-main-R"/>
                          </a:rPr>
                          <m:t>+</m:t>
                        </m:r>
                        <m:r>
                          <m:rPr>
                            <m:nor/>
                          </m:rPr>
                          <a:rPr lang="en-GB" dirty="0">
                            <a:solidFill>
                              <a:schemeClr val="bg1"/>
                            </a:solidFill>
                            <a:latin typeface="MJXc-TeX-main-R"/>
                          </a:rPr>
                          <m:t>sin</m:t>
                        </m:r>
                        <m:sSup>
                          <m:sSupPr>
                            <m:ctrlPr>
                              <a:rPr lang="en-GB" i="1" dirty="0" smtClean="0">
                                <a:solidFill>
                                  <a:schemeClr val="bg1"/>
                                </a:solidFill>
                                <a:latin typeface="Cambria Math" panose="02040503050406030204" pitchFamily="18" charset="0"/>
                              </a:rPr>
                            </m:ctrlPr>
                          </m:sSupPr>
                          <m:e>
                            <m:r>
                              <m:rPr>
                                <m:nor/>
                              </m:rPr>
                              <a:rPr lang="en-GB" dirty="0">
                                <a:solidFill>
                                  <a:schemeClr val="bg1"/>
                                </a:solidFill>
                                <a:latin typeface="MJXc-TeX-size3-R"/>
                              </a:rPr>
                              <m:t>(</m:t>
                            </m:r>
                            <m:f>
                              <m:fPr>
                                <m:ctrlPr>
                                  <a:rPr lang="en-GB" i="1" dirty="0">
                                    <a:solidFill>
                                      <a:schemeClr val="bg1"/>
                                    </a:solidFill>
                                    <a:latin typeface="Cambria Math" panose="02040503050406030204" pitchFamily="18" charset="0"/>
                                  </a:rPr>
                                </m:ctrlPr>
                              </m:fPr>
                              <m:num>
                                <m:r>
                                  <m:rPr>
                                    <m:nor/>
                                  </m:rPr>
                                  <a:rPr lang="en-GB" dirty="0">
                                    <a:solidFill>
                                      <a:schemeClr val="bg1"/>
                                    </a:solidFill>
                                    <a:latin typeface="MJXc-TeX-math-I"/>
                                  </a:rPr>
                                  <m:t>l</m:t>
                                </m:r>
                                <m:r>
                                  <m:rPr>
                                    <m:nor/>
                                  </m:rPr>
                                  <a:rPr lang="en-GB" b="0" i="0" dirty="0" smtClean="0">
                                    <a:solidFill>
                                      <a:schemeClr val="bg1"/>
                                    </a:solidFill>
                                    <a:latin typeface="MJXc-TeX-math-I"/>
                                  </a:rPr>
                                  <m:t>ng</m:t>
                                </m:r>
                                <m:r>
                                  <m:rPr>
                                    <m:nor/>
                                  </m:rPr>
                                  <a:rPr lang="en-GB" dirty="0">
                                    <a:solidFill>
                                      <a:schemeClr val="bg1"/>
                                    </a:solidFill>
                                    <a:latin typeface="MJXc-TeX-main-R"/>
                                  </a:rPr>
                                  <m:t>2−</m:t>
                                </m:r>
                                <m:r>
                                  <m:rPr>
                                    <m:nor/>
                                  </m:rPr>
                                  <a:rPr lang="en-GB" dirty="0">
                                    <a:solidFill>
                                      <a:schemeClr val="bg1"/>
                                    </a:solidFill>
                                    <a:latin typeface="MJXc-TeX-math-I"/>
                                  </a:rPr>
                                  <m:t>l</m:t>
                                </m:r>
                                <m:r>
                                  <m:rPr>
                                    <m:nor/>
                                  </m:rPr>
                                  <a:rPr lang="en-GB" b="0" i="0" dirty="0" smtClean="0">
                                    <a:solidFill>
                                      <a:schemeClr val="bg1"/>
                                    </a:solidFill>
                                    <a:latin typeface="MJXc-TeX-math-I"/>
                                  </a:rPr>
                                  <m:t>ng</m:t>
                                </m:r>
                                <m:r>
                                  <m:rPr>
                                    <m:nor/>
                                  </m:rPr>
                                  <a:rPr lang="en-GB" dirty="0">
                                    <a:solidFill>
                                      <a:schemeClr val="bg1"/>
                                    </a:solidFill>
                                    <a:latin typeface="MJXc-TeX-main-R"/>
                                  </a:rPr>
                                  <m:t>1</m:t>
                                </m:r>
                              </m:num>
                              <m:den>
                                <m:r>
                                  <a:rPr lang="en-GB" i="1" dirty="0">
                                    <a:solidFill>
                                      <a:schemeClr val="bg1"/>
                                    </a:solidFill>
                                    <a:latin typeface="Cambria Math" panose="02040503050406030204" pitchFamily="18" charset="0"/>
                                  </a:rPr>
                                  <m:t>2</m:t>
                                </m:r>
                              </m:den>
                            </m:f>
                            <m:r>
                              <m:rPr>
                                <m:nor/>
                              </m:rPr>
                              <a:rPr lang="en-GB" dirty="0">
                                <a:solidFill>
                                  <a:schemeClr val="bg1"/>
                                </a:solidFill>
                                <a:latin typeface="MJXc-TeX-size3-R"/>
                              </a:rPr>
                              <m:t>)</m:t>
                            </m:r>
                          </m:e>
                          <m:sup>
                            <m:r>
                              <a:rPr lang="en-GB" b="0" i="1" dirty="0" smtClean="0">
                                <a:solidFill>
                                  <a:schemeClr val="bg1"/>
                                </a:solidFill>
                                <a:latin typeface="Cambria Math" panose="02040503050406030204" pitchFamily="18" charset="0"/>
                              </a:rPr>
                              <m:t>2</m:t>
                            </m:r>
                          </m:sup>
                        </m:sSup>
                        <m:r>
                          <m:rPr>
                            <m:nor/>
                          </m:rPr>
                          <a:rPr lang="en-GB" dirty="0">
                            <a:solidFill>
                              <a:schemeClr val="bg1"/>
                            </a:solidFill>
                            <a:latin typeface="MJXc-TeX-main-R"/>
                          </a:rPr>
                          <m:t>⋅</m:t>
                        </m:r>
                        <m:r>
                          <m:rPr>
                            <m:nor/>
                          </m:rPr>
                          <a:rPr lang="en-GB" dirty="0">
                            <a:solidFill>
                              <a:schemeClr val="bg1"/>
                            </a:solidFill>
                            <a:latin typeface="MJXc-TeX-main-R"/>
                          </a:rPr>
                          <m:t>cos</m:t>
                        </m:r>
                        <m:r>
                          <m:rPr>
                            <m:nor/>
                          </m:rPr>
                          <a:rPr lang="en-GB" dirty="0">
                            <a:solidFill>
                              <a:schemeClr val="bg1"/>
                            </a:solidFill>
                            <a:latin typeface="MJXc-TeX-main-R"/>
                          </a:rPr>
                          <m:t>(</m:t>
                        </m:r>
                        <m:r>
                          <m:rPr>
                            <m:nor/>
                          </m:rPr>
                          <a:rPr lang="en-GB" dirty="0">
                            <a:solidFill>
                              <a:schemeClr val="bg1"/>
                            </a:solidFill>
                            <a:latin typeface="MJXc-TeX-math-I"/>
                          </a:rPr>
                          <m:t>lat</m:t>
                        </m:r>
                        <m:r>
                          <m:rPr>
                            <m:nor/>
                          </m:rPr>
                          <a:rPr lang="en-GB" dirty="0">
                            <a:solidFill>
                              <a:schemeClr val="bg1"/>
                            </a:solidFill>
                            <a:latin typeface="MJXc-TeX-main-R"/>
                          </a:rPr>
                          <m:t>1)⋅</m:t>
                        </m:r>
                        <m:r>
                          <m:rPr>
                            <m:nor/>
                          </m:rPr>
                          <a:rPr lang="en-GB" dirty="0">
                            <a:solidFill>
                              <a:schemeClr val="bg1"/>
                            </a:solidFill>
                            <a:latin typeface="MJXc-TeX-main-R"/>
                          </a:rPr>
                          <m:t>cos</m:t>
                        </m:r>
                        <m:r>
                          <m:rPr>
                            <m:nor/>
                          </m:rPr>
                          <a:rPr lang="en-GB" dirty="0">
                            <a:solidFill>
                              <a:schemeClr val="bg1"/>
                            </a:solidFill>
                            <a:latin typeface="MJXc-TeX-main-R"/>
                          </a:rPr>
                          <m:t>(</m:t>
                        </m:r>
                        <m:r>
                          <m:rPr>
                            <m:nor/>
                          </m:rPr>
                          <a:rPr lang="en-GB" dirty="0">
                            <a:solidFill>
                              <a:schemeClr val="bg1"/>
                            </a:solidFill>
                            <a:latin typeface="MJXc-TeX-math-I"/>
                          </a:rPr>
                          <m:t>lat</m:t>
                        </m:r>
                        <m:r>
                          <m:rPr>
                            <m:nor/>
                          </m:rPr>
                          <a:rPr lang="en-GB" dirty="0">
                            <a:solidFill>
                              <a:schemeClr val="bg1"/>
                            </a:solidFill>
                            <a:latin typeface="MJXc-TeX-main-R"/>
                          </a:rPr>
                          <m:t>2)</m:t>
                        </m:r>
                      </m:e>
                    </m:rad>
                  </m:oMath>
                </a14:m>
                <a:r>
                  <a:rPr lang="en-GB" dirty="0">
                    <a:solidFill>
                      <a:schemeClr val="bg1"/>
                    </a:solidFill>
                    <a:latin typeface="MJXc-TeX-size4-R"/>
                  </a:rPr>
                  <a:t>)</a:t>
                </a:r>
                <a:r>
                  <a:rPr lang="en-GB" b="0" i="0" dirty="0">
                    <a:solidFill>
                      <a:schemeClr val="bg1"/>
                    </a:solidFill>
                    <a:effectLst/>
                    <a:latin typeface="MJXc-TeX-main-R"/>
                  </a:rPr>
                  <a:t>⋅</a:t>
                </a:r>
                <a:r>
                  <a:rPr lang="el-GR" b="0" i="0" dirty="0">
                    <a:solidFill>
                      <a:schemeClr val="bg1"/>
                    </a:solidFill>
                    <a:effectLst/>
                    <a:latin typeface="MJXc-TeX-math-I"/>
                  </a:rPr>
                  <a:t>μ</a:t>
                </a:r>
                <a:r>
                  <a:rPr lang="en-GB" b="0" i="0" dirty="0">
                    <a:solidFill>
                      <a:schemeClr val="bg1"/>
                    </a:solidFill>
                    <a:effectLst/>
                    <a:latin typeface="MJXc-TeX-math-I"/>
                  </a:rPr>
                  <a:t>E</a:t>
                </a:r>
                <a:endParaRPr lang="en-KE" dirty="0">
                  <a:solidFill>
                    <a:schemeClr val="bg1"/>
                  </a:solidFill>
                </a:endParaRPr>
              </a:p>
            </p:txBody>
          </p:sp>
        </mc:Choice>
        <mc:Fallback>
          <p:sp>
            <p:nvSpPr>
              <p:cNvPr id="22" name="TextBox 21">
                <a:extLst>
                  <a:ext uri="{FF2B5EF4-FFF2-40B4-BE49-F238E27FC236}">
                    <a16:creationId xmlns:a16="http://schemas.microsoft.com/office/drawing/2014/main" id="{20036022-1147-9ABD-1CA8-BDF766605076}"/>
                  </a:ext>
                </a:extLst>
              </p:cNvPr>
              <p:cNvSpPr txBox="1">
                <a:spLocks noRot="1" noChangeAspect="1" noMove="1" noResize="1" noEditPoints="1" noAdjustHandles="1" noChangeArrowheads="1" noChangeShapeType="1" noTextEdit="1"/>
              </p:cNvSpPr>
              <p:nvPr/>
            </p:nvSpPr>
            <p:spPr>
              <a:xfrm>
                <a:off x="892698" y="6048287"/>
                <a:ext cx="8438016" cy="656013"/>
              </a:xfrm>
              <a:prstGeom prst="rect">
                <a:avLst/>
              </a:prstGeom>
              <a:blipFill>
                <a:blip r:embed="rId12"/>
                <a:stretch>
                  <a:fillRect l="-578"/>
                </a:stretch>
              </a:blipFill>
            </p:spPr>
            <p:txBody>
              <a:bodyPr/>
              <a:lstStyle/>
              <a:p>
                <a:r>
                  <a:rPr lang="en-KE">
                    <a:noFill/>
                  </a:rPr>
                  <a:t> </a:t>
                </a:r>
              </a:p>
            </p:txBody>
          </p:sp>
        </mc:Fallback>
      </mc:AlternateContent>
    </p:spTree>
    <p:extLst>
      <p:ext uri="{BB962C8B-B14F-4D97-AF65-F5344CB8AC3E}">
        <p14:creationId xmlns:p14="http://schemas.microsoft.com/office/powerpoint/2010/main" val="24180745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E99F-0DE6-AA7C-10EA-D1E3D47295DD}"/>
              </a:ext>
            </a:extLst>
          </p:cNvPr>
          <p:cNvSpPr>
            <a:spLocks noGrp="1"/>
          </p:cNvSpPr>
          <p:nvPr>
            <p:ph type="title"/>
          </p:nvPr>
        </p:nvSpPr>
        <p:spPr>
          <a:xfrm>
            <a:off x="2231135" y="218283"/>
            <a:ext cx="7729728" cy="1188720"/>
          </a:xfrm>
        </p:spPr>
        <p:txBody>
          <a:bodyPr/>
          <a:lstStyle/>
          <a:p>
            <a:r>
              <a:rPr lang="en-GB" dirty="0"/>
              <a:t>EMULATION of sms-cb</a:t>
            </a:r>
            <a:endParaRPr lang="en-KE" dirty="0"/>
          </a:p>
        </p:txBody>
      </p:sp>
      <p:pic>
        <p:nvPicPr>
          <p:cNvPr id="7" name="Picture 6">
            <a:extLst>
              <a:ext uri="{FF2B5EF4-FFF2-40B4-BE49-F238E27FC236}">
                <a16:creationId xmlns:a16="http://schemas.microsoft.com/office/drawing/2014/main" id="{D63A9C33-A3A4-2A25-D2F5-BE5456DB8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7743" y="5667458"/>
            <a:ext cx="602260" cy="602260"/>
          </a:xfrm>
          <a:prstGeom prst="rect">
            <a:avLst/>
          </a:prstGeom>
        </p:spPr>
      </p:pic>
      <p:pic>
        <p:nvPicPr>
          <p:cNvPr id="9" name="Picture 8">
            <a:extLst>
              <a:ext uri="{FF2B5EF4-FFF2-40B4-BE49-F238E27FC236}">
                <a16:creationId xmlns:a16="http://schemas.microsoft.com/office/drawing/2014/main" id="{235869D9-7CC5-3A9D-D43B-F72AE139E7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7677" y="2900858"/>
            <a:ext cx="1382660" cy="1168207"/>
          </a:xfrm>
          <a:prstGeom prst="rect">
            <a:avLst/>
          </a:prstGeom>
        </p:spPr>
      </p:pic>
      <p:pic>
        <p:nvPicPr>
          <p:cNvPr id="11" name="Picture 10">
            <a:extLst>
              <a:ext uri="{FF2B5EF4-FFF2-40B4-BE49-F238E27FC236}">
                <a16:creationId xmlns:a16="http://schemas.microsoft.com/office/drawing/2014/main" id="{5D9F92DB-207C-4597-5714-61C8FC71EA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9710" y="3377543"/>
            <a:ext cx="798326" cy="798326"/>
          </a:xfrm>
          <a:prstGeom prst="rect">
            <a:avLst/>
          </a:prstGeom>
        </p:spPr>
      </p:pic>
      <p:cxnSp>
        <p:nvCxnSpPr>
          <p:cNvPr id="10" name="Straight Arrow Connector 9">
            <a:extLst>
              <a:ext uri="{FF2B5EF4-FFF2-40B4-BE49-F238E27FC236}">
                <a16:creationId xmlns:a16="http://schemas.microsoft.com/office/drawing/2014/main" id="{D9C23BB3-9D42-1D7F-0173-31A938D073B7}"/>
              </a:ext>
            </a:extLst>
          </p:cNvPr>
          <p:cNvCxnSpPr>
            <a:cxnSpLocks/>
            <a:stCxn id="5" idx="1"/>
            <a:endCxn id="11" idx="3"/>
          </p:cNvCxnSpPr>
          <p:nvPr/>
        </p:nvCxnSpPr>
        <p:spPr>
          <a:xfrm flipH="1">
            <a:off x="8598036" y="3762267"/>
            <a:ext cx="664883" cy="14439"/>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875700-DFF2-5045-63DD-56FEA244A9F7}"/>
              </a:ext>
            </a:extLst>
          </p:cNvPr>
          <p:cNvCxnSpPr>
            <a:cxnSpLocks/>
            <a:endCxn id="11" idx="1"/>
          </p:cNvCxnSpPr>
          <p:nvPr/>
        </p:nvCxnSpPr>
        <p:spPr>
          <a:xfrm>
            <a:off x="6855337" y="3540329"/>
            <a:ext cx="944373" cy="23637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2A40666-21C6-86DA-6DCF-35CAAD6E3B65}"/>
              </a:ext>
            </a:extLst>
          </p:cNvPr>
          <p:cNvCxnSpPr>
            <a:cxnSpLocks/>
            <a:stCxn id="11" idx="2"/>
            <a:endCxn id="7" idx="0"/>
          </p:cNvCxnSpPr>
          <p:nvPr/>
        </p:nvCxnSpPr>
        <p:spPr>
          <a:xfrm>
            <a:off x="8198873" y="4175869"/>
            <a:ext cx="0" cy="14915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6BE7A23-0FDC-3103-CA03-2006B714CB86}"/>
              </a:ext>
            </a:extLst>
          </p:cNvPr>
          <p:cNvSpPr txBox="1"/>
          <p:nvPr/>
        </p:nvSpPr>
        <p:spPr>
          <a:xfrm>
            <a:off x="4180411" y="1645066"/>
            <a:ext cx="3831177" cy="369332"/>
          </a:xfrm>
          <a:prstGeom prst="rect">
            <a:avLst/>
          </a:prstGeom>
          <a:noFill/>
        </p:spPr>
        <p:txBody>
          <a:bodyPr wrap="none" rtlCol="0">
            <a:spAutoFit/>
          </a:bodyPr>
          <a:lstStyle/>
          <a:p>
            <a:r>
              <a:rPr lang="en-GB" dirty="0">
                <a:solidFill>
                  <a:schemeClr val="bg1"/>
                </a:solidFill>
              </a:rPr>
              <a:t>WEB BROADCAST ARCHITECTURE</a:t>
            </a:r>
            <a:endParaRPr lang="en-KE" dirty="0">
              <a:solidFill>
                <a:schemeClr val="bg1"/>
              </a:solidFill>
            </a:endParaRPr>
          </a:p>
        </p:txBody>
      </p:sp>
      <p:grpSp>
        <p:nvGrpSpPr>
          <p:cNvPr id="4" name="Group 3">
            <a:extLst>
              <a:ext uri="{FF2B5EF4-FFF2-40B4-BE49-F238E27FC236}">
                <a16:creationId xmlns:a16="http://schemas.microsoft.com/office/drawing/2014/main" id="{981B54BE-4C2D-F259-F151-9AA49440AFEA}"/>
              </a:ext>
            </a:extLst>
          </p:cNvPr>
          <p:cNvGrpSpPr/>
          <p:nvPr/>
        </p:nvGrpSpPr>
        <p:grpSpPr>
          <a:xfrm>
            <a:off x="9262919" y="3243597"/>
            <a:ext cx="1719742" cy="986633"/>
            <a:chOff x="4418201" y="2000511"/>
            <a:chExt cx="5207899" cy="3336375"/>
          </a:xfrm>
        </p:grpSpPr>
        <p:pic>
          <p:nvPicPr>
            <p:cNvPr id="5" name="Picture 4">
              <a:extLst>
                <a:ext uri="{FF2B5EF4-FFF2-40B4-BE49-F238E27FC236}">
                  <a16:creationId xmlns:a16="http://schemas.microsoft.com/office/drawing/2014/main" id="{2B6CF073-59A5-20B3-B18C-7B08319CA5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18201" y="3003933"/>
              <a:ext cx="1504063" cy="1501000"/>
            </a:xfrm>
            <a:prstGeom prst="rect">
              <a:avLst/>
            </a:prstGeom>
          </p:spPr>
        </p:pic>
        <p:pic>
          <p:nvPicPr>
            <p:cNvPr id="28" name="Picture 27">
              <a:extLst>
                <a:ext uri="{FF2B5EF4-FFF2-40B4-BE49-F238E27FC236}">
                  <a16:creationId xmlns:a16="http://schemas.microsoft.com/office/drawing/2014/main" id="{8AA513C8-F462-0B3B-F0E6-F2A1B926BD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31256" y="2000511"/>
              <a:ext cx="1050307" cy="1050307"/>
            </a:xfrm>
            <a:prstGeom prst="rect">
              <a:avLst/>
            </a:prstGeom>
          </p:spPr>
        </p:pic>
        <p:sp>
          <p:nvSpPr>
            <p:cNvPr id="29" name="TextBox 28">
              <a:extLst>
                <a:ext uri="{FF2B5EF4-FFF2-40B4-BE49-F238E27FC236}">
                  <a16:creationId xmlns:a16="http://schemas.microsoft.com/office/drawing/2014/main" id="{212292B7-2EF3-0F6C-4B43-EA19A4177FB3}"/>
                </a:ext>
              </a:extLst>
            </p:cNvPr>
            <p:cNvSpPr txBox="1"/>
            <p:nvPr/>
          </p:nvSpPr>
          <p:spPr>
            <a:xfrm>
              <a:off x="5662031" y="2118318"/>
              <a:ext cx="2005572" cy="2810080"/>
            </a:xfrm>
            <a:prstGeom prst="rect">
              <a:avLst/>
            </a:prstGeom>
            <a:noFill/>
          </p:spPr>
          <p:txBody>
            <a:bodyPr wrap="square" rtlCol="0">
              <a:spAutoFit/>
            </a:bodyPr>
            <a:lstStyle/>
            <a:p>
              <a:r>
                <a:rPr lang="en-GB" sz="4800" dirty="0">
                  <a:solidFill>
                    <a:schemeClr val="bg1"/>
                  </a:solidFill>
                </a:rPr>
                <a:t>{</a:t>
              </a:r>
              <a:endParaRPr lang="en-KE" sz="4800" dirty="0">
                <a:solidFill>
                  <a:schemeClr val="bg1"/>
                </a:solidFill>
              </a:endParaRPr>
            </a:p>
          </p:txBody>
        </p:sp>
        <p:grpSp>
          <p:nvGrpSpPr>
            <p:cNvPr id="36" name="Group 35">
              <a:extLst>
                <a:ext uri="{FF2B5EF4-FFF2-40B4-BE49-F238E27FC236}">
                  <a16:creationId xmlns:a16="http://schemas.microsoft.com/office/drawing/2014/main" id="{0E383BDA-AE08-591D-7299-0FCB2671B1A0}"/>
                </a:ext>
              </a:extLst>
            </p:cNvPr>
            <p:cNvGrpSpPr/>
            <p:nvPr/>
          </p:nvGrpSpPr>
          <p:grpSpPr>
            <a:xfrm>
              <a:off x="7517285" y="2175253"/>
              <a:ext cx="1981799" cy="1570785"/>
              <a:chOff x="7517285" y="2175253"/>
              <a:chExt cx="1981799" cy="1570785"/>
            </a:xfrm>
          </p:grpSpPr>
          <p:pic>
            <p:nvPicPr>
              <p:cNvPr id="31" name="Picture 30">
                <a:extLst>
                  <a:ext uri="{FF2B5EF4-FFF2-40B4-BE49-F238E27FC236}">
                    <a16:creationId xmlns:a16="http://schemas.microsoft.com/office/drawing/2014/main" id="{28354E6E-C17A-34F2-5F65-B6673A5F7AF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10166" y="2743398"/>
                <a:ext cx="798019" cy="1002640"/>
              </a:xfrm>
              <a:prstGeom prst="rect">
                <a:avLst/>
              </a:prstGeom>
            </p:spPr>
          </p:pic>
          <p:pic>
            <p:nvPicPr>
              <p:cNvPr id="35" name="Picture 34">
                <a:extLst>
                  <a:ext uri="{FF2B5EF4-FFF2-40B4-BE49-F238E27FC236}">
                    <a16:creationId xmlns:a16="http://schemas.microsoft.com/office/drawing/2014/main" id="{A0BECF0F-C591-DB19-85D7-4F90431BC03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17285" y="2175253"/>
                <a:ext cx="1981799" cy="494195"/>
              </a:xfrm>
              <a:prstGeom prst="rect">
                <a:avLst/>
              </a:prstGeom>
            </p:spPr>
          </p:pic>
        </p:grpSp>
        <p:pic>
          <p:nvPicPr>
            <p:cNvPr id="38" name="Picture 37">
              <a:extLst>
                <a:ext uri="{FF2B5EF4-FFF2-40B4-BE49-F238E27FC236}">
                  <a16:creationId xmlns:a16="http://schemas.microsoft.com/office/drawing/2014/main" id="{A3FEF48B-3866-CBE5-6587-D1333FF7CF6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17285" y="4289136"/>
              <a:ext cx="1518928" cy="1047750"/>
            </a:xfrm>
            <a:prstGeom prst="rect">
              <a:avLst/>
            </a:prstGeom>
          </p:spPr>
        </p:pic>
        <p:sp>
          <p:nvSpPr>
            <p:cNvPr id="39" name="TextBox 38">
              <a:extLst>
                <a:ext uri="{FF2B5EF4-FFF2-40B4-BE49-F238E27FC236}">
                  <a16:creationId xmlns:a16="http://schemas.microsoft.com/office/drawing/2014/main" id="{B1BC3C30-2F20-7FAF-E4B3-D0F95A34088F}"/>
                </a:ext>
              </a:extLst>
            </p:cNvPr>
            <p:cNvSpPr txBox="1"/>
            <p:nvPr/>
          </p:nvSpPr>
          <p:spPr>
            <a:xfrm>
              <a:off x="7406678" y="3847518"/>
              <a:ext cx="2219422" cy="624462"/>
            </a:xfrm>
            <a:prstGeom prst="rect">
              <a:avLst/>
            </a:prstGeom>
            <a:noFill/>
          </p:spPr>
          <p:txBody>
            <a:bodyPr wrap="none" rtlCol="0">
              <a:spAutoFit/>
            </a:bodyPr>
            <a:lstStyle/>
            <a:p>
              <a:r>
                <a:rPr lang="en-GB" sz="600" dirty="0">
                  <a:solidFill>
                    <a:schemeClr val="bg1"/>
                  </a:solidFill>
                </a:rPr>
                <a:t>Compute Module</a:t>
              </a:r>
              <a:endParaRPr lang="en-KE" sz="600" dirty="0">
                <a:solidFill>
                  <a:schemeClr val="bg1"/>
                </a:solidFill>
              </a:endParaRPr>
            </a:p>
          </p:txBody>
        </p:sp>
      </p:grpSp>
      <p:sp>
        <p:nvSpPr>
          <p:cNvPr id="21" name="TextBox 20">
            <a:extLst>
              <a:ext uri="{FF2B5EF4-FFF2-40B4-BE49-F238E27FC236}">
                <a16:creationId xmlns:a16="http://schemas.microsoft.com/office/drawing/2014/main" id="{3A1A6838-FF9E-8EAA-3609-FD9D988542A4}"/>
              </a:ext>
            </a:extLst>
          </p:cNvPr>
          <p:cNvSpPr txBox="1"/>
          <p:nvPr/>
        </p:nvSpPr>
        <p:spPr>
          <a:xfrm>
            <a:off x="4741415" y="2252461"/>
            <a:ext cx="1283353" cy="2215991"/>
          </a:xfrm>
          <a:prstGeom prst="rect">
            <a:avLst/>
          </a:prstGeom>
          <a:noFill/>
        </p:spPr>
        <p:txBody>
          <a:bodyPr wrap="square">
            <a:spAutoFit/>
          </a:bodyPr>
          <a:lstStyle/>
          <a:p>
            <a:r>
              <a:rPr lang="en-GB" sz="13800" dirty="0">
                <a:solidFill>
                  <a:schemeClr val="bg1"/>
                </a:solidFill>
              </a:rPr>
              <a:t>}</a:t>
            </a:r>
            <a:endParaRPr lang="en-KE" sz="13800" dirty="0">
              <a:solidFill>
                <a:schemeClr val="bg1"/>
              </a:solidFill>
            </a:endParaRPr>
          </a:p>
        </p:txBody>
      </p:sp>
      <p:pic>
        <p:nvPicPr>
          <p:cNvPr id="33" name="Picture 32">
            <a:extLst>
              <a:ext uri="{FF2B5EF4-FFF2-40B4-BE49-F238E27FC236}">
                <a16:creationId xmlns:a16="http://schemas.microsoft.com/office/drawing/2014/main" id="{D9373924-EDE4-4F0B-F33D-7AA6BAE4465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13761" y="2280457"/>
            <a:ext cx="1080000" cy="1080000"/>
          </a:xfrm>
          <a:prstGeom prst="rect">
            <a:avLst/>
          </a:prstGeom>
        </p:spPr>
      </p:pic>
      <p:pic>
        <p:nvPicPr>
          <p:cNvPr id="37" name="Picture 36">
            <a:extLst>
              <a:ext uri="{FF2B5EF4-FFF2-40B4-BE49-F238E27FC236}">
                <a16:creationId xmlns:a16="http://schemas.microsoft.com/office/drawing/2014/main" id="{AA69F1EA-4C03-71D1-4415-C59D8A4A5A5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870782" y="3444205"/>
            <a:ext cx="765957" cy="1080000"/>
          </a:xfrm>
          <a:prstGeom prst="rect">
            <a:avLst/>
          </a:prstGeom>
        </p:spPr>
      </p:pic>
      <p:pic>
        <p:nvPicPr>
          <p:cNvPr id="41" name="Picture 40">
            <a:extLst>
              <a:ext uri="{FF2B5EF4-FFF2-40B4-BE49-F238E27FC236}">
                <a16:creationId xmlns:a16="http://schemas.microsoft.com/office/drawing/2014/main" id="{D76AFA10-4068-88E7-9968-221A7DCB975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665899" y="2990115"/>
            <a:ext cx="1080000" cy="1080000"/>
          </a:xfrm>
          <a:prstGeom prst="rect">
            <a:avLst/>
          </a:prstGeom>
        </p:spPr>
      </p:pic>
    </p:spTree>
    <p:extLst>
      <p:ext uri="{BB962C8B-B14F-4D97-AF65-F5344CB8AC3E}">
        <p14:creationId xmlns:p14="http://schemas.microsoft.com/office/powerpoint/2010/main" val="28000230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18"/>
                                        </p:tgtEl>
                                        <p:attrNameLst>
                                          <p:attrName>style.textDecorationUnderline</p:attrName>
                                        </p:attrNameLst>
                                      </p:cBhvr>
                                      <p:to>
                                        <p:strVal val="tru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E99F-0DE6-AA7C-10EA-D1E3D47295DD}"/>
              </a:ext>
            </a:extLst>
          </p:cNvPr>
          <p:cNvSpPr>
            <a:spLocks noGrp="1"/>
          </p:cNvSpPr>
          <p:nvPr>
            <p:ph type="title"/>
          </p:nvPr>
        </p:nvSpPr>
        <p:spPr>
          <a:xfrm>
            <a:off x="2231135" y="225669"/>
            <a:ext cx="7729728" cy="1188720"/>
          </a:xfrm>
        </p:spPr>
        <p:txBody>
          <a:bodyPr/>
          <a:lstStyle/>
          <a:p>
            <a:r>
              <a:rPr lang="en-GB" dirty="0"/>
              <a:t>EMULATION of sms-cb</a:t>
            </a:r>
            <a:endParaRPr lang="en-KE" dirty="0"/>
          </a:p>
        </p:txBody>
      </p:sp>
      <p:pic>
        <p:nvPicPr>
          <p:cNvPr id="7" name="Picture 6">
            <a:extLst>
              <a:ext uri="{FF2B5EF4-FFF2-40B4-BE49-F238E27FC236}">
                <a16:creationId xmlns:a16="http://schemas.microsoft.com/office/drawing/2014/main" id="{D63A9C33-A3A4-2A25-D2F5-BE5456DB8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7743" y="5667458"/>
            <a:ext cx="602260" cy="602260"/>
          </a:xfrm>
          <a:prstGeom prst="rect">
            <a:avLst/>
          </a:prstGeom>
        </p:spPr>
      </p:pic>
      <p:pic>
        <p:nvPicPr>
          <p:cNvPr id="9" name="Picture 8">
            <a:extLst>
              <a:ext uri="{FF2B5EF4-FFF2-40B4-BE49-F238E27FC236}">
                <a16:creationId xmlns:a16="http://schemas.microsoft.com/office/drawing/2014/main" id="{235869D9-7CC5-3A9D-D43B-F72AE139E7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7677" y="2900858"/>
            <a:ext cx="1382660" cy="1168207"/>
          </a:xfrm>
          <a:prstGeom prst="rect">
            <a:avLst/>
          </a:prstGeom>
        </p:spPr>
      </p:pic>
      <p:pic>
        <p:nvPicPr>
          <p:cNvPr id="11" name="Picture 10">
            <a:extLst>
              <a:ext uri="{FF2B5EF4-FFF2-40B4-BE49-F238E27FC236}">
                <a16:creationId xmlns:a16="http://schemas.microsoft.com/office/drawing/2014/main" id="{5D9F92DB-207C-4597-5714-61C8FC71EA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9710" y="3377543"/>
            <a:ext cx="798326" cy="798326"/>
          </a:xfrm>
          <a:prstGeom prst="rect">
            <a:avLst/>
          </a:prstGeom>
        </p:spPr>
      </p:pic>
      <p:cxnSp>
        <p:nvCxnSpPr>
          <p:cNvPr id="10" name="Straight Arrow Connector 9">
            <a:extLst>
              <a:ext uri="{FF2B5EF4-FFF2-40B4-BE49-F238E27FC236}">
                <a16:creationId xmlns:a16="http://schemas.microsoft.com/office/drawing/2014/main" id="{D9C23BB3-9D42-1D7F-0173-31A938D073B7}"/>
              </a:ext>
            </a:extLst>
          </p:cNvPr>
          <p:cNvCxnSpPr>
            <a:cxnSpLocks/>
            <a:stCxn id="5" idx="1"/>
            <a:endCxn id="11" idx="3"/>
          </p:cNvCxnSpPr>
          <p:nvPr/>
        </p:nvCxnSpPr>
        <p:spPr>
          <a:xfrm flipH="1">
            <a:off x="8598036" y="3762267"/>
            <a:ext cx="664883" cy="14439"/>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875700-DFF2-5045-63DD-56FEA244A9F7}"/>
              </a:ext>
            </a:extLst>
          </p:cNvPr>
          <p:cNvCxnSpPr>
            <a:cxnSpLocks/>
            <a:endCxn id="11" idx="1"/>
          </p:cNvCxnSpPr>
          <p:nvPr/>
        </p:nvCxnSpPr>
        <p:spPr>
          <a:xfrm>
            <a:off x="6855337" y="3540329"/>
            <a:ext cx="944373" cy="23637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2A40666-21C6-86DA-6DCF-35CAAD6E3B65}"/>
              </a:ext>
            </a:extLst>
          </p:cNvPr>
          <p:cNvCxnSpPr>
            <a:cxnSpLocks/>
            <a:stCxn id="11" idx="2"/>
            <a:endCxn id="7" idx="0"/>
          </p:cNvCxnSpPr>
          <p:nvPr/>
        </p:nvCxnSpPr>
        <p:spPr>
          <a:xfrm>
            <a:off x="8198873" y="4175869"/>
            <a:ext cx="0" cy="149158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6BE7A23-0FDC-3103-CA03-2006B714CB86}"/>
              </a:ext>
            </a:extLst>
          </p:cNvPr>
          <p:cNvSpPr txBox="1"/>
          <p:nvPr/>
        </p:nvSpPr>
        <p:spPr>
          <a:xfrm>
            <a:off x="4180411" y="1645066"/>
            <a:ext cx="3831177" cy="369332"/>
          </a:xfrm>
          <a:prstGeom prst="rect">
            <a:avLst/>
          </a:prstGeom>
          <a:noFill/>
        </p:spPr>
        <p:txBody>
          <a:bodyPr wrap="none" rtlCol="0">
            <a:spAutoFit/>
          </a:bodyPr>
          <a:lstStyle/>
          <a:p>
            <a:r>
              <a:rPr lang="en-GB" dirty="0">
                <a:solidFill>
                  <a:schemeClr val="bg1"/>
                </a:solidFill>
              </a:rPr>
              <a:t>WEB BROADCAST ARCHITECTURE</a:t>
            </a:r>
            <a:endParaRPr lang="en-KE" dirty="0">
              <a:solidFill>
                <a:schemeClr val="bg1"/>
              </a:solidFill>
            </a:endParaRPr>
          </a:p>
        </p:txBody>
      </p:sp>
      <p:grpSp>
        <p:nvGrpSpPr>
          <p:cNvPr id="4" name="Group 3">
            <a:extLst>
              <a:ext uri="{FF2B5EF4-FFF2-40B4-BE49-F238E27FC236}">
                <a16:creationId xmlns:a16="http://schemas.microsoft.com/office/drawing/2014/main" id="{981B54BE-4C2D-F259-F151-9AA49440AFEA}"/>
              </a:ext>
            </a:extLst>
          </p:cNvPr>
          <p:cNvGrpSpPr/>
          <p:nvPr/>
        </p:nvGrpSpPr>
        <p:grpSpPr>
          <a:xfrm>
            <a:off x="9262919" y="3243597"/>
            <a:ext cx="1719742" cy="986633"/>
            <a:chOff x="4418201" y="2000511"/>
            <a:chExt cx="5207899" cy="3336375"/>
          </a:xfrm>
        </p:grpSpPr>
        <p:pic>
          <p:nvPicPr>
            <p:cNvPr id="5" name="Picture 4">
              <a:extLst>
                <a:ext uri="{FF2B5EF4-FFF2-40B4-BE49-F238E27FC236}">
                  <a16:creationId xmlns:a16="http://schemas.microsoft.com/office/drawing/2014/main" id="{2B6CF073-59A5-20B3-B18C-7B08319CA5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18201" y="3003933"/>
              <a:ext cx="1504063" cy="1501000"/>
            </a:xfrm>
            <a:prstGeom prst="rect">
              <a:avLst/>
            </a:prstGeom>
          </p:spPr>
        </p:pic>
        <p:pic>
          <p:nvPicPr>
            <p:cNvPr id="28" name="Picture 27">
              <a:extLst>
                <a:ext uri="{FF2B5EF4-FFF2-40B4-BE49-F238E27FC236}">
                  <a16:creationId xmlns:a16="http://schemas.microsoft.com/office/drawing/2014/main" id="{8AA513C8-F462-0B3B-F0E6-F2A1B926BD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31256" y="2000511"/>
              <a:ext cx="1050307" cy="1050307"/>
            </a:xfrm>
            <a:prstGeom prst="rect">
              <a:avLst/>
            </a:prstGeom>
          </p:spPr>
        </p:pic>
        <p:sp>
          <p:nvSpPr>
            <p:cNvPr id="29" name="TextBox 28">
              <a:extLst>
                <a:ext uri="{FF2B5EF4-FFF2-40B4-BE49-F238E27FC236}">
                  <a16:creationId xmlns:a16="http://schemas.microsoft.com/office/drawing/2014/main" id="{212292B7-2EF3-0F6C-4B43-EA19A4177FB3}"/>
                </a:ext>
              </a:extLst>
            </p:cNvPr>
            <p:cNvSpPr txBox="1"/>
            <p:nvPr/>
          </p:nvSpPr>
          <p:spPr>
            <a:xfrm>
              <a:off x="5662031" y="2118318"/>
              <a:ext cx="2005572" cy="2810080"/>
            </a:xfrm>
            <a:prstGeom prst="rect">
              <a:avLst/>
            </a:prstGeom>
            <a:noFill/>
          </p:spPr>
          <p:txBody>
            <a:bodyPr wrap="square" rtlCol="0">
              <a:spAutoFit/>
            </a:bodyPr>
            <a:lstStyle/>
            <a:p>
              <a:r>
                <a:rPr lang="en-GB" sz="4800" dirty="0">
                  <a:solidFill>
                    <a:schemeClr val="bg1"/>
                  </a:solidFill>
                </a:rPr>
                <a:t>{</a:t>
              </a:r>
              <a:endParaRPr lang="en-KE" sz="4800" dirty="0">
                <a:solidFill>
                  <a:schemeClr val="bg1"/>
                </a:solidFill>
              </a:endParaRPr>
            </a:p>
          </p:txBody>
        </p:sp>
        <p:grpSp>
          <p:nvGrpSpPr>
            <p:cNvPr id="36" name="Group 35">
              <a:extLst>
                <a:ext uri="{FF2B5EF4-FFF2-40B4-BE49-F238E27FC236}">
                  <a16:creationId xmlns:a16="http://schemas.microsoft.com/office/drawing/2014/main" id="{0E383BDA-AE08-591D-7299-0FCB2671B1A0}"/>
                </a:ext>
              </a:extLst>
            </p:cNvPr>
            <p:cNvGrpSpPr/>
            <p:nvPr/>
          </p:nvGrpSpPr>
          <p:grpSpPr>
            <a:xfrm>
              <a:off x="7517285" y="2175253"/>
              <a:ext cx="1981799" cy="1570785"/>
              <a:chOff x="7517285" y="2175253"/>
              <a:chExt cx="1981799" cy="1570785"/>
            </a:xfrm>
          </p:grpSpPr>
          <p:pic>
            <p:nvPicPr>
              <p:cNvPr id="31" name="Picture 30">
                <a:extLst>
                  <a:ext uri="{FF2B5EF4-FFF2-40B4-BE49-F238E27FC236}">
                    <a16:creationId xmlns:a16="http://schemas.microsoft.com/office/drawing/2014/main" id="{28354E6E-C17A-34F2-5F65-B6673A5F7AF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10166" y="2743398"/>
                <a:ext cx="798019" cy="1002640"/>
              </a:xfrm>
              <a:prstGeom prst="rect">
                <a:avLst/>
              </a:prstGeom>
            </p:spPr>
          </p:pic>
          <p:pic>
            <p:nvPicPr>
              <p:cNvPr id="35" name="Picture 34">
                <a:extLst>
                  <a:ext uri="{FF2B5EF4-FFF2-40B4-BE49-F238E27FC236}">
                    <a16:creationId xmlns:a16="http://schemas.microsoft.com/office/drawing/2014/main" id="{A0BECF0F-C591-DB19-85D7-4F90431BC03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17285" y="2175253"/>
                <a:ext cx="1981799" cy="494195"/>
              </a:xfrm>
              <a:prstGeom prst="rect">
                <a:avLst/>
              </a:prstGeom>
            </p:spPr>
          </p:pic>
        </p:grpSp>
        <p:pic>
          <p:nvPicPr>
            <p:cNvPr id="38" name="Picture 37">
              <a:extLst>
                <a:ext uri="{FF2B5EF4-FFF2-40B4-BE49-F238E27FC236}">
                  <a16:creationId xmlns:a16="http://schemas.microsoft.com/office/drawing/2014/main" id="{A3FEF48B-3866-CBE5-6587-D1333FF7CF6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17285" y="4289136"/>
              <a:ext cx="1518928" cy="1047750"/>
            </a:xfrm>
            <a:prstGeom prst="rect">
              <a:avLst/>
            </a:prstGeom>
          </p:spPr>
        </p:pic>
        <p:sp>
          <p:nvSpPr>
            <p:cNvPr id="39" name="TextBox 38">
              <a:extLst>
                <a:ext uri="{FF2B5EF4-FFF2-40B4-BE49-F238E27FC236}">
                  <a16:creationId xmlns:a16="http://schemas.microsoft.com/office/drawing/2014/main" id="{B1BC3C30-2F20-7FAF-E4B3-D0F95A34088F}"/>
                </a:ext>
              </a:extLst>
            </p:cNvPr>
            <p:cNvSpPr txBox="1"/>
            <p:nvPr/>
          </p:nvSpPr>
          <p:spPr>
            <a:xfrm>
              <a:off x="7406678" y="3847518"/>
              <a:ext cx="2219422" cy="624462"/>
            </a:xfrm>
            <a:prstGeom prst="rect">
              <a:avLst/>
            </a:prstGeom>
            <a:noFill/>
          </p:spPr>
          <p:txBody>
            <a:bodyPr wrap="none" rtlCol="0">
              <a:spAutoFit/>
            </a:bodyPr>
            <a:lstStyle/>
            <a:p>
              <a:r>
                <a:rPr lang="en-GB" sz="600" dirty="0">
                  <a:solidFill>
                    <a:schemeClr val="bg1"/>
                  </a:solidFill>
                </a:rPr>
                <a:t>Compute Module</a:t>
              </a:r>
              <a:endParaRPr lang="en-KE" sz="600" dirty="0">
                <a:solidFill>
                  <a:schemeClr val="bg1"/>
                </a:solidFill>
              </a:endParaRPr>
            </a:p>
          </p:txBody>
        </p:sp>
      </p:grpSp>
      <p:sp>
        <p:nvSpPr>
          <p:cNvPr id="21" name="TextBox 20">
            <a:extLst>
              <a:ext uri="{FF2B5EF4-FFF2-40B4-BE49-F238E27FC236}">
                <a16:creationId xmlns:a16="http://schemas.microsoft.com/office/drawing/2014/main" id="{3A1A6838-FF9E-8EAA-3609-FD9D988542A4}"/>
              </a:ext>
            </a:extLst>
          </p:cNvPr>
          <p:cNvSpPr txBox="1"/>
          <p:nvPr/>
        </p:nvSpPr>
        <p:spPr>
          <a:xfrm>
            <a:off x="4741415" y="2252461"/>
            <a:ext cx="1283353" cy="2215991"/>
          </a:xfrm>
          <a:prstGeom prst="rect">
            <a:avLst/>
          </a:prstGeom>
          <a:noFill/>
        </p:spPr>
        <p:txBody>
          <a:bodyPr wrap="square">
            <a:spAutoFit/>
          </a:bodyPr>
          <a:lstStyle/>
          <a:p>
            <a:r>
              <a:rPr lang="en-GB" sz="13800" dirty="0">
                <a:solidFill>
                  <a:schemeClr val="bg1"/>
                </a:solidFill>
              </a:rPr>
              <a:t>}</a:t>
            </a:r>
            <a:endParaRPr lang="en-KE" sz="13800" dirty="0">
              <a:solidFill>
                <a:schemeClr val="bg1"/>
              </a:solidFill>
            </a:endParaRPr>
          </a:p>
        </p:txBody>
      </p:sp>
      <p:pic>
        <p:nvPicPr>
          <p:cNvPr id="33" name="Picture 32">
            <a:extLst>
              <a:ext uri="{FF2B5EF4-FFF2-40B4-BE49-F238E27FC236}">
                <a16:creationId xmlns:a16="http://schemas.microsoft.com/office/drawing/2014/main" id="{D9373924-EDE4-4F0B-F33D-7AA6BAE4465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0786" y="2737239"/>
            <a:ext cx="678490" cy="616405"/>
          </a:xfrm>
          <a:prstGeom prst="rect">
            <a:avLst/>
          </a:prstGeom>
        </p:spPr>
      </p:pic>
      <p:pic>
        <p:nvPicPr>
          <p:cNvPr id="37" name="Picture 36">
            <a:extLst>
              <a:ext uri="{FF2B5EF4-FFF2-40B4-BE49-F238E27FC236}">
                <a16:creationId xmlns:a16="http://schemas.microsoft.com/office/drawing/2014/main" id="{AA69F1EA-4C03-71D1-4415-C59D8A4A5A5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89432" y="3401442"/>
            <a:ext cx="481198" cy="616405"/>
          </a:xfrm>
          <a:prstGeom prst="rect">
            <a:avLst/>
          </a:prstGeom>
        </p:spPr>
      </p:pic>
      <p:pic>
        <p:nvPicPr>
          <p:cNvPr id="41" name="Picture 40">
            <a:extLst>
              <a:ext uri="{FF2B5EF4-FFF2-40B4-BE49-F238E27FC236}">
                <a16:creationId xmlns:a16="http://schemas.microsoft.com/office/drawing/2014/main" id="{D76AFA10-4068-88E7-9968-221A7DCB975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32487" y="3142273"/>
            <a:ext cx="678490" cy="616405"/>
          </a:xfrm>
          <a:prstGeom prst="rect">
            <a:avLst/>
          </a:prstGeom>
        </p:spPr>
      </p:pic>
      <p:pic>
        <p:nvPicPr>
          <p:cNvPr id="6" name="Picture 5">
            <a:extLst>
              <a:ext uri="{FF2B5EF4-FFF2-40B4-BE49-F238E27FC236}">
                <a16:creationId xmlns:a16="http://schemas.microsoft.com/office/drawing/2014/main" id="{88ADD666-65F3-D272-9C37-C76C86594B2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692870" y="2274889"/>
            <a:ext cx="1002226" cy="1025611"/>
          </a:xfrm>
          <a:prstGeom prst="rect">
            <a:avLst/>
          </a:prstGeom>
        </p:spPr>
      </p:pic>
      <p:pic>
        <p:nvPicPr>
          <p:cNvPr id="14" name="Picture 13">
            <a:extLst>
              <a:ext uri="{FF2B5EF4-FFF2-40B4-BE49-F238E27FC236}">
                <a16:creationId xmlns:a16="http://schemas.microsoft.com/office/drawing/2014/main" id="{DC94489A-3C5F-5C28-34DB-084731A398A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68255" y="3658517"/>
            <a:ext cx="1020739" cy="1026000"/>
          </a:xfrm>
          <a:prstGeom prst="rect">
            <a:avLst/>
          </a:prstGeom>
        </p:spPr>
      </p:pic>
      <p:sp>
        <p:nvSpPr>
          <p:cNvPr id="16" name="TextBox 15">
            <a:extLst>
              <a:ext uri="{FF2B5EF4-FFF2-40B4-BE49-F238E27FC236}">
                <a16:creationId xmlns:a16="http://schemas.microsoft.com/office/drawing/2014/main" id="{18802B41-C272-EEEB-2C83-C412CD3B03CD}"/>
              </a:ext>
            </a:extLst>
          </p:cNvPr>
          <p:cNvSpPr txBox="1"/>
          <p:nvPr/>
        </p:nvSpPr>
        <p:spPr>
          <a:xfrm>
            <a:off x="1762504" y="5084718"/>
            <a:ext cx="2862963" cy="1200329"/>
          </a:xfrm>
          <a:prstGeom prst="rect">
            <a:avLst/>
          </a:prstGeom>
          <a:noFill/>
        </p:spPr>
        <p:txBody>
          <a:bodyPr wrap="none" rtlCol="0">
            <a:spAutoFit/>
          </a:bodyPr>
          <a:lstStyle/>
          <a:p>
            <a:pPr algn="ctr"/>
            <a:r>
              <a:rPr lang="en-GB" dirty="0">
                <a:solidFill>
                  <a:schemeClr val="bg1"/>
                </a:solidFill>
              </a:rPr>
              <a:t>Google Maps</a:t>
            </a:r>
            <a:br>
              <a:rPr lang="en-GB" dirty="0">
                <a:solidFill>
                  <a:schemeClr val="bg1"/>
                </a:solidFill>
              </a:rPr>
            </a:br>
            <a:r>
              <a:rPr lang="en-GB" dirty="0" err="1">
                <a:solidFill>
                  <a:schemeClr val="bg1"/>
                </a:solidFill>
              </a:rPr>
              <a:t>Js</a:t>
            </a:r>
            <a:r>
              <a:rPr lang="en-GB" dirty="0">
                <a:solidFill>
                  <a:schemeClr val="bg1"/>
                </a:solidFill>
              </a:rPr>
              <a:t> API</a:t>
            </a:r>
            <a:br>
              <a:rPr lang="en-GB" dirty="0">
                <a:solidFill>
                  <a:schemeClr val="bg1"/>
                </a:solidFill>
              </a:rPr>
            </a:br>
            <a:r>
              <a:rPr lang="en-GB" dirty="0">
                <a:solidFill>
                  <a:schemeClr val="bg1"/>
                </a:solidFill>
              </a:rPr>
              <a:t>To Visualize Broadcasts Maps</a:t>
            </a:r>
            <a:br>
              <a:rPr lang="en-GB" dirty="0">
                <a:solidFill>
                  <a:schemeClr val="bg1"/>
                </a:solidFill>
              </a:rPr>
            </a:br>
            <a:r>
              <a:rPr lang="en-GB" dirty="0">
                <a:solidFill>
                  <a:schemeClr val="bg1"/>
                </a:solidFill>
              </a:rPr>
              <a:t> and Areas</a:t>
            </a:r>
            <a:endParaRPr lang="en-KE" dirty="0">
              <a:solidFill>
                <a:schemeClr val="bg1"/>
              </a:solidFill>
            </a:endParaRPr>
          </a:p>
        </p:txBody>
      </p:sp>
    </p:spTree>
    <p:extLst>
      <p:ext uri="{BB962C8B-B14F-4D97-AF65-F5344CB8AC3E}">
        <p14:creationId xmlns:p14="http://schemas.microsoft.com/office/powerpoint/2010/main" val="34490894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E99F-0DE6-AA7C-10EA-D1E3D47295DD}"/>
              </a:ext>
            </a:extLst>
          </p:cNvPr>
          <p:cNvSpPr>
            <a:spLocks noGrp="1"/>
          </p:cNvSpPr>
          <p:nvPr>
            <p:ph type="title"/>
          </p:nvPr>
        </p:nvSpPr>
        <p:spPr>
          <a:xfrm>
            <a:off x="2231136" y="255646"/>
            <a:ext cx="7729728" cy="1188720"/>
          </a:xfrm>
        </p:spPr>
        <p:txBody>
          <a:bodyPr/>
          <a:lstStyle/>
          <a:p>
            <a:r>
              <a:rPr lang="en-GB" dirty="0"/>
              <a:t>EMULATION of sms-cb</a:t>
            </a:r>
            <a:endParaRPr lang="en-KE" dirty="0"/>
          </a:p>
        </p:txBody>
      </p:sp>
      <p:pic>
        <p:nvPicPr>
          <p:cNvPr id="7" name="Picture 6">
            <a:extLst>
              <a:ext uri="{FF2B5EF4-FFF2-40B4-BE49-F238E27FC236}">
                <a16:creationId xmlns:a16="http://schemas.microsoft.com/office/drawing/2014/main" id="{D63A9C33-A3A4-2A25-D2F5-BE5456DB8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2491" y="3927450"/>
            <a:ext cx="2534195" cy="2534195"/>
          </a:xfrm>
          <a:prstGeom prst="rect">
            <a:avLst/>
          </a:prstGeom>
        </p:spPr>
      </p:pic>
      <p:pic>
        <p:nvPicPr>
          <p:cNvPr id="9" name="Picture 8">
            <a:extLst>
              <a:ext uri="{FF2B5EF4-FFF2-40B4-BE49-F238E27FC236}">
                <a16:creationId xmlns:a16="http://schemas.microsoft.com/office/drawing/2014/main" id="{235869D9-7CC5-3A9D-D43B-F72AE139E7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0445" y="2124974"/>
            <a:ext cx="910691" cy="769441"/>
          </a:xfrm>
          <a:prstGeom prst="rect">
            <a:avLst/>
          </a:prstGeom>
        </p:spPr>
      </p:pic>
      <p:pic>
        <p:nvPicPr>
          <p:cNvPr id="11" name="Picture 10">
            <a:extLst>
              <a:ext uri="{FF2B5EF4-FFF2-40B4-BE49-F238E27FC236}">
                <a16:creationId xmlns:a16="http://schemas.microsoft.com/office/drawing/2014/main" id="{5D9F92DB-207C-4597-5714-61C8FC71EA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0647" y="2149695"/>
            <a:ext cx="798326" cy="798326"/>
          </a:xfrm>
          <a:prstGeom prst="rect">
            <a:avLst/>
          </a:prstGeom>
        </p:spPr>
      </p:pic>
      <p:cxnSp>
        <p:nvCxnSpPr>
          <p:cNvPr id="10" name="Straight Arrow Connector 9">
            <a:extLst>
              <a:ext uri="{FF2B5EF4-FFF2-40B4-BE49-F238E27FC236}">
                <a16:creationId xmlns:a16="http://schemas.microsoft.com/office/drawing/2014/main" id="{D9C23BB3-9D42-1D7F-0173-31A938D073B7}"/>
              </a:ext>
            </a:extLst>
          </p:cNvPr>
          <p:cNvCxnSpPr>
            <a:cxnSpLocks/>
            <a:stCxn id="5" idx="1"/>
            <a:endCxn id="11" idx="3"/>
          </p:cNvCxnSpPr>
          <p:nvPr/>
        </p:nvCxnSpPr>
        <p:spPr>
          <a:xfrm flipH="1">
            <a:off x="6298973" y="2514637"/>
            <a:ext cx="3898525" cy="34221"/>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875700-DFF2-5045-63DD-56FEA244A9F7}"/>
              </a:ext>
            </a:extLst>
          </p:cNvPr>
          <p:cNvCxnSpPr>
            <a:cxnSpLocks/>
            <a:stCxn id="9" idx="3"/>
            <a:endCxn id="11" idx="1"/>
          </p:cNvCxnSpPr>
          <p:nvPr/>
        </p:nvCxnSpPr>
        <p:spPr>
          <a:xfrm>
            <a:off x="2231136" y="2509695"/>
            <a:ext cx="3269511" cy="3916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2A40666-21C6-86DA-6DCF-35CAAD6E3B65}"/>
              </a:ext>
            </a:extLst>
          </p:cNvPr>
          <p:cNvCxnSpPr>
            <a:cxnSpLocks/>
            <a:endCxn id="7" idx="0"/>
          </p:cNvCxnSpPr>
          <p:nvPr/>
        </p:nvCxnSpPr>
        <p:spPr>
          <a:xfrm flipH="1">
            <a:off x="3239589" y="2736575"/>
            <a:ext cx="2379186" cy="119087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6BE7A23-0FDC-3103-CA03-2006B714CB86}"/>
              </a:ext>
            </a:extLst>
          </p:cNvPr>
          <p:cNvSpPr txBox="1"/>
          <p:nvPr/>
        </p:nvSpPr>
        <p:spPr>
          <a:xfrm>
            <a:off x="4180411" y="1645066"/>
            <a:ext cx="3831177" cy="369332"/>
          </a:xfrm>
          <a:prstGeom prst="rect">
            <a:avLst/>
          </a:prstGeom>
          <a:noFill/>
        </p:spPr>
        <p:txBody>
          <a:bodyPr wrap="none" rtlCol="0">
            <a:spAutoFit/>
          </a:bodyPr>
          <a:lstStyle/>
          <a:p>
            <a:r>
              <a:rPr lang="en-GB" dirty="0">
                <a:solidFill>
                  <a:schemeClr val="bg1"/>
                </a:solidFill>
              </a:rPr>
              <a:t>WEB BROADCAST ARCHITECTURE</a:t>
            </a:r>
            <a:endParaRPr lang="en-KE" dirty="0">
              <a:solidFill>
                <a:schemeClr val="bg1"/>
              </a:solidFill>
            </a:endParaRPr>
          </a:p>
        </p:txBody>
      </p:sp>
      <p:grpSp>
        <p:nvGrpSpPr>
          <p:cNvPr id="4" name="Group 3">
            <a:extLst>
              <a:ext uri="{FF2B5EF4-FFF2-40B4-BE49-F238E27FC236}">
                <a16:creationId xmlns:a16="http://schemas.microsoft.com/office/drawing/2014/main" id="{981B54BE-4C2D-F259-F151-9AA49440AFEA}"/>
              </a:ext>
            </a:extLst>
          </p:cNvPr>
          <p:cNvGrpSpPr/>
          <p:nvPr/>
        </p:nvGrpSpPr>
        <p:grpSpPr>
          <a:xfrm>
            <a:off x="10197498" y="1995967"/>
            <a:ext cx="1719742" cy="986633"/>
            <a:chOff x="4418201" y="2000511"/>
            <a:chExt cx="5207899" cy="3336375"/>
          </a:xfrm>
        </p:grpSpPr>
        <p:pic>
          <p:nvPicPr>
            <p:cNvPr id="5" name="Picture 4">
              <a:extLst>
                <a:ext uri="{FF2B5EF4-FFF2-40B4-BE49-F238E27FC236}">
                  <a16:creationId xmlns:a16="http://schemas.microsoft.com/office/drawing/2014/main" id="{2B6CF073-59A5-20B3-B18C-7B08319CA5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18201" y="3003933"/>
              <a:ext cx="1504063" cy="1501000"/>
            </a:xfrm>
            <a:prstGeom prst="rect">
              <a:avLst/>
            </a:prstGeom>
          </p:spPr>
        </p:pic>
        <p:pic>
          <p:nvPicPr>
            <p:cNvPr id="28" name="Picture 27">
              <a:extLst>
                <a:ext uri="{FF2B5EF4-FFF2-40B4-BE49-F238E27FC236}">
                  <a16:creationId xmlns:a16="http://schemas.microsoft.com/office/drawing/2014/main" id="{8AA513C8-F462-0B3B-F0E6-F2A1B926BD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31256" y="2000511"/>
              <a:ext cx="1050307" cy="1050307"/>
            </a:xfrm>
            <a:prstGeom prst="rect">
              <a:avLst/>
            </a:prstGeom>
          </p:spPr>
        </p:pic>
        <p:sp>
          <p:nvSpPr>
            <p:cNvPr id="29" name="TextBox 28">
              <a:extLst>
                <a:ext uri="{FF2B5EF4-FFF2-40B4-BE49-F238E27FC236}">
                  <a16:creationId xmlns:a16="http://schemas.microsoft.com/office/drawing/2014/main" id="{212292B7-2EF3-0F6C-4B43-EA19A4177FB3}"/>
                </a:ext>
              </a:extLst>
            </p:cNvPr>
            <p:cNvSpPr txBox="1"/>
            <p:nvPr/>
          </p:nvSpPr>
          <p:spPr>
            <a:xfrm>
              <a:off x="5662031" y="2118318"/>
              <a:ext cx="2005572" cy="2810080"/>
            </a:xfrm>
            <a:prstGeom prst="rect">
              <a:avLst/>
            </a:prstGeom>
            <a:noFill/>
          </p:spPr>
          <p:txBody>
            <a:bodyPr wrap="square" rtlCol="0">
              <a:spAutoFit/>
            </a:bodyPr>
            <a:lstStyle/>
            <a:p>
              <a:r>
                <a:rPr lang="en-GB" sz="4800" dirty="0">
                  <a:solidFill>
                    <a:schemeClr val="bg1"/>
                  </a:solidFill>
                </a:rPr>
                <a:t>{</a:t>
              </a:r>
              <a:endParaRPr lang="en-KE" sz="4800" dirty="0">
                <a:solidFill>
                  <a:schemeClr val="bg1"/>
                </a:solidFill>
              </a:endParaRPr>
            </a:p>
          </p:txBody>
        </p:sp>
        <p:grpSp>
          <p:nvGrpSpPr>
            <p:cNvPr id="36" name="Group 35">
              <a:extLst>
                <a:ext uri="{FF2B5EF4-FFF2-40B4-BE49-F238E27FC236}">
                  <a16:creationId xmlns:a16="http://schemas.microsoft.com/office/drawing/2014/main" id="{0E383BDA-AE08-591D-7299-0FCB2671B1A0}"/>
                </a:ext>
              </a:extLst>
            </p:cNvPr>
            <p:cNvGrpSpPr/>
            <p:nvPr/>
          </p:nvGrpSpPr>
          <p:grpSpPr>
            <a:xfrm>
              <a:off x="7517285" y="2175253"/>
              <a:ext cx="1981799" cy="1570785"/>
              <a:chOff x="7517285" y="2175253"/>
              <a:chExt cx="1981799" cy="1570785"/>
            </a:xfrm>
          </p:grpSpPr>
          <p:pic>
            <p:nvPicPr>
              <p:cNvPr id="31" name="Picture 30">
                <a:extLst>
                  <a:ext uri="{FF2B5EF4-FFF2-40B4-BE49-F238E27FC236}">
                    <a16:creationId xmlns:a16="http://schemas.microsoft.com/office/drawing/2014/main" id="{28354E6E-C17A-34F2-5F65-B6673A5F7AF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10166" y="2743398"/>
                <a:ext cx="798019" cy="1002640"/>
              </a:xfrm>
              <a:prstGeom prst="rect">
                <a:avLst/>
              </a:prstGeom>
            </p:spPr>
          </p:pic>
          <p:pic>
            <p:nvPicPr>
              <p:cNvPr id="35" name="Picture 34">
                <a:extLst>
                  <a:ext uri="{FF2B5EF4-FFF2-40B4-BE49-F238E27FC236}">
                    <a16:creationId xmlns:a16="http://schemas.microsoft.com/office/drawing/2014/main" id="{A0BECF0F-C591-DB19-85D7-4F90431BC03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17285" y="2175253"/>
                <a:ext cx="1981799" cy="494195"/>
              </a:xfrm>
              <a:prstGeom prst="rect">
                <a:avLst/>
              </a:prstGeom>
            </p:spPr>
          </p:pic>
        </p:grpSp>
        <p:pic>
          <p:nvPicPr>
            <p:cNvPr id="38" name="Picture 37">
              <a:extLst>
                <a:ext uri="{FF2B5EF4-FFF2-40B4-BE49-F238E27FC236}">
                  <a16:creationId xmlns:a16="http://schemas.microsoft.com/office/drawing/2014/main" id="{A3FEF48B-3866-CBE5-6587-D1333FF7CF6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17285" y="4289136"/>
              <a:ext cx="1518928" cy="1047750"/>
            </a:xfrm>
            <a:prstGeom prst="rect">
              <a:avLst/>
            </a:prstGeom>
          </p:spPr>
        </p:pic>
        <p:sp>
          <p:nvSpPr>
            <p:cNvPr id="39" name="TextBox 38">
              <a:extLst>
                <a:ext uri="{FF2B5EF4-FFF2-40B4-BE49-F238E27FC236}">
                  <a16:creationId xmlns:a16="http://schemas.microsoft.com/office/drawing/2014/main" id="{B1BC3C30-2F20-7FAF-E4B3-D0F95A34088F}"/>
                </a:ext>
              </a:extLst>
            </p:cNvPr>
            <p:cNvSpPr txBox="1"/>
            <p:nvPr/>
          </p:nvSpPr>
          <p:spPr>
            <a:xfrm>
              <a:off x="7406678" y="3847518"/>
              <a:ext cx="2219422" cy="624462"/>
            </a:xfrm>
            <a:prstGeom prst="rect">
              <a:avLst/>
            </a:prstGeom>
            <a:noFill/>
          </p:spPr>
          <p:txBody>
            <a:bodyPr wrap="none" rtlCol="0">
              <a:spAutoFit/>
            </a:bodyPr>
            <a:lstStyle/>
            <a:p>
              <a:r>
                <a:rPr lang="en-GB" sz="600" dirty="0">
                  <a:solidFill>
                    <a:schemeClr val="bg1"/>
                  </a:solidFill>
                </a:rPr>
                <a:t>Compute Module</a:t>
              </a:r>
              <a:endParaRPr lang="en-KE" sz="600" dirty="0">
                <a:solidFill>
                  <a:schemeClr val="bg1"/>
                </a:solidFill>
              </a:endParaRPr>
            </a:p>
          </p:txBody>
        </p:sp>
      </p:grpSp>
      <p:sp>
        <p:nvSpPr>
          <p:cNvPr id="21" name="TextBox 20">
            <a:extLst>
              <a:ext uri="{FF2B5EF4-FFF2-40B4-BE49-F238E27FC236}">
                <a16:creationId xmlns:a16="http://schemas.microsoft.com/office/drawing/2014/main" id="{3A1A6838-FF9E-8EAA-3609-FD9D988542A4}"/>
              </a:ext>
            </a:extLst>
          </p:cNvPr>
          <p:cNvSpPr txBox="1"/>
          <p:nvPr/>
        </p:nvSpPr>
        <p:spPr>
          <a:xfrm>
            <a:off x="945515" y="2078511"/>
            <a:ext cx="396261" cy="769441"/>
          </a:xfrm>
          <a:prstGeom prst="rect">
            <a:avLst/>
          </a:prstGeom>
          <a:noFill/>
        </p:spPr>
        <p:txBody>
          <a:bodyPr wrap="square">
            <a:spAutoFit/>
          </a:bodyPr>
          <a:lstStyle/>
          <a:p>
            <a:r>
              <a:rPr lang="en-GB" sz="4400" dirty="0">
                <a:solidFill>
                  <a:schemeClr val="bg1"/>
                </a:solidFill>
              </a:rPr>
              <a:t>}</a:t>
            </a:r>
            <a:endParaRPr lang="en-KE" sz="4400" dirty="0">
              <a:solidFill>
                <a:schemeClr val="bg1"/>
              </a:solidFill>
            </a:endParaRPr>
          </a:p>
        </p:txBody>
      </p:sp>
      <p:pic>
        <p:nvPicPr>
          <p:cNvPr id="33" name="Picture 32">
            <a:extLst>
              <a:ext uri="{FF2B5EF4-FFF2-40B4-BE49-F238E27FC236}">
                <a16:creationId xmlns:a16="http://schemas.microsoft.com/office/drawing/2014/main" id="{D9373924-EDE4-4F0B-F33D-7AA6BAE4465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8900" y="2149695"/>
            <a:ext cx="396260" cy="360000"/>
          </a:xfrm>
          <a:prstGeom prst="rect">
            <a:avLst/>
          </a:prstGeom>
        </p:spPr>
      </p:pic>
      <p:pic>
        <p:nvPicPr>
          <p:cNvPr id="37" name="Picture 36">
            <a:extLst>
              <a:ext uri="{FF2B5EF4-FFF2-40B4-BE49-F238E27FC236}">
                <a16:creationId xmlns:a16="http://schemas.microsoft.com/office/drawing/2014/main" id="{AA69F1EA-4C03-71D1-4415-C59D8A4A5A5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22761" y="2617375"/>
            <a:ext cx="281035" cy="360000"/>
          </a:xfrm>
          <a:prstGeom prst="rect">
            <a:avLst/>
          </a:prstGeom>
        </p:spPr>
      </p:pic>
      <p:pic>
        <p:nvPicPr>
          <p:cNvPr id="41" name="Picture 40">
            <a:extLst>
              <a:ext uri="{FF2B5EF4-FFF2-40B4-BE49-F238E27FC236}">
                <a16:creationId xmlns:a16="http://schemas.microsoft.com/office/drawing/2014/main" id="{D76AFA10-4068-88E7-9968-221A7DCB975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285" y="1973968"/>
            <a:ext cx="396260" cy="360000"/>
          </a:xfrm>
          <a:prstGeom prst="rect">
            <a:avLst/>
          </a:prstGeom>
        </p:spPr>
      </p:pic>
      <p:pic>
        <p:nvPicPr>
          <p:cNvPr id="6" name="Picture 5">
            <a:extLst>
              <a:ext uri="{FF2B5EF4-FFF2-40B4-BE49-F238E27FC236}">
                <a16:creationId xmlns:a16="http://schemas.microsoft.com/office/drawing/2014/main" id="{88ADD666-65F3-D272-9C37-C76C86594B2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9229" y="2975843"/>
            <a:ext cx="351792" cy="360000"/>
          </a:xfrm>
          <a:prstGeom prst="rect">
            <a:avLst/>
          </a:prstGeom>
        </p:spPr>
      </p:pic>
      <p:pic>
        <p:nvPicPr>
          <p:cNvPr id="14" name="Picture 13">
            <a:extLst>
              <a:ext uri="{FF2B5EF4-FFF2-40B4-BE49-F238E27FC236}">
                <a16:creationId xmlns:a16="http://schemas.microsoft.com/office/drawing/2014/main" id="{DC94489A-3C5F-5C28-34DB-084731A398A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731" y="2463232"/>
            <a:ext cx="358154" cy="360000"/>
          </a:xfrm>
          <a:prstGeom prst="rect">
            <a:avLst/>
          </a:prstGeom>
        </p:spPr>
      </p:pic>
      <p:sp>
        <p:nvSpPr>
          <p:cNvPr id="24" name="TextBox 23">
            <a:extLst>
              <a:ext uri="{FF2B5EF4-FFF2-40B4-BE49-F238E27FC236}">
                <a16:creationId xmlns:a16="http://schemas.microsoft.com/office/drawing/2014/main" id="{21B05DE2-BAD2-47AF-5F0D-FE3BC9CE15D2}"/>
              </a:ext>
            </a:extLst>
          </p:cNvPr>
          <p:cNvSpPr txBox="1"/>
          <p:nvPr/>
        </p:nvSpPr>
        <p:spPr>
          <a:xfrm>
            <a:off x="3865891" y="3852489"/>
            <a:ext cx="914400" cy="2215991"/>
          </a:xfrm>
          <a:prstGeom prst="rect">
            <a:avLst/>
          </a:prstGeom>
          <a:noFill/>
        </p:spPr>
        <p:txBody>
          <a:bodyPr wrap="square" rtlCol="0">
            <a:spAutoFit/>
          </a:bodyPr>
          <a:lstStyle/>
          <a:p>
            <a:pPr algn="ctr"/>
            <a:r>
              <a:rPr lang="en-GB" sz="13800" dirty="0">
                <a:solidFill>
                  <a:schemeClr val="bg1"/>
                </a:solidFill>
              </a:rPr>
              <a:t>{</a:t>
            </a:r>
            <a:endParaRPr lang="en-KE" sz="13800" dirty="0">
              <a:solidFill>
                <a:schemeClr val="bg1"/>
              </a:solidFill>
            </a:endParaRPr>
          </a:p>
        </p:txBody>
      </p:sp>
      <p:pic>
        <p:nvPicPr>
          <p:cNvPr id="27" name="Picture 26">
            <a:extLst>
              <a:ext uri="{FF2B5EF4-FFF2-40B4-BE49-F238E27FC236}">
                <a16:creationId xmlns:a16="http://schemas.microsoft.com/office/drawing/2014/main" id="{E98A3CFD-CAEF-769E-3F99-EDB36A238F0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416785" y="4595587"/>
            <a:ext cx="1672762" cy="1045476"/>
          </a:xfrm>
          <a:prstGeom prst="rect">
            <a:avLst/>
          </a:prstGeom>
        </p:spPr>
      </p:pic>
      <p:pic>
        <p:nvPicPr>
          <p:cNvPr id="32" name="Picture 31">
            <a:extLst>
              <a:ext uri="{FF2B5EF4-FFF2-40B4-BE49-F238E27FC236}">
                <a16:creationId xmlns:a16="http://schemas.microsoft.com/office/drawing/2014/main" id="{A72466DF-9CDF-7F14-0FD9-26062C266C0B}"/>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780292" y="4577312"/>
            <a:ext cx="4194881" cy="932103"/>
          </a:xfrm>
          <a:prstGeom prst="rect">
            <a:avLst/>
          </a:prstGeom>
        </p:spPr>
      </p:pic>
    </p:spTree>
    <p:extLst>
      <p:ext uri="{BB962C8B-B14F-4D97-AF65-F5344CB8AC3E}">
        <p14:creationId xmlns:p14="http://schemas.microsoft.com/office/powerpoint/2010/main" val="22897687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851D8-695B-071C-F702-A5526B7D812F}"/>
              </a:ext>
            </a:extLst>
          </p:cNvPr>
          <p:cNvSpPr>
            <a:spLocks noGrp="1"/>
          </p:cNvSpPr>
          <p:nvPr>
            <p:ph type="title"/>
          </p:nvPr>
        </p:nvSpPr>
        <p:spPr>
          <a:xfrm>
            <a:off x="2231136" y="274321"/>
            <a:ext cx="7729728" cy="1188720"/>
          </a:xfrm>
        </p:spPr>
        <p:txBody>
          <a:bodyPr/>
          <a:lstStyle/>
          <a:p>
            <a:r>
              <a:rPr lang="en-GB" dirty="0"/>
              <a:t>Broadcaster view</a:t>
            </a:r>
            <a:endParaRPr lang="en-KE" dirty="0"/>
          </a:p>
        </p:txBody>
      </p:sp>
      <p:sp>
        <p:nvSpPr>
          <p:cNvPr id="3" name="Content Placeholder 2">
            <a:extLst>
              <a:ext uri="{FF2B5EF4-FFF2-40B4-BE49-F238E27FC236}">
                <a16:creationId xmlns:a16="http://schemas.microsoft.com/office/drawing/2014/main" id="{F10D0851-E0C2-74E2-A2CF-2D73DF7324C6}"/>
              </a:ext>
            </a:extLst>
          </p:cNvPr>
          <p:cNvSpPr>
            <a:spLocks noGrp="1"/>
          </p:cNvSpPr>
          <p:nvPr>
            <p:ph idx="1"/>
          </p:nvPr>
        </p:nvSpPr>
        <p:spPr>
          <a:xfrm>
            <a:off x="2231136" y="1685109"/>
            <a:ext cx="7729728" cy="4480559"/>
          </a:xfrm>
        </p:spPr>
        <p:txBody>
          <a:bodyPr/>
          <a:lstStyle/>
          <a:p>
            <a:r>
              <a:rPr lang="en-GB" dirty="0">
                <a:solidFill>
                  <a:schemeClr val="bg1"/>
                </a:solidFill>
              </a:rPr>
              <a:t>Enter The necessary data (clients, base stations, broadcast zones and messages)</a:t>
            </a:r>
          </a:p>
          <a:p>
            <a:pPr lvl="1"/>
            <a:r>
              <a:rPr lang="en-GB" dirty="0">
                <a:solidFill>
                  <a:schemeClr val="bg1"/>
                </a:solidFill>
              </a:rPr>
              <a:t>Single Entry</a:t>
            </a:r>
          </a:p>
          <a:p>
            <a:pPr lvl="1"/>
            <a:r>
              <a:rPr lang="en-GB" dirty="0">
                <a:solidFill>
                  <a:schemeClr val="bg1"/>
                </a:solidFill>
              </a:rPr>
              <a:t>CSV interface</a:t>
            </a:r>
          </a:p>
          <a:p>
            <a:pPr marL="228600" lvl="1" indent="0">
              <a:buNone/>
            </a:pPr>
            <a:endParaRPr lang="en-GB" dirty="0">
              <a:solidFill>
                <a:schemeClr val="bg1"/>
              </a:solidFill>
            </a:endParaRPr>
          </a:p>
          <a:p>
            <a:pPr marL="228600" lvl="1" indent="0">
              <a:buNone/>
            </a:pPr>
            <a:endParaRPr lang="en-GB" dirty="0">
              <a:solidFill>
                <a:schemeClr val="bg1"/>
              </a:solidFill>
            </a:endParaRPr>
          </a:p>
          <a:p>
            <a:r>
              <a:rPr lang="en-GB" dirty="0">
                <a:solidFill>
                  <a:schemeClr val="bg1"/>
                </a:solidFill>
              </a:rPr>
              <a:t>View Records of previous messages</a:t>
            </a:r>
          </a:p>
          <a:p>
            <a:r>
              <a:rPr lang="en-GB" dirty="0">
                <a:solidFill>
                  <a:schemeClr val="bg1"/>
                </a:solidFill>
              </a:rPr>
              <a:t>Generate Reports</a:t>
            </a:r>
          </a:p>
          <a:p>
            <a:r>
              <a:rPr lang="en-GB" dirty="0">
                <a:solidFill>
                  <a:schemeClr val="bg1"/>
                </a:solidFill>
              </a:rPr>
              <a:t>Define Broadcast zones and message payloads</a:t>
            </a:r>
            <a:endParaRPr lang="en-KE" dirty="0">
              <a:solidFill>
                <a:schemeClr val="bg1"/>
              </a:solidFill>
            </a:endParaRPr>
          </a:p>
        </p:txBody>
      </p:sp>
      <p:pic>
        <p:nvPicPr>
          <p:cNvPr id="5" name="Picture 4">
            <a:extLst>
              <a:ext uri="{FF2B5EF4-FFF2-40B4-BE49-F238E27FC236}">
                <a16:creationId xmlns:a16="http://schemas.microsoft.com/office/drawing/2014/main" id="{07B86B99-7A2C-2673-27A0-2DE0FF7E4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4335" y="2129245"/>
            <a:ext cx="532993" cy="613954"/>
          </a:xfrm>
          <a:prstGeom prst="rect">
            <a:avLst/>
          </a:prstGeom>
        </p:spPr>
      </p:pic>
    </p:spTree>
    <p:extLst>
      <p:ext uri="{BB962C8B-B14F-4D97-AF65-F5344CB8AC3E}">
        <p14:creationId xmlns:p14="http://schemas.microsoft.com/office/powerpoint/2010/main" val="2862627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B3565-41BC-FB78-B0FF-864A225211AB}"/>
              </a:ext>
            </a:extLst>
          </p:cNvPr>
          <p:cNvSpPr>
            <a:spLocks noGrp="1"/>
          </p:cNvSpPr>
          <p:nvPr>
            <p:ph type="title"/>
          </p:nvPr>
        </p:nvSpPr>
        <p:spPr>
          <a:xfrm>
            <a:off x="2231136" y="259298"/>
            <a:ext cx="7729728" cy="1188720"/>
          </a:xfrm>
        </p:spPr>
        <p:txBody>
          <a:bodyPr/>
          <a:lstStyle/>
          <a:p>
            <a:r>
              <a:rPr lang="en-GB" dirty="0"/>
              <a:t>Client View</a:t>
            </a:r>
            <a:endParaRPr lang="en-KE" dirty="0"/>
          </a:p>
        </p:txBody>
      </p:sp>
      <p:sp>
        <p:nvSpPr>
          <p:cNvPr id="3" name="Content Placeholder 2">
            <a:extLst>
              <a:ext uri="{FF2B5EF4-FFF2-40B4-BE49-F238E27FC236}">
                <a16:creationId xmlns:a16="http://schemas.microsoft.com/office/drawing/2014/main" id="{99BBBEE3-0AE5-F22E-AC2E-5A8922D12148}"/>
              </a:ext>
            </a:extLst>
          </p:cNvPr>
          <p:cNvSpPr>
            <a:spLocks noGrp="1"/>
          </p:cNvSpPr>
          <p:nvPr>
            <p:ph idx="1"/>
          </p:nvPr>
        </p:nvSpPr>
        <p:spPr/>
        <p:txBody>
          <a:bodyPr/>
          <a:lstStyle/>
          <a:p>
            <a:r>
              <a:rPr lang="en-GB" dirty="0">
                <a:solidFill>
                  <a:schemeClr val="bg1"/>
                </a:solidFill>
              </a:rPr>
              <a:t>An activity pane</a:t>
            </a:r>
          </a:p>
          <a:p>
            <a:r>
              <a:rPr lang="en-GB" dirty="0">
                <a:solidFill>
                  <a:schemeClr val="bg1"/>
                </a:solidFill>
              </a:rPr>
              <a:t>Shows the most recently sent broadcast message sent to a client within range</a:t>
            </a:r>
          </a:p>
          <a:p>
            <a:r>
              <a:rPr lang="en-GB" dirty="0">
                <a:solidFill>
                  <a:schemeClr val="bg1"/>
                </a:solidFill>
              </a:rPr>
              <a:t>* In range of a broadcast radius</a:t>
            </a:r>
          </a:p>
          <a:p>
            <a:r>
              <a:rPr lang="en-GB" dirty="0">
                <a:solidFill>
                  <a:schemeClr val="bg1"/>
                </a:solidFill>
              </a:rPr>
              <a:t>* In range of its base-station’s cell</a:t>
            </a:r>
            <a:endParaRPr lang="en-KE" dirty="0">
              <a:solidFill>
                <a:schemeClr val="bg1"/>
              </a:solidFill>
            </a:endParaRPr>
          </a:p>
        </p:txBody>
      </p:sp>
    </p:spTree>
    <p:extLst>
      <p:ext uri="{BB962C8B-B14F-4D97-AF65-F5344CB8AC3E}">
        <p14:creationId xmlns:p14="http://schemas.microsoft.com/office/powerpoint/2010/main" val="1526628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6C42D-DDEB-0DD5-1229-77CC5954772D}"/>
              </a:ext>
            </a:extLst>
          </p:cNvPr>
          <p:cNvSpPr>
            <a:spLocks noGrp="1"/>
          </p:cNvSpPr>
          <p:nvPr>
            <p:ph type="title"/>
          </p:nvPr>
        </p:nvSpPr>
        <p:spPr>
          <a:xfrm>
            <a:off x="2231136" y="246235"/>
            <a:ext cx="7729728" cy="1188720"/>
          </a:xfrm>
        </p:spPr>
        <p:txBody>
          <a:bodyPr/>
          <a:lstStyle/>
          <a:p>
            <a:r>
              <a:rPr lang="en-GB" dirty="0"/>
              <a:t>System Demo</a:t>
            </a:r>
            <a:endParaRPr lang="en-KE" dirty="0"/>
          </a:p>
        </p:txBody>
      </p:sp>
    </p:spTree>
    <p:extLst>
      <p:ext uri="{BB962C8B-B14F-4D97-AF65-F5344CB8AC3E}">
        <p14:creationId xmlns:p14="http://schemas.microsoft.com/office/powerpoint/2010/main" val="659032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909D4-D254-10D6-995C-6E5577BB350D}"/>
              </a:ext>
            </a:extLst>
          </p:cNvPr>
          <p:cNvSpPr>
            <a:spLocks noGrp="1"/>
          </p:cNvSpPr>
          <p:nvPr>
            <p:ph type="title"/>
          </p:nvPr>
        </p:nvSpPr>
        <p:spPr>
          <a:xfrm>
            <a:off x="2232028" y="247237"/>
            <a:ext cx="7729728" cy="1188720"/>
          </a:xfrm>
        </p:spPr>
        <p:txBody>
          <a:bodyPr/>
          <a:lstStyle/>
          <a:p>
            <a:r>
              <a:rPr lang="en-GB" dirty="0"/>
              <a:t>PROBLEM STATEMENT</a:t>
            </a:r>
            <a:endParaRPr lang="en-KE" dirty="0"/>
          </a:p>
        </p:txBody>
      </p:sp>
      <p:grpSp>
        <p:nvGrpSpPr>
          <p:cNvPr id="5" name="Group 4">
            <a:extLst>
              <a:ext uri="{FF2B5EF4-FFF2-40B4-BE49-F238E27FC236}">
                <a16:creationId xmlns:a16="http://schemas.microsoft.com/office/drawing/2014/main" id="{7F8C759C-9C0D-247B-0C0B-E199C91EA4E2}"/>
              </a:ext>
            </a:extLst>
          </p:cNvPr>
          <p:cNvGrpSpPr/>
          <p:nvPr/>
        </p:nvGrpSpPr>
        <p:grpSpPr>
          <a:xfrm>
            <a:off x="5088413" y="3267705"/>
            <a:ext cx="3053791" cy="2200129"/>
            <a:chOff x="1552750" y="2341528"/>
            <a:chExt cx="3053791" cy="2200129"/>
          </a:xfrm>
        </p:grpSpPr>
        <p:pic>
          <p:nvPicPr>
            <p:cNvPr id="6" name="Picture 5">
              <a:extLst>
                <a:ext uri="{FF2B5EF4-FFF2-40B4-BE49-F238E27FC236}">
                  <a16:creationId xmlns:a16="http://schemas.microsoft.com/office/drawing/2014/main" id="{1532631F-BD47-4516-6B06-A773F5A203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6711" y="3560759"/>
              <a:ext cx="1090373" cy="980898"/>
            </a:xfrm>
            <a:prstGeom prst="rect">
              <a:avLst/>
            </a:prstGeom>
          </p:spPr>
        </p:pic>
        <p:pic>
          <p:nvPicPr>
            <p:cNvPr id="7" name="Picture 6">
              <a:extLst>
                <a:ext uri="{FF2B5EF4-FFF2-40B4-BE49-F238E27FC236}">
                  <a16:creationId xmlns:a16="http://schemas.microsoft.com/office/drawing/2014/main" id="{EDF791FC-409D-1908-1AD8-7154764C0E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5109" y="2952750"/>
              <a:ext cx="1314450" cy="476250"/>
            </a:xfrm>
            <a:prstGeom prst="rect">
              <a:avLst/>
            </a:prstGeom>
          </p:spPr>
        </p:pic>
        <p:pic>
          <p:nvPicPr>
            <p:cNvPr id="8" name="Picture 7">
              <a:extLst>
                <a:ext uri="{FF2B5EF4-FFF2-40B4-BE49-F238E27FC236}">
                  <a16:creationId xmlns:a16="http://schemas.microsoft.com/office/drawing/2014/main" id="{8864463D-559E-52DD-3393-9C21E856B3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84938" y="2987859"/>
              <a:ext cx="1621603" cy="502697"/>
            </a:xfrm>
            <a:prstGeom prst="rect">
              <a:avLst/>
            </a:prstGeom>
          </p:spPr>
        </p:pic>
        <p:sp>
          <p:nvSpPr>
            <p:cNvPr id="9" name="TextBox 8">
              <a:extLst>
                <a:ext uri="{FF2B5EF4-FFF2-40B4-BE49-F238E27FC236}">
                  <a16:creationId xmlns:a16="http://schemas.microsoft.com/office/drawing/2014/main" id="{38C9C71A-BF6F-A91F-1533-89700AA4F5D8}"/>
                </a:ext>
              </a:extLst>
            </p:cNvPr>
            <p:cNvSpPr txBox="1"/>
            <p:nvPr/>
          </p:nvSpPr>
          <p:spPr>
            <a:xfrm>
              <a:off x="1552750" y="2341528"/>
              <a:ext cx="2864376" cy="646331"/>
            </a:xfrm>
            <a:prstGeom prst="rect">
              <a:avLst/>
            </a:prstGeom>
            <a:noFill/>
          </p:spPr>
          <p:txBody>
            <a:bodyPr wrap="square" rtlCol="0">
              <a:spAutoFit/>
            </a:bodyPr>
            <a:lstStyle/>
            <a:p>
              <a:pPr algn="ctr"/>
              <a:r>
                <a:rPr lang="en-GB" sz="3600" dirty="0">
                  <a:solidFill>
                    <a:schemeClr val="bg1"/>
                  </a:solidFill>
                </a:rPr>
                <a:t>Local News</a:t>
              </a:r>
            </a:p>
          </p:txBody>
        </p:sp>
      </p:grpSp>
      <p:grpSp>
        <p:nvGrpSpPr>
          <p:cNvPr id="10" name="Group 9">
            <a:extLst>
              <a:ext uri="{FF2B5EF4-FFF2-40B4-BE49-F238E27FC236}">
                <a16:creationId xmlns:a16="http://schemas.microsoft.com/office/drawing/2014/main" id="{75183D29-4730-5461-E647-A768553F4FE2}"/>
              </a:ext>
            </a:extLst>
          </p:cNvPr>
          <p:cNvGrpSpPr/>
          <p:nvPr/>
        </p:nvGrpSpPr>
        <p:grpSpPr>
          <a:xfrm>
            <a:off x="273572" y="3184656"/>
            <a:ext cx="4154906" cy="1692529"/>
            <a:chOff x="5467396" y="2341527"/>
            <a:chExt cx="4154906" cy="1692529"/>
          </a:xfrm>
        </p:grpSpPr>
        <p:sp>
          <p:nvSpPr>
            <p:cNvPr id="11" name="TextBox 10">
              <a:extLst>
                <a:ext uri="{FF2B5EF4-FFF2-40B4-BE49-F238E27FC236}">
                  <a16:creationId xmlns:a16="http://schemas.microsoft.com/office/drawing/2014/main" id="{B8B31BE8-6D6C-F0B4-460E-5DD62236BAAF}"/>
                </a:ext>
              </a:extLst>
            </p:cNvPr>
            <p:cNvSpPr txBox="1"/>
            <p:nvPr/>
          </p:nvSpPr>
          <p:spPr>
            <a:xfrm>
              <a:off x="5849314" y="2341527"/>
              <a:ext cx="3772988" cy="646331"/>
            </a:xfrm>
            <a:prstGeom prst="rect">
              <a:avLst/>
            </a:prstGeom>
            <a:noFill/>
          </p:spPr>
          <p:txBody>
            <a:bodyPr wrap="square" rtlCol="0">
              <a:spAutoFit/>
            </a:bodyPr>
            <a:lstStyle/>
            <a:p>
              <a:pPr algn="ctr"/>
              <a:r>
                <a:rPr lang="en-GB" sz="3600" dirty="0">
                  <a:solidFill>
                    <a:schemeClr val="bg1"/>
                  </a:solidFill>
                </a:rPr>
                <a:t>International News</a:t>
              </a:r>
            </a:p>
          </p:txBody>
        </p:sp>
        <p:pic>
          <p:nvPicPr>
            <p:cNvPr id="12" name="Content Placeholder 4">
              <a:extLst>
                <a:ext uri="{FF2B5EF4-FFF2-40B4-BE49-F238E27FC236}">
                  <a16:creationId xmlns:a16="http://schemas.microsoft.com/office/drawing/2014/main" id="{056F50CB-8E37-0FFA-FFB6-700CD67157F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67396" y="2730035"/>
              <a:ext cx="1956032" cy="1304021"/>
            </a:xfrm>
            <a:prstGeom prst="rect">
              <a:avLst/>
            </a:prstGeom>
          </p:spPr>
        </p:pic>
        <p:pic>
          <p:nvPicPr>
            <p:cNvPr id="13" name="Picture 12">
              <a:extLst>
                <a:ext uri="{FF2B5EF4-FFF2-40B4-BE49-F238E27FC236}">
                  <a16:creationId xmlns:a16="http://schemas.microsoft.com/office/drawing/2014/main" id="{7935B982-E34D-4CDE-3DA5-2DD28C571B1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46863" y="3000521"/>
              <a:ext cx="1713914" cy="856957"/>
            </a:xfrm>
            <a:prstGeom prst="rect">
              <a:avLst/>
            </a:prstGeom>
          </p:spPr>
        </p:pic>
        <p:pic>
          <p:nvPicPr>
            <p:cNvPr id="14" name="Picture 13">
              <a:extLst>
                <a:ext uri="{FF2B5EF4-FFF2-40B4-BE49-F238E27FC236}">
                  <a16:creationId xmlns:a16="http://schemas.microsoft.com/office/drawing/2014/main" id="{3FFA6E75-A851-01AB-5C09-781AC05A8EA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08801" y="2985810"/>
              <a:ext cx="613501" cy="792473"/>
            </a:xfrm>
            <a:prstGeom prst="rect">
              <a:avLst/>
            </a:prstGeom>
          </p:spPr>
        </p:pic>
      </p:grpSp>
      <p:sp>
        <p:nvSpPr>
          <p:cNvPr id="16" name="TextBox 15">
            <a:extLst>
              <a:ext uri="{FF2B5EF4-FFF2-40B4-BE49-F238E27FC236}">
                <a16:creationId xmlns:a16="http://schemas.microsoft.com/office/drawing/2014/main" id="{3DCA8FAC-0BCA-337D-1FF0-73CD4AC51A0D}"/>
              </a:ext>
            </a:extLst>
          </p:cNvPr>
          <p:cNvSpPr txBox="1"/>
          <p:nvPr/>
        </p:nvSpPr>
        <p:spPr>
          <a:xfrm>
            <a:off x="446641" y="1668265"/>
            <a:ext cx="10986021" cy="646331"/>
          </a:xfrm>
          <a:prstGeom prst="rect">
            <a:avLst/>
          </a:prstGeom>
          <a:noFill/>
        </p:spPr>
        <p:txBody>
          <a:bodyPr wrap="none" rtlCol="0">
            <a:spAutoFit/>
          </a:bodyPr>
          <a:lstStyle/>
          <a:p>
            <a:r>
              <a:rPr lang="en-GB" sz="1800" dirty="0">
                <a:solidFill>
                  <a:schemeClr val="bg1"/>
                </a:solidFill>
              </a:rPr>
              <a:t>There is currently no near-real time solution, in Kenya,  that dispenses emergency information to the general public.</a:t>
            </a:r>
          </a:p>
          <a:p>
            <a:endParaRPr lang="en-KE" dirty="0"/>
          </a:p>
        </p:txBody>
      </p:sp>
      <p:sp>
        <p:nvSpPr>
          <p:cNvPr id="17" name="TextBox 16">
            <a:extLst>
              <a:ext uri="{FF2B5EF4-FFF2-40B4-BE49-F238E27FC236}">
                <a16:creationId xmlns:a16="http://schemas.microsoft.com/office/drawing/2014/main" id="{939B4407-1DA1-3658-DBA8-53AB7CF4D026}"/>
              </a:ext>
            </a:extLst>
          </p:cNvPr>
          <p:cNvSpPr txBox="1"/>
          <p:nvPr/>
        </p:nvSpPr>
        <p:spPr>
          <a:xfrm>
            <a:off x="446641" y="2132881"/>
            <a:ext cx="8251939" cy="646331"/>
          </a:xfrm>
          <a:prstGeom prst="rect">
            <a:avLst/>
          </a:prstGeom>
          <a:noFill/>
        </p:spPr>
        <p:txBody>
          <a:bodyPr wrap="none" rtlCol="0">
            <a:spAutoFit/>
          </a:bodyPr>
          <a:lstStyle/>
          <a:p>
            <a:r>
              <a:rPr lang="en-GB" sz="1800" dirty="0">
                <a:solidFill>
                  <a:schemeClr val="bg1"/>
                </a:solidFill>
              </a:rPr>
              <a:t>Current implementations fall short when timeliness of message delivery is of concern. </a:t>
            </a:r>
          </a:p>
          <a:p>
            <a:endParaRPr lang="en-KE" dirty="0"/>
          </a:p>
        </p:txBody>
      </p:sp>
      <p:grpSp>
        <p:nvGrpSpPr>
          <p:cNvPr id="22" name="Group 21">
            <a:extLst>
              <a:ext uri="{FF2B5EF4-FFF2-40B4-BE49-F238E27FC236}">
                <a16:creationId xmlns:a16="http://schemas.microsoft.com/office/drawing/2014/main" id="{1A54A8AD-2102-4F55-3113-C72982E8EF68}"/>
              </a:ext>
            </a:extLst>
          </p:cNvPr>
          <p:cNvGrpSpPr/>
          <p:nvPr/>
        </p:nvGrpSpPr>
        <p:grpSpPr>
          <a:xfrm>
            <a:off x="8802140" y="3185174"/>
            <a:ext cx="2693624" cy="1287529"/>
            <a:chOff x="3083666" y="2711540"/>
            <a:chExt cx="2693624" cy="1287529"/>
          </a:xfrm>
        </p:grpSpPr>
        <p:pic>
          <p:nvPicPr>
            <p:cNvPr id="23" name="Picture 22">
              <a:extLst>
                <a:ext uri="{FF2B5EF4-FFF2-40B4-BE49-F238E27FC236}">
                  <a16:creationId xmlns:a16="http://schemas.microsoft.com/office/drawing/2014/main" id="{622FA0A1-B48A-05B1-EAA3-18BA41A365C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315686" y="3260643"/>
              <a:ext cx="720000" cy="720000"/>
            </a:xfrm>
            <a:prstGeom prst="rect">
              <a:avLst/>
            </a:prstGeom>
          </p:spPr>
        </p:pic>
        <p:pic>
          <p:nvPicPr>
            <p:cNvPr id="24" name="Picture 23">
              <a:extLst>
                <a:ext uri="{FF2B5EF4-FFF2-40B4-BE49-F238E27FC236}">
                  <a16:creationId xmlns:a16="http://schemas.microsoft.com/office/drawing/2014/main" id="{F69573FF-0D95-2342-3858-76996DEE6E6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23282" y="3279069"/>
              <a:ext cx="720000" cy="720000"/>
            </a:xfrm>
            <a:prstGeom prst="rect">
              <a:avLst/>
            </a:prstGeom>
          </p:spPr>
        </p:pic>
        <p:pic>
          <p:nvPicPr>
            <p:cNvPr id="25" name="Picture 24">
              <a:extLst>
                <a:ext uri="{FF2B5EF4-FFF2-40B4-BE49-F238E27FC236}">
                  <a16:creationId xmlns:a16="http://schemas.microsoft.com/office/drawing/2014/main" id="{A32F55A5-5D9B-76D1-872A-51B41A1CC37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057290" y="3260643"/>
              <a:ext cx="720000" cy="720000"/>
            </a:xfrm>
            <a:prstGeom prst="rect">
              <a:avLst/>
            </a:prstGeom>
          </p:spPr>
        </p:pic>
        <p:sp>
          <p:nvSpPr>
            <p:cNvPr id="26" name="TextBox 25">
              <a:extLst>
                <a:ext uri="{FF2B5EF4-FFF2-40B4-BE49-F238E27FC236}">
                  <a16:creationId xmlns:a16="http://schemas.microsoft.com/office/drawing/2014/main" id="{CBEC187F-135A-E414-CE47-086156D08335}"/>
                </a:ext>
              </a:extLst>
            </p:cNvPr>
            <p:cNvSpPr txBox="1"/>
            <p:nvPr/>
          </p:nvSpPr>
          <p:spPr>
            <a:xfrm>
              <a:off x="3083666" y="2711540"/>
              <a:ext cx="2693624" cy="646331"/>
            </a:xfrm>
            <a:prstGeom prst="rect">
              <a:avLst/>
            </a:prstGeom>
            <a:noFill/>
          </p:spPr>
          <p:txBody>
            <a:bodyPr wrap="square" rtlCol="0">
              <a:spAutoFit/>
            </a:bodyPr>
            <a:lstStyle/>
            <a:p>
              <a:pPr algn="ctr"/>
              <a:r>
                <a:rPr lang="en-GB" sz="3600" dirty="0">
                  <a:solidFill>
                    <a:schemeClr val="bg1"/>
                  </a:solidFill>
                </a:rPr>
                <a:t>Social Media</a:t>
              </a:r>
              <a:endParaRPr lang="en-KE" sz="3600" dirty="0">
                <a:solidFill>
                  <a:schemeClr val="bg1"/>
                </a:solidFill>
              </a:endParaRPr>
            </a:p>
          </p:txBody>
        </p:sp>
      </p:grpSp>
    </p:spTree>
    <p:extLst>
      <p:ext uri="{BB962C8B-B14F-4D97-AF65-F5344CB8AC3E}">
        <p14:creationId xmlns:p14="http://schemas.microsoft.com/office/powerpoint/2010/main" val="115793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1000"/>
                                        <p:tgtEl>
                                          <p:spTgt spid="22"/>
                                        </p:tgtEl>
                                      </p:cBhvr>
                                    </p:animEffect>
                                    <p:anim calcmode="lin" valueType="num">
                                      <p:cBhvr>
                                        <p:cTn id="34" dur="1000" fill="hold"/>
                                        <p:tgtEl>
                                          <p:spTgt spid="22"/>
                                        </p:tgtEl>
                                        <p:attrNameLst>
                                          <p:attrName>ppt_x</p:attrName>
                                        </p:attrNameLst>
                                      </p:cBhvr>
                                      <p:tavLst>
                                        <p:tav tm="0">
                                          <p:val>
                                            <p:strVal val="#ppt_x"/>
                                          </p:val>
                                        </p:tav>
                                        <p:tav tm="100000">
                                          <p:val>
                                            <p:strVal val="#ppt_x"/>
                                          </p:val>
                                        </p:tav>
                                      </p:tavLst>
                                    </p:anim>
                                    <p:anim calcmode="lin" valueType="num">
                                      <p:cBhvr>
                                        <p:cTn id="35"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D5993-8821-7108-7F35-D36540F703AB}"/>
              </a:ext>
            </a:extLst>
          </p:cNvPr>
          <p:cNvSpPr>
            <a:spLocks noGrp="1"/>
          </p:cNvSpPr>
          <p:nvPr>
            <p:ph type="title"/>
          </p:nvPr>
        </p:nvSpPr>
        <p:spPr>
          <a:xfrm>
            <a:off x="2231136" y="134699"/>
            <a:ext cx="7729728" cy="1188720"/>
          </a:xfrm>
        </p:spPr>
        <p:txBody>
          <a:bodyPr/>
          <a:lstStyle/>
          <a:p>
            <a:r>
              <a:rPr lang="en-GB" dirty="0"/>
              <a:t>Problem statement (Cont.)</a:t>
            </a:r>
            <a:endParaRPr lang="en-KE" dirty="0"/>
          </a:p>
        </p:txBody>
      </p:sp>
      <p:grpSp>
        <p:nvGrpSpPr>
          <p:cNvPr id="15" name="Group 14">
            <a:extLst>
              <a:ext uri="{FF2B5EF4-FFF2-40B4-BE49-F238E27FC236}">
                <a16:creationId xmlns:a16="http://schemas.microsoft.com/office/drawing/2014/main" id="{4ADD6D1D-B402-84EA-81BE-02EDA0D2AE42}"/>
              </a:ext>
            </a:extLst>
          </p:cNvPr>
          <p:cNvGrpSpPr/>
          <p:nvPr/>
        </p:nvGrpSpPr>
        <p:grpSpPr>
          <a:xfrm>
            <a:off x="440787" y="1487880"/>
            <a:ext cx="11310425" cy="2722170"/>
            <a:chOff x="440787" y="1487880"/>
            <a:chExt cx="11310425" cy="2722170"/>
          </a:xfrm>
        </p:grpSpPr>
        <p:sp>
          <p:nvSpPr>
            <p:cNvPr id="5" name="TextBox 4">
              <a:extLst>
                <a:ext uri="{FF2B5EF4-FFF2-40B4-BE49-F238E27FC236}">
                  <a16:creationId xmlns:a16="http://schemas.microsoft.com/office/drawing/2014/main" id="{7F584AA0-8362-7A80-36F0-A213F14DB08F}"/>
                </a:ext>
              </a:extLst>
            </p:cNvPr>
            <p:cNvSpPr txBox="1"/>
            <p:nvPr/>
          </p:nvSpPr>
          <p:spPr>
            <a:xfrm>
              <a:off x="440787" y="1487880"/>
              <a:ext cx="11310425" cy="923330"/>
            </a:xfrm>
            <a:prstGeom prst="rect">
              <a:avLst/>
            </a:prstGeom>
            <a:noFill/>
          </p:spPr>
          <p:txBody>
            <a:bodyPr wrap="square" rtlCol="0">
              <a:spAutoFit/>
            </a:bodyPr>
            <a:lstStyle/>
            <a:p>
              <a:r>
                <a:rPr lang="en-GB" sz="1800" dirty="0">
                  <a:solidFill>
                    <a:schemeClr val="bg1"/>
                  </a:solidFill>
                </a:rPr>
                <a:t>A recent telephony report conducted by the </a:t>
              </a:r>
              <a:r>
                <a:rPr lang="en-GB" sz="1800" b="1" dirty="0">
                  <a:solidFill>
                    <a:schemeClr val="bg1"/>
                  </a:solidFill>
                </a:rPr>
                <a:t>Communications Authority of Kenya </a:t>
              </a:r>
              <a:r>
                <a:rPr lang="en-GB" sz="1800" dirty="0">
                  <a:solidFill>
                    <a:schemeClr val="bg1"/>
                  </a:solidFill>
                </a:rPr>
                <a:t>showed estimated that </a:t>
              </a:r>
              <a:r>
                <a:rPr lang="en-GB" sz="1800" b="1" dirty="0">
                  <a:solidFill>
                    <a:schemeClr val="bg1"/>
                  </a:solidFill>
                </a:rPr>
                <a:t>96.6%</a:t>
              </a:r>
              <a:r>
                <a:rPr lang="en-GB" sz="1800" dirty="0">
                  <a:solidFill>
                    <a:schemeClr val="bg1"/>
                  </a:solidFill>
                </a:rPr>
                <a:t> of Kenya’s population coverage has access to 2G network. </a:t>
              </a:r>
            </a:p>
            <a:p>
              <a:endParaRPr lang="en-KE" dirty="0"/>
            </a:p>
          </p:txBody>
        </p:sp>
        <p:pic>
          <p:nvPicPr>
            <p:cNvPr id="8" name="Graphic 7">
              <a:extLst>
                <a:ext uri="{FF2B5EF4-FFF2-40B4-BE49-F238E27FC236}">
                  <a16:creationId xmlns:a16="http://schemas.microsoft.com/office/drawing/2014/main" id="{B733E129-7B27-C57D-FC37-94533E3812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6724" y="2647950"/>
              <a:ext cx="5629275" cy="1562100"/>
            </a:xfrm>
            <a:prstGeom prst="rect">
              <a:avLst/>
            </a:prstGeom>
          </p:spPr>
        </p:pic>
      </p:grpSp>
      <p:sp>
        <p:nvSpPr>
          <p:cNvPr id="19" name="TextBox 18">
            <a:extLst>
              <a:ext uri="{FF2B5EF4-FFF2-40B4-BE49-F238E27FC236}">
                <a16:creationId xmlns:a16="http://schemas.microsoft.com/office/drawing/2014/main" id="{95DF8210-386E-3418-48FD-83D78A900757}"/>
              </a:ext>
            </a:extLst>
          </p:cNvPr>
          <p:cNvSpPr txBox="1"/>
          <p:nvPr/>
        </p:nvSpPr>
        <p:spPr>
          <a:xfrm>
            <a:off x="6542167" y="4609997"/>
            <a:ext cx="2654595" cy="646331"/>
          </a:xfrm>
          <a:prstGeom prst="rect">
            <a:avLst/>
          </a:prstGeom>
          <a:noFill/>
        </p:spPr>
        <p:txBody>
          <a:bodyPr wrap="square" rtlCol="0">
            <a:spAutoFit/>
          </a:bodyPr>
          <a:lstStyle/>
          <a:p>
            <a:r>
              <a:rPr lang="en-GB" sz="1800" dirty="0">
                <a:solidFill>
                  <a:schemeClr val="bg1"/>
                </a:solidFill>
              </a:rPr>
              <a:t>Total population coverage</a:t>
            </a:r>
            <a:endParaRPr lang="en-GB" sz="1800" b="1" dirty="0">
              <a:solidFill>
                <a:schemeClr val="bg1"/>
              </a:solidFill>
            </a:endParaRPr>
          </a:p>
          <a:p>
            <a:endParaRPr lang="en-KE" dirty="0"/>
          </a:p>
        </p:txBody>
      </p:sp>
      <p:sp>
        <p:nvSpPr>
          <p:cNvPr id="12" name="Google Shape;986;p52">
            <a:extLst>
              <a:ext uri="{FF2B5EF4-FFF2-40B4-BE49-F238E27FC236}">
                <a16:creationId xmlns:a16="http://schemas.microsoft.com/office/drawing/2014/main" id="{FAC6BE3E-657F-A9C1-E556-C8DAC10487F4}"/>
              </a:ext>
            </a:extLst>
          </p:cNvPr>
          <p:cNvSpPr/>
          <p:nvPr/>
        </p:nvSpPr>
        <p:spPr>
          <a:xfrm>
            <a:off x="7055525" y="2657957"/>
            <a:ext cx="1382700" cy="1382700"/>
          </a:xfrm>
          <a:prstGeom prst="donut">
            <a:avLst>
              <a:gd name="adj" fmla="val 11930"/>
            </a:avLst>
          </a:prstGeom>
          <a:solidFill>
            <a:schemeClr val="dk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987;p52">
            <a:extLst>
              <a:ext uri="{FF2B5EF4-FFF2-40B4-BE49-F238E27FC236}">
                <a16:creationId xmlns:a16="http://schemas.microsoft.com/office/drawing/2014/main" id="{CB7C4A76-F022-D48B-8FFE-CB849DE39CE4}"/>
              </a:ext>
            </a:extLst>
          </p:cNvPr>
          <p:cNvSpPr/>
          <p:nvPr/>
        </p:nvSpPr>
        <p:spPr>
          <a:xfrm flipH="1">
            <a:off x="7048002" y="2650332"/>
            <a:ext cx="1397700" cy="1397700"/>
          </a:xfrm>
          <a:prstGeom prst="blockArc">
            <a:avLst>
              <a:gd name="adj1" fmla="val 17388498"/>
              <a:gd name="adj2" fmla="val 16256715"/>
              <a:gd name="adj3" fmla="val 12710"/>
            </a:avLst>
          </a:prstGeom>
          <a:solidFill>
            <a:srgbClr val="00B050"/>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995;p52">
            <a:extLst>
              <a:ext uri="{FF2B5EF4-FFF2-40B4-BE49-F238E27FC236}">
                <a16:creationId xmlns:a16="http://schemas.microsoft.com/office/drawing/2014/main" id="{B9D85004-2FC1-7E10-9900-8A5A95234A7E}"/>
              </a:ext>
            </a:extLst>
          </p:cNvPr>
          <p:cNvSpPr txBox="1">
            <a:spLocks/>
          </p:cNvSpPr>
          <p:nvPr/>
        </p:nvSpPr>
        <p:spPr bwMode="black">
          <a:xfrm>
            <a:off x="7218975" y="3145832"/>
            <a:ext cx="1055700" cy="406800"/>
          </a:xfrm>
          <a:prstGeom prst="rect">
            <a:avLst/>
          </a:prstGeom>
          <a:noFill/>
          <a:ln w="31750" cap="sq">
            <a:noFill/>
            <a:miter lim="800000"/>
          </a:ln>
        </p:spPr>
        <p:txBody>
          <a:bodyPr spcFirstLastPara="1" vert="horz" wrap="square" lIns="91425" tIns="91425" rIns="91425" bIns="91425" rtlCol="0" anchor="ctr" anchorCtr="0">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spcBef>
                <a:spcPts val="0"/>
              </a:spcBef>
            </a:pPr>
            <a:r>
              <a:rPr lang="en" sz="2000" dirty="0">
                <a:solidFill>
                  <a:schemeClr val="bg1"/>
                </a:solidFill>
              </a:rPr>
              <a:t>96.6%</a:t>
            </a:r>
          </a:p>
        </p:txBody>
      </p:sp>
      <p:sp>
        <p:nvSpPr>
          <p:cNvPr id="24" name="TextBox 23">
            <a:extLst>
              <a:ext uri="{FF2B5EF4-FFF2-40B4-BE49-F238E27FC236}">
                <a16:creationId xmlns:a16="http://schemas.microsoft.com/office/drawing/2014/main" id="{CC172DA0-A28E-DB81-7ACC-78828CBA2439}"/>
              </a:ext>
            </a:extLst>
          </p:cNvPr>
          <p:cNvSpPr txBox="1"/>
          <p:nvPr/>
        </p:nvSpPr>
        <p:spPr>
          <a:xfrm>
            <a:off x="139700" y="6488668"/>
            <a:ext cx="10772949" cy="369332"/>
          </a:xfrm>
          <a:prstGeom prst="rect">
            <a:avLst/>
          </a:prstGeom>
          <a:noFill/>
        </p:spPr>
        <p:txBody>
          <a:bodyPr wrap="none" rtlCol="0">
            <a:spAutoFit/>
          </a:bodyPr>
          <a:lstStyle/>
          <a:p>
            <a:r>
              <a:rPr lang="en-GB" dirty="0">
                <a:solidFill>
                  <a:schemeClr val="bg1"/>
                </a:solidFill>
              </a:rPr>
              <a:t>Source:  </a:t>
            </a:r>
            <a:r>
              <a:rPr lang="en-US" sz="1800" b="1" i="1" dirty="0">
                <a:solidFill>
                  <a:schemeClr val="bg1"/>
                </a:solidFill>
                <a:effectLst/>
                <a:latin typeface="Times New Roman" panose="02020603050405020304" pitchFamily="18" charset="0"/>
                <a:ea typeface="Times New Roman" panose="02020603050405020304" pitchFamily="18" charset="0"/>
              </a:rPr>
              <a:t>(“Communications Authority of Kenya Annual Report and Financial Statements 2020-2021,” n.d.). Pg </a:t>
            </a:r>
            <a:r>
              <a:rPr lang="en-US" sz="1800" dirty="0">
                <a:solidFill>
                  <a:schemeClr val="bg1"/>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KE" dirty="0">
              <a:solidFill>
                <a:schemeClr val="bg1"/>
              </a:solidFill>
            </a:endParaRPr>
          </a:p>
        </p:txBody>
      </p:sp>
    </p:spTree>
    <p:extLst>
      <p:ext uri="{BB962C8B-B14F-4D97-AF65-F5344CB8AC3E}">
        <p14:creationId xmlns:p14="http://schemas.microsoft.com/office/powerpoint/2010/main" val="2542322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2" grpId="0" animBg="1"/>
      <p:bldP spid="13" grpId="0" animBg="1"/>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D5993-8821-7108-7F35-D36540F703AB}"/>
              </a:ext>
            </a:extLst>
          </p:cNvPr>
          <p:cNvSpPr>
            <a:spLocks noGrp="1"/>
          </p:cNvSpPr>
          <p:nvPr>
            <p:ph type="title"/>
          </p:nvPr>
        </p:nvSpPr>
        <p:spPr>
          <a:xfrm>
            <a:off x="2231136" y="191650"/>
            <a:ext cx="7729728" cy="1188720"/>
          </a:xfrm>
        </p:spPr>
        <p:txBody>
          <a:bodyPr/>
          <a:lstStyle/>
          <a:p>
            <a:r>
              <a:rPr lang="en-GB" dirty="0"/>
              <a:t>Problem statement (Cont.)</a:t>
            </a:r>
            <a:endParaRPr lang="en-KE" dirty="0"/>
          </a:p>
        </p:txBody>
      </p:sp>
      <p:grpSp>
        <p:nvGrpSpPr>
          <p:cNvPr id="15" name="Group 14">
            <a:extLst>
              <a:ext uri="{FF2B5EF4-FFF2-40B4-BE49-F238E27FC236}">
                <a16:creationId xmlns:a16="http://schemas.microsoft.com/office/drawing/2014/main" id="{4ADD6D1D-B402-84EA-81BE-02EDA0D2AE42}"/>
              </a:ext>
            </a:extLst>
          </p:cNvPr>
          <p:cNvGrpSpPr/>
          <p:nvPr/>
        </p:nvGrpSpPr>
        <p:grpSpPr>
          <a:xfrm>
            <a:off x="440788" y="1487880"/>
            <a:ext cx="3556446" cy="654429"/>
            <a:chOff x="440787" y="1487880"/>
            <a:chExt cx="11310425" cy="2722170"/>
          </a:xfrm>
        </p:grpSpPr>
        <p:sp>
          <p:nvSpPr>
            <p:cNvPr id="5" name="TextBox 4">
              <a:extLst>
                <a:ext uri="{FF2B5EF4-FFF2-40B4-BE49-F238E27FC236}">
                  <a16:creationId xmlns:a16="http://schemas.microsoft.com/office/drawing/2014/main" id="{7F584AA0-8362-7A80-36F0-A213F14DB08F}"/>
                </a:ext>
              </a:extLst>
            </p:cNvPr>
            <p:cNvSpPr txBox="1"/>
            <p:nvPr/>
          </p:nvSpPr>
          <p:spPr>
            <a:xfrm>
              <a:off x="440787" y="1487880"/>
              <a:ext cx="11310425" cy="1838923"/>
            </a:xfrm>
            <a:prstGeom prst="rect">
              <a:avLst/>
            </a:prstGeom>
            <a:noFill/>
          </p:spPr>
          <p:txBody>
            <a:bodyPr wrap="square" rtlCol="0">
              <a:spAutoFit/>
            </a:bodyPr>
            <a:lstStyle/>
            <a:p>
              <a:r>
                <a:rPr lang="en-GB" sz="500" dirty="0">
                  <a:solidFill>
                    <a:schemeClr val="bg1"/>
                  </a:solidFill>
                </a:rPr>
                <a:t>A recent telephony report conducted by the </a:t>
              </a:r>
              <a:r>
                <a:rPr lang="en-GB" sz="500" b="1" dirty="0">
                  <a:solidFill>
                    <a:schemeClr val="bg1"/>
                  </a:solidFill>
                </a:rPr>
                <a:t>Communications Authority of Kenya </a:t>
              </a:r>
              <a:r>
                <a:rPr lang="en-GB" sz="500" dirty="0">
                  <a:solidFill>
                    <a:schemeClr val="bg1"/>
                  </a:solidFill>
                </a:rPr>
                <a:t>showed estimated that </a:t>
              </a:r>
              <a:r>
                <a:rPr lang="en-GB" sz="500" b="1" dirty="0">
                  <a:solidFill>
                    <a:schemeClr val="bg1"/>
                  </a:solidFill>
                </a:rPr>
                <a:t>96.6%</a:t>
              </a:r>
              <a:r>
                <a:rPr lang="en-GB" sz="500" dirty="0">
                  <a:solidFill>
                    <a:schemeClr val="bg1"/>
                  </a:solidFill>
                </a:rPr>
                <a:t> of Kenya’s population coverage has access to 2G network. [Heatmap??]</a:t>
              </a:r>
            </a:p>
            <a:p>
              <a:endParaRPr lang="en-KE" dirty="0"/>
            </a:p>
          </p:txBody>
        </p:sp>
        <p:pic>
          <p:nvPicPr>
            <p:cNvPr id="8" name="Graphic 7">
              <a:extLst>
                <a:ext uri="{FF2B5EF4-FFF2-40B4-BE49-F238E27FC236}">
                  <a16:creationId xmlns:a16="http://schemas.microsoft.com/office/drawing/2014/main" id="{B733E129-7B27-C57D-FC37-94533E3812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6724" y="2647950"/>
              <a:ext cx="5629275" cy="1562100"/>
            </a:xfrm>
            <a:prstGeom prst="rect">
              <a:avLst/>
            </a:prstGeom>
          </p:spPr>
        </p:pic>
      </p:grpSp>
      <p:sp>
        <p:nvSpPr>
          <p:cNvPr id="6" name="TextBox 5">
            <a:extLst>
              <a:ext uri="{FF2B5EF4-FFF2-40B4-BE49-F238E27FC236}">
                <a16:creationId xmlns:a16="http://schemas.microsoft.com/office/drawing/2014/main" id="{51F341DB-9EFF-D448-4737-86C98EC995E0}"/>
              </a:ext>
            </a:extLst>
          </p:cNvPr>
          <p:cNvSpPr txBox="1"/>
          <p:nvPr/>
        </p:nvSpPr>
        <p:spPr>
          <a:xfrm>
            <a:off x="7679358" y="3639482"/>
            <a:ext cx="2654595" cy="646331"/>
          </a:xfrm>
          <a:prstGeom prst="rect">
            <a:avLst/>
          </a:prstGeom>
          <a:noFill/>
        </p:spPr>
        <p:txBody>
          <a:bodyPr wrap="square" rtlCol="0">
            <a:spAutoFit/>
          </a:bodyPr>
          <a:lstStyle/>
          <a:p>
            <a:r>
              <a:rPr lang="en-GB" sz="1800" dirty="0">
                <a:solidFill>
                  <a:schemeClr val="bg1"/>
                </a:solidFill>
              </a:rPr>
              <a:t>Total geographic coverage</a:t>
            </a:r>
            <a:endParaRPr lang="en-GB" sz="1800" b="1" dirty="0">
              <a:solidFill>
                <a:schemeClr val="bg1"/>
              </a:solidFill>
            </a:endParaRPr>
          </a:p>
          <a:p>
            <a:endParaRPr lang="en-KE" dirty="0"/>
          </a:p>
        </p:txBody>
      </p:sp>
      <p:sp>
        <p:nvSpPr>
          <p:cNvPr id="16" name="Google Shape;986;p52">
            <a:extLst>
              <a:ext uri="{FF2B5EF4-FFF2-40B4-BE49-F238E27FC236}">
                <a16:creationId xmlns:a16="http://schemas.microsoft.com/office/drawing/2014/main" id="{435CA216-1BCE-A976-83BE-306E6D93DF9F}"/>
              </a:ext>
            </a:extLst>
          </p:cNvPr>
          <p:cNvSpPr/>
          <p:nvPr/>
        </p:nvSpPr>
        <p:spPr>
          <a:xfrm>
            <a:off x="8436181" y="2095014"/>
            <a:ext cx="1382700" cy="1382700"/>
          </a:xfrm>
          <a:prstGeom prst="donut">
            <a:avLst>
              <a:gd name="adj" fmla="val 11930"/>
            </a:avLst>
          </a:prstGeom>
          <a:solidFill>
            <a:schemeClr val="dk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987;p52">
            <a:extLst>
              <a:ext uri="{FF2B5EF4-FFF2-40B4-BE49-F238E27FC236}">
                <a16:creationId xmlns:a16="http://schemas.microsoft.com/office/drawing/2014/main" id="{FB2A9981-0CD4-4967-3DC7-3B431833E637}"/>
              </a:ext>
            </a:extLst>
          </p:cNvPr>
          <p:cNvSpPr/>
          <p:nvPr/>
        </p:nvSpPr>
        <p:spPr>
          <a:xfrm flipH="1">
            <a:off x="8428658" y="2087389"/>
            <a:ext cx="1397700" cy="1397700"/>
          </a:xfrm>
          <a:prstGeom prst="blockArc">
            <a:avLst>
              <a:gd name="adj1" fmla="val 4417103"/>
              <a:gd name="adj2" fmla="val 16256715"/>
              <a:gd name="adj3" fmla="val 12710"/>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95;p52">
            <a:extLst>
              <a:ext uri="{FF2B5EF4-FFF2-40B4-BE49-F238E27FC236}">
                <a16:creationId xmlns:a16="http://schemas.microsoft.com/office/drawing/2014/main" id="{0B0B439E-5982-5DA0-BBA4-8594B99C430B}"/>
              </a:ext>
            </a:extLst>
          </p:cNvPr>
          <p:cNvSpPr txBox="1">
            <a:spLocks/>
          </p:cNvSpPr>
          <p:nvPr/>
        </p:nvSpPr>
        <p:spPr bwMode="black">
          <a:xfrm>
            <a:off x="8599631" y="2582889"/>
            <a:ext cx="1055700" cy="406800"/>
          </a:xfrm>
          <a:prstGeom prst="rect">
            <a:avLst/>
          </a:prstGeom>
          <a:noFill/>
          <a:ln w="31750" cap="sq">
            <a:noFill/>
            <a:miter lim="800000"/>
          </a:ln>
        </p:spPr>
        <p:txBody>
          <a:bodyPr spcFirstLastPara="1" vert="horz" wrap="square" lIns="91425" tIns="91425" rIns="91425" bIns="91425" rtlCol="0" anchor="ctr" anchorCtr="0">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spcBef>
                <a:spcPts val="0"/>
              </a:spcBef>
            </a:pPr>
            <a:r>
              <a:rPr lang="en" sz="2000" dirty="0">
                <a:solidFill>
                  <a:schemeClr val="bg1"/>
                </a:solidFill>
              </a:rPr>
              <a:t>56.5%</a:t>
            </a:r>
          </a:p>
        </p:txBody>
      </p:sp>
      <p:sp>
        <p:nvSpPr>
          <p:cNvPr id="19" name="TextBox 18">
            <a:extLst>
              <a:ext uri="{FF2B5EF4-FFF2-40B4-BE49-F238E27FC236}">
                <a16:creationId xmlns:a16="http://schemas.microsoft.com/office/drawing/2014/main" id="{95DF8210-386E-3418-48FD-83D78A900757}"/>
              </a:ext>
            </a:extLst>
          </p:cNvPr>
          <p:cNvSpPr txBox="1"/>
          <p:nvPr/>
        </p:nvSpPr>
        <p:spPr>
          <a:xfrm>
            <a:off x="4648424" y="3715203"/>
            <a:ext cx="2654595" cy="646331"/>
          </a:xfrm>
          <a:prstGeom prst="rect">
            <a:avLst/>
          </a:prstGeom>
          <a:noFill/>
        </p:spPr>
        <p:txBody>
          <a:bodyPr wrap="square" rtlCol="0">
            <a:spAutoFit/>
          </a:bodyPr>
          <a:lstStyle/>
          <a:p>
            <a:r>
              <a:rPr lang="en-GB" sz="1800" dirty="0">
                <a:solidFill>
                  <a:schemeClr val="bg1"/>
                </a:solidFill>
              </a:rPr>
              <a:t>Total population coverage</a:t>
            </a:r>
            <a:endParaRPr lang="en-GB" sz="1800" b="1" dirty="0">
              <a:solidFill>
                <a:schemeClr val="bg1"/>
              </a:solidFill>
            </a:endParaRPr>
          </a:p>
          <a:p>
            <a:endParaRPr lang="en-KE" dirty="0"/>
          </a:p>
        </p:txBody>
      </p:sp>
      <p:sp>
        <p:nvSpPr>
          <p:cNvPr id="12" name="Google Shape;986;p52">
            <a:extLst>
              <a:ext uri="{FF2B5EF4-FFF2-40B4-BE49-F238E27FC236}">
                <a16:creationId xmlns:a16="http://schemas.microsoft.com/office/drawing/2014/main" id="{FAC6BE3E-657F-A9C1-E556-C8DAC10487F4}"/>
              </a:ext>
            </a:extLst>
          </p:cNvPr>
          <p:cNvSpPr/>
          <p:nvPr/>
        </p:nvSpPr>
        <p:spPr>
          <a:xfrm>
            <a:off x="4991964" y="2160419"/>
            <a:ext cx="1382700" cy="1382700"/>
          </a:xfrm>
          <a:prstGeom prst="donut">
            <a:avLst>
              <a:gd name="adj" fmla="val 11930"/>
            </a:avLst>
          </a:prstGeom>
          <a:solidFill>
            <a:schemeClr val="dk1"/>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987;p52">
            <a:extLst>
              <a:ext uri="{FF2B5EF4-FFF2-40B4-BE49-F238E27FC236}">
                <a16:creationId xmlns:a16="http://schemas.microsoft.com/office/drawing/2014/main" id="{CB7C4A76-F022-D48B-8FFE-CB849DE39CE4}"/>
              </a:ext>
            </a:extLst>
          </p:cNvPr>
          <p:cNvSpPr/>
          <p:nvPr/>
        </p:nvSpPr>
        <p:spPr>
          <a:xfrm flipH="1">
            <a:off x="4984441" y="2152794"/>
            <a:ext cx="1397700" cy="1397700"/>
          </a:xfrm>
          <a:prstGeom prst="blockArc">
            <a:avLst>
              <a:gd name="adj1" fmla="val 17388498"/>
              <a:gd name="adj2" fmla="val 16256715"/>
              <a:gd name="adj3" fmla="val 12710"/>
            </a:avLst>
          </a:prstGeom>
          <a:solidFill>
            <a:srgbClr val="00B050"/>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995;p52">
            <a:extLst>
              <a:ext uri="{FF2B5EF4-FFF2-40B4-BE49-F238E27FC236}">
                <a16:creationId xmlns:a16="http://schemas.microsoft.com/office/drawing/2014/main" id="{B9D85004-2FC1-7E10-9900-8A5A95234A7E}"/>
              </a:ext>
            </a:extLst>
          </p:cNvPr>
          <p:cNvSpPr txBox="1">
            <a:spLocks/>
          </p:cNvSpPr>
          <p:nvPr/>
        </p:nvSpPr>
        <p:spPr bwMode="black">
          <a:xfrm>
            <a:off x="5155414" y="2648294"/>
            <a:ext cx="1055700" cy="406800"/>
          </a:xfrm>
          <a:prstGeom prst="rect">
            <a:avLst/>
          </a:prstGeom>
          <a:noFill/>
          <a:ln w="31750" cap="sq">
            <a:noFill/>
            <a:miter lim="800000"/>
          </a:ln>
        </p:spPr>
        <p:txBody>
          <a:bodyPr spcFirstLastPara="1" vert="horz" wrap="square" lIns="91425" tIns="91425" rIns="91425" bIns="91425" rtlCol="0" anchor="ctr" anchorCtr="0">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spcBef>
                <a:spcPts val="0"/>
              </a:spcBef>
            </a:pPr>
            <a:r>
              <a:rPr lang="en" sz="2000" dirty="0">
                <a:solidFill>
                  <a:schemeClr val="bg1"/>
                </a:solidFill>
              </a:rPr>
              <a:t>96.6%</a:t>
            </a:r>
          </a:p>
        </p:txBody>
      </p:sp>
      <p:sp>
        <p:nvSpPr>
          <p:cNvPr id="24" name="TextBox 23">
            <a:extLst>
              <a:ext uri="{FF2B5EF4-FFF2-40B4-BE49-F238E27FC236}">
                <a16:creationId xmlns:a16="http://schemas.microsoft.com/office/drawing/2014/main" id="{CC172DA0-A28E-DB81-7ACC-78828CBA2439}"/>
              </a:ext>
            </a:extLst>
          </p:cNvPr>
          <p:cNvSpPr txBox="1"/>
          <p:nvPr/>
        </p:nvSpPr>
        <p:spPr>
          <a:xfrm>
            <a:off x="139700" y="6488668"/>
            <a:ext cx="10772949" cy="369332"/>
          </a:xfrm>
          <a:prstGeom prst="rect">
            <a:avLst/>
          </a:prstGeom>
          <a:noFill/>
        </p:spPr>
        <p:txBody>
          <a:bodyPr wrap="none" rtlCol="0">
            <a:spAutoFit/>
          </a:bodyPr>
          <a:lstStyle/>
          <a:p>
            <a:r>
              <a:rPr lang="en-GB" dirty="0">
                <a:solidFill>
                  <a:schemeClr val="bg1"/>
                </a:solidFill>
              </a:rPr>
              <a:t>Source:  </a:t>
            </a:r>
            <a:r>
              <a:rPr lang="en-US" sz="1800" b="1" i="1" dirty="0">
                <a:solidFill>
                  <a:schemeClr val="bg1"/>
                </a:solidFill>
                <a:effectLst/>
                <a:latin typeface="Times New Roman" panose="02020603050405020304" pitchFamily="18" charset="0"/>
                <a:ea typeface="Times New Roman" panose="02020603050405020304" pitchFamily="18" charset="0"/>
              </a:rPr>
              <a:t>(“Communications Authority of Kenya Annual Report and Financial Statements 2020-2021,” n.d.). Pg </a:t>
            </a:r>
            <a:r>
              <a:rPr lang="en-US" sz="1800" dirty="0">
                <a:solidFill>
                  <a:schemeClr val="bg1"/>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KE" dirty="0">
              <a:solidFill>
                <a:schemeClr val="bg1"/>
              </a:solidFill>
            </a:endParaRPr>
          </a:p>
        </p:txBody>
      </p:sp>
      <p:pic>
        <p:nvPicPr>
          <p:cNvPr id="7" name="Picture 6">
            <a:extLst>
              <a:ext uri="{FF2B5EF4-FFF2-40B4-BE49-F238E27FC236}">
                <a16:creationId xmlns:a16="http://schemas.microsoft.com/office/drawing/2014/main" id="{DC5FCFB9-5F88-CC82-AB14-6ADC0056EEF9}"/>
              </a:ext>
            </a:extLst>
          </p:cNvPr>
          <p:cNvPicPr>
            <a:picLocks noChangeAspect="1"/>
          </p:cNvPicPr>
          <p:nvPr/>
        </p:nvPicPr>
        <p:blipFill>
          <a:blip r:embed="rId5"/>
          <a:stretch>
            <a:fillRect/>
          </a:stretch>
        </p:blipFill>
        <p:spPr>
          <a:xfrm>
            <a:off x="448944" y="2201905"/>
            <a:ext cx="4063700" cy="4179253"/>
          </a:xfrm>
          <a:prstGeom prst="rect">
            <a:avLst/>
          </a:prstGeom>
        </p:spPr>
      </p:pic>
    </p:spTree>
    <p:extLst>
      <p:ext uri="{BB962C8B-B14F-4D97-AF65-F5344CB8AC3E}">
        <p14:creationId xmlns:p14="http://schemas.microsoft.com/office/powerpoint/2010/main" val="41970245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6" grpId="0" animBg="1"/>
      <p:bldP spid="17" grpId="0" animBg="1"/>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D5993-8821-7108-7F35-D36540F703AB}"/>
              </a:ext>
            </a:extLst>
          </p:cNvPr>
          <p:cNvSpPr>
            <a:spLocks noGrp="1"/>
          </p:cNvSpPr>
          <p:nvPr>
            <p:ph type="title"/>
          </p:nvPr>
        </p:nvSpPr>
        <p:spPr>
          <a:xfrm>
            <a:off x="2231136" y="180912"/>
            <a:ext cx="7729728" cy="1188720"/>
          </a:xfrm>
        </p:spPr>
        <p:txBody>
          <a:bodyPr/>
          <a:lstStyle/>
          <a:p>
            <a:r>
              <a:rPr lang="en-GB" dirty="0"/>
              <a:t>Problem statement (Cont.)</a:t>
            </a:r>
            <a:endParaRPr lang="en-KE" dirty="0"/>
          </a:p>
        </p:txBody>
      </p:sp>
      <p:sp>
        <p:nvSpPr>
          <p:cNvPr id="4" name="Content Placeholder 2">
            <a:extLst>
              <a:ext uri="{FF2B5EF4-FFF2-40B4-BE49-F238E27FC236}">
                <a16:creationId xmlns:a16="http://schemas.microsoft.com/office/drawing/2014/main" id="{5075D8FA-782D-A5A6-71A4-5F8E0E606988}"/>
              </a:ext>
            </a:extLst>
          </p:cNvPr>
          <p:cNvSpPr>
            <a:spLocks noGrp="1"/>
          </p:cNvSpPr>
          <p:nvPr>
            <p:ph idx="1"/>
          </p:nvPr>
        </p:nvSpPr>
        <p:spPr>
          <a:xfrm>
            <a:off x="3281557" y="3428593"/>
            <a:ext cx="6210300" cy="1243903"/>
          </a:xfrm>
        </p:spPr>
        <p:txBody>
          <a:bodyPr>
            <a:noAutofit/>
          </a:bodyPr>
          <a:lstStyle/>
          <a:p>
            <a:pPr marL="0" indent="0">
              <a:buNone/>
            </a:pPr>
            <a:endParaRPr lang="en-GB" dirty="0">
              <a:solidFill>
                <a:schemeClr val="bg1"/>
              </a:solidFill>
            </a:endParaRPr>
          </a:p>
          <a:p>
            <a:endParaRPr lang="en-GB" b="1" dirty="0">
              <a:solidFill>
                <a:schemeClr val="bg1"/>
              </a:solidFill>
            </a:endParaRPr>
          </a:p>
          <a:p>
            <a:r>
              <a:rPr lang="en-GB" dirty="0">
                <a:solidFill>
                  <a:schemeClr val="bg1"/>
                </a:solidFill>
              </a:rPr>
              <a:t>The mobile phone has become an appendage of the average person in modern day society. </a:t>
            </a:r>
          </a:p>
          <a:p>
            <a:r>
              <a:rPr lang="en-GB" dirty="0">
                <a:solidFill>
                  <a:schemeClr val="bg1"/>
                </a:solidFill>
              </a:rPr>
              <a:t>Why isn’t there a solution that leverages this known fact?</a:t>
            </a:r>
          </a:p>
          <a:p>
            <a:endParaRPr lang="en-KE" b="1" dirty="0"/>
          </a:p>
        </p:txBody>
      </p:sp>
      <p:grpSp>
        <p:nvGrpSpPr>
          <p:cNvPr id="15" name="Group 14">
            <a:extLst>
              <a:ext uri="{FF2B5EF4-FFF2-40B4-BE49-F238E27FC236}">
                <a16:creationId xmlns:a16="http://schemas.microsoft.com/office/drawing/2014/main" id="{4ADD6D1D-B402-84EA-81BE-02EDA0D2AE42}"/>
              </a:ext>
            </a:extLst>
          </p:cNvPr>
          <p:cNvGrpSpPr/>
          <p:nvPr/>
        </p:nvGrpSpPr>
        <p:grpSpPr>
          <a:xfrm>
            <a:off x="440788" y="1487880"/>
            <a:ext cx="11311200" cy="2721600"/>
            <a:chOff x="440787" y="1487880"/>
            <a:chExt cx="11310425" cy="2722170"/>
          </a:xfrm>
        </p:grpSpPr>
        <p:sp>
          <p:nvSpPr>
            <p:cNvPr id="5" name="TextBox 4">
              <a:extLst>
                <a:ext uri="{FF2B5EF4-FFF2-40B4-BE49-F238E27FC236}">
                  <a16:creationId xmlns:a16="http://schemas.microsoft.com/office/drawing/2014/main" id="{7F584AA0-8362-7A80-36F0-A213F14DB08F}"/>
                </a:ext>
              </a:extLst>
            </p:cNvPr>
            <p:cNvSpPr txBox="1"/>
            <p:nvPr/>
          </p:nvSpPr>
          <p:spPr>
            <a:xfrm>
              <a:off x="440787" y="1487880"/>
              <a:ext cx="11310425" cy="923523"/>
            </a:xfrm>
            <a:prstGeom prst="rect">
              <a:avLst/>
            </a:prstGeom>
            <a:noFill/>
          </p:spPr>
          <p:txBody>
            <a:bodyPr wrap="square" rtlCol="0">
              <a:spAutoFit/>
            </a:bodyPr>
            <a:lstStyle/>
            <a:p>
              <a:r>
                <a:rPr lang="en-GB" dirty="0">
                  <a:solidFill>
                    <a:schemeClr val="bg1"/>
                  </a:solidFill>
                </a:rPr>
                <a:t>A recent telephony report conducted by the </a:t>
              </a:r>
              <a:r>
                <a:rPr lang="en-GB" b="1" dirty="0">
                  <a:solidFill>
                    <a:schemeClr val="bg1"/>
                  </a:solidFill>
                </a:rPr>
                <a:t>Communications Authority of Kenya </a:t>
              </a:r>
              <a:r>
                <a:rPr lang="en-GB" dirty="0">
                  <a:solidFill>
                    <a:schemeClr val="bg1"/>
                  </a:solidFill>
                </a:rPr>
                <a:t>showed estimated that </a:t>
              </a:r>
              <a:r>
                <a:rPr lang="en-GB" b="1" dirty="0">
                  <a:solidFill>
                    <a:schemeClr val="bg1"/>
                  </a:solidFill>
                </a:rPr>
                <a:t>96.6%</a:t>
              </a:r>
              <a:r>
                <a:rPr lang="en-GB" dirty="0">
                  <a:solidFill>
                    <a:schemeClr val="bg1"/>
                  </a:solidFill>
                </a:rPr>
                <a:t> of Kenya’s population coverage has access to 2G network.</a:t>
              </a:r>
            </a:p>
            <a:p>
              <a:endParaRPr lang="en-KE" dirty="0"/>
            </a:p>
          </p:txBody>
        </p:sp>
        <p:pic>
          <p:nvPicPr>
            <p:cNvPr id="8" name="Graphic 7">
              <a:extLst>
                <a:ext uri="{FF2B5EF4-FFF2-40B4-BE49-F238E27FC236}">
                  <a16:creationId xmlns:a16="http://schemas.microsoft.com/office/drawing/2014/main" id="{B733E129-7B27-C57D-FC37-94533E3812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6724" y="2647950"/>
              <a:ext cx="5629275" cy="1562100"/>
            </a:xfrm>
            <a:prstGeom prst="rect">
              <a:avLst/>
            </a:prstGeom>
          </p:spPr>
        </p:pic>
      </p:grpSp>
      <p:sp>
        <p:nvSpPr>
          <p:cNvPr id="24" name="TextBox 23">
            <a:extLst>
              <a:ext uri="{FF2B5EF4-FFF2-40B4-BE49-F238E27FC236}">
                <a16:creationId xmlns:a16="http://schemas.microsoft.com/office/drawing/2014/main" id="{CC172DA0-A28E-DB81-7ACC-78828CBA2439}"/>
              </a:ext>
            </a:extLst>
          </p:cNvPr>
          <p:cNvSpPr txBox="1"/>
          <p:nvPr/>
        </p:nvSpPr>
        <p:spPr>
          <a:xfrm>
            <a:off x="139700" y="6488668"/>
            <a:ext cx="10772949" cy="369332"/>
          </a:xfrm>
          <a:prstGeom prst="rect">
            <a:avLst/>
          </a:prstGeom>
          <a:noFill/>
        </p:spPr>
        <p:txBody>
          <a:bodyPr wrap="none" rtlCol="0">
            <a:spAutoFit/>
          </a:bodyPr>
          <a:lstStyle/>
          <a:p>
            <a:r>
              <a:rPr lang="en-GB" dirty="0">
                <a:solidFill>
                  <a:schemeClr val="bg1"/>
                </a:solidFill>
              </a:rPr>
              <a:t>Source:  </a:t>
            </a:r>
            <a:r>
              <a:rPr lang="en-US" sz="1800" b="1" i="1" dirty="0">
                <a:solidFill>
                  <a:schemeClr val="bg1"/>
                </a:solidFill>
                <a:effectLst/>
                <a:latin typeface="Times New Roman" panose="02020603050405020304" pitchFamily="18" charset="0"/>
                <a:ea typeface="Times New Roman" panose="02020603050405020304" pitchFamily="18" charset="0"/>
              </a:rPr>
              <a:t>(“Communications Authority of Kenya Annual Report and Financial Statements 2020-2021,” n.d.). Pg </a:t>
            </a:r>
            <a:r>
              <a:rPr lang="en-US" sz="1800" dirty="0">
                <a:solidFill>
                  <a:schemeClr val="bg1"/>
                </a:solidFill>
                <a:effectLst/>
                <a:latin typeface="Cambria" panose="02040503050406030204" pitchFamily="18" charset="0"/>
                <a:ea typeface="Times New Roman" panose="02020603050405020304" pitchFamily="18" charset="0"/>
                <a:cs typeface="Times New Roman" panose="02020603050405020304" pitchFamily="18" charset="0"/>
              </a:rPr>
              <a:t> </a:t>
            </a:r>
            <a:endParaRPr lang="en-KE" dirty="0">
              <a:solidFill>
                <a:schemeClr val="bg1"/>
              </a:solidFill>
            </a:endParaRPr>
          </a:p>
        </p:txBody>
      </p:sp>
    </p:spTree>
    <p:extLst>
      <p:ext uri="{BB962C8B-B14F-4D97-AF65-F5344CB8AC3E}">
        <p14:creationId xmlns:p14="http://schemas.microsoft.com/office/powerpoint/2010/main" val="6187793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 calcmode="lin" valueType="num">
                                      <p:cBhvr additive="base">
                                        <p:cTn id="1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AA844-44F9-0539-B5A6-98476D47123D}"/>
              </a:ext>
            </a:extLst>
          </p:cNvPr>
          <p:cNvSpPr>
            <a:spLocks noGrp="1"/>
          </p:cNvSpPr>
          <p:nvPr>
            <p:ph type="title"/>
          </p:nvPr>
        </p:nvSpPr>
        <p:spPr>
          <a:xfrm>
            <a:off x="2231136" y="186848"/>
            <a:ext cx="7729728" cy="1188720"/>
          </a:xfrm>
        </p:spPr>
        <p:txBody>
          <a:bodyPr/>
          <a:lstStyle/>
          <a:p>
            <a:r>
              <a:rPr lang="en-GB" dirty="0"/>
              <a:t>SMS-Cell Broadcasting (SMS-CB)</a:t>
            </a:r>
            <a:endParaRPr lang="en-KE" dirty="0"/>
          </a:p>
        </p:txBody>
      </p:sp>
      <p:sp>
        <p:nvSpPr>
          <p:cNvPr id="3" name="Content Placeholder 2">
            <a:extLst>
              <a:ext uri="{FF2B5EF4-FFF2-40B4-BE49-F238E27FC236}">
                <a16:creationId xmlns:a16="http://schemas.microsoft.com/office/drawing/2014/main" id="{EEFE030F-544E-12C1-4166-FF5BD92F6159}"/>
              </a:ext>
            </a:extLst>
          </p:cNvPr>
          <p:cNvSpPr>
            <a:spLocks noGrp="1"/>
          </p:cNvSpPr>
          <p:nvPr>
            <p:ph idx="1"/>
          </p:nvPr>
        </p:nvSpPr>
        <p:spPr>
          <a:xfrm>
            <a:off x="173735" y="1634744"/>
            <a:ext cx="8317121" cy="2127359"/>
          </a:xfrm>
        </p:spPr>
        <p:txBody>
          <a:bodyPr>
            <a:normAutofit/>
          </a:bodyPr>
          <a:lstStyle/>
          <a:p>
            <a:r>
              <a:rPr lang="en-GB" dirty="0">
                <a:solidFill>
                  <a:schemeClr val="bg1"/>
                </a:solidFill>
              </a:rPr>
              <a:t>Geotargeted and Geofenced message broadcasting service.</a:t>
            </a:r>
          </a:p>
          <a:p>
            <a:r>
              <a:rPr lang="en-GB" dirty="0">
                <a:solidFill>
                  <a:schemeClr val="bg1"/>
                </a:solidFill>
              </a:rPr>
              <a:t>One to many not peer to peer (SMS-PP)</a:t>
            </a:r>
          </a:p>
          <a:p>
            <a:r>
              <a:rPr lang="en-GB" dirty="0">
                <a:solidFill>
                  <a:schemeClr val="bg1"/>
                </a:solidFill>
              </a:rPr>
              <a:t>A Cell Broadcast message is an unconfirmed push service</a:t>
            </a:r>
          </a:p>
          <a:p>
            <a:r>
              <a:rPr lang="en-GB" dirty="0">
                <a:solidFill>
                  <a:schemeClr val="bg1"/>
                </a:solidFill>
              </a:rPr>
              <a:t>[Base station], [Cell which clients connect to]</a:t>
            </a:r>
          </a:p>
          <a:p>
            <a:r>
              <a:rPr lang="en-GB" dirty="0">
                <a:solidFill>
                  <a:schemeClr val="bg1"/>
                </a:solidFill>
              </a:rPr>
              <a:t>Message broadcast over a Cell, Base station, or a defined area</a:t>
            </a:r>
          </a:p>
          <a:p>
            <a:endParaRPr lang="en-GB" dirty="0">
              <a:solidFill>
                <a:schemeClr val="bg1"/>
              </a:solidFill>
            </a:endParaRPr>
          </a:p>
        </p:txBody>
      </p:sp>
      <p:sp>
        <p:nvSpPr>
          <p:cNvPr id="4" name="TextBox 3">
            <a:extLst>
              <a:ext uri="{FF2B5EF4-FFF2-40B4-BE49-F238E27FC236}">
                <a16:creationId xmlns:a16="http://schemas.microsoft.com/office/drawing/2014/main" id="{B0B0D3CA-8146-6A94-F250-C0898000F8C8}"/>
              </a:ext>
            </a:extLst>
          </p:cNvPr>
          <p:cNvSpPr txBox="1"/>
          <p:nvPr/>
        </p:nvSpPr>
        <p:spPr>
          <a:xfrm>
            <a:off x="173735" y="4036519"/>
            <a:ext cx="6769100" cy="646331"/>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bg1"/>
                </a:solidFill>
              </a:rPr>
              <a:t>Maintains client anonymity</a:t>
            </a:r>
          </a:p>
          <a:p>
            <a:endParaRPr lang="en-KE" dirty="0"/>
          </a:p>
        </p:txBody>
      </p:sp>
      <p:sp>
        <p:nvSpPr>
          <p:cNvPr id="5" name="TextBox 4">
            <a:extLst>
              <a:ext uri="{FF2B5EF4-FFF2-40B4-BE49-F238E27FC236}">
                <a16:creationId xmlns:a16="http://schemas.microsoft.com/office/drawing/2014/main" id="{2B136E88-E4B5-34CB-C419-479B68B2BB69}"/>
              </a:ext>
            </a:extLst>
          </p:cNvPr>
          <p:cNvSpPr txBox="1"/>
          <p:nvPr/>
        </p:nvSpPr>
        <p:spPr>
          <a:xfrm>
            <a:off x="173735" y="4457743"/>
            <a:ext cx="5088573" cy="646331"/>
          </a:xfrm>
          <a:prstGeom prst="rect">
            <a:avLst/>
          </a:prstGeom>
          <a:noFill/>
        </p:spPr>
        <p:txBody>
          <a:bodyPr wrap="none" rtlCol="0">
            <a:spAutoFit/>
          </a:bodyPr>
          <a:lstStyle/>
          <a:p>
            <a:pPr marL="285750" indent="-285750">
              <a:buFont typeface="Arial" panose="020B0604020202020204" pitchFamily="34" charset="0"/>
              <a:buChar char="•"/>
            </a:pPr>
            <a:r>
              <a:rPr lang="en-GB" dirty="0">
                <a:solidFill>
                  <a:schemeClr val="bg1"/>
                </a:solidFill>
              </a:rPr>
              <a:t>Repeats the message indefinitely or for a set time</a:t>
            </a:r>
          </a:p>
          <a:p>
            <a:endParaRPr lang="en-KE" dirty="0"/>
          </a:p>
        </p:txBody>
      </p:sp>
      <p:sp>
        <p:nvSpPr>
          <p:cNvPr id="6" name="TextBox 5">
            <a:extLst>
              <a:ext uri="{FF2B5EF4-FFF2-40B4-BE49-F238E27FC236}">
                <a16:creationId xmlns:a16="http://schemas.microsoft.com/office/drawing/2014/main" id="{68B34520-D6EE-049A-8642-89AE196F6182}"/>
              </a:ext>
            </a:extLst>
          </p:cNvPr>
          <p:cNvSpPr txBox="1"/>
          <p:nvPr/>
        </p:nvSpPr>
        <p:spPr>
          <a:xfrm>
            <a:off x="173735" y="5223256"/>
            <a:ext cx="9554463" cy="923330"/>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bg1"/>
                </a:solidFill>
              </a:rPr>
              <a:t>Good performance when other means of communication are congested. </a:t>
            </a:r>
          </a:p>
          <a:p>
            <a:pPr marL="285750" indent="-285750">
              <a:buFont typeface="Arial" panose="020B0604020202020204" pitchFamily="34" charset="0"/>
              <a:buChar char="•"/>
            </a:pPr>
            <a:r>
              <a:rPr lang="en-GB" dirty="0">
                <a:solidFill>
                  <a:schemeClr val="bg1"/>
                </a:solidFill>
              </a:rPr>
              <a:t>Current peak performance is 1M cells within 10s</a:t>
            </a:r>
            <a:endParaRPr lang="en-KE" dirty="0">
              <a:solidFill>
                <a:schemeClr val="bg1"/>
              </a:solidFill>
            </a:endParaRPr>
          </a:p>
          <a:p>
            <a:endParaRPr lang="en-KE" dirty="0"/>
          </a:p>
        </p:txBody>
      </p:sp>
      <p:pic>
        <p:nvPicPr>
          <p:cNvPr id="8" name="Picture 7">
            <a:extLst>
              <a:ext uri="{FF2B5EF4-FFF2-40B4-BE49-F238E27FC236}">
                <a16:creationId xmlns:a16="http://schemas.microsoft.com/office/drawing/2014/main" id="{1BB04516-96A2-C665-D8F6-754BCCDE21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436" y="1649984"/>
            <a:ext cx="5356166" cy="2402623"/>
          </a:xfrm>
          <a:prstGeom prst="rect">
            <a:avLst/>
          </a:prstGeom>
        </p:spPr>
      </p:pic>
    </p:spTree>
    <p:extLst>
      <p:ext uri="{BB962C8B-B14F-4D97-AF65-F5344CB8AC3E}">
        <p14:creationId xmlns:p14="http://schemas.microsoft.com/office/powerpoint/2010/main" val="2719594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 calcmode="lin" valueType="num">
                                      <p:cBhvr additive="base">
                                        <p:cTn id="3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500" fill="hold"/>
                                        <p:tgtEl>
                                          <p:spTgt spid="6"/>
                                        </p:tgtEl>
                                        <p:attrNameLst>
                                          <p:attrName>ppt_x</p:attrName>
                                        </p:attrNameLst>
                                      </p:cBhvr>
                                      <p:tavLst>
                                        <p:tav tm="0">
                                          <p:val>
                                            <p:strVal val="#ppt_x"/>
                                          </p:val>
                                        </p:tav>
                                        <p:tav tm="100000">
                                          <p:val>
                                            <p:strVal val="#ppt_x"/>
                                          </p:val>
                                        </p:tav>
                                      </p:tavLst>
                                    </p:anim>
                                    <p:anim calcmode="lin" valueType="num">
                                      <p:cBhvr additive="base">
                                        <p:cTn id="5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09D7C-0846-51CC-315F-E2B712B261DC}"/>
              </a:ext>
            </a:extLst>
          </p:cNvPr>
          <p:cNvSpPr>
            <a:spLocks noGrp="1"/>
          </p:cNvSpPr>
          <p:nvPr>
            <p:ph type="title"/>
          </p:nvPr>
        </p:nvSpPr>
        <p:spPr>
          <a:xfrm>
            <a:off x="2231136" y="272360"/>
            <a:ext cx="7729728" cy="1188720"/>
          </a:xfrm>
        </p:spPr>
        <p:txBody>
          <a:bodyPr/>
          <a:lstStyle/>
          <a:p>
            <a:r>
              <a:rPr lang="en-GB" dirty="0"/>
              <a:t>Project Objectives</a:t>
            </a:r>
            <a:endParaRPr lang="en-KE" dirty="0"/>
          </a:p>
        </p:txBody>
      </p:sp>
      <p:sp>
        <p:nvSpPr>
          <p:cNvPr id="3" name="Content Placeholder 2">
            <a:extLst>
              <a:ext uri="{FF2B5EF4-FFF2-40B4-BE49-F238E27FC236}">
                <a16:creationId xmlns:a16="http://schemas.microsoft.com/office/drawing/2014/main" id="{2FE3C84F-3385-9A3A-41FF-909D2E79706F}"/>
              </a:ext>
            </a:extLst>
          </p:cNvPr>
          <p:cNvSpPr>
            <a:spLocks noGrp="1"/>
          </p:cNvSpPr>
          <p:nvPr>
            <p:ph idx="1"/>
          </p:nvPr>
        </p:nvSpPr>
        <p:spPr/>
        <p:txBody>
          <a:bodyPr>
            <a:normAutofit fontScale="92500" lnSpcReduction="10000"/>
          </a:bodyPr>
          <a:lstStyle/>
          <a:p>
            <a:pPr marL="514350" indent="-514350">
              <a:buFont typeface="+mj-lt"/>
              <a:buAutoNum type="arabicPeriod"/>
            </a:pPr>
            <a:r>
              <a:rPr lang="en-GB" b="1" dirty="0">
                <a:solidFill>
                  <a:schemeClr val="bg1"/>
                </a:solidFill>
              </a:rPr>
              <a:t>Broadcasters</a:t>
            </a:r>
          </a:p>
          <a:p>
            <a:pPr marL="914400" lvl="1" indent="-457200">
              <a:buFont typeface="+mj-lt"/>
              <a:buAutoNum type="alphaLcParenR"/>
            </a:pPr>
            <a:r>
              <a:rPr lang="en-GB" dirty="0">
                <a:solidFill>
                  <a:schemeClr val="bg1"/>
                </a:solidFill>
              </a:rPr>
              <a:t>Define Base Stations</a:t>
            </a:r>
          </a:p>
          <a:p>
            <a:pPr marL="914400" lvl="1" indent="-457200">
              <a:buFont typeface="+mj-lt"/>
              <a:buAutoNum type="alphaLcParenR"/>
            </a:pPr>
            <a:r>
              <a:rPr lang="en-GB" dirty="0">
                <a:solidFill>
                  <a:schemeClr val="bg1"/>
                </a:solidFill>
              </a:rPr>
              <a:t>Define Cells</a:t>
            </a:r>
          </a:p>
          <a:p>
            <a:pPr marL="914400" lvl="1" indent="-457200">
              <a:buFont typeface="+mj-lt"/>
              <a:buAutoNum type="alphaLcParenR"/>
            </a:pPr>
            <a:r>
              <a:rPr lang="en-GB" dirty="0">
                <a:solidFill>
                  <a:schemeClr val="bg1"/>
                </a:solidFill>
              </a:rPr>
              <a:t>Set broadcast area and range</a:t>
            </a:r>
          </a:p>
          <a:p>
            <a:pPr marL="914400" lvl="1" indent="-457200">
              <a:buFont typeface="+mj-lt"/>
              <a:buAutoNum type="alphaLcParenR"/>
            </a:pPr>
            <a:r>
              <a:rPr lang="en-GB" dirty="0">
                <a:solidFill>
                  <a:schemeClr val="bg1"/>
                </a:solidFill>
              </a:rPr>
              <a:t>Define regular Zones</a:t>
            </a:r>
          </a:p>
          <a:p>
            <a:pPr marL="914400" lvl="1" indent="-457200">
              <a:buFont typeface="+mj-lt"/>
              <a:buAutoNum type="alphaLcParenR"/>
            </a:pPr>
            <a:r>
              <a:rPr lang="en-GB" dirty="0">
                <a:solidFill>
                  <a:schemeClr val="bg1"/>
                </a:solidFill>
              </a:rPr>
              <a:t>View Records</a:t>
            </a:r>
          </a:p>
          <a:p>
            <a:pPr marL="514350" indent="-514350">
              <a:buFont typeface="+mj-lt"/>
              <a:buAutoNum type="arabicPeriod"/>
            </a:pPr>
            <a:r>
              <a:rPr lang="en-GB" b="1" dirty="0">
                <a:solidFill>
                  <a:schemeClr val="bg1"/>
                </a:solidFill>
              </a:rPr>
              <a:t>Mobile clients</a:t>
            </a:r>
          </a:p>
          <a:p>
            <a:pPr marL="971550" lvl="1" indent="-514350">
              <a:buFont typeface="+mj-lt"/>
              <a:buAutoNum type="alphaLcParenR"/>
            </a:pPr>
            <a:r>
              <a:rPr lang="en-GB" dirty="0">
                <a:solidFill>
                  <a:schemeClr val="bg1"/>
                </a:solidFill>
              </a:rPr>
              <a:t>Receive Message Broadcasts</a:t>
            </a:r>
          </a:p>
          <a:p>
            <a:pPr marL="971550" lvl="1" indent="-514350">
              <a:buFont typeface="+mj-lt"/>
              <a:buAutoNum type="alphaLcParenR"/>
            </a:pPr>
            <a:r>
              <a:rPr lang="en-GB" dirty="0">
                <a:solidFill>
                  <a:schemeClr val="bg1"/>
                </a:solidFill>
              </a:rPr>
              <a:t>Manage Received Broadcasts</a:t>
            </a:r>
          </a:p>
        </p:txBody>
      </p:sp>
    </p:spTree>
    <p:extLst>
      <p:ext uri="{BB962C8B-B14F-4D97-AF65-F5344CB8AC3E}">
        <p14:creationId xmlns:p14="http://schemas.microsoft.com/office/powerpoint/2010/main" val="9939600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E99F-0DE6-AA7C-10EA-D1E3D47295DD}"/>
              </a:ext>
            </a:extLst>
          </p:cNvPr>
          <p:cNvSpPr>
            <a:spLocks noGrp="1"/>
          </p:cNvSpPr>
          <p:nvPr>
            <p:ph type="title"/>
          </p:nvPr>
        </p:nvSpPr>
        <p:spPr>
          <a:xfrm>
            <a:off x="2231136" y="188753"/>
            <a:ext cx="7729728" cy="1188720"/>
          </a:xfrm>
        </p:spPr>
        <p:txBody>
          <a:bodyPr/>
          <a:lstStyle/>
          <a:p>
            <a:r>
              <a:rPr lang="en-GB" dirty="0"/>
              <a:t>EMULATION of sms-cb</a:t>
            </a:r>
            <a:endParaRPr lang="en-KE" dirty="0"/>
          </a:p>
        </p:txBody>
      </p:sp>
      <p:pic>
        <p:nvPicPr>
          <p:cNvPr id="5" name="Picture 4">
            <a:extLst>
              <a:ext uri="{FF2B5EF4-FFF2-40B4-BE49-F238E27FC236}">
                <a16:creationId xmlns:a16="http://schemas.microsoft.com/office/drawing/2014/main" id="{2B6CF073-59A5-20B3-B18C-7B08319CA5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6801" y="2987144"/>
            <a:ext cx="1504063" cy="1501000"/>
          </a:xfrm>
          <a:prstGeom prst="rect">
            <a:avLst/>
          </a:prstGeom>
        </p:spPr>
      </p:pic>
      <p:pic>
        <p:nvPicPr>
          <p:cNvPr id="7" name="Picture 6">
            <a:extLst>
              <a:ext uri="{FF2B5EF4-FFF2-40B4-BE49-F238E27FC236}">
                <a16:creationId xmlns:a16="http://schemas.microsoft.com/office/drawing/2014/main" id="{D63A9C33-A3A4-2A25-D2F5-BE5456DB87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236" y="4109440"/>
            <a:ext cx="1231900" cy="1231900"/>
          </a:xfrm>
          <a:prstGeom prst="rect">
            <a:avLst/>
          </a:prstGeom>
        </p:spPr>
      </p:pic>
      <p:pic>
        <p:nvPicPr>
          <p:cNvPr id="9" name="Picture 8">
            <a:extLst>
              <a:ext uri="{FF2B5EF4-FFF2-40B4-BE49-F238E27FC236}">
                <a16:creationId xmlns:a16="http://schemas.microsoft.com/office/drawing/2014/main" id="{235869D9-7CC5-3A9D-D43B-F72AE139E7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5754" y="2222863"/>
            <a:ext cx="1185382" cy="1001527"/>
          </a:xfrm>
          <a:prstGeom prst="rect">
            <a:avLst/>
          </a:prstGeom>
        </p:spPr>
      </p:pic>
      <p:pic>
        <p:nvPicPr>
          <p:cNvPr id="11" name="Picture 10">
            <a:extLst>
              <a:ext uri="{FF2B5EF4-FFF2-40B4-BE49-F238E27FC236}">
                <a16:creationId xmlns:a16="http://schemas.microsoft.com/office/drawing/2014/main" id="{5D9F92DB-207C-4597-5714-61C8FC71EA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07123" y="2897373"/>
            <a:ext cx="2003053" cy="2003053"/>
          </a:xfrm>
          <a:prstGeom prst="rect">
            <a:avLst/>
          </a:prstGeom>
        </p:spPr>
      </p:pic>
      <p:cxnSp>
        <p:nvCxnSpPr>
          <p:cNvPr id="10" name="Straight Arrow Connector 9">
            <a:extLst>
              <a:ext uri="{FF2B5EF4-FFF2-40B4-BE49-F238E27FC236}">
                <a16:creationId xmlns:a16="http://schemas.microsoft.com/office/drawing/2014/main" id="{D9C23BB3-9D42-1D7F-0173-31A938D073B7}"/>
              </a:ext>
            </a:extLst>
          </p:cNvPr>
          <p:cNvCxnSpPr>
            <a:cxnSpLocks/>
            <a:stCxn id="5" idx="1"/>
          </p:cNvCxnSpPr>
          <p:nvPr/>
        </p:nvCxnSpPr>
        <p:spPr>
          <a:xfrm flipH="1">
            <a:off x="6710176" y="3737644"/>
            <a:ext cx="1746625" cy="0"/>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875700-DFF2-5045-63DD-56FEA244A9F7}"/>
              </a:ext>
            </a:extLst>
          </p:cNvPr>
          <p:cNvCxnSpPr>
            <a:cxnSpLocks/>
            <a:stCxn id="9" idx="3"/>
          </p:cNvCxnSpPr>
          <p:nvPr/>
        </p:nvCxnSpPr>
        <p:spPr>
          <a:xfrm>
            <a:off x="2231136" y="2723627"/>
            <a:ext cx="2974977" cy="74750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2A40666-21C6-86DA-6DCF-35CAAD6E3B65}"/>
              </a:ext>
            </a:extLst>
          </p:cNvPr>
          <p:cNvCxnSpPr/>
          <p:nvPr/>
        </p:nvCxnSpPr>
        <p:spPr>
          <a:xfrm flipH="1">
            <a:off x="1955800" y="4109440"/>
            <a:ext cx="2751323" cy="79098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6BE7A23-0FDC-3103-CA03-2006B714CB86}"/>
              </a:ext>
            </a:extLst>
          </p:cNvPr>
          <p:cNvSpPr txBox="1"/>
          <p:nvPr/>
        </p:nvSpPr>
        <p:spPr>
          <a:xfrm>
            <a:off x="4382550" y="1533612"/>
            <a:ext cx="3426900" cy="369332"/>
          </a:xfrm>
          <a:prstGeom prst="rect">
            <a:avLst/>
          </a:prstGeom>
          <a:noFill/>
        </p:spPr>
        <p:txBody>
          <a:bodyPr wrap="none" rtlCol="0">
            <a:spAutoFit/>
          </a:bodyPr>
          <a:lstStyle/>
          <a:p>
            <a:r>
              <a:rPr lang="en-GB" dirty="0">
                <a:solidFill>
                  <a:schemeClr val="bg1"/>
                </a:solidFill>
              </a:rPr>
              <a:t>CLIENT-SERVER ARCHITECTURE</a:t>
            </a:r>
            <a:endParaRPr lang="en-KE" dirty="0">
              <a:solidFill>
                <a:schemeClr val="bg1"/>
              </a:solidFill>
            </a:endParaRPr>
          </a:p>
        </p:txBody>
      </p:sp>
    </p:spTree>
    <p:extLst>
      <p:ext uri="{BB962C8B-B14F-4D97-AF65-F5344CB8AC3E}">
        <p14:creationId xmlns:p14="http://schemas.microsoft.com/office/powerpoint/2010/main" val="659235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E99F-0DE6-AA7C-10EA-D1E3D47295DD}"/>
              </a:ext>
            </a:extLst>
          </p:cNvPr>
          <p:cNvSpPr>
            <a:spLocks noGrp="1"/>
          </p:cNvSpPr>
          <p:nvPr>
            <p:ph type="title"/>
          </p:nvPr>
        </p:nvSpPr>
        <p:spPr>
          <a:xfrm>
            <a:off x="2231136" y="192592"/>
            <a:ext cx="7729728" cy="1188720"/>
          </a:xfrm>
        </p:spPr>
        <p:txBody>
          <a:bodyPr/>
          <a:lstStyle/>
          <a:p>
            <a:r>
              <a:rPr lang="en-GB" dirty="0"/>
              <a:t>EMULATION of sms-cb</a:t>
            </a:r>
            <a:endParaRPr lang="en-KE" dirty="0"/>
          </a:p>
        </p:txBody>
      </p:sp>
      <p:pic>
        <p:nvPicPr>
          <p:cNvPr id="5" name="Picture 4">
            <a:extLst>
              <a:ext uri="{FF2B5EF4-FFF2-40B4-BE49-F238E27FC236}">
                <a16:creationId xmlns:a16="http://schemas.microsoft.com/office/drawing/2014/main" id="{2B6CF073-59A5-20B3-B18C-7B08319CA5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8201" y="3003933"/>
            <a:ext cx="1504063" cy="1501000"/>
          </a:xfrm>
          <a:prstGeom prst="rect">
            <a:avLst/>
          </a:prstGeom>
        </p:spPr>
      </p:pic>
      <p:pic>
        <p:nvPicPr>
          <p:cNvPr id="7" name="Picture 6">
            <a:extLst>
              <a:ext uri="{FF2B5EF4-FFF2-40B4-BE49-F238E27FC236}">
                <a16:creationId xmlns:a16="http://schemas.microsoft.com/office/drawing/2014/main" id="{D63A9C33-A3A4-2A25-D2F5-BE5456DB87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228" y="3902673"/>
            <a:ext cx="602260" cy="602260"/>
          </a:xfrm>
          <a:prstGeom prst="rect">
            <a:avLst/>
          </a:prstGeom>
        </p:spPr>
      </p:pic>
      <p:pic>
        <p:nvPicPr>
          <p:cNvPr id="9" name="Picture 8">
            <a:extLst>
              <a:ext uri="{FF2B5EF4-FFF2-40B4-BE49-F238E27FC236}">
                <a16:creationId xmlns:a16="http://schemas.microsoft.com/office/drawing/2014/main" id="{235869D9-7CC5-3A9D-D43B-F72AE139E7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61" y="2686013"/>
            <a:ext cx="712821" cy="602261"/>
          </a:xfrm>
          <a:prstGeom prst="rect">
            <a:avLst/>
          </a:prstGeom>
        </p:spPr>
      </p:pic>
      <p:pic>
        <p:nvPicPr>
          <p:cNvPr id="11" name="Picture 10">
            <a:extLst>
              <a:ext uri="{FF2B5EF4-FFF2-40B4-BE49-F238E27FC236}">
                <a16:creationId xmlns:a16="http://schemas.microsoft.com/office/drawing/2014/main" id="{5D9F92DB-207C-4597-5714-61C8FC71EA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31973" y="3338481"/>
            <a:ext cx="798326" cy="798326"/>
          </a:xfrm>
          <a:prstGeom prst="rect">
            <a:avLst/>
          </a:prstGeom>
        </p:spPr>
      </p:pic>
      <p:cxnSp>
        <p:nvCxnSpPr>
          <p:cNvPr id="10" name="Straight Arrow Connector 9">
            <a:extLst>
              <a:ext uri="{FF2B5EF4-FFF2-40B4-BE49-F238E27FC236}">
                <a16:creationId xmlns:a16="http://schemas.microsoft.com/office/drawing/2014/main" id="{D9C23BB3-9D42-1D7F-0173-31A938D073B7}"/>
              </a:ext>
            </a:extLst>
          </p:cNvPr>
          <p:cNvCxnSpPr>
            <a:cxnSpLocks/>
            <a:stCxn id="5" idx="1"/>
            <a:endCxn id="11" idx="3"/>
          </p:cNvCxnSpPr>
          <p:nvPr/>
        </p:nvCxnSpPr>
        <p:spPr>
          <a:xfrm flipH="1" flipV="1">
            <a:off x="2630299" y="3737644"/>
            <a:ext cx="1787902" cy="16789"/>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875700-DFF2-5045-63DD-56FEA244A9F7}"/>
              </a:ext>
            </a:extLst>
          </p:cNvPr>
          <p:cNvCxnSpPr>
            <a:cxnSpLocks/>
            <a:stCxn id="9" idx="3"/>
          </p:cNvCxnSpPr>
          <p:nvPr/>
        </p:nvCxnSpPr>
        <p:spPr>
          <a:xfrm>
            <a:off x="1251282" y="2987144"/>
            <a:ext cx="866773" cy="58258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2A40666-21C6-86DA-6DCF-35CAAD6E3B65}"/>
              </a:ext>
            </a:extLst>
          </p:cNvPr>
          <p:cNvCxnSpPr>
            <a:cxnSpLocks/>
          </p:cNvCxnSpPr>
          <p:nvPr/>
        </p:nvCxnSpPr>
        <p:spPr>
          <a:xfrm flipH="1">
            <a:off x="965200" y="3902673"/>
            <a:ext cx="939800" cy="33274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6BE7A23-0FDC-3103-CA03-2006B714CB86}"/>
              </a:ext>
            </a:extLst>
          </p:cNvPr>
          <p:cNvSpPr txBox="1"/>
          <p:nvPr/>
        </p:nvSpPr>
        <p:spPr>
          <a:xfrm>
            <a:off x="4785320" y="1607254"/>
            <a:ext cx="2621359" cy="369332"/>
          </a:xfrm>
          <a:prstGeom prst="rect">
            <a:avLst/>
          </a:prstGeom>
          <a:noFill/>
        </p:spPr>
        <p:txBody>
          <a:bodyPr wrap="none" rtlCol="0">
            <a:spAutoFit/>
          </a:bodyPr>
          <a:lstStyle/>
          <a:p>
            <a:r>
              <a:rPr lang="en-GB" dirty="0">
                <a:solidFill>
                  <a:schemeClr val="bg1"/>
                </a:solidFill>
              </a:rPr>
              <a:t>SERVER ARCHITECTURE</a:t>
            </a:r>
            <a:endParaRPr lang="en-KE" dirty="0">
              <a:solidFill>
                <a:schemeClr val="bg1"/>
              </a:solidFill>
            </a:endParaRPr>
          </a:p>
        </p:txBody>
      </p:sp>
      <p:pic>
        <p:nvPicPr>
          <p:cNvPr id="28" name="Picture 27">
            <a:extLst>
              <a:ext uri="{FF2B5EF4-FFF2-40B4-BE49-F238E27FC236}">
                <a16:creationId xmlns:a16="http://schemas.microsoft.com/office/drawing/2014/main" id="{8AA513C8-F462-0B3B-F0E6-F2A1B926BD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31256" y="2000511"/>
            <a:ext cx="1050307" cy="1050307"/>
          </a:xfrm>
          <a:prstGeom prst="rect">
            <a:avLst/>
          </a:prstGeom>
        </p:spPr>
      </p:pic>
      <p:sp>
        <p:nvSpPr>
          <p:cNvPr id="29" name="TextBox 28">
            <a:extLst>
              <a:ext uri="{FF2B5EF4-FFF2-40B4-BE49-F238E27FC236}">
                <a16:creationId xmlns:a16="http://schemas.microsoft.com/office/drawing/2014/main" id="{212292B7-2EF3-0F6C-4B43-EA19A4177FB3}"/>
              </a:ext>
            </a:extLst>
          </p:cNvPr>
          <p:cNvSpPr txBox="1"/>
          <p:nvPr/>
        </p:nvSpPr>
        <p:spPr>
          <a:xfrm>
            <a:off x="5922264" y="2246288"/>
            <a:ext cx="1291336" cy="2646878"/>
          </a:xfrm>
          <a:prstGeom prst="rect">
            <a:avLst/>
          </a:prstGeom>
          <a:noFill/>
        </p:spPr>
        <p:txBody>
          <a:bodyPr wrap="square" rtlCol="0">
            <a:spAutoFit/>
          </a:bodyPr>
          <a:lstStyle/>
          <a:p>
            <a:r>
              <a:rPr lang="en-GB" sz="16600" dirty="0">
                <a:solidFill>
                  <a:schemeClr val="bg1"/>
                </a:solidFill>
              </a:rPr>
              <a:t>{</a:t>
            </a:r>
            <a:endParaRPr lang="en-KE" sz="16600" dirty="0">
              <a:solidFill>
                <a:schemeClr val="bg1"/>
              </a:solidFill>
            </a:endParaRPr>
          </a:p>
        </p:txBody>
      </p:sp>
      <p:grpSp>
        <p:nvGrpSpPr>
          <p:cNvPr id="36" name="Group 35">
            <a:extLst>
              <a:ext uri="{FF2B5EF4-FFF2-40B4-BE49-F238E27FC236}">
                <a16:creationId xmlns:a16="http://schemas.microsoft.com/office/drawing/2014/main" id="{0E383BDA-AE08-591D-7299-0FCB2671B1A0}"/>
              </a:ext>
            </a:extLst>
          </p:cNvPr>
          <p:cNvGrpSpPr/>
          <p:nvPr/>
        </p:nvGrpSpPr>
        <p:grpSpPr>
          <a:xfrm>
            <a:off x="7517285" y="2175253"/>
            <a:ext cx="1981799" cy="1570785"/>
            <a:chOff x="7517285" y="2175253"/>
            <a:chExt cx="1981799" cy="1570785"/>
          </a:xfrm>
        </p:grpSpPr>
        <p:pic>
          <p:nvPicPr>
            <p:cNvPr id="31" name="Picture 30">
              <a:extLst>
                <a:ext uri="{FF2B5EF4-FFF2-40B4-BE49-F238E27FC236}">
                  <a16:creationId xmlns:a16="http://schemas.microsoft.com/office/drawing/2014/main" id="{28354E6E-C17A-34F2-5F65-B6673A5F7AF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10166" y="2743398"/>
              <a:ext cx="798019" cy="1002640"/>
            </a:xfrm>
            <a:prstGeom prst="rect">
              <a:avLst/>
            </a:prstGeom>
          </p:spPr>
        </p:pic>
        <p:pic>
          <p:nvPicPr>
            <p:cNvPr id="35" name="Picture 34">
              <a:extLst>
                <a:ext uri="{FF2B5EF4-FFF2-40B4-BE49-F238E27FC236}">
                  <a16:creationId xmlns:a16="http://schemas.microsoft.com/office/drawing/2014/main" id="{A0BECF0F-C591-DB19-85D7-4F90431BC03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17285" y="2175253"/>
              <a:ext cx="1981799" cy="494195"/>
            </a:xfrm>
            <a:prstGeom prst="rect">
              <a:avLst/>
            </a:prstGeom>
          </p:spPr>
        </p:pic>
      </p:grpSp>
      <p:grpSp>
        <p:nvGrpSpPr>
          <p:cNvPr id="40" name="Group 39">
            <a:extLst>
              <a:ext uri="{FF2B5EF4-FFF2-40B4-BE49-F238E27FC236}">
                <a16:creationId xmlns:a16="http://schemas.microsoft.com/office/drawing/2014/main" id="{24483D1D-4866-4B54-45D4-0BB73BDFFA1B}"/>
              </a:ext>
            </a:extLst>
          </p:cNvPr>
          <p:cNvGrpSpPr/>
          <p:nvPr/>
        </p:nvGrpSpPr>
        <p:grpSpPr>
          <a:xfrm>
            <a:off x="7406679" y="3847519"/>
            <a:ext cx="1835759" cy="1489367"/>
            <a:chOff x="7406679" y="3847519"/>
            <a:chExt cx="1835759" cy="1489367"/>
          </a:xfrm>
        </p:grpSpPr>
        <p:pic>
          <p:nvPicPr>
            <p:cNvPr id="38" name="Picture 37">
              <a:extLst>
                <a:ext uri="{FF2B5EF4-FFF2-40B4-BE49-F238E27FC236}">
                  <a16:creationId xmlns:a16="http://schemas.microsoft.com/office/drawing/2014/main" id="{A3FEF48B-3866-CBE5-6587-D1333FF7CF6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17285" y="4289136"/>
              <a:ext cx="1518928" cy="1047750"/>
            </a:xfrm>
            <a:prstGeom prst="rect">
              <a:avLst/>
            </a:prstGeom>
          </p:spPr>
        </p:pic>
        <p:sp>
          <p:nvSpPr>
            <p:cNvPr id="39" name="TextBox 38">
              <a:extLst>
                <a:ext uri="{FF2B5EF4-FFF2-40B4-BE49-F238E27FC236}">
                  <a16:creationId xmlns:a16="http://schemas.microsoft.com/office/drawing/2014/main" id="{B1BC3C30-2F20-7FAF-E4B3-D0F95A34088F}"/>
                </a:ext>
              </a:extLst>
            </p:cNvPr>
            <p:cNvSpPr txBox="1"/>
            <p:nvPr/>
          </p:nvSpPr>
          <p:spPr>
            <a:xfrm>
              <a:off x="7406679" y="3847519"/>
              <a:ext cx="1835759" cy="369332"/>
            </a:xfrm>
            <a:prstGeom prst="rect">
              <a:avLst/>
            </a:prstGeom>
            <a:noFill/>
          </p:spPr>
          <p:txBody>
            <a:bodyPr wrap="none" rtlCol="0">
              <a:spAutoFit/>
            </a:bodyPr>
            <a:lstStyle/>
            <a:p>
              <a:r>
                <a:rPr lang="en-GB" dirty="0">
                  <a:solidFill>
                    <a:schemeClr val="bg1"/>
                  </a:solidFill>
                </a:rPr>
                <a:t>Compute Module</a:t>
              </a:r>
              <a:endParaRPr lang="en-KE" dirty="0">
                <a:solidFill>
                  <a:schemeClr val="bg1"/>
                </a:solidFill>
              </a:endParaRPr>
            </a:p>
          </p:txBody>
        </p:sp>
      </p:grpSp>
    </p:spTree>
    <p:extLst>
      <p:ext uri="{BB962C8B-B14F-4D97-AF65-F5344CB8AC3E}">
        <p14:creationId xmlns:p14="http://schemas.microsoft.com/office/powerpoint/2010/main" val="16295596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18"/>
                                        </p:tgtEl>
                                        <p:attrNameLst>
                                          <p:attrName>style.textDecorationUnderline</p:attrName>
                                        </p:attrNameLst>
                                      </p:cBhvr>
                                      <p:to>
                                        <p:strVal val="tru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0"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9" grpId="0"/>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914</TotalTime>
  <Words>720</Words>
  <Application>Microsoft Office PowerPoint</Application>
  <PresentationFormat>Widescreen</PresentationFormat>
  <Paragraphs>133</Paragraphs>
  <Slides>16</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Arial</vt:lpstr>
      <vt:lpstr>Calibri</vt:lpstr>
      <vt:lpstr>Cambria</vt:lpstr>
      <vt:lpstr>Cambria Math</vt:lpstr>
      <vt:lpstr>Cascadia Code</vt:lpstr>
      <vt:lpstr>Gill Sans MT</vt:lpstr>
      <vt:lpstr>MJXc-TeX-main-R</vt:lpstr>
      <vt:lpstr>MJXc-TeX-math-I</vt:lpstr>
      <vt:lpstr>MJXc-TeX-size3-R</vt:lpstr>
      <vt:lpstr>MJXc-TeX-size4-R</vt:lpstr>
      <vt:lpstr>Times New Roman</vt:lpstr>
      <vt:lpstr>Parcel</vt:lpstr>
      <vt:lpstr>PROJECT PRESENTATION</vt:lpstr>
      <vt:lpstr>PROBLEM STATEMENT</vt:lpstr>
      <vt:lpstr>Problem statement (Cont.)</vt:lpstr>
      <vt:lpstr>Problem statement (Cont.)</vt:lpstr>
      <vt:lpstr>Problem statement (Cont.)</vt:lpstr>
      <vt:lpstr>SMS-Cell Broadcasting (SMS-CB)</vt:lpstr>
      <vt:lpstr>Project Objectives</vt:lpstr>
      <vt:lpstr>EMULATION of sms-cb</vt:lpstr>
      <vt:lpstr>EMULATION of sms-cb</vt:lpstr>
      <vt:lpstr>EMULATION of sms-cb</vt:lpstr>
      <vt:lpstr>EMULATION of sms-cb</vt:lpstr>
      <vt:lpstr>EMULATION of sms-cb</vt:lpstr>
      <vt:lpstr>EMULATION of sms-cb</vt:lpstr>
      <vt:lpstr>Broadcaster view</vt:lpstr>
      <vt:lpstr>Client View</vt:lpstr>
      <vt:lpstr>System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Dominic Kimeu</dc:creator>
  <cp:lastModifiedBy>Dominic Kimeu</cp:lastModifiedBy>
  <cp:revision>4</cp:revision>
  <dcterms:created xsi:type="dcterms:W3CDTF">2023-05-26T16:34:58Z</dcterms:created>
  <dcterms:modified xsi:type="dcterms:W3CDTF">2023-05-27T19:39:10Z</dcterms:modified>
</cp:coreProperties>
</file>