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3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2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03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7"/>
            <a:ext cx="12192000" cy="56708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9864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708"/>
            <a:ext cx="2743200" cy="365125"/>
          </a:xfrm>
        </p:spPr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6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5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9884-70EA-4539-B76E-329B0212B8FA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64B-1A22-4BD0-9D94-B24A1B537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lossary/TC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ko/docs/Glossary/T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9578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/>
              <a:t>HTTP </a:t>
            </a:r>
            <a:r>
              <a:rPr lang="ko-KR" altLang="en-US" sz="7200" dirty="0" smtClean="0"/>
              <a:t>통신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822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76454"/>
            <a:ext cx="12192000" cy="5670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General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요청과 응답에 모두 적용되지만</a:t>
            </a:r>
            <a:r>
              <a:rPr lang="en-US" altLang="ko-KR" dirty="0"/>
              <a:t>, </a:t>
            </a:r>
            <a:r>
              <a:rPr lang="ko-KR" altLang="en-US" dirty="0"/>
              <a:t>데이터와는 관련이 없는 헤더</a:t>
            </a:r>
          </a:p>
          <a:p>
            <a:pPr marL="0" indent="0">
              <a:buNone/>
            </a:pPr>
            <a:r>
              <a:rPr lang="en-US" altLang="ko-KR" dirty="0"/>
              <a:t>: Date, Connection (</a:t>
            </a:r>
            <a:r>
              <a:rPr lang="ko-KR" altLang="en-US" dirty="0"/>
              <a:t>클라이언트와 서버 간의 연결에 대한 옵션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Request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요청하는 클라이언트에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Host, User-Agent, Cookie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Response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서버 자체에 대한 정보</a:t>
            </a:r>
            <a:r>
              <a:rPr lang="en-US" altLang="ko-KR" dirty="0"/>
              <a:t>, </a:t>
            </a:r>
            <a:r>
              <a:rPr lang="ko-KR" altLang="en-US" dirty="0"/>
              <a:t>응답에 대한 부가적인 정보를 포함하는 헤더</a:t>
            </a:r>
          </a:p>
          <a:p>
            <a:pPr marL="0" indent="0">
              <a:buNone/>
            </a:pPr>
            <a:r>
              <a:rPr lang="en-US" altLang="ko-KR" dirty="0"/>
              <a:t>: Server, Allow, </a:t>
            </a:r>
            <a:r>
              <a:rPr lang="en-US" altLang="ko-KR" dirty="0" err="1"/>
              <a:t>ETag</a:t>
            </a:r>
            <a:r>
              <a:rPr lang="en-US" altLang="ko-KR" dirty="0"/>
              <a:t>, Access-Control-Allow-Origin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b="1" dirty="0"/>
              <a:t>* </a:t>
            </a:r>
            <a:r>
              <a:rPr lang="en-US" altLang="ko-KR" b="1" dirty="0"/>
              <a:t>Entity Header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콘텐츠의 길이나 </a:t>
            </a:r>
            <a:r>
              <a:rPr lang="en-US" altLang="ko-KR" dirty="0"/>
              <a:t>MIME </a:t>
            </a:r>
            <a:r>
              <a:rPr lang="ko-KR" altLang="en-US" dirty="0"/>
              <a:t>타입과 같이 </a:t>
            </a:r>
            <a:r>
              <a:rPr lang="en-US" altLang="ko-KR" dirty="0"/>
              <a:t>Entity Body</a:t>
            </a:r>
            <a:r>
              <a:rPr lang="ko-KR" altLang="en-US" dirty="0"/>
              <a:t>에 대한 자세한 정보를 포함하는 헤더</a:t>
            </a:r>
          </a:p>
          <a:p>
            <a:pPr marL="0" indent="0">
              <a:buNone/>
            </a:pPr>
            <a:r>
              <a:rPr lang="en-US" altLang="ko-KR" dirty="0"/>
              <a:t>: Content-Type, Content-Length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3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8552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85523"/>
            <a:ext cx="12192000" cy="29454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GET </a:t>
            </a:r>
            <a:r>
              <a:rPr lang="en-US" altLang="ko-KR" sz="2400" dirty="0"/>
              <a:t>: </a:t>
            </a:r>
            <a:r>
              <a:rPr lang="ko-KR" altLang="en-US" sz="2400" dirty="0"/>
              <a:t>존재하는 자원에 대한 요청</a:t>
            </a:r>
          </a:p>
          <a:p>
            <a:r>
              <a:rPr lang="en-US" altLang="ko-KR" sz="2400" dirty="0"/>
              <a:t>POST : </a:t>
            </a:r>
            <a:r>
              <a:rPr lang="ko-KR" altLang="en-US" sz="2400" dirty="0"/>
              <a:t>새로운 자원을 생성</a:t>
            </a:r>
          </a:p>
          <a:p>
            <a:r>
              <a:rPr lang="en-US" altLang="ko-KR" sz="2400" dirty="0"/>
              <a:t>PUT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전체를 갱신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PATCH : </a:t>
            </a:r>
            <a:r>
              <a:rPr lang="ko-KR" altLang="en-US" sz="2400" dirty="0"/>
              <a:t>존재하는 자원에 대한 변경 </a:t>
            </a:r>
            <a:r>
              <a:rPr lang="en-US" altLang="ko-KR" sz="2400" dirty="0"/>
              <a:t>(</a:t>
            </a:r>
            <a:r>
              <a:rPr lang="ko-KR" altLang="en-US" sz="2400" dirty="0"/>
              <a:t>자원 일부를 교체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DELETE : </a:t>
            </a:r>
            <a:r>
              <a:rPr lang="ko-KR" altLang="en-US" sz="2400" dirty="0"/>
              <a:t>존재하는 자원에 대한 삭제</a:t>
            </a:r>
          </a:p>
          <a:p>
            <a:r>
              <a:rPr lang="en-US" altLang="ko-KR" sz="2400" dirty="0"/>
              <a:t>OPTIONS : </a:t>
            </a:r>
            <a:r>
              <a:rPr lang="ko-KR" altLang="en-US" sz="2400" dirty="0"/>
              <a:t>웹 서버에 지원되는 메서드의 종류를 확인할 경우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3580619"/>
            <a:ext cx="12192000" cy="48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/>
              <a:t>* </a:t>
            </a:r>
            <a:r>
              <a:rPr lang="en-US" altLang="ko-KR" sz="2400" b="1" dirty="0" smtClean="0"/>
              <a:t>HTTP Method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4215739"/>
            <a:ext cx="12192000" cy="2541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1xx : Informational - </a:t>
            </a:r>
            <a:r>
              <a:rPr lang="ko-KR" altLang="en-US" dirty="0" smtClean="0"/>
              <a:t>요청 정보를 처리 중</a:t>
            </a:r>
          </a:p>
          <a:p>
            <a:r>
              <a:rPr lang="en-US" altLang="ko-KR" dirty="0" smtClean="0"/>
              <a:t>2xx : Success - </a:t>
            </a:r>
            <a:r>
              <a:rPr lang="ko-KR" altLang="en-US" dirty="0" smtClean="0"/>
              <a:t>요청을 정상적으로 처리함</a:t>
            </a:r>
          </a:p>
          <a:p>
            <a:r>
              <a:rPr lang="en-US" altLang="ko-KR" dirty="0" smtClean="0"/>
              <a:t>3xx : Redirection - </a:t>
            </a:r>
            <a:r>
              <a:rPr lang="ko-KR" altLang="en-US" dirty="0" smtClean="0"/>
              <a:t>요청을 완료하기 위해 추가 동작이 필요함</a:t>
            </a:r>
          </a:p>
          <a:p>
            <a:r>
              <a:rPr lang="en-US" altLang="ko-KR" dirty="0" smtClean="0"/>
              <a:t>4xx : Client Error - </a:t>
            </a:r>
            <a:r>
              <a:rPr lang="ko-KR" altLang="en-US" dirty="0" smtClean="0"/>
              <a:t>클라이언트의 요청 오류</a:t>
            </a:r>
          </a:p>
          <a:p>
            <a:r>
              <a:rPr lang="en-US" altLang="ko-KR" dirty="0" smtClean="0"/>
              <a:t>5xx : Server Error - </a:t>
            </a:r>
            <a:r>
              <a:rPr lang="ko-KR" altLang="en-US" dirty="0" smtClean="0"/>
              <a:t>서버 측 오류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1091" y="1161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전송하는 방식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1091" y="6309360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프로그래머가 잘 못 만듦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…(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소스 코드가 잘 못 됨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통신 프로토콜이란</a:t>
            </a:r>
            <a:r>
              <a:rPr lang="en-US" altLang="ko-KR" b="1" dirty="0" smtClean="0"/>
              <a:t>,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/>
              <a:t>통신 </a:t>
            </a:r>
            <a:r>
              <a:rPr lang="ko-KR" altLang="en-US" sz="3200" dirty="0" err="1"/>
              <a:t>규약이라고도</a:t>
            </a:r>
            <a:r>
              <a:rPr lang="ko-KR" altLang="en-US" sz="3200" dirty="0"/>
              <a:t> 하며 컴퓨터나 원거리 통신 장비 사이에서 </a:t>
            </a:r>
            <a:r>
              <a:rPr lang="ko-KR" altLang="en-US" sz="3200" dirty="0" err="1"/>
              <a:t>메세지를</a:t>
            </a:r>
            <a:r>
              <a:rPr lang="ko-KR" altLang="en-US" sz="3200" dirty="0"/>
              <a:t> 주고받는 양식과 규칙의 체계입니다</a:t>
            </a:r>
            <a:r>
              <a:rPr lang="en-US" altLang="ko-KR" sz="320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dirty="0"/>
              <a:t>이는 신호 체계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데이터의 표현법</a:t>
            </a:r>
            <a:r>
              <a:rPr lang="en-US" altLang="ko-KR" sz="3200" dirty="0"/>
              <a:t>, </a:t>
            </a:r>
            <a:r>
              <a:rPr lang="ko-KR" altLang="en-US" sz="3200" dirty="0"/>
              <a:t>인증</a:t>
            </a:r>
            <a:r>
              <a:rPr lang="en-US" altLang="ko-KR" sz="3200" dirty="0"/>
              <a:t>, </a:t>
            </a:r>
            <a:r>
              <a:rPr lang="ko-KR" altLang="en-US" sz="3200" dirty="0"/>
              <a:t>오류 검증 등의 기능을 포함할 수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구성은 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매체</a:t>
            </a:r>
            <a:r>
              <a:rPr lang="en-US" altLang="ko-KR" sz="3200" dirty="0"/>
              <a:t>, </a:t>
            </a:r>
            <a:r>
              <a:rPr lang="ko-KR" altLang="en-US" sz="3200" dirty="0"/>
              <a:t>단자</a:t>
            </a:r>
            <a:r>
              <a:rPr lang="en-US" altLang="ko-KR" sz="3200" dirty="0"/>
              <a:t>, </a:t>
            </a:r>
            <a:r>
              <a:rPr lang="ko-KR" altLang="en-US" sz="3200" dirty="0"/>
              <a:t>전송 신호</a:t>
            </a:r>
            <a:r>
              <a:rPr lang="en-US" altLang="ko-KR" sz="3200" dirty="0"/>
              <a:t>, </a:t>
            </a:r>
            <a:r>
              <a:rPr lang="ko-KR" altLang="en-US" sz="3200" dirty="0"/>
              <a:t>회선 규격</a:t>
            </a:r>
            <a:r>
              <a:rPr lang="en-US" altLang="ko-KR" sz="3200" dirty="0"/>
              <a:t>)</a:t>
            </a:r>
            <a:r>
              <a:rPr lang="ko-KR" altLang="en-US" sz="3200" dirty="0"/>
              <a:t>과 논리적 측면</a:t>
            </a:r>
            <a:r>
              <a:rPr lang="en-US" altLang="ko-KR" sz="3200" dirty="0"/>
              <a:t>(</a:t>
            </a:r>
            <a:r>
              <a:rPr lang="ko-KR" altLang="en-US" sz="3200" dirty="0"/>
              <a:t>자료 형식 단위</a:t>
            </a:r>
            <a:r>
              <a:rPr lang="en-US" altLang="ko-KR" sz="3200" dirty="0"/>
              <a:t>, </a:t>
            </a:r>
            <a:r>
              <a:rPr lang="ko-KR" altLang="en-US" sz="3200" dirty="0"/>
              <a:t>자료 전송 절차</a:t>
            </a:r>
            <a:r>
              <a:rPr lang="en-US" altLang="ko-KR" sz="3200" dirty="0"/>
              <a:t>)</a:t>
            </a:r>
            <a:r>
              <a:rPr lang="ko-KR" altLang="en-US" sz="3200" dirty="0"/>
              <a:t>으로 이루어집니다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998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1" y="0"/>
            <a:ext cx="9851422" cy="42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906" y="4262050"/>
            <a:ext cx="11442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클라이언트와 </a:t>
            </a:r>
            <a:r>
              <a:rPr lang="ko-KR" altLang="en-US" sz="2400" dirty="0"/>
              <a:t>서버들은 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스트림과 대조적으로</a:t>
            </a:r>
            <a:r>
              <a:rPr lang="en-US" altLang="ko-KR" sz="2400" dirty="0"/>
              <a:t>) </a:t>
            </a:r>
            <a:r>
              <a:rPr lang="ko-KR" altLang="en-US" sz="2400" dirty="0"/>
              <a:t>개별적인 메시지 교환에 의해 </a:t>
            </a:r>
            <a:r>
              <a:rPr lang="ko-KR" altLang="en-US" sz="2400" dirty="0" smtClean="0"/>
              <a:t>통신한다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브라우저인 </a:t>
            </a:r>
            <a:r>
              <a:rPr lang="ko-KR" altLang="en-US" sz="2400" dirty="0"/>
              <a:t>클라이언트에 의해 전송되는 메시지를 요청</a:t>
            </a:r>
            <a:r>
              <a:rPr lang="en-US" altLang="ko-KR" sz="2400" dirty="0"/>
              <a:t>(</a:t>
            </a:r>
            <a:r>
              <a:rPr lang="en-US" altLang="ko-KR" sz="2400" i="1" dirty="0"/>
              <a:t>requests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부르며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그에 </a:t>
            </a:r>
            <a:r>
              <a:rPr lang="ko-KR" altLang="en-US" sz="2400" dirty="0"/>
              <a:t>대해 서버에서 응답으로 전송되는 메시지를 응답</a:t>
            </a:r>
            <a:r>
              <a:rPr lang="en-US" altLang="ko-KR" sz="2400" dirty="0"/>
              <a:t>(</a:t>
            </a:r>
            <a:r>
              <a:rPr lang="en-US" altLang="ko-KR" sz="2400" i="1" dirty="0"/>
              <a:t>responses</a:t>
            </a:r>
            <a:r>
              <a:rPr lang="en-US" altLang="ko-KR" sz="2400" dirty="0"/>
              <a:t>)</a:t>
            </a:r>
            <a:r>
              <a:rPr lang="ko-KR" altLang="en-US" sz="2400" dirty="0"/>
              <a:t>이라고 </a:t>
            </a:r>
            <a:r>
              <a:rPr lang="ko-KR" altLang="en-US" sz="2400" dirty="0" smtClean="0"/>
              <a:t>부른다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488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HTTP</a:t>
            </a:r>
            <a:r>
              <a:rPr lang="ko-KR" altLang="en-US" b="1" dirty="0"/>
              <a:t>는 </a:t>
            </a:r>
            <a:r>
              <a:rPr lang="en-US" altLang="ko-KR" b="1" dirty="0"/>
              <a:t>HTML </a:t>
            </a:r>
            <a:r>
              <a:rPr lang="ko-KR" altLang="en-US" b="1" dirty="0"/>
              <a:t>문서와 같은 리소스들을 가져올 수 있도록 </a:t>
            </a:r>
            <a:r>
              <a:rPr lang="ko-KR" altLang="en-US" b="1" dirty="0" smtClean="0"/>
              <a:t>해주는 프로토콜이다</a:t>
            </a:r>
            <a:r>
              <a:rPr lang="en-US" altLang="ko-KR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HTTP</a:t>
            </a:r>
            <a:r>
              <a:rPr lang="ko-KR" altLang="en-US" dirty="0"/>
              <a:t>는 웹에서 이루어지는 모든 데이터 교환의 기초이며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프로토콜이란 </a:t>
            </a:r>
            <a:r>
              <a:rPr lang="en-US" altLang="ko-KR" dirty="0"/>
              <a:t>(</a:t>
            </a:r>
            <a:r>
              <a:rPr lang="ko-KR" altLang="en-US" dirty="0"/>
              <a:t>보통 웹브라우저인</a:t>
            </a:r>
            <a:r>
              <a:rPr lang="en-US" altLang="ko-KR" dirty="0"/>
              <a:t>) </a:t>
            </a:r>
            <a:r>
              <a:rPr lang="ko-KR" altLang="en-US" dirty="0"/>
              <a:t>수신자 측에 의해 요청이 초기화되는 프로토콜을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완전한 문서는 텍스트</a:t>
            </a:r>
            <a:r>
              <a:rPr lang="en-US" altLang="ko-KR" dirty="0"/>
              <a:t>, </a:t>
            </a:r>
            <a:r>
              <a:rPr lang="ko-KR" altLang="en-US" dirty="0"/>
              <a:t>레이아웃 설명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스크립트 등 불러온</a:t>
            </a:r>
            <a:r>
              <a:rPr lang="en-US" altLang="ko-KR" dirty="0"/>
              <a:t>(fetched) </a:t>
            </a:r>
            <a:r>
              <a:rPr lang="ko-KR" altLang="en-US" dirty="0"/>
              <a:t>하위 문서들로 </a:t>
            </a:r>
            <a:r>
              <a:rPr lang="ko-KR" altLang="en-US" dirty="0" smtClean="0"/>
              <a:t>재구성된다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3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73"/>
            <a:ext cx="12192000" cy="60914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004" y="5852160"/>
            <a:ext cx="5278581" cy="473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1585" y="5765906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★ </a:t>
            </a:r>
            <a:r>
              <a:rPr lang="ko-KR" altLang="en-US" dirty="0" smtClean="0">
                <a:solidFill>
                  <a:srgbClr val="FF0000"/>
                </a:solidFill>
              </a:rPr>
              <a:t> 중요 ★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외우기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5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00" y="93057"/>
            <a:ext cx="11324800" cy="66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HTTP Protocol</a:t>
            </a:r>
            <a:r>
              <a:rPr lang="ko-KR" altLang="en-US" b="1" dirty="0"/>
              <a:t>의 </a:t>
            </a:r>
            <a:r>
              <a:rPr lang="ko-KR" altLang="en-US" b="1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에서는 클라이언트가 서버에 요청 </a:t>
            </a:r>
            <a:r>
              <a:rPr lang="ko-KR" altLang="en-US" dirty="0" err="1"/>
              <a:t>메세지를</a:t>
            </a:r>
            <a:r>
              <a:rPr lang="ko-KR" altLang="en-US" dirty="0"/>
              <a:t> 보내고 서버는 클라이언트의 요청에 대한 응답을 반환합니다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연결 상태를 유지하지 않는 </a:t>
            </a:r>
            <a:r>
              <a:rPr lang="ko-KR" altLang="en-US" dirty="0" err="1"/>
              <a:t>비연결성</a:t>
            </a:r>
            <a:r>
              <a:rPr lang="ko-KR" altLang="en-US" dirty="0"/>
              <a:t> 프로토콜이며</a:t>
            </a:r>
            <a:r>
              <a:rPr lang="en-US" altLang="ko-KR" dirty="0"/>
              <a:t>, </a:t>
            </a:r>
            <a:r>
              <a:rPr lang="ko-KR" altLang="en-US" b="1" dirty="0"/>
              <a:t>요청과 응답</a:t>
            </a:r>
            <a:r>
              <a:rPr lang="en-US" altLang="ko-KR" b="1" dirty="0"/>
              <a:t>(request, response) </a:t>
            </a:r>
            <a:r>
              <a:rPr lang="ko-KR" altLang="en-US" b="1" dirty="0"/>
              <a:t>방식</a:t>
            </a:r>
            <a:r>
              <a:rPr lang="ko-KR" altLang="en-US" dirty="0"/>
              <a:t>으로 </a:t>
            </a:r>
            <a:r>
              <a:rPr lang="ko-KR" altLang="en-US" dirty="0" smtClean="0"/>
              <a:t>동작한다</a:t>
            </a:r>
            <a:r>
              <a:rPr lang="en-US" altLang="ko-KR" dirty="0"/>
              <a:t>. </a:t>
            </a:r>
            <a:r>
              <a:rPr lang="en-US" altLang="ko-KR" dirty="0" smtClean="0"/>
              <a:t>(</a:t>
            </a:r>
            <a:r>
              <a:rPr lang="ko-KR" altLang="en-US" dirty="0" err="1"/>
              <a:t>비연결성</a:t>
            </a:r>
            <a:r>
              <a:rPr lang="ko-KR" altLang="en-US" dirty="0"/>
              <a:t> 프로토콜의 단점을 해결하기 위해 </a:t>
            </a:r>
            <a:r>
              <a:rPr lang="en-US" altLang="ko-KR" dirty="0" smtClean="0">
                <a:solidFill>
                  <a:srgbClr val="FF0000"/>
                </a:solidFill>
              </a:rPr>
              <a:t>Cookie(</a:t>
            </a:r>
            <a:r>
              <a:rPr lang="ko-KR" altLang="en-US" dirty="0" smtClean="0">
                <a:solidFill>
                  <a:srgbClr val="FF0000"/>
                </a:solidFill>
              </a:rPr>
              <a:t>클라이언트의 저장소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와</a:t>
            </a:r>
            <a:r>
              <a:rPr lang="ko-KR" altLang="en-US" dirty="0"/>
              <a:t> </a:t>
            </a:r>
            <a:r>
              <a:rPr lang="en-US" altLang="ko-KR" dirty="0" smtClean="0">
                <a:solidFill>
                  <a:srgbClr val="FF0000"/>
                </a:solidFill>
              </a:rPr>
              <a:t>Session(</a:t>
            </a:r>
            <a:r>
              <a:rPr lang="ko-KR" altLang="en-US" dirty="0" smtClean="0">
                <a:solidFill>
                  <a:srgbClr val="FF0000"/>
                </a:solidFill>
              </a:rPr>
              <a:t>서버에서의 저장소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이</a:t>
            </a:r>
            <a:r>
              <a:rPr lang="ko-KR" altLang="en-US" dirty="0"/>
              <a:t> </a:t>
            </a:r>
            <a:r>
              <a:rPr lang="ko-KR" altLang="en-US" dirty="0" smtClean="0"/>
              <a:t>등장하였다</a:t>
            </a:r>
            <a:r>
              <a:rPr lang="en-US" altLang="ko-KR" dirty="0" smtClean="0"/>
              <a:t>.)</a:t>
            </a:r>
            <a:r>
              <a:rPr lang="en-US" altLang="ko-KR" dirty="0"/>
              <a:t>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연결 상태를 유지하지 않는다는 말은 서버는 응답 메시지를 반환한 후에 클라이언트의 상태를 저장하지 않는다는 </a:t>
            </a:r>
            <a:r>
              <a:rPr lang="ko-KR" altLang="en-US" dirty="0" smtClean="0"/>
              <a:t>것이다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HTTP </a:t>
            </a:r>
            <a:r>
              <a:rPr lang="ko-KR" altLang="en-US" dirty="0"/>
              <a:t>프로토콜은 상태가 없는 프로토콜</a:t>
            </a:r>
            <a:r>
              <a:rPr lang="en-US" altLang="ko-KR" dirty="0"/>
              <a:t>, </a:t>
            </a:r>
            <a:r>
              <a:rPr lang="ko-KR" altLang="en-US" b="1" dirty="0" err="1"/>
              <a:t>무상태성</a:t>
            </a:r>
            <a:r>
              <a:rPr lang="en-US" altLang="ko-KR" b="1" dirty="0"/>
              <a:t>(stateless)</a:t>
            </a:r>
            <a:r>
              <a:rPr lang="ko-KR" altLang="en-US" dirty="0"/>
              <a:t>라고도 </a:t>
            </a:r>
            <a:r>
              <a:rPr lang="ko-KR" altLang="en-US" dirty="0" smtClean="0"/>
              <a:t>불린다</a:t>
            </a:r>
            <a:r>
              <a:rPr lang="en-US" altLang="ko-KR" dirty="0"/>
              <a:t>.  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여기서 상태가 없다라는 말은 데이터를 주고받기 위한 각각의 데이터 요청이 서로 독립적으로 관리가 된다는 말이고</a:t>
            </a:r>
            <a:r>
              <a:rPr lang="en-US" altLang="ko-KR" dirty="0"/>
              <a:t>, </a:t>
            </a:r>
            <a:r>
              <a:rPr lang="ko-KR" altLang="en-US" dirty="0"/>
              <a:t>이전 데이터 요청과 다음 데이터 요청이 서로 관련이 없다는 </a:t>
            </a:r>
            <a:r>
              <a:rPr lang="ko-KR" altLang="en-US" dirty="0" smtClean="0"/>
              <a:t>뜻이다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76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" y="8997"/>
            <a:ext cx="10803172" cy="4197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437" y="4272677"/>
            <a:ext cx="11664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1990</a:t>
            </a:r>
            <a:r>
              <a:rPr lang="ko-KR" altLang="en-US" dirty="0"/>
              <a:t>년대 초에 설계된 </a:t>
            </a:r>
            <a:r>
              <a:rPr lang="en-US" altLang="ko-KR" dirty="0"/>
              <a:t>HTTP</a:t>
            </a:r>
            <a:r>
              <a:rPr lang="ko-KR" altLang="en-US" dirty="0"/>
              <a:t>는 거듭하여 진화해온 확장 가능한 </a:t>
            </a:r>
            <a:r>
              <a:rPr lang="ko-KR" altLang="en-US" dirty="0" smtClean="0"/>
              <a:t>프로토콜이다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애플리케이션 계층의 프로토콜로</a:t>
            </a:r>
            <a:r>
              <a:rPr lang="en-US" altLang="ko-KR" dirty="0"/>
              <a:t>, </a:t>
            </a:r>
            <a:r>
              <a:rPr lang="ko-KR" altLang="en-US" dirty="0"/>
              <a:t>신뢰 가능한 전송 프로토콜이라면 이론상으로는 무엇이든 사용할 수 있으나 </a:t>
            </a:r>
            <a:r>
              <a:rPr lang="en-US" altLang="ko-KR" u="sng" dirty="0">
                <a:hlinkClick r:id="rId3"/>
              </a:rPr>
              <a:t>TCP</a:t>
            </a:r>
            <a:r>
              <a:rPr lang="ko-KR" altLang="en-US" dirty="0"/>
              <a:t> 혹은 암호화된 </a:t>
            </a:r>
            <a:r>
              <a:rPr lang="en-US" altLang="ko-KR" dirty="0"/>
              <a:t>TCP </a:t>
            </a:r>
            <a:r>
              <a:rPr lang="ko-KR" altLang="en-US" dirty="0"/>
              <a:t>연결인 </a:t>
            </a:r>
            <a:r>
              <a:rPr lang="en-US" altLang="ko-KR" u="sng" dirty="0">
                <a:hlinkClick r:id="rId4"/>
              </a:rPr>
              <a:t>TLS</a:t>
            </a:r>
            <a:r>
              <a:rPr lang="ko-KR" altLang="en-US" dirty="0"/>
              <a:t>를 통해 </a:t>
            </a:r>
            <a:r>
              <a:rPr lang="ko-KR" altLang="en-US" dirty="0" smtClean="0"/>
              <a:t>전송된다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의 확장성 덕분에</a:t>
            </a:r>
            <a:r>
              <a:rPr lang="en-US" altLang="ko-KR" dirty="0"/>
              <a:t>, </a:t>
            </a:r>
            <a:r>
              <a:rPr lang="ko-KR" altLang="en-US" dirty="0"/>
              <a:t>오늘날 하이퍼텍스트 문서 뿐만 아니라 이미지와 비디오 혹은 </a:t>
            </a:r>
            <a:r>
              <a:rPr lang="en-US" altLang="ko-KR" dirty="0"/>
              <a:t>HTML </a:t>
            </a:r>
            <a:r>
              <a:rPr lang="ko-KR" altLang="en-US" dirty="0"/>
              <a:t>폼 결과와 같은 내용을 서버로 포스트</a:t>
            </a:r>
            <a:r>
              <a:rPr lang="en-US" altLang="ko-KR" dirty="0"/>
              <a:t>(POST)</a:t>
            </a:r>
            <a:r>
              <a:rPr lang="ko-KR" altLang="en-US" dirty="0"/>
              <a:t>하기 위해서도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HTTP</a:t>
            </a:r>
            <a:r>
              <a:rPr lang="ko-KR" altLang="en-US" dirty="0"/>
              <a:t>는 또한 필요할 때마다 웹 페이지를 갱신하기 위해 문서의 일부를 가져오는데 사용될 수도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0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ko-KR" sz="3600" b="1" dirty="0"/>
              <a:t>Http Request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구조</a:t>
            </a:r>
            <a:r>
              <a:rPr lang="en-US" altLang="ko-KR" sz="3600" b="1" dirty="0" smtClean="0"/>
              <a:t>(Request </a:t>
            </a:r>
            <a:r>
              <a:rPr lang="en-US" altLang="ko-KR" sz="3600" b="1" dirty="0"/>
              <a:t>Line, Header Lines, </a:t>
            </a:r>
            <a:r>
              <a:rPr lang="en-US" altLang="ko-KR" sz="3600" b="1" dirty="0" smtClean="0"/>
              <a:t>Body)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890336"/>
            <a:ext cx="12192000" cy="59676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b="1" dirty="0"/>
              <a:t>Request </a:t>
            </a:r>
            <a:r>
              <a:rPr lang="en-US" altLang="ko-KR" sz="1800" b="1" dirty="0" smtClean="0"/>
              <a:t>Line : </a:t>
            </a:r>
            <a:r>
              <a:rPr lang="en-US" altLang="ko-KR" sz="1800" dirty="0" smtClean="0"/>
              <a:t>request</a:t>
            </a:r>
            <a:r>
              <a:rPr lang="ko-KR" altLang="en-US" sz="1800" dirty="0"/>
              <a:t>가 시작되는 줄 </a:t>
            </a:r>
            <a:r>
              <a:rPr lang="en-US" altLang="ko-KR" sz="1800" dirty="0"/>
              <a:t>(request line)</a:t>
            </a:r>
            <a:r>
              <a:rPr lang="ko-KR" altLang="en-US" sz="1800" dirty="0"/>
              <a:t>에는 다음과 같은 정보를 </a:t>
            </a:r>
            <a:r>
              <a:rPr lang="ko-KR" altLang="en-US" sz="1800" dirty="0" smtClean="0"/>
              <a:t>담는다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1. HTTP </a:t>
            </a:r>
            <a:r>
              <a:rPr lang="ko-KR" altLang="en-US" sz="1800" dirty="0"/>
              <a:t>메서드 </a:t>
            </a:r>
            <a:r>
              <a:rPr lang="en-US" altLang="ko-KR" sz="1800" dirty="0"/>
              <a:t>(GET, POST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사용해 서버가 수행해야 할 동작을 </a:t>
            </a:r>
            <a:r>
              <a:rPr lang="ko-KR" altLang="en-US" sz="1800" dirty="0" smtClean="0"/>
              <a:t>나타낸다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요청 타겟 </a:t>
            </a:r>
            <a:r>
              <a:rPr lang="en-US" altLang="ko-KR" sz="1800" dirty="0"/>
              <a:t>(URL, </a:t>
            </a:r>
            <a:r>
              <a:rPr lang="ko-KR" altLang="en-US" sz="1800" dirty="0"/>
              <a:t>또는 </a:t>
            </a:r>
            <a:r>
              <a:rPr lang="ko-KR" altLang="en-US" sz="1800" dirty="0" err="1"/>
              <a:t>포르토콜</a:t>
            </a:r>
            <a:r>
              <a:rPr lang="en-US" altLang="ko-KR" sz="1800" dirty="0"/>
              <a:t>, </a:t>
            </a:r>
            <a:r>
              <a:rPr lang="ko-KR" altLang="en-US" sz="1800" dirty="0"/>
              <a:t>포트</a:t>
            </a:r>
            <a:r>
              <a:rPr lang="en-US" altLang="ko-KR" sz="1800" dirty="0"/>
              <a:t>, </a:t>
            </a:r>
            <a:r>
              <a:rPr lang="ko-KR" altLang="en-US" sz="1800" dirty="0"/>
              <a:t>도메인</a:t>
            </a:r>
            <a:r>
              <a:rPr lang="en-US" altLang="ko-KR" sz="1800" dirty="0"/>
              <a:t>)</a:t>
            </a:r>
            <a:r>
              <a:rPr lang="ko-KR" altLang="en-US" sz="1800" dirty="0"/>
              <a:t>을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이들은 요청 컨텍스트에 의해 특정 </a:t>
            </a:r>
            <a:r>
              <a:rPr lang="ko-KR" altLang="en-US" sz="1800" dirty="0" smtClean="0"/>
              <a:t>지어진다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3. HTTP </a:t>
            </a:r>
            <a:r>
              <a:rPr lang="ko-KR" altLang="en-US" sz="1800" dirty="0"/>
              <a:t>버전이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응답 메시지에 사용할 </a:t>
            </a:r>
            <a:r>
              <a:rPr lang="en-US" altLang="ko-KR" sz="1800" dirty="0"/>
              <a:t>HTTP </a:t>
            </a:r>
            <a:r>
              <a:rPr lang="ko-KR" altLang="en-US" sz="1800" dirty="0"/>
              <a:t>버전을 알려주는 역할을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Header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요청에 들어가는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 기본 구조를 </a:t>
            </a:r>
            <a:r>
              <a:rPr lang="ko-KR" altLang="en-US" sz="1800" dirty="0" smtClean="0"/>
              <a:t>따른다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대소문자 구분 없는 문자열 다음 콜론 </a:t>
            </a:r>
            <a:r>
              <a:rPr lang="en-US" altLang="ko-KR" sz="1800" dirty="0"/>
              <a:t>(' : ')</a:t>
            </a:r>
            <a:r>
              <a:rPr lang="ko-KR" altLang="en-US" sz="1800" dirty="0"/>
              <a:t>이 붙으며</a:t>
            </a:r>
            <a:r>
              <a:rPr lang="en-US" altLang="ko-KR" sz="1800" dirty="0"/>
              <a:t>, </a:t>
            </a:r>
            <a:r>
              <a:rPr lang="ko-KR" altLang="en-US" sz="1800" dirty="0"/>
              <a:t>그 뒤에 오는 값은 헤더에 따라 </a:t>
            </a:r>
            <a:r>
              <a:rPr lang="ko-KR" altLang="en-US" sz="1800" dirty="0" smtClean="0"/>
              <a:t>달라진다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헤더를 세분화하면 </a:t>
            </a:r>
            <a:r>
              <a:rPr lang="en-US" altLang="ko-KR" sz="1800" dirty="0"/>
              <a:t>General Header, Request Header, Entity Header</a:t>
            </a:r>
            <a:r>
              <a:rPr lang="ko-KR" altLang="en-US" sz="1800" dirty="0"/>
              <a:t>으로 나눌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Body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dirty="0"/>
              <a:t>- request</a:t>
            </a:r>
            <a:r>
              <a:rPr lang="ko-KR" altLang="en-US" sz="1800" dirty="0"/>
              <a:t>의 마지막 부분에 </a:t>
            </a:r>
            <a:r>
              <a:rPr lang="ko-KR" altLang="en-US" sz="1800" dirty="0" smtClean="0"/>
              <a:t>들어간다</a:t>
            </a:r>
            <a:r>
              <a:rPr lang="en-US" altLang="ko-KR" sz="1800" dirty="0"/>
              <a:t>. </a:t>
            </a:r>
            <a:r>
              <a:rPr lang="ko-KR" altLang="en-US" sz="1800" dirty="0"/>
              <a:t>모든 요청에 들어가지는 않고 </a:t>
            </a:r>
            <a:r>
              <a:rPr lang="en-US" altLang="ko-KR" sz="1800" dirty="0"/>
              <a:t>Get, HEAD, DELETE, OPTIONS</a:t>
            </a:r>
            <a:r>
              <a:rPr lang="ko-KR" altLang="en-US" sz="1800" dirty="0"/>
              <a:t>처럼 리소스를 가지고 오는 요청은 대부분 본문을 필요로 하지 </a:t>
            </a:r>
            <a:r>
              <a:rPr lang="ko-KR" altLang="en-US" sz="1800" dirty="0" smtClean="0"/>
              <a:t>않는다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바디는 단일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(single-resource bodies), </a:t>
            </a:r>
            <a:r>
              <a:rPr lang="ko-KR" altLang="en-US" sz="1800" dirty="0"/>
              <a:t>다중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본문</a:t>
            </a:r>
            <a:r>
              <a:rPr lang="en-US" altLang="ko-KR" sz="1800" dirty="0"/>
              <a:t>(multiple-resource bodies)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나눠진다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1528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395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HTTP 통신</vt:lpstr>
      <vt:lpstr>통신 프로토콜이란,</vt:lpstr>
      <vt:lpstr>PowerPoint 프레젠테이션</vt:lpstr>
      <vt:lpstr>HTTP 개요</vt:lpstr>
      <vt:lpstr>PowerPoint 프레젠테이션</vt:lpstr>
      <vt:lpstr>PowerPoint 프레젠테이션</vt:lpstr>
      <vt:lpstr>HTTP Protocol의 특징</vt:lpstr>
      <vt:lpstr>PowerPoint 프레젠테이션</vt:lpstr>
      <vt:lpstr>Http Request의 구조(Request Line, Header Lines, Body) </vt:lpstr>
      <vt:lpstr>Header 의 종류</vt:lpstr>
      <vt:lpstr>* HTTP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통신</dc:title>
  <dc:creator>green</dc:creator>
  <cp:lastModifiedBy>green</cp:lastModifiedBy>
  <cp:revision>11</cp:revision>
  <dcterms:created xsi:type="dcterms:W3CDTF">2023-10-18T23:32:07Z</dcterms:created>
  <dcterms:modified xsi:type="dcterms:W3CDTF">2023-10-19T01:54:46Z</dcterms:modified>
</cp:coreProperties>
</file>