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2" r:id="rId4"/>
    <p:sldId id="299" r:id="rId5"/>
    <p:sldId id="290" r:id="rId6"/>
    <p:sldId id="289" r:id="rId7"/>
    <p:sldId id="258" r:id="rId8"/>
    <p:sldId id="259" r:id="rId9"/>
    <p:sldId id="260" r:id="rId10"/>
    <p:sldId id="303" r:id="rId11"/>
    <p:sldId id="291" r:id="rId12"/>
    <p:sldId id="297" r:id="rId13"/>
    <p:sldId id="298" r:id="rId14"/>
    <p:sldId id="295" r:id="rId15"/>
    <p:sldId id="304" r:id="rId16"/>
    <p:sldId id="300" r:id="rId17"/>
    <p:sldId id="30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2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2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0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1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6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84E77-D62F-4C77-90DB-A0053C537DCD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35E4-2297-42C9-8106-0D5BE3024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5.jpeg"/><Relationship Id="rId7" Type="http://schemas.openxmlformats.org/officeDocument/2006/relationships/image" Target="../media/image1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Data Analysis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Jungsoon Choi</a:t>
            </a:r>
          </a:p>
          <a:p>
            <a:r>
              <a:rPr lang="en-US" altLang="ko-KR" dirty="0" smtClean="0"/>
              <a:t>Dec. 6,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7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selection in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 each age group,</a:t>
            </a:r>
          </a:p>
          <a:p>
            <a:pPr lvl="1"/>
            <a:r>
              <a:rPr lang="en-US" altLang="ko-KR" b="1" dirty="0" smtClean="0"/>
              <a:t>[Ver1]</a:t>
            </a:r>
            <a:r>
              <a:rPr lang="en-US" altLang="ko-KR" dirty="0" smtClean="0"/>
              <a:t> Stepwise </a:t>
            </a:r>
            <a:r>
              <a:rPr lang="en-US" altLang="ko-KR" dirty="0" smtClean="0"/>
              <a:t>method based on AIC </a:t>
            </a:r>
            <a:r>
              <a:rPr lang="en-US" altLang="ko-KR" dirty="0" smtClean="0"/>
              <a:t>(smaller AIC, better model)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[Ver2] </a:t>
            </a:r>
            <a:r>
              <a:rPr lang="en-US" altLang="ko-KR" dirty="0" smtClean="0"/>
              <a:t>dropping non-significant variable and smaller RMSE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30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81348" y="1541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22575" y="154173"/>
            <a:ext cx="55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Poi.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49291" y="16153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8284" y="4400551"/>
            <a:ext cx="6299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Linear Reg.: CI is too wide (</a:t>
            </a:r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Poisson Reg. provides smaller CI width.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Except 0-1y, NB Reg. provides smaller RMSE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</a:t>
            </a:r>
            <a:r>
              <a:rPr lang="en-US" altLang="ko-KR" dirty="0" smtClean="0"/>
              <a:t>n age 0-1y &amp; 2-4y, RMSE values are too large.</a:t>
            </a:r>
            <a:endParaRPr lang="en-US" altLang="ko-KR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7" y="606668"/>
            <a:ext cx="3426983" cy="34269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26550" y="1976522"/>
            <a:ext cx="171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CI is too wide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88" y="530863"/>
            <a:ext cx="3515212" cy="351521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64" y="606669"/>
            <a:ext cx="3323494" cy="33234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07" y="4538133"/>
            <a:ext cx="4831773" cy="19998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271" y="10218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Ver1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805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19205" y="179894"/>
            <a:ext cx="6030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/>
              <a:t>LR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36865" y="15067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0-1y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892143" y="15067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2-4y</a:t>
            </a:r>
            <a:endParaRPr lang="ko-KR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662657" y="3322840"/>
            <a:ext cx="675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5-14y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29735" y="3379647"/>
            <a:ext cx="5309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15+</a:t>
            </a:r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2" y="456893"/>
            <a:ext cx="2788903" cy="27889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44" y="473839"/>
            <a:ext cx="2778496" cy="27784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9" y="3783435"/>
            <a:ext cx="2923126" cy="29231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76" y="3702812"/>
            <a:ext cx="3046943" cy="3046943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662131" y="1312257"/>
          <a:ext cx="3886200" cy="14668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3871783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7954444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16666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434271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473436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0-1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&gt;14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70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592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77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213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90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080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1495.80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9122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619205" y="989092"/>
            <a:ext cx="22704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Summary of IR in data</a:t>
            </a:r>
            <a:endParaRPr lang="ko-KR" altLang="en-US" sz="1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9271" y="10218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Ver1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44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20162" y="196839"/>
            <a:ext cx="15013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/>
              <a:t>Poisson</a:t>
            </a:r>
            <a:endParaRPr lang="ko-KR" alt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34402" y="3357473"/>
            <a:ext cx="25416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Re-calculated IR for all age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6865" y="15067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0-1y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4892143" y="150673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2-4y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1662657" y="3322840"/>
            <a:ext cx="675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5-14y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5229735" y="3379647"/>
            <a:ext cx="5309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15+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70" y="513025"/>
            <a:ext cx="2770628" cy="27706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83" y="590744"/>
            <a:ext cx="2788903" cy="27889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76" y="3738550"/>
            <a:ext cx="2884121" cy="28841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10" y="3738550"/>
            <a:ext cx="3045466" cy="3045466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7626249" y="1464236"/>
          <a:ext cx="3886200" cy="14668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3871783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7954444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16666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434271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473436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0-1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&gt;14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70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592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77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213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90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080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1495.80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9122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95360" y="1089460"/>
            <a:ext cx="22704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Summary of IR in data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9271" y="10218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Ver1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138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94799" y="312255"/>
            <a:ext cx="7040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/>
              <a:t>NB</a:t>
            </a:r>
            <a:endParaRPr lang="ko-KR" altLang="en-US" sz="20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35570"/>
              </p:ext>
            </p:extLst>
          </p:nvPr>
        </p:nvGraphicFramePr>
        <p:xfrm>
          <a:off x="7787475" y="1477733"/>
          <a:ext cx="3886200" cy="146685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33871783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7954444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16666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434271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473436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0-1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&gt;14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705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592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1st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775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213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90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3rd Qu.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314.75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116.70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080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1495.80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9122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95360" y="1089460"/>
            <a:ext cx="22704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/>
              <a:t>Summary of IR in data</a:t>
            </a:r>
            <a:endParaRPr lang="ko-KR" altLang="en-US" sz="15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199271" y="102186"/>
            <a:ext cx="6936656" cy="6780317"/>
            <a:chOff x="199271" y="102186"/>
            <a:chExt cx="6936656" cy="6780317"/>
          </a:xfrm>
        </p:grpSpPr>
        <p:sp>
          <p:nvSpPr>
            <p:cNvPr id="17" name="TextBox 16"/>
            <p:cNvSpPr txBox="1"/>
            <p:nvPr/>
          </p:nvSpPr>
          <p:spPr>
            <a:xfrm>
              <a:off x="1936865" y="150673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0-1y</a:t>
              </a:r>
              <a:endParaRPr lang="ko-KR" altLang="en-US" sz="15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2143" y="150673"/>
              <a:ext cx="5693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 smtClean="0"/>
                <a:t>2-4y</a:t>
              </a:r>
              <a:endParaRPr lang="ko-KR" altLang="en-US" sz="15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62657" y="3322840"/>
              <a:ext cx="6751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5-14y</a:t>
              </a:r>
              <a:endParaRPr lang="ko-KR" altLang="en-US" sz="15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29735" y="3379647"/>
              <a:ext cx="5309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15+</a:t>
              </a:r>
              <a:endParaRPr lang="ko-KR" altLang="en-US" sz="15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54" y="561339"/>
              <a:ext cx="2673999" cy="267399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965" y="543906"/>
              <a:ext cx="2835741" cy="283574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20" y="3702812"/>
              <a:ext cx="3179690" cy="317969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237" y="3702813"/>
              <a:ext cx="3179690" cy="317969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99271" y="102186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Ver1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163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0" y="340765"/>
            <a:ext cx="12002641" cy="61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6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43514" y="286852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NB </a:t>
            </a:r>
            <a:r>
              <a:rPr lang="en-US" altLang="ko-KR" dirty="0" smtClean="0"/>
              <a:t>(Ver1)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1" y="716462"/>
            <a:ext cx="4370830" cy="4370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271" y="10218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Ver2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51" y="5256430"/>
            <a:ext cx="6725646" cy="14929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85399" y="347130"/>
            <a:ext cx="118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NB </a:t>
            </a:r>
            <a:r>
              <a:rPr lang="en-US" altLang="ko-KR" dirty="0" smtClean="0"/>
              <a:t>(Ver2)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92" y="716462"/>
            <a:ext cx="4290645" cy="4290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7763" y="5376439"/>
            <a:ext cx="410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NB with Ver2 provides better calibration and RMSE output.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4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1809" y="-44950"/>
            <a:ext cx="18433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/>
              <a:t>NB </a:t>
            </a:r>
            <a:r>
              <a:rPr lang="en-US" altLang="ko-KR" sz="3000" dirty="0" smtClean="0"/>
              <a:t>(Ver2)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464459" y="41867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0-1y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2877" y="45934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2-4y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1233997" y="3610594"/>
            <a:ext cx="6751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5-14y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823447" y="3640357"/>
            <a:ext cx="5309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15+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7354539" y="5534104"/>
            <a:ext cx="45136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By comparing the </a:t>
            </a:r>
            <a:r>
              <a:rPr lang="en-US" altLang="ko-KR" sz="1500" dirty="0" smtClean="0"/>
              <a:t>NB with Ver1</a:t>
            </a:r>
            <a:endParaRPr lang="en-US" altLang="ko-KR" sz="1500" dirty="0" smtClean="0"/>
          </a:p>
          <a:p>
            <a:pPr marL="342900" indent="-342900">
              <a:buAutoNum type="arabicParenR"/>
            </a:pPr>
            <a:r>
              <a:rPr lang="en-US" altLang="ko-KR" sz="1500" dirty="0" smtClean="0"/>
              <a:t>0-1y: quite similar</a:t>
            </a:r>
          </a:p>
          <a:p>
            <a:pPr marL="342900" indent="-342900">
              <a:buAutoNum type="arabicParenR"/>
            </a:pPr>
            <a:r>
              <a:rPr lang="en-US" altLang="ko-KR" sz="1500" dirty="0" smtClean="0"/>
              <a:t>2-4y </a:t>
            </a:r>
            <a:r>
              <a:rPr lang="en-US" altLang="ko-KR" sz="1500" dirty="0" smtClean="0"/>
              <a:t>: larger </a:t>
            </a:r>
            <a:r>
              <a:rPr lang="en-US" altLang="ko-KR" sz="1500" dirty="0" smtClean="0"/>
              <a:t>IR</a:t>
            </a:r>
          </a:p>
          <a:p>
            <a:pPr marL="342900" indent="-342900">
              <a:buAutoNum type="arabicParenR"/>
            </a:pPr>
            <a:r>
              <a:rPr lang="en-US" altLang="ko-KR" sz="1500" dirty="0" smtClean="0"/>
              <a:t>5-14y</a:t>
            </a:r>
            <a:r>
              <a:rPr lang="en-US" altLang="ko-KR" sz="1500" dirty="0" smtClean="0"/>
              <a:t>: </a:t>
            </a:r>
            <a:r>
              <a:rPr lang="en-US" altLang="ko-KR" sz="1500" dirty="0" smtClean="0"/>
              <a:t>smaller </a:t>
            </a:r>
            <a:r>
              <a:rPr lang="en-US" altLang="ko-KR" sz="1500" dirty="0" smtClean="0"/>
              <a:t>IR </a:t>
            </a:r>
            <a:endParaRPr lang="en-US" altLang="ko-KR" sz="1500" dirty="0" smtClean="0"/>
          </a:p>
          <a:p>
            <a:pPr marL="342900" indent="-342900">
              <a:buAutoNum type="arabicParenR"/>
            </a:pPr>
            <a:r>
              <a:rPr lang="en-US" altLang="ko-KR" sz="1500" dirty="0" smtClean="0"/>
              <a:t>15</a:t>
            </a:r>
            <a:r>
              <a:rPr lang="en-US" altLang="ko-KR" sz="1500" dirty="0" smtClean="0"/>
              <a:t>+: quite larger IR in south areas 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2" y="782506"/>
            <a:ext cx="2857851" cy="28578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48" y="782506"/>
            <a:ext cx="2957764" cy="29577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" y="4010672"/>
            <a:ext cx="2797621" cy="27976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46" y="3992000"/>
            <a:ext cx="2829373" cy="2829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86259" y="78448"/>
            <a:ext cx="392550" cy="284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0-1y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523704" y="78448"/>
            <a:ext cx="392550" cy="284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2-4y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8682534" y="2665140"/>
            <a:ext cx="465490" cy="284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5-14y</a:t>
            </a:r>
            <a:endParaRPr lang="ko-KR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0916254" y="2637360"/>
            <a:ext cx="366026" cy="284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15+</a:t>
            </a:r>
            <a:endParaRPr lang="ko-KR" altLang="en-US" sz="15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94" y="392355"/>
            <a:ext cx="2085308" cy="224500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00" y="377008"/>
            <a:ext cx="2211442" cy="23692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22" y="2937608"/>
            <a:ext cx="2178526" cy="248758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55" y="2921842"/>
            <a:ext cx="2178526" cy="248758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251848" y="212271"/>
            <a:ext cx="465446" cy="325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Ver1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482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Original </a:t>
            </a:r>
            <a:r>
              <a:rPr lang="en-US" altLang="ko-KR" dirty="0"/>
              <a:t>Data:  </a:t>
            </a:r>
            <a:r>
              <a:rPr lang="en-US" altLang="ko-KR" dirty="0" smtClean="0"/>
              <a:t>af_tf_incidence_v10_edit_cov_20221114.xlsx</a:t>
            </a:r>
          </a:p>
          <a:p>
            <a:r>
              <a:rPr lang="en-US" altLang="ko-KR" dirty="0" smtClean="0"/>
              <a:t>Combined data: </a:t>
            </a:r>
            <a:r>
              <a:rPr lang="en-US" altLang="ko-KR" dirty="0" err="1" smtClean="0"/>
              <a:t>Outcome_Covariates_sites_catchment</a:t>
            </a:r>
            <a:r>
              <a:rPr lang="en-US" altLang="ko-KR" dirty="0" smtClean="0"/>
              <a:t> areas_v6.csv</a:t>
            </a:r>
          </a:p>
          <a:p>
            <a:endParaRPr lang="en-US" altLang="ko-KR" dirty="0"/>
          </a:p>
          <a:p>
            <a:r>
              <a:rPr lang="en-US" altLang="ko-KR" dirty="0" smtClean="0"/>
              <a:t>List of covariates (</a:t>
            </a:r>
            <a:r>
              <a:rPr lang="en-US" altLang="ko-KR" dirty="0" smtClean="0">
                <a:solidFill>
                  <a:srgbClr val="FF0000"/>
                </a:solidFill>
              </a:rPr>
              <a:t>16 variables</a:t>
            </a:r>
            <a:r>
              <a:rPr lang="en-US" altLang="ko-KR" dirty="0" smtClean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"improved_water","improved_sanitation“,"annual_rainfall","annual_mean_temp“,"stunting_prev","HIV_prev“,"travel_time_city","elevation","distance_water",”piped_water","piped_sanitation","surface_water","open_defecation","wasting","</a:t>
            </a:r>
            <a:r>
              <a:rPr lang="en-US" altLang="ko-KR" dirty="0"/>
              <a:t>underweight“, "</a:t>
            </a:r>
            <a:r>
              <a:rPr lang="en-US" altLang="ko-KR" dirty="0" err="1"/>
              <a:t>pop_size</a:t>
            </a:r>
            <a:r>
              <a:rPr lang="en-US" altLang="ko-KR" dirty="0"/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3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Transformation of covariates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Log(</a:t>
            </a:r>
            <a:r>
              <a:rPr lang="en-US" altLang="ko-KR" dirty="0" err="1" smtClean="0"/>
              <a:t>annual_rainfall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Log(</a:t>
            </a:r>
            <a:r>
              <a:rPr lang="en-US" altLang="ko-KR" dirty="0" err="1" smtClean="0"/>
              <a:t>pop_size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elevation/1000 (unit: km) due to the negative value (original unit: 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59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selection before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For each age group,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VIF&gt;10 (</a:t>
            </a:r>
            <a:r>
              <a:rPr lang="en-US" altLang="ko-KR" dirty="0" err="1" smtClean="0"/>
              <a:t>multicollinearity</a:t>
            </a:r>
            <a:r>
              <a:rPr lang="en-US" altLang="ko-KR" dirty="0" smtClean="0"/>
              <a:t> exists) =&gt; Drop variables</a:t>
            </a:r>
          </a:p>
          <a:p>
            <a:pPr lvl="1"/>
            <a:r>
              <a:rPr lang="en-US" altLang="ko-KR" dirty="0" smtClean="0"/>
              <a:t> In Poisson and NB modeling, variables with high correlated with other covariates and lower correlated with IR were dropped for </a:t>
            </a:r>
            <a:r>
              <a:rPr lang="en-US" altLang="ko-KR" dirty="0" smtClean="0"/>
              <a:t>the stable </a:t>
            </a:r>
            <a:r>
              <a:rPr lang="en-US" altLang="ko-KR" dirty="0" smtClean="0"/>
              <a:t>parameter estimation.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9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altLang="ko-KR" dirty="0" smtClean="0"/>
              <a:t>List of covariates excluded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05387"/>
              </p:ext>
            </p:extLst>
          </p:nvPr>
        </p:nvGraphicFramePr>
        <p:xfrm>
          <a:off x="585107" y="1175658"/>
          <a:ext cx="10885714" cy="509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466">
                  <a:extLst>
                    <a:ext uri="{9D8B030D-6E8A-4147-A177-3AD203B41FA5}">
                      <a16:colId xmlns:a16="http://schemas.microsoft.com/office/drawing/2014/main" val="4024811851"/>
                    </a:ext>
                  </a:extLst>
                </a:gridCol>
                <a:gridCol w="1192331">
                  <a:extLst>
                    <a:ext uri="{9D8B030D-6E8A-4147-A177-3AD203B41FA5}">
                      <a16:colId xmlns:a16="http://schemas.microsoft.com/office/drawing/2014/main" val="1227150164"/>
                    </a:ext>
                  </a:extLst>
                </a:gridCol>
                <a:gridCol w="1934777">
                  <a:extLst>
                    <a:ext uri="{9D8B030D-6E8A-4147-A177-3AD203B41FA5}">
                      <a16:colId xmlns:a16="http://schemas.microsoft.com/office/drawing/2014/main" val="322192033"/>
                    </a:ext>
                  </a:extLst>
                </a:gridCol>
                <a:gridCol w="2461378">
                  <a:extLst>
                    <a:ext uri="{9D8B030D-6E8A-4147-A177-3AD203B41FA5}">
                      <a16:colId xmlns:a16="http://schemas.microsoft.com/office/drawing/2014/main" val="3521641930"/>
                    </a:ext>
                  </a:extLst>
                </a:gridCol>
                <a:gridCol w="2157119">
                  <a:extLst>
                    <a:ext uri="{9D8B030D-6E8A-4147-A177-3AD203B41FA5}">
                      <a16:colId xmlns:a16="http://schemas.microsoft.com/office/drawing/2014/main" val="3777219354"/>
                    </a:ext>
                  </a:extLst>
                </a:gridCol>
                <a:gridCol w="2114643">
                  <a:extLst>
                    <a:ext uri="{9D8B030D-6E8A-4147-A177-3AD203B41FA5}">
                      <a16:colId xmlns:a16="http://schemas.microsoft.com/office/drawing/2014/main" val="2175374706"/>
                    </a:ext>
                  </a:extLst>
                </a:gridCol>
              </a:tblGrid>
              <a:tr h="1003629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 groups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 of obs.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VIF&gt;10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Additional covariates excluded for estimation (high correlated with</a:t>
                      </a:r>
                      <a:r>
                        <a:rPr lang="en-US" altLang="ko-KR" baseline="0" dirty="0" smtClean="0"/>
                        <a:t> other variables and lower correlated with IR)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00655"/>
                  </a:ext>
                </a:extLst>
              </a:tr>
              <a:tr h="6172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Covariates excluded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Additional covariates excluded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Poi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NB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60771"/>
                  </a:ext>
                </a:extLst>
              </a:tr>
              <a:tr h="83275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0-1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"underweight“</a:t>
                      </a:r>
                    </a:p>
                    <a:p>
                      <a:pPr latinLnBrk="1"/>
                      <a:r>
                        <a:rPr lang="en-US" altLang="ko-KR" dirty="0" smtClean="0"/>
                        <a:t>"</a:t>
                      </a:r>
                      <a:r>
                        <a:rPr lang="en-US" altLang="ko-KR" dirty="0" err="1" smtClean="0"/>
                        <a:t>improved_sanitation</a:t>
                      </a:r>
                      <a:r>
                        <a:rPr lang="en-US" altLang="ko-KR" dirty="0" smtClean="0"/>
                        <a:t>“</a:t>
                      </a:r>
                    </a:p>
                    <a:p>
                      <a:pPr latinLnBrk="1"/>
                      <a:r>
                        <a:rPr lang="en-US" altLang="ko-KR" dirty="0" smtClean="0"/>
                        <a:t>"</a:t>
                      </a:r>
                      <a:r>
                        <a:rPr lang="en-US" altLang="ko-KR" dirty="0" err="1" smtClean="0"/>
                        <a:t>annual_mean_temp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"</a:t>
                      </a:r>
                      <a:r>
                        <a:rPr lang="en-US" altLang="ko-KR" dirty="0" err="1" smtClean="0"/>
                        <a:t>stunting_prev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"</a:t>
                      </a:r>
                      <a:r>
                        <a:rPr lang="en-US" altLang="ko-KR" dirty="0" err="1" smtClean="0"/>
                        <a:t>piped_water</a:t>
                      </a:r>
                      <a:r>
                        <a:rPr lang="en-US" altLang="ko-KR" dirty="0" smtClean="0"/>
                        <a:t>“</a:t>
                      </a:r>
                    </a:p>
                    <a:p>
                      <a:pPr latinLnBrk="1"/>
                      <a:r>
                        <a:rPr lang="en-US" altLang="ko-KR" dirty="0" smtClean="0"/>
                        <a:t>"</a:t>
                      </a:r>
                      <a:r>
                        <a:rPr lang="en-US" altLang="ko-KR" dirty="0" err="1" smtClean="0"/>
                        <a:t>travel_time_city</a:t>
                      </a:r>
                      <a:r>
                        <a:rPr lang="en-US" altLang="ko-KR" dirty="0" smtClean="0"/>
                        <a:t>“</a:t>
                      </a:r>
                    </a:p>
                    <a:p>
                      <a:pPr latinLnBrk="1"/>
                      <a:r>
                        <a:rPr lang="en-US" altLang="ko-KR" dirty="0" smtClean="0"/>
                        <a:t>"</a:t>
                      </a:r>
                      <a:r>
                        <a:rPr lang="en-US" altLang="ko-KR" dirty="0" err="1" smtClean="0"/>
                        <a:t>improved_water</a:t>
                      </a:r>
                      <a:r>
                        <a:rPr lang="en-US" altLang="ko-KR" dirty="0" smtClean="0"/>
                        <a:t>"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34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"wasting"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451394"/>
                  </a:ext>
                </a:extLst>
              </a:tr>
              <a:tr h="760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6368"/>
                  </a:ext>
                </a:extLst>
              </a:tr>
              <a:tr h="760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5-14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97201"/>
                  </a:ext>
                </a:extLst>
              </a:tr>
              <a:tr h="760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&gt;14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4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81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19360" y="39014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Age: 0-1y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69" y="157763"/>
            <a:ext cx="8361485" cy="65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19360" y="39014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Age: 2-4y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5" y="0"/>
            <a:ext cx="7436670" cy="68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2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0719" y="414528"/>
            <a:ext cx="136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Age: 5-14y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2" y="202310"/>
            <a:ext cx="7190484" cy="65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0719" y="414528"/>
            <a:ext cx="136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Age: +15y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4" y="316522"/>
            <a:ext cx="7136475" cy="63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529</Words>
  <Application>Microsoft Office PowerPoint</Application>
  <PresentationFormat>와이드스크린</PresentationFormat>
  <Paragraphs>206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Data Analysis </vt:lpstr>
      <vt:lpstr>Data information</vt:lpstr>
      <vt:lpstr>Transformation of covariates</vt:lpstr>
      <vt:lpstr>Variable selection before modeling</vt:lpstr>
      <vt:lpstr>List of covariates excluded </vt:lpstr>
      <vt:lpstr>PowerPoint 프레젠테이션</vt:lpstr>
      <vt:lpstr>PowerPoint 프레젠테이션</vt:lpstr>
      <vt:lpstr>PowerPoint 프레젠테이션</vt:lpstr>
      <vt:lpstr>PowerPoint 프레젠테이션</vt:lpstr>
      <vt:lpstr>Variable selection in modeling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(ver5)</dc:title>
  <dc:creator>H20Y05U26</dc:creator>
  <cp:lastModifiedBy>H20Y05U26</cp:lastModifiedBy>
  <cp:revision>197</cp:revision>
  <dcterms:created xsi:type="dcterms:W3CDTF">2022-09-26T02:12:34Z</dcterms:created>
  <dcterms:modified xsi:type="dcterms:W3CDTF">2022-12-07T06:40:30Z</dcterms:modified>
</cp:coreProperties>
</file>