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DTD엠플고딕" charset="1" panose="02000303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slides/slide1.xml" Type="http://schemas.openxmlformats.org/officeDocument/2006/relationships/slide"/><Relationship Id="rId12" Target="slides/slide2.xml" Type="http://schemas.openxmlformats.org/officeDocument/2006/relationships/slide"/><Relationship Id="rId13" Target="slides/slide3.xml" Type="http://schemas.openxmlformats.org/officeDocument/2006/relationships/slide"/><Relationship Id="rId14" Target="slides/slide4.xml" Type="http://schemas.openxmlformats.org/officeDocument/2006/relationships/slide"/><Relationship Id="rId15" Target="slides/slide5.xml" Type="http://schemas.openxmlformats.org/officeDocument/2006/relationships/slide"/><Relationship Id="rId16" Target="slides/slide6.xml" Type="http://schemas.openxmlformats.org/officeDocument/2006/relationships/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27" Target="slides/slide1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87969" y="3479313"/>
            <a:ext cx="8308195" cy="2955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제품 이미지를 사용한 결함탐지 기술 개발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80856" y="7399421"/>
            <a:ext cx="4816819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동아대학교 컴퓨터공학과 5조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220105" y="3372589"/>
            <a:ext cx="6610979" cy="2821719"/>
            <a:chOff x="0" y="0"/>
            <a:chExt cx="2459937" cy="10499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59937" cy="1049958"/>
            </a:xfrm>
            <a:custGeom>
              <a:avLst/>
              <a:gdLst/>
              <a:ahLst/>
              <a:cxnLst/>
              <a:rect r="r" b="b" t="t" l="l"/>
              <a:pathLst>
                <a:path h="1049958" w="2459937">
                  <a:moveTo>
                    <a:pt x="0" y="0"/>
                  </a:moveTo>
                  <a:lnTo>
                    <a:pt x="2459937" y="0"/>
                  </a:lnTo>
                  <a:lnTo>
                    <a:pt x="2459937" y="1049958"/>
                  </a:lnTo>
                  <a:lnTo>
                    <a:pt x="0" y="1049958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423974" y="3370917"/>
            <a:ext cx="6610979" cy="2821719"/>
            <a:chOff x="0" y="0"/>
            <a:chExt cx="2459937" cy="104995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59937" cy="1049958"/>
            </a:xfrm>
            <a:custGeom>
              <a:avLst/>
              <a:gdLst/>
              <a:ahLst/>
              <a:cxnLst/>
              <a:rect r="r" b="b" t="t" l="l"/>
              <a:pathLst>
                <a:path h="1049958" w="2459937">
                  <a:moveTo>
                    <a:pt x="0" y="0"/>
                  </a:moveTo>
                  <a:lnTo>
                    <a:pt x="2459937" y="0"/>
                  </a:lnTo>
                  <a:lnTo>
                    <a:pt x="2459937" y="1049958"/>
                  </a:lnTo>
                  <a:lnTo>
                    <a:pt x="0" y="1049958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423974" y="6388299"/>
            <a:ext cx="6610979" cy="2821719"/>
            <a:chOff x="0" y="0"/>
            <a:chExt cx="2459937" cy="104995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59937" cy="1049958"/>
            </a:xfrm>
            <a:custGeom>
              <a:avLst/>
              <a:gdLst/>
              <a:ahLst/>
              <a:cxnLst/>
              <a:rect r="r" b="b" t="t" l="l"/>
              <a:pathLst>
                <a:path h="1049958" w="2459937">
                  <a:moveTo>
                    <a:pt x="0" y="0"/>
                  </a:moveTo>
                  <a:lnTo>
                    <a:pt x="2459937" y="0"/>
                  </a:lnTo>
                  <a:lnTo>
                    <a:pt x="2459937" y="1049958"/>
                  </a:lnTo>
                  <a:lnTo>
                    <a:pt x="0" y="1049958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220105" y="6388299"/>
            <a:ext cx="6610979" cy="2821719"/>
            <a:chOff x="0" y="0"/>
            <a:chExt cx="2459937" cy="10499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59937" cy="1049958"/>
            </a:xfrm>
            <a:custGeom>
              <a:avLst/>
              <a:gdLst/>
              <a:ahLst/>
              <a:cxnLst/>
              <a:rect r="r" b="b" t="t" l="l"/>
              <a:pathLst>
                <a:path h="1049958" w="2459937">
                  <a:moveTo>
                    <a:pt x="0" y="0"/>
                  </a:moveTo>
                  <a:lnTo>
                    <a:pt x="2459937" y="0"/>
                  </a:lnTo>
                  <a:lnTo>
                    <a:pt x="2459937" y="1049958"/>
                  </a:lnTo>
                  <a:lnTo>
                    <a:pt x="0" y="1049958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853282" y="1453018"/>
            <a:ext cx="12581435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필요기술-이미지 처리 및 분류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25142" y="3943929"/>
            <a:ext cx="5201363" cy="189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074"/>
              </a:lnSpc>
            </a:pPr>
            <a:r>
              <a:rPr lang="en-US" sz="3499">
                <a:solidFill>
                  <a:srgbClr val="737373"/>
                </a:solidFill>
                <a:latin typeface="TDTD엠플고딕"/>
                <a:ea typeface="TDTD엠플고딕"/>
              </a:rPr>
              <a:t>Classification : 입력으로 주어진 이미지 안의 객체(Object)의 종류(Class)를 구분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025142" y="6857882"/>
            <a:ext cx="5201363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075"/>
              </a:lnSpc>
              <a:spcBef>
                <a:spcPct val="0"/>
              </a:spcBef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ObjectDetection: Classification+Localization의 기능. 여러 객체를 분류</a:t>
            </a:r>
            <a:r>
              <a:rPr lang="en-US" sz="3500">
                <a:solidFill>
                  <a:srgbClr val="737373"/>
                </a:solidFill>
                <a:latin typeface="TDTD엠플고딕"/>
              </a:rPr>
              <a:t>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868061" y="6538794"/>
            <a:ext cx="5204642" cy="253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075"/>
              </a:lnSpc>
              <a:spcBef>
                <a:spcPct val="0"/>
              </a:spcBef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ImageSegmentation : object detection 과 유사하지만,bounding box 가 아닌 실제 edge 로 찾음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868061" y="3467411"/>
            <a:ext cx="5204642" cy="253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075"/>
              </a:lnSpc>
              <a:spcBef>
                <a:spcPct val="0"/>
              </a:spcBef>
            </a:pPr>
            <a:r>
              <a:rPr lang="en-US" sz="3500">
                <a:solidFill>
                  <a:srgbClr val="737373"/>
                </a:solidFill>
                <a:latin typeface="TDTD엠플고딕"/>
                <a:ea typeface="TDTD엠플고딕"/>
              </a:rPr>
              <a:t>Localization :입력으로 주어진 이미지 안의 객체가 이미지 안의 어느 위치에 존재하는지 위치 정보를 Bounding Box 로 표시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77810" y="1453018"/>
            <a:ext cx="1293238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필요기술-이미지 처리 및 분류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617584" y="6226694"/>
            <a:ext cx="11455118" cy="3180480"/>
          </a:xfrm>
          <a:custGeom>
            <a:avLst/>
            <a:gdLst/>
            <a:ahLst/>
            <a:cxnLst/>
            <a:rect r="r" b="b" t="t" l="l"/>
            <a:pathLst>
              <a:path h="3180480" w="11455118">
                <a:moveTo>
                  <a:pt x="0" y="0"/>
                </a:moveTo>
                <a:lnTo>
                  <a:pt x="11455119" y="0"/>
                </a:lnTo>
                <a:lnTo>
                  <a:pt x="11455119" y="3180480"/>
                </a:lnTo>
                <a:lnTo>
                  <a:pt x="0" y="31804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63850" y="3540644"/>
            <a:ext cx="11709457" cy="268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자동차의 파손을 체크하는 경우, 이미지가 하나의 자동차만 포함하고 그 자동차의 파손 여부와 파손된 부분의 위치를 찾아야 한다면, Classification + Localization이 더 효과적. 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이미지가 여러 대의 자동차를 포함하고, 각 자동차의 파손 여부와 파손된 부분의 위치, Object Detection이 더 효과적일 수 있습니다.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77810" y="1453018"/>
            <a:ext cx="1293238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필요기술-데이터셋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902897" y="5891113"/>
            <a:ext cx="6473986" cy="2321019"/>
          </a:xfrm>
          <a:custGeom>
            <a:avLst/>
            <a:gdLst/>
            <a:ahLst/>
            <a:cxnLst/>
            <a:rect r="r" b="b" t="t" l="l"/>
            <a:pathLst>
              <a:path h="2321019" w="6473986">
                <a:moveTo>
                  <a:pt x="0" y="0"/>
                </a:moveTo>
                <a:lnTo>
                  <a:pt x="6473986" y="0"/>
                </a:lnTo>
                <a:lnTo>
                  <a:pt x="6473986" y="2321020"/>
                </a:lnTo>
                <a:lnTo>
                  <a:pt x="0" y="2321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63850" y="3465802"/>
            <a:ext cx="11709457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차량의 긁힘, 파손 등 결함이 포함된 데이터셋과 결함이 없는 차량들의 데이터셋 확보 필요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공개 데이터셋, 웹 크롤링 , 이미지 어그멘테이션, API 사용 등으로 수집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63850" y="5872063"/>
            <a:ext cx="5226465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주의할점 : 저작권, 서버 부하 , 데이터 품질 등을 조심하며 수집해야함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77810" y="1453018"/>
            <a:ext cx="1293238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필요기술-객체 탐지 모델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91970" y="3205063"/>
            <a:ext cx="11709457" cy="535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각 모델들의 장단점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YOLO(You Only Look Once)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장점: 높은 속도와 실시간 객체 감지를 제공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단점: 작은 객체나 밀집된 객체를 감지하는 데에는 다소 어려움이 있을 수 있음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SSD(Single Shot MultiBox Detector)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장점: 다양한 크기의 객체에 대해 강건하게 동작하며, 높은 성능을 제공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단점: YOLO보다는 더 많은 계산 리소스가 필요하며, 속도 측면에서는 YOLO에 비해 약간 느릴 수 있음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77810" y="1453018"/>
            <a:ext cx="1293238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필요기술-객체 탐지 모델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91970" y="3471763"/>
            <a:ext cx="11709457" cy="481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각 모델들의 장단점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RetinaNet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장점: 드문 클래스에 대한 감지 성능이 우수하며, 다른 알고리즘보다 더 정확한 결과를 제공할 수 있음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단점: 다른 알고리즘에 비해 계산 비용이 높을 수 있음</a:t>
            </a:r>
          </a:p>
          <a:p>
            <a:pPr>
              <a:lnSpc>
                <a:spcPts val="4200"/>
              </a:lnSpc>
            </a:pP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요약 : YOLO는 높은 속도와 실시간 처리에 적합하며, SSD는 다양한 크기의 객체에 대해 강건하게 동작하고, RetinaNet은 클래스 불균형 문제를 해결하여 드문 클래스에 대한 감지 성능을 향상시킬 수 있다.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947321" y="2409408"/>
            <a:ext cx="6762281" cy="1513359"/>
            <a:chOff x="0" y="0"/>
            <a:chExt cx="2516236" cy="5631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16236" cy="563119"/>
            </a:xfrm>
            <a:custGeom>
              <a:avLst/>
              <a:gdLst/>
              <a:ahLst/>
              <a:cxnLst/>
              <a:rect r="r" b="b" t="t" l="l"/>
              <a:pathLst>
                <a:path h="563119" w="2516236">
                  <a:moveTo>
                    <a:pt x="0" y="0"/>
                  </a:moveTo>
                  <a:lnTo>
                    <a:pt x="2516236" y="0"/>
                  </a:lnTo>
                  <a:lnTo>
                    <a:pt x="2516236" y="563119"/>
                  </a:lnTo>
                  <a:lnTo>
                    <a:pt x="0" y="563119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947321" y="4127969"/>
            <a:ext cx="6762281" cy="1513359"/>
            <a:chOff x="0" y="0"/>
            <a:chExt cx="2516236" cy="5631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16236" cy="563119"/>
            </a:xfrm>
            <a:custGeom>
              <a:avLst/>
              <a:gdLst/>
              <a:ahLst/>
              <a:cxnLst/>
              <a:rect r="r" b="b" t="t" l="l"/>
              <a:pathLst>
                <a:path h="563119" w="2516236">
                  <a:moveTo>
                    <a:pt x="0" y="0"/>
                  </a:moveTo>
                  <a:lnTo>
                    <a:pt x="2516236" y="0"/>
                  </a:lnTo>
                  <a:lnTo>
                    <a:pt x="2516236" y="563119"/>
                  </a:lnTo>
                  <a:lnTo>
                    <a:pt x="0" y="563119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947321" y="5850878"/>
            <a:ext cx="6762281" cy="1513359"/>
            <a:chOff x="0" y="0"/>
            <a:chExt cx="2516236" cy="56311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16236" cy="563119"/>
            </a:xfrm>
            <a:custGeom>
              <a:avLst/>
              <a:gdLst/>
              <a:ahLst/>
              <a:cxnLst/>
              <a:rect r="r" b="b" t="t" l="l"/>
              <a:pathLst>
                <a:path h="563119" w="2516236">
                  <a:moveTo>
                    <a:pt x="0" y="0"/>
                  </a:moveTo>
                  <a:lnTo>
                    <a:pt x="2516236" y="0"/>
                  </a:lnTo>
                  <a:lnTo>
                    <a:pt x="2516236" y="563119"/>
                  </a:lnTo>
                  <a:lnTo>
                    <a:pt x="0" y="563119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947321" y="7573787"/>
            <a:ext cx="6762281" cy="1513359"/>
            <a:chOff x="0" y="0"/>
            <a:chExt cx="2516236" cy="5631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516236" cy="563119"/>
            </a:xfrm>
            <a:custGeom>
              <a:avLst/>
              <a:gdLst/>
              <a:ahLst/>
              <a:cxnLst/>
              <a:rect r="r" b="b" t="t" l="l"/>
              <a:pathLst>
                <a:path h="563119" w="2516236">
                  <a:moveTo>
                    <a:pt x="0" y="0"/>
                  </a:moveTo>
                  <a:lnTo>
                    <a:pt x="2516236" y="0"/>
                  </a:lnTo>
                  <a:lnTo>
                    <a:pt x="2516236" y="563119"/>
                  </a:lnTo>
                  <a:lnTo>
                    <a:pt x="0" y="563119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-5400000">
            <a:off x="14967263" y="2395173"/>
            <a:ext cx="756680" cy="747049"/>
          </a:xfrm>
          <a:custGeom>
            <a:avLst/>
            <a:gdLst/>
            <a:ahLst/>
            <a:cxnLst/>
            <a:rect r="r" b="b" t="t" l="l"/>
            <a:pathLst>
              <a:path h="747049" w="756680">
                <a:moveTo>
                  <a:pt x="0" y="0"/>
                </a:moveTo>
                <a:lnTo>
                  <a:pt x="756679" y="0"/>
                </a:lnTo>
                <a:lnTo>
                  <a:pt x="756679" y="747049"/>
                </a:lnTo>
                <a:lnTo>
                  <a:pt x="0" y="747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5400000">
            <a:off x="14967263" y="4113734"/>
            <a:ext cx="756680" cy="747049"/>
          </a:xfrm>
          <a:custGeom>
            <a:avLst/>
            <a:gdLst/>
            <a:ahLst/>
            <a:cxnLst/>
            <a:rect r="r" b="b" t="t" l="l"/>
            <a:pathLst>
              <a:path h="747049" w="756680">
                <a:moveTo>
                  <a:pt x="0" y="0"/>
                </a:moveTo>
                <a:lnTo>
                  <a:pt x="756679" y="0"/>
                </a:lnTo>
                <a:lnTo>
                  <a:pt x="756679" y="747049"/>
                </a:lnTo>
                <a:lnTo>
                  <a:pt x="0" y="747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5400000">
            <a:off x="14967263" y="5840742"/>
            <a:ext cx="756680" cy="747049"/>
          </a:xfrm>
          <a:custGeom>
            <a:avLst/>
            <a:gdLst/>
            <a:ahLst/>
            <a:cxnLst/>
            <a:rect r="r" b="b" t="t" l="l"/>
            <a:pathLst>
              <a:path h="747049" w="756680">
                <a:moveTo>
                  <a:pt x="0" y="0"/>
                </a:moveTo>
                <a:lnTo>
                  <a:pt x="756679" y="0"/>
                </a:lnTo>
                <a:lnTo>
                  <a:pt x="756679" y="747050"/>
                </a:lnTo>
                <a:lnTo>
                  <a:pt x="0" y="747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5400000">
            <a:off x="14967263" y="7568336"/>
            <a:ext cx="756680" cy="747049"/>
          </a:xfrm>
          <a:custGeom>
            <a:avLst/>
            <a:gdLst/>
            <a:ahLst/>
            <a:cxnLst/>
            <a:rect r="r" b="b" t="t" l="l"/>
            <a:pathLst>
              <a:path h="747049" w="756680">
                <a:moveTo>
                  <a:pt x="0" y="0"/>
                </a:moveTo>
                <a:lnTo>
                  <a:pt x="756679" y="0"/>
                </a:lnTo>
                <a:lnTo>
                  <a:pt x="756679" y="747049"/>
                </a:lnTo>
                <a:lnTo>
                  <a:pt x="0" y="747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340299" y="2716825"/>
            <a:ext cx="4004265" cy="83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5"/>
              </a:lnSpc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기존 mvtec 코드들을 사용한 공부, 활용해보기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40299" y="4644936"/>
            <a:ext cx="4004265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35"/>
              </a:lnSpc>
              <a:spcBef>
                <a:spcPct val="0"/>
              </a:spcBef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v1 까지 구현 목표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40299" y="6352894"/>
            <a:ext cx="4004265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35"/>
              </a:lnSpc>
              <a:spcBef>
                <a:spcPct val="0"/>
              </a:spcBef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v2 까지 구현 목표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8186250" y="2409408"/>
            <a:ext cx="1522143" cy="152214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190642" y="5850878"/>
            <a:ext cx="1522143" cy="1522143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8190642" y="7563521"/>
            <a:ext cx="1522143" cy="1522143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8190642" y="4137600"/>
            <a:ext cx="1522143" cy="1522143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2303342" y="1332524"/>
            <a:ext cx="5416183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구현 계획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303342" y="3379140"/>
            <a:ext cx="5025658" cy="486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9"/>
              </a:lnSpc>
            </a:pPr>
            <a:r>
              <a:rPr lang="en-US" sz="2999">
                <a:solidFill>
                  <a:srgbClr val="737373"/>
                </a:solidFill>
                <a:latin typeface="TDTD엠플고딕"/>
                <a:ea typeface="TDTD엠플고딕"/>
              </a:rPr>
              <a:t>v1. 파손된 이미지 데이터셋을 사용하여 결함이 존재하는지 확인 가능한 anomlay detection 모델 구현</a:t>
            </a:r>
          </a:p>
          <a:p>
            <a:pPr algn="just">
              <a:lnSpc>
                <a:spcPts val="4349"/>
              </a:lnSpc>
            </a:pPr>
            <a:r>
              <a:rPr lang="en-US" sz="2999">
                <a:solidFill>
                  <a:srgbClr val="737373"/>
                </a:solidFill>
                <a:latin typeface="TDTD엠플고딕"/>
                <a:ea typeface="TDTD엠플고딕"/>
              </a:rPr>
              <a:t>v2. object detection 기술로 사용자가 촬영한 사진을 BV 로 정확히 표시(사용자가 정확한 사진을 촬영하지 못할수있음), 해당사진을 사용하여 결함 탐지 진행</a:t>
            </a:r>
          </a:p>
          <a:p>
            <a:pPr algn="just" marL="0" indent="0" lvl="0">
              <a:lnSpc>
                <a:spcPts val="4349"/>
              </a:lnSpc>
            </a:pPr>
            <a:r>
              <a:rPr lang="en-US" sz="2999">
                <a:solidFill>
                  <a:srgbClr val="737373"/>
                </a:solidFill>
                <a:latin typeface="TDTD엠플고딕"/>
                <a:ea typeface="TDTD엠플고딕"/>
              </a:rPr>
              <a:t>v3. 앱 개발 및 기존 기술 접목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684859" y="2842094"/>
            <a:ext cx="61563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349"/>
              </a:lnSpc>
            </a:pPr>
            <a:r>
              <a:rPr lang="en-US" sz="2999">
                <a:solidFill>
                  <a:srgbClr val="FFFFFF"/>
                </a:solidFill>
                <a:latin typeface="TDTD엠플고딕"/>
                <a:ea typeface="TDTD엠플고딕"/>
              </a:rPr>
              <a:t>4월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684859" y="4565561"/>
            <a:ext cx="61563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349"/>
              </a:lnSpc>
            </a:pPr>
            <a:r>
              <a:rPr lang="en-US" sz="2999">
                <a:solidFill>
                  <a:srgbClr val="FFFFFF"/>
                </a:solidFill>
                <a:latin typeface="TDTD엠플고딕"/>
                <a:ea typeface="TDTD엠플고딕"/>
              </a:rPr>
              <a:t>6월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684859" y="6292569"/>
            <a:ext cx="61563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349"/>
              </a:lnSpc>
            </a:pPr>
            <a:r>
              <a:rPr lang="en-US" sz="2999">
                <a:solidFill>
                  <a:srgbClr val="FFFFFF"/>
                </a:solidFill>
                <a:latin typeface="TDTD엠플고딕"/>
                <a:ea typeface="TDTD엠플고딕"/>
              </a:rPr>
              <a:t>7월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684859" y="8030429"/>
            <a:ext cx="61563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349"/>
              </a:lnSpc>
            </a:pPr>
            <a:r>
              <a:rPr lang="en-US" sz="2999">
                <a:solidFill>
                  <a:srgbClr val="FFFFFF"/>
                </a:solidFill>
                <a:latin typeface="TDTD엠플고딕"/>
                <a:ea typeface="TDTD엠플고딕"/>
              </a:rPr>
              <a:t>8월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340299" y="8090754"/>
            <a:ext cx="4004265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35"/>
              </a:lnSpc>
              <a:spcBef>
                <a:spcPct val="0"/>
              </a:spcBef>
            </a:pPr>
            <a:r>
              <a:rPr lang="en-US" sz="2300">
                <a:solidFill>
                  <a:srgbClr val="737373"/>
                </a:solidFill>
                <a:ea typeface="TDTD엠플고딕"/>
              </a:rPr>
              <a:t>앱 개발 및 서버 관리 개발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191970" y="5129113"/>
            <a:ext cx="11709457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80"/>
              </a:lnSpc>
            </a:pPr>
            <a:r>
              <a:rPr lang="en-US" sz="9900">
                <a:solidFill>
                  <a:srgbClr val="6B8977"/>
                </a:solidFill>
                <a:latin typeface="TDTD엠플고딕"/>
              </a:rPr>
              <a:t>Q &amp; A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6B89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7879289"/>
            <a:ext cx="19084524" cy="2611079"/>
            <a:chOff x="0" y="0"/>
            <a:chExt cx="5026377" cy="6876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687692"/>
            </a:xfrm>
            <a:custGeom>
              <a:avLst/>
              <a:gdLst/>
              <a:ahLst/>
              <a:cxnLst/>
              <a:rect r="r" b="b" t="t" l="l"/>
              <a:pathLst>
                <a:path h="687692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687692"/>
                  </a:lnTo>
                  <a:lnTo>
                    <a:pt x="0" y="687692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678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87969" y="3422163"/>
            <a:ext cx="6345238" cy="1854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095"/>
              </a:lnSpc>
            </a:pPr>
            <a:r>
              <a:rPr lang="en-US" sz="10782">
                <a:solidFill>
                  <a:srgbClr val="E8E8E8"/>
                </a:solidFill>
                <a:ea typeface="TDTD엠플고딕"/>
              </a:rPr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578795" y="4091825"/>
            <a:ext cx="3886339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737373"/>
                </a:solidFill>
                <a:ea typeface="TDTD엠플고딕"/>
              </a:rPr>
              <a:t>기존 문제 정의서 소개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923712" y="3939425"/>
            <a:ext cx="11798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23717" y="4937422"/>
            <a:ext cx="11798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88324" y="4823122"/>
            <a:ext cx="3886334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737373"/>
                </a:solidFill>
                <a:ea typeface="TDTD엠플고딕 Medium"/>
              </a:rPr>
              <a:t>렌트 서비스에 기존 기술 활용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923717" y="5947072"/>
            <a:ext cx="1210827" cy="869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3"/>
              </a:lnSpc>
            </a:pPr>
            <a:r>
              <a:rPr lang="en-US" sz="5644">
                <a:solidFill>
                  <a:srgbClr val="6B8977"/>
                </a:solidFill>
                <a:latin typeface="TDTD엠플고딕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32039" y="6093949"/>
            <a:ext cx="4232311" cy="56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10"/>
              </a:lnSpc>
            </a:pPr>
            <a:r>
              <a:rPr lang="en-US" sz="3591">
                <a:solidFill>
                  <a:srgbClr val="737373"/>
                </a:solidFill>
                <a:ea typeface="TDTD엠플고딕 Medium"/>
              </a:rPr>
              <a:t>구현하고자 하는 서비스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923717" y="6959684"/>
            <a:ext cx="11798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</a:rPr>
              <a:t>04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88324" y="7112084"/>
            <a:ext cx="3886334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737373"/>
                </a:solidFill>
                <a:ea typeface="TDTD엠플고딕 Medium"/>
              </a:rPr>
              <a:t>필요 기술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64354" y="3959309"/>
            <a:ext cx="11798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</a:rPr>
              <a:t>05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864350" y="4959434"/>
            <a:ext cx="11798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</a:rPr>
              <a:t>06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864354" y="5959559"/>
            <a:ext cx="11798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</a:rPr>
              <a:t>07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864350" y="6959684"/>
            <a:ext cx="11798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>
                <a:solidFill>
                  <a:srgbClr val="6B8977"/>
                </a:solidFill>
                <a:latin typeface="TDTD엠플고딕"/>
              </a:rPr>
              <a:t>08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528961" y="4111709"/>
            <a:ext cx="388633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737373"/>
                </a:solidFill>
                <a:ea typeface="TDTD엠플고딕"/>
              </a:rPr>
              <a:t>구현 계획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28957" y="5111834"/>
            <a:ext cx="3886334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737373"/>
                </a:solidFill>
                <a:ea typeface="TDTD엠플고딕 Medium"/>
              </a:rPr>
              <a:t>문제점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528961" y="6111959"/>
            <a:ext cx="388633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737373"/>
                </a:solidFill>
                <a:ea typeface="TDTD엠플고딕 Medium"/>
              </a:rPr>
              <a:t>추후 발전 방향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303342" y="2247483"/>
            <a:ext cx="3494197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326920" y="1453018"/>
            <a:ext cx="963416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기존 문제 정의서 소개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91970" y="3814663"/>
            <a:ext cx="11709457" cy="414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3499">
                <a:solidFill>
                  <a:srgbClr val="6B8977"/>
                </a:solidFill>
                <a:latin typeface="TDTD엠플고딕"/>
                <a:ea typeface="TDTD엠플고딕"/>
              </a:rPr>
              <a:t>주제 : 제품 이미지를 사용한 결함탐지 기술 개발</a:t>
            </a:r>
          </a:p>
          <a:p>
            <a:pPr>
              <a:lnSpc>
                <a:spcPts val="4199"/>
              </a:lnSpc>
            </a:pPr>
          </a:p>
          <a:p>
            <a:pPr>
              <a:lnSpc>
                <a:spcPts val="4199"/>
              </a:lnSpc>
            </a:pPr>
            <a:r>
              <a:rPr lang="en-US" sz="3499">
                <a:solidFill>
                  <a:srgbClr val="6B8977"/>
                </a:solidFill>
                <a:latin typeface="TDTD엠플고딕"/>
                <a:ea typeface="TDTD엠플고딕"/>
              </a:rPr>
              <a:t>산업 현장에 있어서 대부분의 중소 산업현장에서는 사람에 의한 결함탐지가 이루어지고 있고, 이는 생산성 저하 및 인건비 증가와 같은 비용 문제로 연결됨. 따라서 자동 결함 탐지 기술이 필요</a:t>
            </a:r>
          </a:p>
          <a:p>
            <a:pPr algn="ctr">
              <a:lnSpc>
                <a:spcPts val="11936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77810" y="1453018"/>
            <a:ext cx="1293238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렌트 서비스에 기존 기술 활용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77810" y="3086907"/>
            <a:ext cx="12932380" cy="587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21" indent="-302261" lvl="1">
              <a:lnSpc>
                <a:spcPts val="3360"/>
              </a:lnSpc>
              <a:buAutoNum type="arabicPeriod" startAt="1"/>
            </a:pPr>
            <a:r>
              <a:rPr lang="en-US" sz="2800">
                <a:solidFill>
                  <a:srgbClr val="6B8977"/>
                </a:solidFill>
                <a:ea typeface="TDTD엠플고딕"/>
              </a:rPr>
              <a:t>기존 코드들과의 차이점</a:t>
            </a:r>
          </a:p>
          <a:p>
            <a:pPr marL="1209042" indent="-403014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6B8977"/>
                </a:solidFill>
                <a:latin typeface="TDTD엠플고딕"/>
                <a:ea typeface="TDTD엠플고딕"/>
              </a:rPr>
              <a:t>다른 정확도 99.8 % 가 넘는 코드들과의 차이점이 있는가? 없다면 정확도가 더 높은가?</a:t>
            </a:r>
          </a:p>
          <a:p>
            <a:pPr marL="1209042" indent="-403014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6B8977"/>
                </a:solidFill>
                <a:ea typeface="TDTD엠플고딕"/>
              </a:rPr>
              <a:t>토의결과 정확도를 너무 높게 올리는것은 난이도도 높아질 뿐 만 아니라 시간도 너무 많이 든다 </a:t>
            </a:r>
          </a:p>
          <a:p>
            <a:pPr marL="604521" indent="-302261" lvl="1">
              <a:lnSpc>
                <a:spcPts val="3360"/>
              </a:lnSpc>
              <a:buAutoNum type="arabicPeriod" startAt="1"/>
            </a:pPr>
            <a:r>
              <a:rPr lang="en-US" sz="2800">
                <a:solidFill>
                  <a:srgbClr val="6B8977"/>
                </a:solidFill>
                <a:ea typeface="TDTD엠플고딕"/>
              </a:rPr>
              <a:t>소프트웨어 부분으로 고민</a:t>
            </a:r>
          </a:p>
          <a:p>
            <a:pPr marL="1209042" indent="-403014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6B8977"/>
                </a:solidFill>
                <a:latin typeface="TDTD엠플고딕"/>
                <a:ea typeface="TDTD엠플고딕"/>
              </a:rPr>
              <a:t>교수님께서 말씀해주신 uv,x-ray 결함탐지도 고민해봤으나, 새로운 장비 공부를 현재 익숙하지않은 코드를 공부하며 병행하는데 어려움을 느낌</a:t>
            </a:r>
          </a:p>
          <a:p>
            <a:pPr marL="1209042" indent="-403014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6B8977"/>
                </a:solidFill>
                <a:ea typeface="TDTD엠플고딕"/>
              </a:rPr>
              <a:t>하드웨어 부분에서 찾기보다 소프트웨어 부분에 중점을 두고 고민해보기로함</a:t>
            </a:r>
          </a:p>
          <a:p>
            <a:pPr marL="604521" indent="-302261" lvl="1">
              <a:lnSpc>
                <a:spcPts val="3360"/>
              </a:lnSpc>
              <a:buAutoNum type="arabicPeriod" startAt="1"/>
            </a:pPr>
            <a:r>
              <a:rPr lang="en-US" sz="2800">
                <a:solidFill>
                  <a:srgbClr val="6B8977"/>
                </a:solidFill>
                <a:ea typeface="TDTD엠플고딕"/>
              </a:rPr>
              <a:t>렌트 서비스에서의 결함 탐지</a:t>
            </a:r>
          </a:p>
          <a:p>
            <a:pPr marL="1209042" indent="-403014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6B8977"/>
                </a:solidFill>
                <a:latin typeface="TDTD엠플고딕"/>
                <a:ea typeface="TDTD엠플고딕"/>
              </a:rPr>
              <a:t>렌트카, 혹은 다른 렌트 서비스에서 사용시, 물건의 결함(긁힘 등등..) 을 사용자가 일일히 사진을 찍어서 체크하는것에 불편함을 느낌</a:t>
            </a:r>
          </a:p>
          <a:p>
            <a:pPr marL="1209042" indent="-403014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6B8977"/>
                </a:solidFill>
                <a:latin typeface="TDTD엠플고딕"/>
                <a:ea typeface="TDTD엠플고딕"/>
              </a:rPr>
              <a:t>mvtec dataset 에서 아주 미세한 결함도 찾아내는 코드들을 보며 해당 기술을 렌트 서비스에 접목하면 어떨까 생각</a:t>
            </a:r>
          </a:p>
          <a:p>
            <a:pPr algn="l">
              <a:lnSpc>
                <a:spcPts val="3360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40537" y="6079628"/>
            <a:ext cx="4170777" cy="2601404"/>
            <a:chOff x="0" y="0"/>
            <a:chExt cx="1098476" cy="6851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98476" cy="685143"/>
            </a:xfrm>
            <a:custGeom>
              <a:avLst/>
              <a:gdLst/>
              <a:ahLst/>
              <a:cxnLst/>
              <a:rect r="r" b="b" t="t" l="l"/>
              <a:pathLst>
                <a:path h="685143" w="1098476">
                  <a:moveTo>
                    <a:pt x="0" y="0"/>
                  </a:moveTo>
                  <a:lnTo>
                    <a:pt x="1098476" y="0"/>
                  </a:lnTo>
                  <a:lnTo>
                    <a:pt x="1098476" y="685143"/>
                  </a:lnTo>
                  <a:lnTo>
                    <a:pt x="0" y="685143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1098476" cy="675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058234" y="6089153"/>
            <a:ext cx="4170777" cy="2601404"/>
            <a:chOff x="0" y="0"/>
            <a:chExt cx="1098476" cy="6851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98476" cy="685143"/>
            </a:xfrm>
            <a:custGeom>
              <a:avLst/>
              <a:gdLst/>
              <a:ahLst/>
              <a:cxnLst/>
              <a:rect r="r" b="b" t="t" l="l"/>
              <a:pathLst>
                <a:path h="685143" w="1098476">
                  <a:moveTo>
                    <a:pt x="0" y="0"/>
                  </a:moveTo>
                  <a:lnTo>
                    <a:pt x="1098476" y="0"/>
                  </a:lnTo>
                  <a:lnTo>
                    <a:pt x="1098476" y="685143"/>
                  </a:lnTo>
                  <a:lnTo>
                    <a:pt x="0" y="685143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9525"/>
              <a:ext cx="1098476" cy="675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676686" y="6089153"/>
            <a:ext cx="4170777" cy="2601404"/>
            <a:chOff x="0" y="0"/>
            <a:chExt cx="1098476" cy="6851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98476" cy="685143"/>
            </a:xfrm>
            <a:custGeom>
              <a:avLst/>
              <a:gdLst/>
              <a:ahLst/>
              <a:cxnLst/>
              <a:rect r="r" b="b" t="t" l="l"/>
              <a:pathLst>
                <a:path h="685143" w="1098476">
                  <a:moveTo>
                    <a:pt x="0" y="0"/>
                  </a:moveTo>
                  <a:lnTo>
                    <a:pt x="1098476" y="0"/>
                  </a:lnTo>
                  <a:lnTo>
                    <a:pt x="1098476" y="685143"/>
                  </a:lnTo>
                  <a:lnTo>
                    <a:pt x="0" y="685143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9525"/>
              <a:ext cx="1098476" cy="6756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440537" y="3465968"/>
            <a:ext cx="4170777" cy="2623185"/>
            <a:chOff x="0" y="0"/>
            <a:chExt cx="646163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46162" cy="406400"/>
            </a:xfrm>
            <a:custGeom>
              <a:avLst/>
              <a:gdLst/>
              <a:ahLst/>
              <a:cxnLst/>
              <a:rect r="r" b="b" t="t" l="l"/>
              <a:pathLst>
                <a:path h="406400" w="646162">
                  <a:moveTo>
                    <a:pt x="0" y="0"/>
                  </a:moveTo>
                  <a:lnTo>
                    <a:pt x="646162" y="0"/>
                  </a:lnTo>
                  <a:lnTo>
                    <a:pt x="646162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7058234" y="3456443"/>
            <a:ext cx="4170777" cy="2623185"/>
            <a:chOff x="0" y="0"/>
            <a:chExt cx="646163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46162" cy="406400"/>
            </a:xfrm>
            <a:custGeom>
              <a:avLst/>
              <a:gdLst/>
              <a:ahLst/>
              <a:cxnLst/>
              <a:rect r="r" b="b" t="t" l="l"/>
              <a:pathLst>
                <a:path h="406400" w="646162">
                  <a:moveTo>
                    <a:pt x="0" y="0"/>
                  </a:moveTo>
                  <a:lnTo>
                    <a:pt x="646162" y="0"/>
                  </a:lnTo>
                  <a:lnTo>
                    <a:pt x="646162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11676686" y="3456443"/>
            <a:ext cx="4170777" cy="2623185"/>
            <a:chOff x="0" y="0"/>
            <a:chExt cx="646163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46162" cy="406400"/>
            </a:xfrm>
            <a:custGeom>
              <a:avLst/>
              <a:gdLst/>
              <a:ahLst/>
              <a:cxnLst/>
              <a:rect r="r" b="b" t="t" l="l"/>
              <a:pathLst>
                <a:path h="406400" w="646162">
                  <a:moveTo>
                    <a:pt x="0" y="0"/>
                  </a:moveTo>
                  <a:lnTo>
                    <a:pt x="646162" y="0"/>
                  </a:lnTo>
                  <a:lnTo>
                    <a:pt x="646162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23" id="23"/>
          <p:cNvSpPr txBox="true"/>
          <p:nvPr/>
        </p:nvSpPr>
        <p:spPr>
          <a:xfrm rot="0">
            <a:off x="4065622" y="1453018"/>
            <a:ext cx="10156756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구현하고자 하는 서비스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40537" y="6286950"/>
            <a:ext cx="4170777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 </a:t>
            </a:r>
            <a:r>
              <a:rPr lang="en-US" sz="3500">
                <a:solidFill>
                  <a:srgbClr val="6B8977"/>
                </a:solidFill>
                <a:ea typeface="TDTD엠플고딕"/>
              </a:rPr>
              <a:t>알고리즘을 통해 이미지 파일 내의 결함을 탐지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058234" y="6020250"/>
            <a:ext cx="4170777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 </a:t>
            </a:r>
            <a:r>
              <a:rPr lang="en-US" sz="3500">
                <a:solidFill>
                  <a:srgbClr val="6B8977"/>
                </a:solidFill>
                <a:ea typeface="TDTD엠플고딕"/>
              </a:rPr>
              <a:t>스마트 폰으로 찍은 사진으로 물체의 결함이 존재하는지 탐지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676686" y="6020250"/>
            <a:ext cx="4170777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 기존 이미지와의 비교를 통해 언제 결함이 발생했는지 체크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725980" y="7666080"/>
            <a:ext cx="3599890" cy="83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5"/>
              </a:lnSpc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프로젝트 진행 배경에 대해서 간략하게 작성해주세요.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344055" y="7666080"/>
            <a:ext cx="3599890" cy="83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35"/>
              </a:lnSpc>
              <a:spcBef>
                <a:spcPct val="0"/>
              </a:spcBef>
            </a:pPr>
            <a:r>
              <a:rPr lang="en-US" sz="2300" strike="noStrike" u="none">
                <a:solidFill>
                  <a:srgbClr val="737373"/>
                </a:solidFill>
                <a:latin typeface="TDTD엠플고딕"/>
                <a:ea typeface="TDTD엠플고딕"/>
              </a:rPr>
              <a:t>프로젝트 목적에 대해서 간략하게 작성해주세요.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962436" y="7666080"/>
            <a:ext cx="3599890" cy="83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35"/>
              </a:lnSpc>
              <a:spcBef>
                <a:spcPct val="0"/>
              </a:spcBef>
            </a:pPr>
            <a:r>
              <a:rPr lang="en-US" sz="2300" strike="noStrike" u="none">
                <a:solidFill>
                  <a:srgbClr val="737373"/>
                </a:solidFill>
                <a:latin typeface="TDTD엠플고딕"/>
                <a:ea typeface="TDTD엠플고딕"/>
              </a:rPr>
              <a:t>프로젝트 주요 목표에 대해서 간략하게 작성해주세요.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5400000">
            <a:off x="5071359" y="3456959"/>
            <a:ext cx="1577816" cy="1557735"/>
          </a:xfrm>
          <a:custGeom>
            <a:avLst/>
            <a:gdLst/>
            <a:ahLst/>
            <a:cxnLst/>
            <a:rect r="r" b="b" t="t" l="l"/>
            <a:pathLst>
              <a:path h="1557735" w="1577816">
                <a:moveTo>
                  <a:pt x="0" y="0"/>
                </a:moveTo>
                <a:lnTo>
                  <a:pt x="1577816" y="0"/>
                </a:lnTo>
                <a:lnTo>
                  <a:pt x="1577816" y="1557735"/>
                </a:lnTo>
                <a:lnTo>
                  <a:pt x="0" y="15577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5400000">
            <a:off x="9680286" y="3447434"/>
            <a:ext cx="1577816" cy="1557735"/>
          </a:xfrm>
          <a:custGeom>
            <a:avLst/>
            <a:gdLst/>
            <a:ahLst/>
            <a:cxnLst/>
            <a:rect r="r" b="b" t="t" l="l"/>
            <a:pathLst>
              <a:path h="1557735" w="1577816">
                <a:moveTo>
                  <a:pt x="0" y="0"/>
                </a:moveTo>
                <a:lnTo>
                  <a:pt x="1577816" y="0"/>
                </a:lnTo>
                <a:lnTo>
                  <a:pt x="1577816" y="1557735"/>
                </a:lnTo>
                <a:lnTo>
                  <a:pt x="0" y="15577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-5400000">
            <a:off x="14295546" y="3456959"/>
            <a:ext cx="1577816" cy="1557735"/>
          </a:xfrm>
          <a:custGeom>
            <a:avLst/>
            <a:gdLst/>
            <a:ahLst/>
            <a:cxnLst/>
            <a:rect r="r" b="b" t="t" l="l"/>
            <a:pathLst>
              <a:path h="1557735" w="1577816">
                <a:moveTo>
                  <a:pt x="0" y="0"/>
                </a:moveTo>
                <a:lnTo>
                  <a:pt x="1577816" y="0"/>
                </a:lnTo>
                <a:lnTo>
                  <a:pt x="1577816" y="1557735"/>
                </a:lnTo>
                <a:lnTo>
                  <a:pt x="0" y="15577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220105" y="3372589"/>
            <a:ext cx="6610979" cy="2821719"/>
            <a:chOff x="0" y="0"/>
            <a:chExt cx="2459937" cy="10499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59937" cy="1049958"/>
            </a:xfrm>
            <a:custGeom>
              <a:avLst/>
              <a:gdLst/>
              <a:ahLst/>
              <a:cxnLst/>
              <a:rect r="r" b="b" t="t" l="l"/>
              <a:pathLst>
                <a:path h="1049958" w="2459937">
                  <a:moveTo>
                    <a:pt x="0" y="0"/>
                  </a:moveTo>
                  <a:lnTo>
                    <a:pt x="2459937" y="0"/>
                  </a:lnTo>
                  <a:lnTo>
                    <a:pt x="2459937" y="1049958"/>
                  </a:lnTo>
                  <a:lnTo>
                    <a:pt x="0" y="1049958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423974" y="3370917"/>
            <a:ext cx="6610979" cy="2821719"/>
            <a:chOff x="0" y="0"/>
            <a:chExt cx="2459937" cy="104995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59937" cy="1049958"/>
            </a:xfrm>
            <a:custGeom>
              <a:avLst/>
              <a:gdLst/>
              <a:ahLst/>
              <a:cxnLst/>
              <a:rect r="r" b="b" t="t" l="l"/>
              <a:pathLst>
                <a:path h="1049958" w="2459937">
                  <a:moveTo>
                    <a:pt x="0" y="0"/>
                  </a:moveTo>
                  <a:lnTo>
                    <a:pt x="2459937" y="0"/>
                  </a:lnTo>
                  <a:lnTo>
                    <a:pt x="2459937" y="1049958"/>
                  </a:lnTo>
                  <a:lnTo>
                    <a:pt x="0" y="1049958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423974" y="6388299"/>
            <a:ext cx="6610979" cy="2821719"/>
            <a:chOff x="0" y="0"/>
            <a:chExt cx="2459937" cy="104995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59937" cy="1049958"/>
            </a:xfrm>
            <a:custGeom>
              <a:avLst/>
              <a:gdLst/>
              <a:ahLst/>
              <a:cxnLst/>
              <a:rect r="r" b="b" t="t" l="l"/>
              <a:pathLst>
                <a:path h="1049958" w="2459937">
                  <a:moveTo>
                    <a:pt x="0" y="0"/>
                  </a:moveTo>
                  <a:lnTo>
                    <a:pt x="2459937" y="0"/>
                  </a:lnTo>
                  <a:lnTo>
                    <a:pt x="2459937" y="1049958"/>
                  </a:lnTo>
                  <a:lnTo>
                    <a:pt x="0" y="1049958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220105" y="6388299"/>
            <a:ext cx="6610979" cy="2821719"/>
            <a:chOff x="0" y="0"/>
            <a:chExt cx="2459937" cy="10499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59937" cy="1049958"/>
            </a:xfrm>
            <a:custGeom>
              <a:avLst/>
              <a:gdLst/>
              <a:ahLst/>
              <a:cxnLst/>
              <a:rect r="r" b="b" t="t" l="l"/>
              <a:pathLst>
                <a:path h="1049958" w="2459937">
                  <a:moveTo>
                    <a:pt x="0" y="0"/>
                  </a:moveTo>
                  <a:lnTo>
                    <a:pt x="2459937" y="0"/>
                  </a:lnTo>
                  <a:lnTo>
                    <a:pt x="2459937" y="1049958"/>
                  </a:lnTo>
                  <a:lnTo>
                    <a:pt x="0" y="1049958"/>
                  </a:lnTo>
                  <a:close/>
                </a:path>
              </a:pathLst>
            </a:custGeom>
            <a:solidFill>
              <a:srgbClr val="E8E8E8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6519306" y="3687404"/>
            <a:ext cx="5249389" cy="524938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19" id="19"/>
          <p:cNvSpPr txBox="true"/>
          <p:nvPr/>
        </p:nvSpPr>
        <p:spPr>
          <a:xfrm rot="0">
            <a:off x="5706565" y="1453018"/>
            <a:ext cx="687487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ea typeface="TDTD엠플고딕"/>
              </a:rPr>
              <a:t>필요 기술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297792" y="7070357"/>
            <a:ext cx="417077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데이터셋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297792" y="4036871"/>
            <a:ext cx="417077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결함 탐지 모델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297792" y="7752298"/>
            <a:ext cx="3599890" cy="83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35"/>
              </a:lnSpc>
              <a:spcBef>
                <a:spcPct val="0"/>
              </a:spcBef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차량 결함 탐지에 필요한 긁힘, 파손된 이미지 데이터셋이 필요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297792" y="4718812"/>
            <a:ext cx="3599890" cy="83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5"/>
              </a:lnSpc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wide_resnet50_2,EfficientNet 등등그럼 그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497089" y="4036871"/>
            <a:ext cx="417077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이미지 처리 및 분류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497089" y="6803657"/>
            <a:ext cx="4170777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객체 탐지 모델(넣을지 고민중)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97089" y="4509262"/>
            <a:ext cx="3751671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35"/>
              </a:lnSpc>
              <a:spcBef>
                <a:spcPct val="0"/>
              </a:spcBef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이미지를 입력으로 받아들이기 때문에 적절하게 처리,분류하는 기술이 필요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497089" y="7333198"/>
            <a:ext cx="3599890" cy="167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35"/>
              </a:lnSpc>
              <a:spcBef>
                <a:spcPct val="0"/>
              </a:spcBef>
            </a:pPr>
            <a:r>
              <a:rPr lang="en-US" sz="2300">
                <a:solidFill>
                  <a:srgbClr val="737373"/>
                </a:solidFill>
                <a:latin typeface="TDTD엠플고딕"/>
                <a:ea typeface="TDTD엠플고딕"/>
              </a:rPr>
              <a:t>이미지 결함 탐지와 객체탐지를 동시에 가능할지 고민중, 파손된차의 데이터셋이 있다면 결함탐지만으로 가능.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77810" y="1453018"/>
            <a:ext cx="1293238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필요기술-결함탐지 모델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91970" y="4271863"/>
            <a:ext cx="11709457" cy="321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결함 탐지 모델의 종류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 CNN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 VGGNet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 ResNet 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 </a:t>
            </a:r>
            <a:r>
              <a:rPr lang="en-US" sz="3500">
                <a:solidFill>
                  <a:srgbClr val="6B8977"/>
                </a:solidFill>
                <a:latin typeface="TDTD엠플고딕"/>
              </a:rPr>
              <a:t>Autoencoders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 EfficientNet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77810" y="1453018"/>
            <a:ext cx="1293238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필요기술-결함탐지 모델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91970" y="2938363"/>
            <a:ext cx="11709457" cy="588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각 모델들의 장단점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CNN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장점: 이미지인식을 위한 패턴을 찾는데 유용함.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단점: 파라미터의 개수가 매우 많이 필요함.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SSD(Single Shot MultiBox Detector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장점: 네트워크의 깊이가 깊어짌록 분류 정확도가 높아짐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단점: 깊어질수록 연산량도 대폭 증가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RetinaNet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장점: 깊이를 늘리면서 안정적인 학습을 위한 Residual Learning 개념 적용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단점: 가중치가 늘어나면서 성능 저하가 발생.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3683" y="5143500"/>
            <a:ext cx="19084524" cy="5346868"/>
            <a:chOff x="0" y="0"/>
            <a:chExt cx="5026377" cy="1408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26377" cy="1408229"/>
            </a:xfrm>
            <a:custGeom>
              <a:avLst/>
              <a:gdLst/>
              <a:ahLst/>
              <a:cxnLst/>
              <a:rect r="r" b="b" t="t" l="l"/>
              <a:pathLst>
                <a:path h="1408229" w="5026377">
                  <a:moveTo>
                    <a:pt x="0" y="0"/>
                  </a:moveTo>
                  <a:lnTo>
                    <a:pt x="5026377" y="0"/>
                  </a:lnTo>
                  <a:lnTo>
                    <a:pt x="5026377" y="1408229"/>
                  </a:lnTo>
                  <a:lnTo>
                    <a:pt x="0" y="1408229"/>
                  </a:lnTo>
                  <a:close/>
                </a:path>
              </a:pathLst>
            </a:custGeom>
            <a:solidFill>
              <a:srgbClr val="6B897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26377" cy="139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0753" y="757543"/>
            <a:ext cx="16535652" cy="8771914"/>
            <a:chOff x="0" y="0"/>
            <a:chExt cx="828076" cy="43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076" cy="439282"/>
            </a:xfrm>
            <a:custGeom>
              <a:avLst/>
              <a:gdLst/>
              <a:ahLst/>
              <a:cxnLst/>
              <a:rect r="r" b="b" t="t" l="l"/>
              <a:pathLst>
                <a:path h="439282" w="828076">
                  <a:moveTo>
                    <a:pt x="0" y="0"/>
                  </a:moveTo>
                  <a:lnTo>
                    <a:pt x="828076" y="0"/>
                  </a:lnTo>
                  <a:lnTo>
                    <a:pt x="828076" y="439282"/>
                  </a:lnTo>
                  <a:lnTo>
                    <a:pt x="0" y="4392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28076" cy="4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36889" y="3101195"/>
            <a:ext cx="13414221" cy="5579837"/>
            <a:chOff x="0" y="0"/>
            <a:chExt cx="3532964" cy="14695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2964" cy="1469587"/>
            </a:xfrm>
            <a:custGeom>
              <a:avLst/>
              <a:gdLst/>
              <a:ahLst/>
              <a:cxnLst/>
              <a:rect r="r" b="b" t="t" l="l"/>
              <a:pathLst>
                <a:path h="1469587" w="3532964">
                  <a:moveTo>
                    <a:pt x="0" y="0"/>
                  </a:moveTo>
                  <a:lnTo>
                    <a:pt x="3532964" y="0"/>
                  </a:lnTo>
                  <a:lnTo>
                    <a:pt x="3532964" y="1469587"/>
                  </a:lnTo>
                  <a:lnTo>
                    <a:pt x="0" y="1469587"/>
                  </a:lnTo>
                  <a:close/>
                </a:path>
              </a:pathLst>
            </a:custGeom>
            <a:solidFill>
              <a:srgbClr val="E8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3532964" cy="1460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77810" y="1453018"/>
            <a:ext cx="1293238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6B8977"/>
                </a:solidFill>
                <a:latin typeface="TDTD엠플고딕"/>
                <a:ea typeface="TDTD엠플고딕"/>
              </a:rPr>
              <a:t>필요기술-결함탐지 모델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91970" y="3738463"/>
            <a:ext cx="11709457" cy="428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6B8977"/>
                </a:solidFill>
                <a:ea typeface="TDTD엠플고딕"/>
              </a:rPr>
              <a:t>각 모델들의 장단점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Autoencoders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장점: 입력데이터에서 특징을 식별하고 분리, 데이터 분석 향상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단점: 복잡한 데이터 처리의 어려움</a:t>
            </a: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6B8977"/>
                </a:solidFill>
                <a:latin typeface="TDTD엠플고딕"/>
              </a:rPr>
              <a:t>EfficientNet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장점: 계산효율성이 뛰어남</a:t>
            </a:r>
          </a:p>
          <a:p>
            <a:pPr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6B8977"/>
                </a:solidFill>
                <a:latin typeface="TDTD엠플고딕"/>
                <a:ea typeface="TDTD엠플고딕"/>
              </a:rPr>
              <a:t>단점: 예측을 생성하는데 상당한 시간이 소요될 수 있음</a:t>
            </a:r>
          </a:p>
          <a:p>
            <a:pPr>
              <a:lnSpc>
                <a:spcPts val="4200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-5400000">
            <a:off x="15057728" y="762993"/>
            <a:ext cx="2353177" cy="2323227"/>
          </a:xfrm>
          <a:custGeom>
            <a:avLst/>
            <a:gdLst/>
            <a:ahLst/>
            <a:cxnLst/>
            <a:rect r="r" b="b" t="t" l="l"/>
            <a:pathLst>
              <a:path h="2323227" w="2353177">
                <a:moveTo>
                  <a:pt x="0" y="0"/>
                </a:moveTo>
                <a:lnTo>
                  <a:pt x="2353177" y="0"/>
                </a:lnTo>
                <a:lnTo>
                  <a:pt x="2353177" y="2323227"/>
                </a:lnTo>
                <a:lnTo>
                  <a:pt x="0" y="232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DAGCxBEg1LU</dc:identifier>
  <dcterms:modified xsi:type="dcterms:W3CDTF">2011-08-01T06:04:30Z</dcterms:modified>
  <cp:revision>1</cp:revision>
  <dc:title>초록색 회색 심플한 마케팅 프로젝트 프레젠테이션</dc:title>
</cp:coreProperties>
</file>