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6858000" cy="9144000"/>
  <p:embeddedFontLst>
    <p:embeddedFont>
      <p:font typeface="TDTD엠플고딕" panose="020B0604020202020204" charset="-127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10" Type="http://schemas.openxmlformats.org/officeDocument/2006/relationships/image" Target="../media/image19.jpeg"/><Relationship Id="rId4" Type="http://schemas.openxmlformats.org/officeDocument/2006/relationships/image" Target="../media/image3.png"/><Relationship Id="rId9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2.sv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4.svg"/><Relationship Id="rId5" Type="http://schemas.openxmlformats.org/officeDocument/2006/relationships/image" Target="../media/image4.svg"/><Relationship Id="rId10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23683" y="5143500"/>
            <a:ext cx="19084524" cy="5346868"/>
          </a:xfrm>
          <a:custGeom>
            <a:avLst/>
            <a:gdLst/>
            <a:ahLst/>
            <a:cxnLst/>
            <a:rect l="l" t="t" r="r" b="b"/>
            <a:pathLst>
              <a:path w="19084524" h="5346868">
                <a:moveTo>
                  <a:pt x="0" y="0"/>
                </a:moveTo>
                <a:lnTo>
                  <a:pt x="19084524" y="0"/>
                </a:lnTo>
                <a:lnTo>
                  <a:pt x="19084524" y="5346868"/>
                </a:lnTo>
                <a:lnTo>
                  <a:pt x="0" y="5346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50753" y="757543"/>
            <a:ext cx="16535652" cy="8771914"/>
          </a:xfrm>
          <a:custGeom>
            <a:avLst/>
            <a:gdLst/>
            <a:ahLst/>
            <a:cxnLst/>
            <a:rect l="l" t="t" r="r" b="b"/>
            <a:pathLst>
              <a:path w="16535652" h="8771914">
                <a:moveTo>
                  <a:pt x="0" y="0"/>
                </a:moveTo>
                <a:lnTo>
                  <a:pt x="16535652" y="0"/>
                </a:lnTo>
                <a:lnTo>
                  <a:pt x="16535652" y="8771914"/>
                </a:lnTo>
                <a:lnTo>
                  <a:pt x="0" y="87719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-5400000">
            <a:off x="15048203" y="772518"/>
            <a:ext cx="2353177" cy="2323227"/>
            <a:chOff x="0" y="0"/>
            <a:chExt cx="3137569" cy="309763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137535" cy="3097657"/>
            </a:xfrm>
            <a:custGeom>
              <a:avLst/>
              <a:gdLst/>
              <a:ahLst/>
              <a:cxnLst/>
              <a:rect l="l" t="t" r="r" b="b"/>
              <a:pathLst>
                <a:path w="3137535" h="3097657">
                  <a:moveTo>
                    <a:pt x="0" y="0"/>
                  </a:moveTo>
                  <a:lnTo>
                    <a:pt x="3137535" y="0"/>
                  </a:lnTo>
                  <a:lnTo>
                    <a:pt x="3137535" y="3097657"/>
                  </a:lnTo>
                  <a:lnTo>
                    <a:pt x="0" y="30976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172" r="-173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2287969" y="3317388"/>
            <a:ext cx="8308195" cy="2797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99"/>
              </a:lnSpc>
            </a:pPr>
            <a:r>
              <a:rPr lang="en-US" sz="7999">
                <a:solidFill>
                  <a:srgbClr val="6B8977"/>
                </a:solidFill>
                <a:ea typeface="TDTD엠플고딕"/>
              </a:rPr>
              <a:t>제품 이미지를 사용한 결함탐지 기술 개발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978731" y="7208921"/>
            <a:ext cx="646070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200">
                <a:solidFill>
                  <a:srgbClr val="6B8977"/>
                </a:solidFill>
                <a:latin typeface="TDTD엠플고딕"/>
                <a:ea typeface="TDTD엠플고딕"/>
              </a:rPr>
              <a:t>동아대학교 컴퓨터공학과 5조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893006" y="7920121"/>
            <a:ext cx="742516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200">
                <a:solidFill>
                  <a:srgbClr val="6B8977"/>
                </a:solidFill>
                <a:latin typeface="TDTD엠플고딕"/>
                <a:ea typeface="TDTD엠플고딕"/>
              </a:rPr>
              <a:t>팀원:김경구, 이현우, 배은빈, 정지훈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23683" y="5143500"/>
            <a:ext cx="19084524" cy="5346868"/>
          </a:xfrm>
          <a:custGeom>
            <a:avLst/>
            <a:gdLst/>
            <a:ahLst/>
            <a:cxnLst/>
            <a:rect l="l" t="t" r="r" b="b"/>
            <a:pathLst>
              <a:path w="19084524" h="5346868">
                <a:moveTo>
                  <a:pt x="0" y="0"/>
                </a:moveTo>
                <a:lnTo>
                  <a:pt x="19084524" y="0"/>
                </a:lnTo>
                <a:lnTo>
                  <a:pt x="19084524" y="5346868"/>
                </a:lnTo>
                <a:lnTo>
                  <a:pt x="0" y="5346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50753" y="757543"/>
            <a:ext cx="16535652" cy="8771914"/>
          </a:xfrm>
          <a:custGeom>
            <a:avLst/>
            <a:gdLst/>
            <a:ahLst/>
            <a:cxnLst/>
            <a:rect l="l" t="t" r="r" b="b"/>
            <a:pathLst>
              <a:path w="16535652" h="8771914">
                <a:moveTo>
                  <a:pt x="0" y="0"/>
                </a:moveTo>
                <a:lnTo>
                  <a:pt x="16535652" y="0"/>
                </a:lnTo>
                <a:lnTo>
                  <a:pt x="16535652" y="8771914"/>
                </a:lnTo>
                <a:lnTo>
                  <a:pt x="0" y="87719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220105" y="3372589"/>
            <a:ext cx="6610979" cy="2821719"/>
          </a:xfrm>
          <a:custGeom>
            <a:avLst/>
            <a:gdLst/>
            <a:ahLst/>
            <a:cxnLst/>
            <a:rect l="l" t="t" r="r" b="b"/>
            <a:pathLst>
              <a:path w="6610979" h="2821719">
                <a:moveTo>
                  <a:pt x="0" y="0"/>
                </a:moveTo>
                <a:lnTo>
                  <a:pt x="6610979" y="0"/>
                </a:lnTo>
                <a:lnTo>
                  <a:pt x="6610979" y="2821719"/>
                </a:lnTo>
                <a:lnTo>
                  <a:pt x="0" y="28217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423974" y="3370917"/>
            <a:ext cx="6610979" cy="2821719"/>
          </a:xfrm>
          <a:custGeom>
            <a:avLst/>
            <a:gdLst/>
            <a:ahLst/>
            <a:cxnLst/>
            <a:rect l="l" t="t" r="r" b="b"/>
            <a:pathLst>
              <a:path w="6610979" h="2821719">
                <a:moveTo>
                  <a:pt x="0" y="0"/>
                </a:moveTo>
                <a:lnTo>
                  <a:pt x="6610979" y="0"/>
                </a:lnTo>
                <a:lnTo>
                  <a:pt x="6610979" y="2821719"/>
                </a:lnTo>
                <a:lnTo>
                  <a:pt x="0" y="28217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423974" y="6388299"/>
            <a:ext cx="6610979" cy="2821719"/>
          </a:xfrm>
          <a:custGeom>
            <a:avLst/>
            <a:gdLst/>
            <a:ahLst/>
            <a:cxnLst/>
            <a:rect l="l" t="t" r="r" b="b"/>
            <a:pathLst>
              <a:path w="6610979" h="2821719">
                <a:moveTo>
                  <a:pt x="0" y="0"/>
                </a:moveTo>
                <a:lnTo>
                  <a:pt x="6610979" y="0"/>
                </a:lnTo>
                <a:lnTo>
                  <a:pt x="6610979" y="2821719"/>
                </a:lnTo>
                <a:lnTo>
                  <a:pt x="0" y="28217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220105" y="6388299"/>
            <a:ext cx="6610979" cy="2821719"/>
          </a:xfrm>
          <a:custGeom>
            <a:avLst/>
            <a:gdLst/>
            <a:ahLst/>
            <a:cxnLst/>
            <a:rect l="l" t="t" r="r" b="b"/>
            <a:pathLst>
              <a:path w="6610979" h="2821719">
                <a:moveTo>
                  <a:pt x="0" y="0"/>
                </a:moveTo>
                <a:lnTo>
                  <a:pt x="6610979" y="0"/>
                </a:lnTo>
                <a:lnTo>
                  <a:pt x="6610979" y="2821719"/>
                </a:lnTo>
                <a:lnTo>
                  <a:pt x="0" y="28217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 rot="-5400000">
            <a:off x="15057728" y="762993"/>
            <a:ext cx="2353177" cy="2323227"/>
            <a:chOff x="0" y="0"/>
            <a:chExt cx="3137569" cy="309763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137535" cy="3097657"/>
            </a:xfrm>
            <a:custGeom>
              <a:avLst/>
              <a:gdLst/>
              <a:ahLst/>
              <a:cxnLst/>
              <a:rect l="l" t="t" r="r" b="b"/>
              <a:pathLst>
                <a:path w="3137535" h="3097657">
                  <a:moveTo>
                    <a:pt x="0" y="0"/>
                  </a:moveTo>
                  <a:lnTo>
                    <a:pt x="3137535" y="0"/>
                  </a:lnTo>
                  <a:lnTo>
                    <a:pt x="3137535" y="3097657"/>
                  </a:lnTo>
                  <a:lnTo>
                    <a:pt x="0" y="30976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172" r="-173"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2853282" y="1291093"/>
            <a:ext cx="12581435" cy="1612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6B8977"/>
                </a:solidFill>
                <a:latin typeface="TDTD엠플고딕"/>
                <a:ea typeface="TDTD엠플고딕"/>
              </a:rPr>
              <a:t>필요기술-이미지 처리 및 분류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423974" y="3858204"/>
            <a:ext cx="6610979" cy="1146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38"/>
              </a:lnSpc>
            </a:pPr>
            <a:r>
              <a:rPr lang="en-US" sz="3199">
                <a:solidFill>
                  <a:srgbClr val="6B8977"/>
                </a:solidFill>
                <a:latin typeface="TDTD엠플고딕"/>
              </a:rPr>
              <a:t>Classification</a:t>
            </a:r>
            <a:r>
              <a:rPr lang="en-US" sz="3199">
                <a:solidFill>
                  <a:srgbClr val="737373"/>
                </a:solidFill>
                <a:latin typeface="TDTD엠플고딕"/>
                <a:ea typeface="TDTD엠플고딕"/>
              </a:rPr>
              <a:t> : 입력으로 주어진 이미지 안의 객체의 종류를 구분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423974" y="6781682"/>
            <a:ext cx="6610979" cy="171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40"/>
              </a:lnSpc>
            </a:pPr>
            <a:r>
              <a:rPr lang="en-US" sz="3200">
                <a:solidFill>
                  <a:srgbClr val="6B8977"/>
                </a:solidFill>
                <a:latin typeface="TDTD엠플고딕"/>
              </a:rPr>
              <a:t>ObjectDetection</a:t>
            </a:r>
            <a:r>
              <a:rPr lang="en-US" sz="3200">
                <a:solidFill>
                  <a:srgbClr val="737373"/>
                </a:solidFill>
                <a:latin typeface="TDTD엠플고딕"/>
                <a:ea typeface="TDTD엠플고딕"/>
              </a:rPr>
              <a:t>: Classification+Localization의 기능 여러 객체를 분류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220105" y="6830799"/>
            <a:ext cx="6610979" cy="1717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36"/>
              </a:lnSpc>
            </a:pPr>
            <a:r>
              <a:rPr lang="en-US" sz="3200">
                <a:solidFill>
                  <a:srgbClr val="6B8977"/>
                </a:solidFill>
                <a:latin typeface="TDTD엠플고딕"/>
              </a:rPr>
              <a:t>ImageSegmentation:</a:t>
            </a:r>
          </a:p>
          <a:p>
            <a:pPr algn="just">
              <a:lnSpc>
                <a:spcPts val="4636"/>
              </a:lnSpc>
            </a:pPr>
            <a:r>
              <a:rPr lang="en-US" sz="3200">
                <a:solidFill>
                  <a:srgbClr val="737373"/>
                </a:solidFill>
                <a:latin typeface="TDTD엠플고딕"/>
                <a:ea typeface="TDTD엠플고딕"/>
              </a:rPr>
              <a:t>object detection 과 유사하지만</a:t>
            </a:r>
          </a:p>
          <a:p>
            <a:pPr algn="just">
              <a:lnSpc>
                <a:spcPts val="4640"/>
              </a:lnSpc>
            </a:pPr>
            <a:r>
              <a:rPr lang="en-US" sz="3200">
                <a:solidFill>
                  <a:srgbClr val="737373"/>
                </a:solidFill>
                <a:latin typeface="TDTD엠플고딕"/>
                <a:ea typeface="TDTD엠플고딕"/>
              </a:rPr>
              <a:t>bounding box 가 아닌 실제 edge 로 찾음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220105" y="3749209"/>
            <a:ext cx="6610979" cy="171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40"/>
              </a:lnSpc>
            </a:pPr>
            <a:r>
              <a:rPr lang="en-US" sz="3200">
                <a:solidFill>
                  <a:srgbClr val="6B8977"/>
                </a:solidFill>
                <a:latin typeface="TDTD엠플고딕"/>
              </a:rPr>
              <a:t>Localization</a:t>
            </a:r>
            <a:r>
              <a:rPr lang="en-US" sz="3200">
                <a:solidFill>
                  <a:srgbClr val="737373"/>
                </a:solidFill>
                <a:latin typeface="TDTD엠플고딕"/>
                <a:ea typeface="TDTD엠플고딕"/>
              </a:rPr>
              <a:t> : 입력으로 주어진 이미지 안의 객체가 이미지 안의 어느 위치에 존재하는지 위치 정보를 Bounding Box 로 표시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23683" y="5143500"/>
            <a:ext cx="19084524" cy="5346868"/>
          </a:xfrm>
          <a:custGeom>
            <a:avLst/>
            <a:gdLst/>
            <a:ahLst/>
            <a:cxnLst/>
            <a:rect l="l" t="t" r="r" b="b"/>
            <a:pathLst>
              <a:path w="19084524" h="5346868">
                <a:moveTo>
                  <a:pt x="0" y="0"/>
                </a:moveTo>
                <a:lnTo>
                  <a:pt x="19084524" y="0"/>
                </a:lnTo>
                <a:lnTo>
                  <a:pt x="19084524" y="5346868"/>
                </a:lnTo>
                <a:lnTo>
                  <a:pt x="0" y="5346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50753" y="757543"/>
            <a:ext cx="16535652" cy="8771914"/>
          </a:xfrm>
          <a:custGeom>
            <a:avLst/>
            <a:gdLst/>
            <a:ahLst/>
            <a:cxnLst/>
            <a:rect l="l" t="t" r="r" b="b"/>
            <a:pathLst>
              <a:path w="16535652" h="8771914">
                <a:moveTo>
                  <a:pt x="0" y="0"/>
                </a:moveTo>
                <a:lnTo>
                  <a:pt x="16535652" y="0"/>
                </a:lnTo>
                <a:lnTo>
                  <a:pt x="16535652" y="8771914"/>
                </a:lnTo>
                <a:lnTo>
                  <a:pt x="0" y="87719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436889" y="3101195"/>
            <a:ext cx="13414221" cy="5579837"/>
          </a:xfrm>
          <a:custGeom>
            <a:avLst/>
            <a:gdLst/>
            <a:ahLst/>
            <a:cxnLst/>
            <a:rect l="l" t="t" r="r" b="b"/>
            <a:pathLst>
              <a:path w="13414221" h="5579837">
                <a:moveTo>
                  <a:pt x="0" y="0"/>
                </a:moveTo>
                <a:lnTo>
                  <a:pt x="13414221" y="0"/>
                </a:lnTo>
                <a:lnTo>
                  <a:pt x="13414221" y="5579837"/>
                </a:lnTo>
                <a:lnTo>
                  <a:pt x="0" y="55798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677810" y="1291093"/>
            <a:ext cx="12932380" cy="1612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6B8977"/>
                </a:solidFill>
                <a:latin typeface="TDTD엠플고딕"/>
                <a:ea typeface="TDTD엠플고딕"/>
              </a:rPr>
              <a:t>필요기술-이미지 처리 및 분류</a:t>
            </a:r>
          </a:p>
        </p:txBody>
      </p:sp>
      <p:grpSp>
        <p:nvGrpSpPr>
          <p:cNvPr id="6" name="Group 6"/>
          <p:cNvGrpSpPr/>
          <p:nvPr/>
        </p:nvGrpSpPr>
        <p:grpSpPr>
          <a:xfrm rot="-5400000">
            <a:off x="15057728" y="762993"/>
            <a:ext cx="2353177" cy="2323227"/>
            <a:chOff x="0" y="0"/>
            <a:chExt cx="3137569" cy="309763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137535" cy="3097657"/>
            </a:xfrm>
            <a:custGeom>
              <a:avLst/>
              <a:gdLst/>
              <a:ahLst/>
              <a:cxnLst/>
              <a:rect l="l" t="t" r="r" b="b"/>
              <a:pathLst>
                <a:path w="3137535" h="3097657">
                  <a:moveTo>
                    <a:pt x="0" y="0"/>
                  </a:moveTo>
                  <a:lnTo>
                    <a:pt x="3137535" y="0"/>
                  </a:lnTo>
                  <a:lnTo>
                    <a:pt x="3137535" y="3097657"/>
                  </a:lnTo>
                  <a:lnTo>
                    <a:pt x="0" y="30976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172" r="-173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3416441" y="6226694"/>
            <a:ext cx="11455118" cy="3180480"/>
            <a:chOff x="0" y="0"/>
            <a:chExt cx="15273491" cy="42406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273528" cy="4240657"/>
            </a:xfrm>
            <a:custGeom>
              <a:avLst/>
              <a:gdLst/>
              <a:ahLst/>
              <a:cxnLst/>
              <a:rect l="l" t="t" r="r" b="b"/>
              <a:pathLst>
                <a:path w="15273528" h="4240657">
                  <a:moveTo>
                    <a:pt x="0" y="0"/>
                  </a:moveTo>
                  <a:lnTo>
                    <a:pt x="15273528" y="0"/>
                  </a:lnTo>
                  <a:lnTo>
                    <a:pt x="15273528" y="4240657"/>
                  </a:lnTo>
                  <a:lnTo>
                    <a:pt x="0" y="42406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3289271" y="3521594"/>
            <a:ext cx="11709457" cy="2705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0101" lvl="2" indent="-266700" algn="l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737373"/>
                </a:solidFill>
                <a:latin typeface="TDTD엠플고딕"/>
                <a:ea typeface="TDTD엠플고딕"/>
              </a:rPr>
              <a:t>자동차의 파손을 체크하는 경우, 이미지가 하나의 자동차만 포함하고 그 자동차의 파손 여부와 파손된 부분의 위치를 찾아야 한다면, </a:t>
            </a:r>
            <a:r>
              <a:rPr lang="en-US" sz="3500">
                <a:solidFill>
                  <a:srgbClr val="6B8977"/>
                </a:solidFill>
                <a:latin typeface="TDTD엠플고딕"/>
              </a:rPr>
              <a:t>Classification + Localization </a:t>
            </a:r>
            <a:r>
              <a:rPr lang="en-US" sz="3500">
                <a:solidFill>
                  <a:srgbClr val="737373"/>
                </a:solidFill>
                <a:latin typeface="TDTD엠플고딕"/>
                <a:ea typeface="TDTD엠플고딕"/>
              </a:rPr>
              <a:t>이 더 효과적. </a:t>
            </a:r>
          </a:p>
          <a:p>
            <a:pPr marL="800101" lvl="2" indent="-266700" algn="l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737373"/>
                </a:solidFill>
                <a:latin typeface="TDTD엠플고딕"/>
                <a:ea typeface="TDTD엠플고딕"/>
              </a:rPr>
              <a:t>이미지가 여러 대의 자동차를 포함하고, 각 자동차의 파손 여부와 파손된 부분의 위치, </a:t>
            </a:r>
            <a:r>
              <a:rPr lang="en-US" sz="3500">
                <a:solidFill>
                  <a:srgbClr val="6B8977"/>
                </a:solidFill>
                <a:latin typeface="TDTD엠플고딕"/>
              </a:rPr>
              <a:t>Object Detection </a:t>
            </a:r>
            <a:r>
              <a:rPr lang="en-US" sz="3500">
                <a:solidFill>
                  <a:srgbClr val="737373"/>
                </a:solidFill>
                <a:latin typeface="TDTD엠플고딕"/>
                <a:ea typeface="TDTD엠플고딕"/>
              </a:rPr>
              <a:t>이 더 효과적일 수 있음.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23683" y="5143500"/>
            <a:ext cx="19084524" cy="5346868"/>
          </a:xfrm>
          <a:custGeom>
            <a:avLst/>
            <a:gdLst/>
            <a:ahLst/>
            <a:cxnLst/>
            <a:rect l="l" t="t" r="r" b="b"/>
            <a:pathLst>
              <a:path w="19084524" h="5346868">
                <a:moveTo>
                  <a:pt x="0" y="0"/>
                </a:moveTo>
                <a:lnTo>
                  <a:pt x="19084524" y="0"/>
                </a:lnTo>
                <a:lnTo>
                  <a:pt x="19084524" y="5346868"/>
                </a:lnTo>
                <a:lnTo>
                  <a:pt x="0" y="5346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50753" y="757543"/>
            <a:ext cx="16535652" cy="8771914"/>
          </a:xfrm>
          <a:custGeom>
            <a:avLst/>
            <a:gdLst/>
            <a:ahLst/>
            <a:cxnLst/>
            <a:rect l="l" t="t" r="r" b="b"/>
            <a:pathLst>
              <a:path w="16535652" h="8771914">
                <a:moveTo>
                  <a:pt x="0" y="0"/>
                </a:moveTo>
                <a:lnTo>
                  <a:pt x="16535652" y="0"/>
                </a:lnTo>
                <a:lnTo>
                  <a:pt x="16535652" y="8771914"/>
                </a:lnTo>
                <a:lnTo>
                  <a:pt x="0" y="87719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436889" y="3101195"/>
            <a:ext cx="13414221" cy="5579837"/>
          </a:xfrm>
          <a:custGeom>
            <a:avLst/>
            <a:gdLst/>
            <a:ahLst/>
            <a:cxnLst/>
            <a:rect l="l" t="t" r="r" b="b"/>
            <a:pathLst>
              <a:path w="13414221" h="5579837">
                <a:moveTo>
                  <a:pt x="0" y="0"/>
                </a:moveTo>
                <a:lnTo>
                  <a:pt x="13414221" y="0"/>
                </a:lnTo>
                <a:lnTo>
                  <a:pt x="13414221" y="5579837"/>
                </a:lnTo>
                <a:lnTo>
                  <a:pt x="0" y="55798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677810" y="1291093"/>
            <a:ext cx="12932380" cy="1612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6B8977"/>
                </a:solidFill>
                <a:latin typeface="TDTD엠플고딕"/>
                <a:ea typeface="TDTD엠플고딕"/>
              </a:rPr>
              <a:t>필요기술-데이터셋</a:t>
            </a:r>
          </a:p>
        </p:txBody>
      </p:sp>
      <p:grpSp>
        <p:nvGrpSpPr>
          <p:cNvPr id="6" name="Group 6"/>
          <p:cNvGrpSpPr/>
          <p:nvPr/>
        </p:nvGrpSpPr>
        <p:grpSpPr>
          <a:xfrm rot="-5400000">
            <a:off x="15057728" y="762993"/>
            <a:ext cx="2353177" cy="2323227"/>
            <a:chOff x="0" y="0"/>
            <a:chExt cx="3137569" cy="309763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137535" cy="3097657"/>
            </a:xfrm>
            <a:custGeom>
              <a:avLst/>
              <a:gdLst/>
              <a:ahLst/>
              <a:cxnLst/>
              <a:rect l="l" t="t" r="r" b="b"/>
              <a:pathLst>
                <a:path w="3137535" h="3097657">
                  <a:moveTo>
                    <a:pt x="0" y="0"/>
                  </a:moveTo>
                  <a:lnTo>
                    <a:pt x="3137535" y="0"/>
                  </a:lnTo>
                  <a:lnTo>
                    <a:pt x="3137535" y="3097657"/>
                  </a:lnTo>
                  <a:lnTo>
                    <a:pt x="0" y="30976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172" r="-173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8815662" y="5618452"/>
            <a:ext cx="2781597" cy="2590586"/>
            <a:chOff x="0" y="0"/>
            <a:chExt cx="3708796" cy="345411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708781" cy="3454146"/>
            </a:xfrm>
            <a:custGeom>
              <a:avLst/>
              <a:gdLst/>
              <a:ahLst/>
              <a:cxnLst/>
              <a:rect l="l" t="t" r="r" b="b"/>
              <a:pathLst>
                <a:path w="3708781" h="3454146">
                  <a:moveTo>
                    <a:pt x="0" y="0"/>
                  </a:moveTo>
                  <a:lnTo>
                    <a:pt x="3708781" y="0"/>
                  </a:lnTo>
                  <a:lnTo>
                    <a:pt x="3708781" y="3454146"/>
                  </a:lnTo>
                  <a:lnTo>
                    <a:pt x="0" y="34541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11922605" y="5612430"/>
            <a:ext cx="3466606" cy="2596609"/>
            <a:chOff x="0" y="0"/>
            <a:chExt cx="4622141" cy="346214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622165" cy="3462147"/>
            </a:xfrm>
            <a:custGeom>
              <a:avLst/>
              <a:gdLst/>
              <a:ahLst/>
              <a:cxnLst/>
              <a:rect l="l" t="t" r="r" b="b"/>
              <a:pathLst>
                <a:path w="4622165" h="3462147">
                  <a:moveTo>
                    <a:pt x="0" y="0"/>
                  </a:moveTo>
                  <a:lnTo>
                    <a:pt x="4622165" y="0"/>
                  </a:lnTo>
                  <a:lnTo>
                    <a:pt x="4622165" y="3462147"/>
                  </a:lnTo>
                  <a:lnTo>
                    <a:pt x="0" y="34621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/>
              </a:stretch>
            </a:blipFill>
          </p:spPr>
        </p:sp>
      </p:grpSp>
      <p:sp>
        <p:nvSpPr>
          <p:cNvPr id="12" name="TextBox 12"/>
          <p:cNvSpPr txBox="1"/>
          <p:nvPr/>
        </p:nvSpPr>
        <p:spPr>
          <a:xfrm>
            <a:off x="3263850" y="3446752"/>
            <a:ext cx="11709457" cy="217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0101" lvl="2" indent="-266700" algn="l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737373"/>
                </a:solidFill>
                <a:latin typeface="TDTD엠플고딕"/>
                <a:ea typeface="TDTD엠플고딕"/>
              </a:rPr>
              <a:t>차량의 긁힘, 파손 등 결함이 포함된 데이터셋과 결함이 없는 차량들의 데이터셋 확보 필요</a:t>
            </a:r>
          </a:p>
          <a:p>
            <a:pPr marL="800101" lvl="2" indent="-266700" algn="l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737373"/>
                </a:solidFill>
                <a:latin typeface="TDTD엠플고딕"/>
                <a:ea typeface="TDTD엠플고딕"/>
              </a:rPr>
              <a:t>공개 데이터셋, 웹 크롤링 , 이미지 어그멘테이션, API 사용 등으로 수집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263850" y="5853013"/>
            <a:ext cx="5226465" cy="163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0101" lvl="2" indent="-266700" algn="l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737373"/>
                </a:solidFill>
                <a:latin typeface="TDTD엠플고딕"/>
                <a:ea typeface="TDTD엠플고딕"/>
              </a:rPr>
              <a:t>주의할점 : 저작권, 서버 부하 , 데이터 품질 등 주의하며 수집해야함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23683" y="5143500"/>
            <a:ext cx="19084524" cy="5346868"/>
          </a:xfrm>
          <a:custGeom>
            <a:avLst/>
            <a:gdLst/>
            <a:ahLst/>
            <a:cxnLst/>
            <a:rect l="l" t="t" r="r" b="b"/>
            <a:pathLst>
              <a:path w="19084524" h="5346868">
                <a:moveTo>
                  <a:pt x="0" y="0"/>
                </a:moveTo>
                <a:lnTo>
                  <a:pt x="19084524" y="0"/>
                </a:lnTo>
                <a:lnTo>
                  <a:pt x="19084524" y="5346868"/>
                </a:lnTo>
                <a:lnTo>
                  <a:pt x="0" y="5346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50753" y="757543"/>
            <a:ext cx="16535652" cy="8771914"/>
          </a:xfrm>
          <a:custGeom>
            <a:avLst/>
            <a:gdLst/>
            <a:ahLst/>
            <a:cxnLst/>
            <a:rect l="l" t="t" r="r" b="b"/>
            <a:pathLst>
              <a:path w="16535652" h="8771914">
                <a:moveTo>
                  <a:pt x="0" y="0"/>
                </a:moveTo>
                <a:lnTo>
                  <a:pt x="16535652" y="0"/>
                </a:lnTo>
                <a:lnTo>
                  <a:pt x="16535652" y="8771914"/>
                </a:lnTo>
                <a:lnTo>
                  <a:pt x="0" y="87719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436889" y="3101195"/>
            <a:ext cx="13414221" cy="5579837"/>
          </a:xfrm>
          <a:custGeom>
            <a:avLst/>
            <a:gdLst/>
            <a:ahLst/>
            <a:cxnLst/>
            <a:rect l="l" t="t" r="r" b="b"/>
            <a:pathLst>
              <a:path w="13414221" h="5579837">
                <a:moveTo>
                  <a:pt x="0" y="0"/>
                </a:moveTo>
                <a:lnTo>
                  <a:pt x="13414221" y="0"/>
                </a:lnTo>
                <a:lnTo>
                  <a:pt x="13414221" y="5579837"/>
                </a:lnTo>
                <a:lnTo>
                  <a:pt x="0" y="55798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677810" y="1291093"/>
            <a:ext cx="12932380" cy="1612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6B8977"/>
                </a:solidFill>
                <a:latin typeface="TDTD엠플고딕"/>
                <a:ea typeface="TDTD엠플고딕"/>
              </a:rPr>
              <a:t>필요기술-객체 탐지 모델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191970" y="3186013"/>
            <a:ext cx="11709457" cy="537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>
                <a:solidFill>
                  <a:srgbClr val="6B8977"/>
                </a:solidFill>
                <a:ea typeface="TDTD엠플고딕"/>
              </a:rPr>
              <a:t>각 모델들의 장단점</a:t>
            </a:r>
          </a:p>
          <a:p>
            <a:pPr marL="800101" lvl="2" indent="-266700" algn="l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6B8977"/>
                </a:solidFill>
                <a:latin typeface="TDTD엠플고딕"/>
              </a:rPr>
              <a:t>YOLO(You Only Look Once)</a:t>
            </a:r>
          </a:p>
          <a:p>
            <a:pPr marL="1429809" lvl="3" indent="-357452" algn="l">
              <a:lnSpc>
                <a:spcPts val="4200"/>
              </a:lnSpc>
              <a:buFont typeface="Arial"/>
              <a:buChar char="￭"/>
            </a:pPr>
            <a:r>
              <a:rPr lang="en-US" sz="3500">
                <a:solidFill>
                  <a:srgbClr val="737373"/>
                </a:solidFill>
                <a:latin typeface="TDTD엠플고딕"/>
                <a:ea typeface="TDTD엠플고딕"/>
              </a:rPr>
              <a:t>장점: 높은 속도와 실시간 객체 감지를 제공</a:t>
            </a:r>
          </a:p>
          <a:p>
            <a:pPr marL="1429809" lvl="3" indent="-357452" algn="l">
              <a:lnSpc>
                <a:spcPts val="4200"/>
              </a:lnSpc>
              <a:buFont typeface="Arial"/>
              <a:buChar char="￭"/>
            </a:pPr>
            <a:r>
              <a:rPr lang="en-US" sz="3500">
                <a:solidFill>
                  <a:srgbClr val="737373"/>
                </a:solidFill>
                <a:latin typeface="TDTD엠플고딕"/>
                <a:ea typeface="TDTD엠플고딕"/>
              </a:rPr>
              <a:t>단점: 작은 객체나 밀집된 객체를 감지하는 데에는 다소 어려움이 있을 수 있음</a:t>
            </a:r>
          </a:p>
          <a:p>
            <a:pPr marL="800101" lvl="2" indent="-266700" algn="l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6B8977"/>
                </a:solidFill>
                <a:latin typeface="TDTD엠플고딕"/>
              </a:rPr>
              <a:t>SSD(Single Shot MultiBox Detector)</a:t>
            </a:r>
          </a:p>
          <a:p>
            <a:pPr marL="1429809" lvl="3" indent="-357452" algn="l">
              <a:lnSpc>
                <a:spcPts val="4200"/>
              </a:lnSpc>
              <a:buFont typeface="Arial"/>
              <a:buChar char="￭"/>
            </a:pPr>
            <a:r>
              <a:rPr lang="en-US" sz="3500">
                <a:solidFill>
                  <a:srgbClr val="737373"/>
                </a:solidFill>
                <a:latin typeface="TDTD엠플고딕"/>
                <a:ea typeface="TDTD엠플고딕"/>
              </a:rPr>
              <a:t>장점: 다양한 크기의 객체에 대해 강건하게 동작하며, 높은 성능을 제공</a:t>
            </a:r>
          </a:p>
          <a:p>
            <a:pPr marL="1429809" lvl="3" indent="-357452" algn="l">
              <a:lnSpc>
                <a:spcPts val="4200"/>
              </a:lnSpc>
              <a:buFont typeface="Arial"/>
              <a:buChar char="￭"/>
            </a:pPr>
            <a:r>
              <a:rPr lang="en-US" sz="3500">
                <a:solidFill>
                  <a:srgbClr val="737373"/>
                </a:solidFill>
                <a:latin typeface="TDTD엠플고딕"/>
                <a:ea typeface="TDTD엠플고딕"/>
              </a:rPr>
              <a:t>단점: YOLO보다는 더 많은 계산 리소스가 필요하며, 속도 측면에서는 YOLO에 비해 약간 느릴 수 있음</a:t>
            </a:r>
          </a:p>
        </p:txBody>
      </p:sp>
      <p:grpSp>
        <p:nvGrpSpPr>
          <p:cNvPr id="7" name="Group 7"/>
          <p:cNvGrpSpPr/>
          <p:nvPr/>
        </p:nvGrpSpPr>
        <p:grpSpPr>
          <a:xfrm rot="-5400000">
            <a:off x="15057728" y="762993"/>
            <a:ext cx="2353177" cy="2323227"/>
            <a:chOff x="0" y="0"/>
            <a:chExt cx="3137569" cy="309763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137535" cy="3097657"/>
            </a:xfrm>
            <a:custGeom>
              <a:avLst/>
              <a:gdLst/>
              <a:ahLst/>
              <a:cxnLst/>
              <a:rect l="l" t="t" r="r" b="b"/>
              <a:pathLst>
                <a:path w="3137535" h="3097657">
                  <a:moveTo>
                    <a:pt x="0" y="0"/>
                  </a:moveTo>
                  <a:lnTo>
                    <a:pt x="3137535" y="0"/>
                  </a:lnTo>
                  <a:lnTo>
                    <a:pt x="3137535" y="3097657"/>
                  </a:lnTo>
                  <a:lnTo>
                    <a:pt x="0" y="30976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172" r="-173"/>
              </a:stretch>
            </a:blipFill>
          </p:spPr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23683" y="5143500"/>
            <a:ext cx="19084524" cy="5346868"/>
          </a:xfrm>
          <a:custGeom>
            <a:avLst/>
            <a:gdLst/>
            <a:ahLst/>
            <a:cxnLst/>
            <a:rect l="l" t="t" r="r" b="b"/>
            <a:pathLst>
              <a:path w="19084524" h="5346868">
                <a:moveTo>
                  <a:pt x="0" y="0"/>
                </a:moveTo>
                <a:lnTo>
                  <a:pt x="19084524" y="0"/>
                </a:lnTo>
                <a:lnTo>
                  <a:pt x="19084524" y="5346868"/>
                </a:lnTo>
                <a:lnTo>
                  <a:pt x="0" y="5346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50753" y="757543"/>
            <a:ext cx="16535652" cy="8771914"/>
          </a:xfrm>
          <a:custGeom>
            <a:avLst/>
            <a:gdLst/>
            <a:ahLst/>
            <a:cxnLst/>
            <a:rect l="l" t="t" r="r" b="b"/>
            <a:pathLst>
              <a:path w="16535652" h="8771914">
                <a:moveTo>
                  <a:pt x="0" y="0"/>
                </a:moveTo>
                <a:lnTo>
                  <a:pt x="16535652" y="0"/>
                </a:lnTo>
                <a:lnTo>
                  <a:pt x="16535652" y="8771914"/>
                </a:lnTo>
                <a:lnTo>
                  <a:pt x="0" y="87719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436889" y="3101195"/>
            <a:ext cx="13414221" cy="5579837"/>
          </a:xfrm>
          <a:custGeom>
            <a:avLst/>
            <a:gdLst/>
            <a:ahLst/>
            <a:cxnLst/>
            <a:rect l="l" t="t" r="r" b="b"/>
            <a:pathLst>
              <a:path w="13414221" h="5579837">
                <a:moveTo>
                  <a:pt x="0" y="0"/>
                </a:moveTo>
                <a:lnTo>
                  <a:pt x="13414221" y="0"/>
                </a:lnTo>
                <a:lnTo>
                  <a:pt x="13414221" y="5579837"/>
                </a:lnTo>
                <a:lnTo>
                  <a:pt x="0" y="55798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677810" y="1291093"/>
            <a:ext cx="12932380" cy="1612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6B8977"/>
                </a:solidFill>
                <a:latin typeface="TDTD엠플고딕"/>
                <a:ea typeface="TDTD엠플고딕"/>
              </a:rPr>
              <a:t>필요기술-객체 탐지 모델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191970" y="3452713"/>
            <a:ext cx="11709457" cy="483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>
                <a:solidFill>
                  <a:srgbClr val="6B8977"/>
                </a:solidFill>
                <a:ea typeface="TDTD엠플고딕"/>
              </a:rPr>
              <a:t>각 모델들의 장단점</a:t>
            </a:r>
          </a:p>
          <a:p>
            <a:pPr marL="800101" lvl="2" indent="-266700" algn="l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6B8977"/>
                </a:solidFill>
                <a:latin typeface="TDTD엠플고딕"/>
              </a:rPr>
              <a:t>RetinaNet</a:t>
            </a:r>
          </a:p>
          <a:p>
            <a:pPr marL="1429809" lvl="3" indent="-357452" algn="l">
              <a:lnSpc>
                <a:spcPts val="4200"/>
              </a:lnSpc>
              <a:buFont typeface="Arial"/>
              <a:buChar char="￭"/>
            </a:pPr>
            <a:r>
              <a:rPr lang="en-US" sz="3500">
                <a:solidFill>
                  <a:srgbClr val="737373"/>
                </a:solidFill>
                <a:latin typeface="TDTD엠플고딕"/>
                <a:ea typeface="TDTD엠플고딕"/>
              </a:rPr>
              <a:t>장점: 드문 클래스에 대한 감지 성능이 우수하며, 다른 알고리즘보다 더 정확한 결과를 제공할 수 있음</a:t>
            </a:r>
          </a:p>
          <a:p>
            <a:pPr marL="1429809" lvl="3" indent="-357452" algn="l">
              <a:lnSpc>
                <a:spcPts val="4200"/>
              </a:lnSpc>
              <a:buFont typeface="Arial"/>
              <a:buChar char="￭"/>
            </a:pPr>
            <a:r>
              <a:rPr lang="en-US" sz="3500">
                <a:solidFill>
                  <a:srgbClr val="737373"/>
                </a:solidFill>
                <a:latin typeface="TDTD엠플고딕"/>
                <a:ea typeface="TDTD엠플고딕"/>
              </a:rPr>
              <a:t>단점: 다른 알고리즘에 비해 계산 비용이 높을 수 있음</a:t>
            </a:r>
          </a:p>
          <a:p>
            <a:pPr marL="1429809" lvl="3" indent="-357452" algn="l">
              <a:lnSpc>
                <a:spcPts val="4200"/>
              </a:lnSpc>
            </a:pPr>
            <a:endParaRPr lang="en-US" sz="3500">
              <a:solidFill>
                <a:srgbClr val="737373"/>
              </a:solidFill>
              <a:latin typeface="TDTD엠플고딕"/>
              <a:ea typeface="TDTD엠플고딕"/>
            </a:endParaRPr>
          </a:p>
          <a:p>
            <a:pPr marL="800101" lvl="2" indent="-266700" algn="l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6B8977"/>
                </a:solidFill>
                <a:latin typeface="TDTD엠플고딕"/>
                <a:ea typeface="TDTD엠플고딕"/>
              </a:rPr>
              <a:t>요약 : YOLO는 높은 속도와 실시간 처리에 적합하며, SSD는 다양한 크기의 객체에 대해 강건하게 동작하고, RetinaNet은 클래스 불균형 문제를 해결하여 드문 클래스에 대한 감지 성능을 향상시킬 수 있다.</a:t>
            </a:r>
          </a:p>
        </p:txBody>
      </p:sp>
      <p:grpSp>
        <p:nvGrpSpPr>
          <p:cNvPr id="7" name="Group 7"/>
          <p:cNvGrpSpPr/>
          <p:nvPr/>
        </p:nvGrpSpPr>
        <p:grpSpPr>
          <a:xfrm rot="-5400000">
            <a:off x="15057728" y="762993"/>
            <a:ext cx="2353177" cy="2323227"/>
            <a:chOff x="0" y="0"/>
            <a:chExt cx="3137569" cy="309763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137535" cy="3097657"/>
            </a:xfrm>
            <a:custGeom>
              <a:avLst/>
              <a:gdLst/>
              <a:ahLst/>
              <a:cxnLst/>
              <a:rect l="l" t="t" r="r" b="b"/>
              <a:pathLst>
                <a:path w="3137535" h="3097657">
                  <a:moveTo>
                    <a:pt x="0" y="0"/>
                  </a:moveTo>
                  <a:lnTo>
                    <a:pt x="3137535" y="0"/>
                  </a:lnTo>
                  <a:lnTo>
                    <a:pt x="3137535" y="3097657"/>
                  </a:lnTo>
                  <a:lnTo>
                    <a:pt x="0" y="30976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172" r="-173"/>
              </a:stretch>
            </a:blipFill>
          </p:spPr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23683" y="5143500"/>
            <a:ext cx="19084524" cy="5346868"/>
          </a:xfrm>
          <a:custGeom>
            <a:avLst/>
            <a:gdLst/>
            <a:ahLst/>
            <a:cxnLst/>
            <a:rect l="l" t="t" r="r" b="b"/>
            <a:pathLst>
              <a:path w="19084524" h="5346868">
                <a:moveTo>
                  <a:pt x="0" y="0"/>
                </a:moveTo>
                <a:lnTo>
                  <a:pt x="19084524" y="0"/>
                </a:lnTo>
                <a:lnTo>
                  <a:pt x="19084524" y="5346868"/>
                </a:lnTo>
                <a:lnTo>
                  <a:pt x="0" y="5346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50753" y="757543"/>
            <a:ext cx="16535652" cy="8771914"/>
          </a:xfrm>
          <a:custGeom>
            <a:avLst/>
            <a:gdLst/>
            <a:ahLst/>
            <a:cxnLst/>
            <a:rect l="l" t="t" r="r" b="b"/>
            <a:pathLst>
              <a:path w="16535652" h="8771914">
                <a:moveTo>
                  <a:pt x="0" y="0"/>
                </a:moveTo>
                <a:lnTo>
                  <a:pt x="16535652" y="0"/>
                </a:lnTo>
                <a:lnTo>
                  <a:pt x="16535652" y="8771914"/>
                </a:lnTo>
                <a:lnTo>
                  <a:pt x="0" y="87719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-5400000">
            <a:off x="15057728" y="762993"/>
            <a:ext cx="2353177" cy="2323227"/>
            <a:chOff x="0" y="0"/>
            <a:chExt cx="3137569" cy="309763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137535" cy="3097657"/>
            </a:xfrm>
            <a:custGeom>
              <a:avLst/>
              <a:gdLst/>
              <a:ahLst/>
              <a:cxnLst/>
              <a:rect l="l" t="t" r="r" b="b"/>
              <a:pathLst>
                <a:path w="3137535" h="3097657">
                  <a:moveTo>
                    <a:pt x="0" y="0"/>
                  </a:moveTo>
                  <a:lnTo>
                    <a:pt x="3137535" y="0"/>
                  </a:lnTo>
                  <a:lnTo>
                    <a:pt x="3137535" y="3097657"/>
                  </a:lnTo>
                  <a:lnTo>
                    <a:pt x="0" y="30976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172" r="-173"/>
              </a:stretch>
            </a:blipFill>
          </p:spPr>
        </p:sp>
      </p:grpSp>
      <p:sp>
        <p:nvSpPr>
          <p:cNvPr id="6" name="Freeform 6"/>
          <p:cNvSpPr/>
          <p:nvPr/>
        </p:nvSpPr>
        <p:spPr>
          <a:xfrm>
            <a:off x="8947321" y="2409408"/>
            <a:ext cx="6762281" cy="1513359"/>
          </a:xfrm>
          <a:custGeom>
            <a:avLst/>
            <a:gdLst/>
            <a:ahLst/>
            <a:cxnLst/>
            <a:rect l="l" t="t" r="r" b="b"/>
            <a:pathLst>
              <a:path w="6762281" h="1513359">
                <a:moveTo>
                  <a:pt x="0" y="0"/>
                </a:moveTo>
                <a:lnTo>
                  <a:pt x="6762281" y="0"/>
                </a:lnTo>
                <a:lnTo>
                  <a:pt x="6762281" y="1513359"/>
                </a:lnTo>
                <a:lnTo>
                  <a:pt x="0" y="151335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947321" y="4127969"/>
            <a:ext cx="6762281" cy="1513359"/>
          </a:xfrm>
          <a:custGeom>
            <a:avLst/>
            <a:gdLst/>
            <a:ahLst/>
            <a:cxnLst/>
            <a:rect l="l" t="t" r="r" b="b"/>
            <a:pathLst>
              <a:path w="6762281" h="1513359">
                <a:moveTo>
                  <a:pt x="0" y="0"/>
                </a:moveTo>
                <a:lnTo>
                  <a:pt x="6762281" y="0"/>
                </a:lnTo>
                <a:lnTo>
                  <a:pt x="6762281" y="1513359"/>
                </a:lnTo>
                <a:lnTo>
                  <a:pt x="0" y="151335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947321" y="5850878"/>
            <a:ext cx="6762281" cy="1513359"/>
          </a:xfrm>
          <a:custGeom>
            <a:avLst/>
            <a:gdLst/>
            <a:ahLst/>
            <a:cxnLst/>
            <a:rect l="l" t="t" r="r" b="b"/>
            <a:pathLst>
              <a:path w="6762281" h="1513359">
                <a:moveTo>
                  <a:pt x="0" y="0"/>
                </a:moveTo>
                <a:lnTo>
                  <a:pt x="6762281" y="0"/>
                </a:lnTo>
                <a:lnTo>
                  <a:pt x="6762281" y="1513359"/>
                </a:lnTo>
                <a:lnTo>
                  <a:pt x="0" y="151335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947321" y="7573787"/>
            <a:ext cx="6762281" cy="1513359"/>
          </a:xfrm>
          <a:custGeom>
            <a:avLst/>
            <a:gdLst/>
            <a:ahLst/>
            <a:cxnLst/>
            <a:rect l="l" t="t" r="r" b="b"/>
            <a:pathLst>
              <a:path w="6762281" h="1513359">
                <a:moveTo>
                  <a:pt x="0" y="0"/>
                </a:moveTo>
                <a:lnTo>
                  <a:pt x="6762281" y="0"/>
                </a:lnTo>
                <a:lnTo>
                  <a:pt x="6762281" y="1513359"/>
                </a:lnTo>
                <a:lnTo>
                  <a:pt x="0" y="151335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 rot="-5400000">
            <a:off x="14967263" y="2395173"/>
            <a:ext cx="756680" cy="747049"/>
            <a:chOff x="0" y="0"/>
            <a:chExt cx="1008907" cy="99606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08888" cy="996061"/>
            </a:xfrm>
            <a:custGeom>
              <a:avLst/>
              <a:gdLst/>
              <a:ahLst/>
              <a:cxnLst/>
              <a:rect l="l" t="t" r="r" b="b"/>
              <a:pathLst>
                <a:path w="1008888" h="996061">
                  <a:moveTo>
                    <a:pt x="0" y="0"/>
                  </a:moveTo>
                  <a:lnTo>
                    <a:pt x="1008888" y="0"/>
                  </a:lnTo>
                  <a:lnTo>
                    <a:pt x="1008888" y="996061"/>
                  </a:lnTo>
                  <a:lnTo>
                    <a:pt x="0" y="9960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t="-11" r="-1" b="-11"/>
              </a:stretch>
            </a:blipFill>
          </p:spPr>
        </p:sp>
      </p:grpSp>
      <p:grpSp>
        <p:nvGrpSpPr>
          <p:cNvPr id="12" name="Group 12"/>
          <p:cNvGrpSpPr/>
          <p:nvPr/>
        </p:nvGrpSpPr>
        <p:grpSpPr>
          <a:xfrm rot="-5400000">
            <a:off x="14967263" y="4113734"/>
            <a:ext cx="756680" cy="747049"/>
            <a:chOff x="0" y="0"/>
            <a:chExt cx="1008907" cy="99606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08888" cy="996061"/>
            </a:xfrm>
            <a:custGeom>
              <a:avLst/>
              <a:gdLst/>
              <a:ahLst/>
              <a:cxnLst/>
              <a:rect l="l" t="t" r="r" b="b"/>
              <a:pathLst>
                <a:path w="1008888" h="996061">
                  <a:moveTo>
                    <a:pt x="0" y="0"/>
                  </a:moveTo>
                  <a:lnTo>
                    <a:pt x="1008888" y="0"/>
                  </a:lnTo>
                  <a:lnTo>
                    <a:pt x="1008888" y="996061"/>
                  </a:lnTo>
                  <a:lnTo>
                    <a:pt x="0" y="9960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t="-11" r="-1" b="-11"/>
              </a:stretch>
            </a:blipFill>
          </p:spPr>
        </p:sp>
      </p:grpSp>
      <p:grpSp>
        <p:nvGrpSpPr>
          <p:cNvPr id="14" name="Group 14"/>
          <p:cNvGrpSpPr/>
          <p:nvPr/>
        </p:nvGrpSpPr>
        <p:grpSpPr>
          <a:xfrm rot="-5400000">
            <a:off x="14967263" y="5840742"/>
            <a:ext cx="756680" cy="747049"/>
            <a:chOff x="0" y="0"/>
            <a:chExt cx="1008907" cy="99606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08888" cy="996061"/>
            </a:xfrm>
            <a:custGeom>
              <a:avLst/>
              <a:gdLst/>
              <a:ahLst/>
              <a:cxnLst/>
              <a:rect l="l" t="t" r="r" b="b"/>
              <a:pathLst>
                <a:path w="1008888" h="996061">
                  <a:moveTo>
                    <a:pt x="0" y="0"/>
                  </a:moveTo>
                  <a:lnTo>
                    <a:pt x="1008888" y="0"/>
                  </a:lnTo>
                  <a:lnTo>
                    <a:pt x="1008888" y="996061"/>
                  </a:lnTo>
                  <a:lnTo>
                    <a:pt x="0" y="9960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t="-11" r="-1" b="-11"/>
              </a:stretch>
            </a:blipFill>
          </p:spPr>
        </p:sp>
      </p:grpSp>
      <p:grpSp>
        <p:nvGrpSpPr>
          <p:cNvPr id="16" name="Group 16"/>
          <p:cNvGrpSpPr/>
          <p:nvPr/>
        </p:nvGrpSpPr>
        <p:grpSpPr>
          <a:xfrm rot="-5400000">
            <a:off x="14967263" y="7568336"/>
            <a:ext cx="756680" cy="747049"/>
            <a:chOff x="0" y="0"/>
            <a:chExt cx="1008907" cy="99606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008888" cy="996061"/>
            </a:xfrm>
            <a:custGeom>
              <a:avLst/>
              <a:gdLst/>
              <a:ahLst/>
              <a:cxnLst/>
              <a:rect l="l" t="t" r="r" b="b"/>
              <a:pathLst>
                <a:path w="1008888" h="996061">
                  <a:moveTo>
                    <a:pt x="0" y="0"/>
                  </a:moveTo>
                  <a:lnTo>
                    <a:pt x="1008888" y="0"/>
                  </a:lnTo>
                  <a:lnTo>
                    <a:pt x="1008888" y="996061"/>
                  </a:lnTo>
                  <a:lnTo>
                    <a:pt x="0" y="9960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t="-11" r="-1" b="-11"/>
              </a:stretch>
            </a:blipFill>
          </p:spPr>
        </p:sp>
      </p:grpSp>
      <p:sp>
        <p:nvSpPr>
          <p:cNvPr id="18" name="TextBox 18"/>
          <p:cNvSpPr txBox="1"/>
          <p:nvPr/>
        </p:nvSpPr>
        <p:spPr>
          <a:xfrm>
            <a:off x="10340299" y="2650150"/>
            <a:ext cx="4004265" cy="898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35"/>
              </a:lnSpc>
            </a:pPr>
            <a:r>
              <a:rPr lang="en-US" sz="2300">
                <a:solidFill>
                  <a:srgbClr val="737373"/>
                </a:solidFill>
                <a:latin typeface="TDTD엠플고딕"/>
                <a:ea typeface="TDTD엠플고딕"/>
              </a:rPr>
              <a:t>기존 mvtec 코드들을 사용한 공부, 활용해보기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340299" y="4578261"/>
            <a:ext cx="4004265" cy="47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35"/>
              </a:lnSpc>
            </a:pPr>
            <a:r>
              <a:rPr lang="en-US" sz="2300">
                <a:solidFill>
                  <a:srgbClr val="737373"/>
                </a:solidFill>
                <a:latin typeface="TDTD엠플고딕"/>
                <a:ea typeface="TDTD엠플고딕"/>
              </a:rPr>
              <a:t>Version 1 까지 구현 목표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340299" y="6286219"/>
            <a:ext cx="4004265" cy="47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35"/>
              </a:lnSpc>
            </a:pPr>
            <a:r>
              <a:rPr lang="en-US" sz="2300">
                <a:solidFill>
                  <a:srgbClr val="737373"/>
                </a:solidFill>
                <a:ea typeface="TDTD엠플고딕"/>
              </a:rPr>
              <a:t>기존 코드 학습 및 구현</a:t>
            </a:r>
          </a:p>
        </p:txBody>
      </p:sp>
      <p:sp>
        <p:nvSpPr>
          <p:cNvPr id="21" name="Freeform 21"/>
          <p:cNvSpPr/>
          <p:nvPr/>
        </p:nvSpPr>
        <p:spPr>
          <a:xfrm>
            <a:off x="8186250" y="2409408"/>
            <a:ext cx="1522143" cy="1522143"/>
          </a:xfrm>
          <a:custGeom>
            <a:avLst/>
            <a:gdLst/>
            <a:ahLst/>
            <a:cxnLst/>
            <a:rect l="l" t="t" r="r" b="b"/>
            <a:pathLst>
              <a:path w="1522143" h="1522143">
                <a:moveTo>
                  <a:pt x="0" y="0"/>
                </a:moveTo>
                <a:lnTo>
                  <a:pt x="1522143" y="0"/>
                </a:lnTo>
                <a:lnTo>
                  <a:pt x="1522143" y="1522143"/>
                </a:lnTo>
                <a:lnTo>
                  <a:pt x="0" y="152214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8190642" y="5850878"/>
            <a:ext cx="1522143" cy="1522143"/>
          </a:xfrm>
          <a:custGeom>
            <a:avLst/>
            <a:gdLst/>
            <a:ahLst/>
            <a:cxnLst/>
            <a:rect l="l" t="t" r="r" b="b"/>
            <a:pathLst>
              <a:path w="1522143" h="1522143">
                <a:moveTo>
                  <a:pt x="0" y="0"/>
                </a:moveTo>
                <a:lnTo>
                  <a:pt x="1522143" y="0"/>
                </a:lnTo>
                <a:lnTo>
                  <a:pt x="1522143" y="1522143"/>
                </a:lnTo>
                <a:lnTo>
                  <a:pt x="0" y="152214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8190642" y="7563521"/>
            <a:ext cx="1522143" cy="1522143"/>
          </a:xfrm>
          <a:custGeom>
            <a:avLst/>
            <a:gdLst/>
            <a:ahLst/>
            <a:cxnLst/>
            <a:rect l="l" t="t" r="r" b="b"/>
            <a:pathLst>
              <a:path w="1522143" h="1522143">
                <a:moveTo>
                  <a:pt x="0" y="0"/>
                </a:moveTo>
                <a:lnTo>
                  <a:pt x="1522143" y="0"/>
                </a:lnTo>
                <a:lnTo>
                  <a:pt x="1522143" y="1522143"/>
                </a:lnTo>
                <a:lnTo>
                  <a:pt x="0" y="152214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8190642" y="4137600"/>
            <a:ext cx="1522143" cy="1522143"/>
          </a:xfrm>
          <a:custGeom>
            <a:avLst/>
            <a:gdLst/>
            <a:ahLst/>
            <a:cxnLst/>
            <a:rect l="l" t="t" r="r" b="b"/>
            <a:pathLst>
              <a:path w="1522143" h="1522143">
                <a:moveTo>
                  <a:pt x="0" y="0"/>
                </a:moveTo>
                <a:lnTo>
                  <a:pt x="1522143" y="0"/>
                </a:lnTo>
                <a:lnTo>
                  <a:pt x="1522143" y="1522143"/>
                </a:lnTo>
                <a:lnTo>
                  <a:pt x="0" y="152214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2303342" y="1170599"/>
            <a:ext cx="5416183" cy="1612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899"/>
              </a:lnSpc>
            </a:pPr>
            <a:r>
              <a:rPr lang="en-US" sz="8499">
                <a:solidFill>
                  <a:srgbClr val="6B8977"/>
                </a:solidFill>
                <a:ea typeface="TDTD엠플고딕"/>
              </a:rPr>
              <a:t>구현 계획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035450" y="3302940"/>
            <a:ext cx="5293550" cy="494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8"/>
              </a:lnSpc>
            </a:pPr>
            <a:r>
              <a:rPr lang="en-US" sz="2999">
                <a:solidFill>
                  <a:srgbClr val="6B8977"/>
                </a:solidFill>
                <a:latin typeface="TDTD엠플고딕"/>
              </a:rPr>
              <a:t>Version 1.</a:t>
            </a:r>
            <a:r>
              <a:rPr lang="en-US" sz="2999">
                <a:solidFill>
                  <a:srgbClr val="737373"/>
                </a:solidFill>
                <a:latin typeface="TDTD엠플고딕"/>
                <a:ea typeface="TDTD엠플고딕"/>
              </a:rPr>
              <a:t> 파손된 이미지 데이터셋을 사용하여 결함이 존재하는지 확인 가능한 anomlay detection 모델 구현</a:t>
            </a:r>
          </a:p>
          <a:p>
            <a:pPr algn="just">
              <a:lnSpc>
                <a:spcPts val="4348"/>
              </a:lnSpc>
            </a:pPr>
            <a:r>
              <a:rPr lang="en-US" sz="2999">
                <a:solidFill>
                  <a:srgbClr val="6B8977"/>
                </a:solidFill>
                <a:latin typeface="TDTD엠플고딕"/>
              </a:rPr>
              <a:t>Version 2.</a:t>
            </a:r>
            <a:r>
              <a:rPr lang="en-US" sz="2999">
                <a:solidFill>
                  <a:srgbClr val="737373"/>
                </a:solidFill>
                <a:latin typeface="TDTD엠플고딕"/>
                <a:ea typeface="TDTD엠플고딕"/>
              </a:rPr>
              <a:t> object detection 기술로 사용자가 촬영한 사진을 BV 로 정확히 표시(사용자가 정확한 사진을 촬영하지 못할수있음), 해당사진을 사용하여 결함 탐지 진행</a:t>
            </a:r>
          </a:p>
          <a:p>
            <a:pPr algn="just">
              <a:lnSpc>
                <a:spcPts val="4348"/>
              </a:lnSpc>
            </a:pPr>
            <a:r>
              <a:rPr lang="en-US" sz="2999">
                <a:solidFill>
                  <a:srgbClr val="6B8977"/>
                </a:solidFill>
                <a:latin typeface="TDTD엠플고딕"/>
              </a:rPr>
              <a:t>Version 3</a:t>
            </a:r>
            <a:r>
              <a:rPr lang="en-US" sz="2999">
                <a:solidFill>
                  <a:srgbClr val="737373"/>
                </a:solidFill>
                <a:latin typeface="TDTD엠플고딕"/>
                <a:ea typeface="TDTD엠플고딕"/>
              </a:rPr>
              <a:t>. 앱 개발 및 기존 기술 접목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8684859" y="2765894"/>
            <a:ext cx="615631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8"/>
              </a:lnSpc>
            </a:pPr>
            <a:r>
              <a:rPr lang="en-US" sz="2999">
                <a:solidFill>
                  <a:srgbClr val="FFFFFF"/>
                </a:solidFill>
                <a:latin typeface="TDTD엠플고딕"/>
                <a:ea typeface="TDTD엠플고딕"/>
              </a:rPr>
              <a:t>4월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8684859" y="4489361"/>
            <a:ext cx="615631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8"/>
              </a:lnSpc>
            </a:pPr>
            <a:r>
              <a:rPr lang="en-US" sz="2999">
                <a:solidFill>
                  <a:srgbClr val="FFFFFF"/>
                </a:solidFill>
                <a:latin typeface="TDTD엠플고딕"/>
                <a:ea typeface="TDTD엠플고딕"/>
              </a:rPr>
              <a:t>6월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8684859" y="6216369"/>
            <a:ext cx="615631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8"/>
              </a:lnSpc>
            </a:pPr>
            <a:r>
              <a:rPr lang="en-US" sz="2999">
                <a:solidFill>
                  <a:srgbClr val="FFFFFF"/>
                </a:solidFill>
                <a:latin typeface="TDTD엠플고딕"/>
                <a:ea typeface="TDTD엠플고딕"/>
              </a:rPr>
              <a:t>7월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8591097" y="7925471"/>
            <a:ext cx="803155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8"/>
              </a:lnSpc>
            </a:pPr>
            <a:r>
              <a:rPr lang="en-US" sz="2999">
                <a:solidFill>
                  <a:srgbClr val="FFFFFF"/>
                </a:solidFill>
                <a:latin typeface="TDTD엠플고딕"/>
                <a:ea typeface="TDTD엠플고딕"/>
              </a:rPr>
              <a:t>8월~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340299" y="7814529"/>
            <a:ext cx="4004265" cy="898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35"/>
              </a:lnSpc>
            </a:pPr>
            <a:r>
              <a:rPr lang="en-US" sz="2300">
                <a:solidFill>
                  <a:srgbClr val="737373"/>
                </a:solidFill>
                <a:latin typeface="TDTD엠플고딕"/>
                <a:ea typeface="TDTD엠플고딕"/>
              </a:rPr>
              <a:t>Version 2 까지 구현</a:t>
            </a:r>
          </a:p>
          <a:p>
            <a:pPr algn="just">
              <a:lnSpc>
                <a:spcPts val="3335"/>
              </a:lnSpc>
            </a:pPr>
            <a:r>
              <a:rPr lang="en-US" sz="2300">
                <a:solidFill>
                  <a:srgbClr val="737373"/>
                </a:solidFill>
                <a:latin typeface="TDTD엠플고딕"/>
                <a:ea typeface="TDTD엠플고딕"/>
              </a:rPr>
              <a:t>앱 개발, 서버 관리 개발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23683" y="5143500"/>
            <a:ext cx="19084524" cy="5346868"/>
          </a:xfrm>
          <a:custGeom>
            <a:avLst/>
            <a:gdLst/>
            <a:ahLst/>
            <a:cxnLst/>
            <a:rect l="l" t="t" r="r" b="b"/>
            <a:pathLst>
              <a:path w="19084524" h="5346868">
                <a:moveTo>
                  <a:pt x="0" y="0"/>
                </a:moveTo>
                <a:lnTo>
                  <a:pt x="19084524" y="0"/>
                </a:lnTo>
                <a:lnTo>
                  <a:pt x="19084524" y="5346868"/>
                </a:lnTo>
                <a:lnTo>
                  <a:pt x="0" y="5346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50753" y="757543"/>
            <a:ext cx="16535652" cy="8771914"/>
          </a:xfrm>
          <a:custGeom>
            <a:avLst/>
            <a:gdLst/>
            <a:ahLst/>
            <a:cxnLst/>
            <a:rect l="l" t="t" r="r" b="b"/>
            <a:pathLst>
              <a:path w="16535652" h="8771914">
                <a:moveTo>
                  <a:pt x="0" y="0"/>
                </a:moveTo>
                <a:lnTo>
                  <a:pt x="16535652" y="0"/>
                </a:lnTo>
                <a:lnTo>
                  <a:pt x="16535652" y="8771914"/>
                </a:lnTo>
                <a:lnTo>
                  <a:pt x="0" y="87719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436889" y="3101195"/>
            <a:ext cx="13414221" cy="5579837"/>
          </a:xfrm>
          <a:custGeom>
            <a:avLst/>
            <a:gdLst/>
            <a:ahLst/>
            <a:cxnLst/>
            <a:rect l="l" t="t" r="r" b="b"/>
            <a:pathLst>
              <a:path w="13414221" h="5579837">
                <a:moveTo>
                  <a:pt x="0" y="0"/>
                </a:moveTo>
                <a:lnTo>
                  <a:pt x="13414221" y="0"/>
                </a:lnTo>
                <a:lnTo>
                  <a:pt x="13414221" y="5579837"/>
                </a:lnTo>
                <a:lnTo>
                  <a:pt x="0" y="55798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677810" y="1291093"/>
            <a:ext cx="12932380" cy="1612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6B8977"/>
                </a:solidFill>
                <a:ea typeface="TDTD엠플고딕"/>
              </a:rPr>
              <a:t>추후 발전 방향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263850" y="4038600"/>
            <a:ext cx="11709457" cy="217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0101" lvl="2" indent="-266700" algn="l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6B8977"/>
                </a:solidFill>
                <a:latin typeface="TDTD엠플고딕"/>
                <a:ea typeface="TDTD엠플고딕"/>
              </a:rPr>
              <a:t>앱 개발, 서버 관리를 위한 추가 기술 조사, 학습 필요</a:t>
            </a:r>
          </a:p>
          <a:p>
            <a:pPr marL="800101" lvl="2" indent="-266700" algn="l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6B8977"/>
                </a:solidFill>
                <a:ea typeface="TDTD엠플고딕"/>
              </a:rPr>
              <a:t>결함 탐지 이후에는 사람이 촬영한 사진을 입력 받는 객체 탐지 기술 추가</a:t>
            </a:r>
          </a:p>
          <a:p>
            <a:pPr marL="800101" lvl="2" indent="-266700" algn="l">
              <a:lnSpc>
                <a:spcPts val="4200"/>
              </a:lnSpc>
            </a:pPr>
            <a:endParaRPr lang="en-US" sz="3500">
              <a:solidFill>
                <a:srgbClr val="6B8977"/>
              </a:solidFill>
              <a:ea typeface="TDTD엠플고딕"/>
            </a:endParaRPr>
          </a:p>
        </p:txBody>
      </p:sp>
      <p:grpSp>
        <p:nvGrpSpPr>
          <p:cNvPr id="7" name="Group 7"/>
          <p:cNvGrpSpPr/>
          <p:nvPr/>
        </p:nvGrpSpPr>
        <p:grpSpPr>
          <a:xfrm rot="-5400000">
            <a:off x="15057728" y="762993"/>
            <a:ext cx="2353177" cy="2323227"/>
            <a:chOff x="0" y="0"/>
            <a:chExt cx="3137569" cy="309763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137535" cy="3097657"/>
            </a:xfrm>
            <a:custGeom>
              <a:avLst/>
              <a:gdLst/>
              <a:ahLst/>
              <a:cxnLst/>
              <a:rect l="l" t="t" r="r" b="b"/>
              <a:pathLst>
                <a:path w="3137535" h="3097657">
                  <a:moveTo>
                    <a:pt x="0" y="0"/>
                  </a:moveTo>
                  <a:lnTo>
                    <a:pt x="3137535" y="0"/>
                  </a:lnTo>
                  <a:lnTo>
                    <a:pt x="3137535" y="3097657"/>
                  </a:lnTo>
                  <a:lnTo>
                    <a:pt x="0" y="30976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172" r="-173"/>
              </a:stretch>
            </a:blipFill>
          </p:spPr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23683" y="5143500"/>
            <a:ext cx="19084524" cy="5346868"/>
          </a:xfrm>
          <a:custGeom>
            <a:avLst/>
            <a:gdLst/>
            <a:ahLst/>
            <a:cxnLst/>
            <a:rect l="l" t="t" r="r" b="b"/>
            <a:pathLst>
              <a:path w="19084524" h="5346868">
                <a:moveTo>
                  <a:pt x="0" y="0"/>
                </a:moveTo>
                <a:lnTo>
                  <a:pt x="19084524" y="0"/>
                </a:lnTo>
                <a:lnTo>
                  <a:pt x="19084524" y="5346868"/>
                </a:lnTo>
                <a:lnTo>
                  <a:pt x="0" y="5346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50753" y="757543"/>
            <a:ext cx="16535652" cy="8771914"/>
          </a:xfrm>
          <a:custGeom>
            <a:avLst/>
            <a:gdLst/>
            <a:ahLst/>
            <a:cxnLst/>
            <a:rect l="l" t="t" r="r" b="b"/>
            <a:pathLst>
              <a:path w="16535652" h="8771914">
                <a:moveTo>
                  <a:pt x="0" y="0"/>
                </a:moveTo>
                <a:lnTo>
                  <a:pt x="16535652" y="0"/>
                </a:lnTo>
                <a:lnTo>
                  <a:pt x="16535652" y="8771914"/>
                </a:lnTo>
                <a:lnTo>
                  <a:pt x="0" y="87719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436889" y="3101195"/>
            <a:ext cx="13414221" cy="5579837"/>
          </a:xfrm>
          <a:custGeom>
            <a:avLst/>
            <a:gdLst/>
            <a:ahLst/>
            <a:cxnLst/>
            <a:rect l="l" t="t" r="r" b="b"/>
            <a:pathLst>
              <a:path w="13414221" h="5579837">
                <a:moveTo>
                  <a:pt x="0" y="0"/>
                </a:moveTo>
                <a:lnTo>
                  <a:pt x="13414221" y="0"/>
                </a:lnTo>
                <a:lnTo>
                  <a:pt x="13414221" y="5579837"/>
                </a:lnTo>
                <a:lnTo>
                  <a:pt x="0" y="55798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677810" y="1291093"/>
            <a:ext cx="12932380" cy="1612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6B8977"/>
                </a:solidFill>
                <a:ea typeface="TDTD엠플고딕"/>
              </a:rPr>
              <a:t>참조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263850" y="3986113"/>
            <a:ext cx="11709457" cy="3771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0101" lvl="2" indent="-266700" algn="l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6B8977"/>
                </a:solidFill>
                <a:latin typeface="TDTD엠플고딕"/>
                <a:ea typeface="TDTD엠플고딕"/>
              </a:rPr>
              <a:t>차량 파손 데이터셋 출처 : https://github.com/neokt/car-damage-detective</a:t>
            </a:r>
          </a:p>
          <a:p>
            <a:pPr marL="800101" lvl="2" indent="-266700" algn="l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6B8977"/>
                </a:solidFill>
                <a:latin typeface="TDTD엠플고딕"/>
                <a:ea typeface="TDTD엠플고딕"/>
              </a:rPr>
              <a:t>이미지 출처 : https://www.researchgate.net/figure/Classification-Localization-and-Segmentation-in-Single-and-Multiple-Objects-image-13_fig1_362557835</a:t>
            </a:r>
          </a:p>
          <a:p>
            <a:pPr marL="800101" lvl="2" indent="-266700" algn="l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6B8977"/>
                </a:solidFill>
                <a:latin typeface="TDTD엠플고딕"/>
              </a:rPr>
              <a:t>People illustrations by Storyset : https://storyset.com/ </a:t>
            </a:r>
          </a:p>
        </p:txBody>
      </p:sp>
      <p:grpSp>
        <p:nvGrpSpPr>
          <p:cNvPr id="7" name="Group 7"/>
          <p:cNvGrpSpPr/>
          <p:nvPr/>
        </p:nvGrpSpPr>
        <p:grpSpPr>
          <a:xfrm rot="-5400000">
            <a:off x="15057728" y="762993"/>
            <a:ext cx="2353177" cy="2323227"/>
            <a:chOff x="0" y="0"/>
            <a:chExt cx="3137569" cy="309763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137535" cy="3097657"/>
            </a:xfrm>
            <a:custGeom>
              <a:avLst/>
              <a:gdLst/>
              <a:ahLst/>
              <a:cxnLst/>
              <a:rect l="l" t="t" r="r" b="b"/>
              <a:pathLst>
                <a:path w="3137535" h="3097657">
                  <a:moveTo>
                    <a:pt x="0" y="0"/>
                  </a:moveTo>
                  <a:lnTo>
                    <a:pt x="3137535" y="0"/>
                  </a:lnTo>
                  <a:lnTo>
                    <a:pt x="3137535" y="3097657"/>
                  </a:lnTo>
                  <a:lnTo>
                    <a:pt x="0" y="30976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172" r="-173"/>
              </a:stretch>
            </a:blipFill>
          </p:spPr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23683" y="5143500"/>
            <a:ext cx="19084524" cy="5346868"/>
          </a:xfrm>
          <a:custGeom>
            <a:avLst/>
            <a:gdLst/>
            <a:ahLst/>
            <a:cxnLst/>
            <a:rect l="l" t="t" r="r" b="b"/>
            <a:pathLst>
              <a:path w="19084524" h="5346868">
                <a:moveTo>
                  <a:pt x="0" y="0"/>
                </a:moveTo>
                <a:lnTo>
                  <a:pt x="19084524" y="0"/>
                </a:lnTo>
                <a:lnTo>
                  <a:pt x="19084524" y="5346868"/>
                </a:lnTo>
                <a:lnTo>
                  <a:pt x="0" y="5346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50753" y="757543"/>
            <a:ext cx="16535652" cy="8771914"/>
          </a:xfrm>
          <a:custGeom>
            <a:avLst/>
            <a:gdLst/>
            <a:ahLst/>
            <a:cxnLst/>
            <a:rect l="l" t="t" r="r" b="b"/>
            <a:pathLst>
              <a:path w="16535652" h="8771914">
                <a:moveTo>
                  <a:pt x="0" y="0"/>
                </a:moveTo>
                <a:lnTo>
                  <a:pt x="16535652" y="0"/>
                </a:lnTo>
                <a:lnTo>
                  <a:pt x="16535652" y="8771914"/>
                </a:lnTo>
                <a:lnTo>
                  <a:pt x="0" y="87719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436889" y="3101195"/>
            <a:ext cx="13414221" cy="5579837"/>
          </a:xfrm>
          <a:custGeom>
            <a:avLst/>
            <a:gdLst/>
            <a:ahLst/>
            <a:cxnLst/>
            <a:rect l="l" t="t" r="r" b="b"/>
            <a:pathLst>
              <a:path w="13414221" h="5579837">
                <a:moveTo>
                  <a:pt x="0" y="0"/>
                </a:moveTo>
                <a:lnTo>
                  <a:pt x="13414221" y="0"/>
                </a:lnTo>
                <a:lnTo>
                  <a:pt x="13414221" y="5579837"/>
                </a:lnTo>
                <a:lnTo>
                  <a:pt x="0" y="55798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191970" y="5119588"/>
            <a:ext cx="11709457" cy="1524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0"/>
              </a:lnSpc>
            </a:pPr>
            <a:r>
              <a:rPr lang="en-US" sz="9900">
                <a:solidFill>
                  <a:srgbClr val="6B8977"/>
                </a:solidFill>
                <a:latin typeface="TDTD엠플고딕"/>
              </a:rPr>
              <a:t>Q &amp; A</a:t>
            </a:r>
          </a:p>
        </p:txBody>
      </p:sp>
      <p:grpSp>
        <p:nvGrpSpPr>
          <p:cNvPr id="6" name="Group 6"/>
          <p:cNvGrpSpPr/>
          <p:nvPr/>
        </p:nvGrpSpPr>
        <p:grpSpPr>
          <a:xfrm rot="-5400000">
            <a:off x="15057728" y="762993"/>
            <a:ext cx="2353177" cy="2323227"/>
            <a:chOff x="0" y="0"/>
            <a:chExt cx="3137569" cy="309763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137535" cy="3097657"/>
            </a:xfrm>
            <a:custGeom>
              <a:avLst/>
              <a:gdLst/>
              <a:ahLst/>
              <a:cxnLst/>
              <a:rect l="l" t="t" r="r" b="b"/>
              <a:pathLst>
                <a:path w="3137535" h="3097657">
                  <a:moveTo>
                    <a:pt x="0" y="0"/>
                  </a:moveTo>
                  <a:lnTo>
                    <a:pt x="3137535" y="0"/>
                  </a:lnTo>
                  <a:lnTo>
                    <a:pt x="3137535" y="3097657"/>
                  </a:lnTo>
                  <a:lnTo>
                    <a:pt x="0" y="30976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172" r="-173"/>
              </a:stretch>
            </a:blipFill>
          </p:spPr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89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23683" y="7879289"/>
            <a:ext cx="19084524" cy="2611079"/>
          </a:xfrm>
          <a:custGeom>
            <a:avLst/>
            <a:gdLst/>
            <a:ahLst/>
            <a:cxnLst/>
            <a:rect l="l" t="t" r="r" b="b"/>
            <a:pathLst>
              <a:path w="19084524" h="2611079">
                <a:moveTo>
                  <a:pt x="0" y="0"/>
                </a:moveTo>
                <a:lnTo>
                  <a:pt x="19084524" y="0"/>
                </a:lnTo>
                <a:lnTo>
                  <a:pt x="19084524" y="2611079"/>
                </a:lnTo>
                <a:lnTo>
                  <a:pt x="0" y="26110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287969" y="3203088"/>
            <a:ext cx="6345238" cy="2073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095"/>
              </a:lnSpc>
            </a:pPr>
            <a:r>
              <a:rPr lang="en-US" sz="10782">
                <a:solidFill>
                  <a:srgbClr val="E8E8E8"/>
                </a:solidFill>
                <a:ea typeface="TDTD엠플고딕"/>
              </a:rPr>
              <a:t>감사합니다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23683" y="5143500"/>
            <a:ext cx="19084524" cy="5346868"/>
          </a:xfrm>
          <a:custGeom>
            <a:avLst/>
            <a:gdLst/>
            <a:ahLst/>
            <a:cxnLst/>
            <a:rect l="l" t="t" r="r" b="b"/>
            <a:pathLst>
              <a:path w="19084524" h="5346868">
                <a:moveTo>
                  <a:pt x="0" y="0"/>
                </a:moveTo>
                <a:lnTo>
                  <a:pt x="19084524" y="0"/>
                </a:lnTo>
                <a:lnTo>
                  <a:pt x="19084524" y="5346868"/>
                </a:lnTo>
                <a:lnTo>
                  <a:pt x="0" y="5346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50753" y="757543"/>
            <a:ext cx="16535652" cy="8771914"/>
          </a:xfrm>
          <a:custGeom>
            <a:avLst/>
            <a:gdLst/>
            <a:ahLst/>
            <a:cxnLst/>
            <a:rect l="l" t="t" r="r" b="b"/>
            <a:pathLst>
              <a:path w="16535652" h="8771914">
                <a:moveTo>
                  <a:pt x="0" y="0"/>
                </a:moveTo>
                <a:lnTo>
                  <a:pt x="16535652" y="0"/>
                </a:lnTo>
                <a:lnTo>
                  <a:pt x="16535652" y="8771914"/>
                </a:lnTo>
                <a:lnTo>
                  <a:pt x="0" y="87719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107809" y="4082300"/>
            <a:ext cx="3886339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737373"/>
                </a:solidFill>
                <a:ea typeface="TDTD엠플고딕"/>
              </a:rPr>
              <a:t>기존 문제 정의서 소개</a:t>
            </a:r>
          </a:p>
        </p:txBody>
      </p:sp>
      <p:grpSp>
        <p:nvGrpSpPr>
          <p:cNvPr id="5" name="Group 5"/>
          <p:cNvGrpSpPr/>
          <p:nvPr/>
        </p:nvGrpSpPr>
        <p:grpSpPr>
          <a:xfrm rot="-5400000">
            <a:off x="15057728" y="762993"/>
            <a:ext cx="2353177" cy="2323227"/>
            <a:chOff x="0" y="0"/>
            <a:chExt cx="3137569" cy="309763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137535" cy="3097657"/>
            </a:xfrm>
            <a:custGeom>
              <a:avLst/>
              <a:gdLst/>
              <a:ahLst/>
              <a:cxnLst/>
              <a:rect l="l" t="t" r="r" b="b"/>
              <a:pathLst>
                <a:path w="3137535" h="3097657">
                  <a:moveTo>
                    <a:pt x="0" y="0"/>
                  </a:moveTo>
                  <a:lnTo>
                    <a:pt x="3137535" y="0"/>
                  </a:lnTo>
                  <a:lnTo>
                    <a:pt x="3137535" y="3097657"/>
                  </a:lnTo>
                  <a:lnTo>
                    <a:pt x="0" y="30976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172" r="-173"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>
            <a:off x="2737509" y="3934662"/>
            <a:ext cx="1179843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5500">
                <a:solidFill>
                  <a:srgbClr val="6B8977"/>
                </a:solidFill>
                <a:latin typeface="TDTD엠플고딕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737509" y="4918372"/>
            <a:ext cx="1179843" cy="876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5500">
                <a:solidFill>
                  <a:srgbClr val="6B8977"/>
                </a:solidFill>
                <a:latin typeface="TDTD엠플고딕"/>
              </a:rPr>
              <a:t>02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050440" y="5094584"/>
            <a:ext cx="4961020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737373"/>
                </a:solidFill>
                <a:ea typeface="TDTD엠플고딕 Medium"/>
              </a:rPr>
              <a:t>렌트 서비스에 기존 기술 활용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06525" y="5937547"/>
            <a:ext cx="1210827" cy="879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72"/>
              </a:lnSpc>
            </a:pPr>
            <a:r>
              <a:rPr lang="en-US" sz="5644">
                <a:solidFill>
                  <a:srgbClr val="6B8977"/>
                </a:solidFill>
                <a:latin typeface="TDTD엠플고딕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107809" y="6075660"/>
            <a:ext cx="4232311" cy="466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737373"/>
                </a:solidFill>
                <a:ea typeface="TDTD엠플고딕 Medium"/>
              </a:rPr>
              <a:t>구현하고자 하는 서비스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737509" y="6940634"/>
            <a:ext cx="1179843" cy="876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5500">
                <a:solidFill>
                  <a:srgbClr val="6B8977"/>
                </a:solidFill>
                <a:latin typeface="TDTD엠플고딕"/>
              </a:rPr>
              <a:t>04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107814" y="7102559"/>
            <a:ext cx="3886334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737373"/>
                </a:solidFill>
                <a:ea typeface="TDTD엠플고딕 Medium"/>
              </a:rPr>
              <a:t>필요 기술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983094" y="3920375"/>
            <a:ext cx="1179843" cy="876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5500">
                <a:solidFill>
                  <a:srgbClr val="6B8977"/>
                </a:solidFill>
                <a:latin typeface="TDTD엠플고딕"/>
              </a:rPr>
              <a:t>05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983094" y="4918372"/>
            <a:ext cx="1179843" cy="876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5500">
                <a:solidFill>
                  <a:srgbClr val="6B8977"/>
                </a:solidFill>
                <a:latin typeface="TDTD엠플고딕"/>
              </a:rPr>
              <a:t>06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983094" y="5940509"/>
            <a:ext cx="1179843" cy="876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5500">
                <a:solidFill>
                  <a:srgbClr val="6B8977"/>
                </a:solidFill>
                <a:latin typeface="TDTD엠플고딕"/>
              </a:rPr>
              <a:t>07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529070" y="4082300"/>
            <a:ext cx="3886330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737373"/>
                </a:solidFill>
                <a:ea typeface="TDTD엠플고딕"/>
              </a:rPr>
              <a:t>구현 계획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529066" y="5066009"/>
            <a:ext cx="3886334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737373"/>
                </a:solidFill>
                <a:ea typeface="TDTD엠플고딕 Medium"/>
              </a:rPr>
              <a:t>추후 발전 방향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529070" y="6082663"/>
            <a:ext cx="3886330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737373"/>
                </a:solidFill>
                <a:latin typeface="TDTD엠플고딕 Medium"/>
              </a:rPr>
              <a:t>Q&amp;A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303342" y="2085558"/>
            <a:ext cx="3494197" cy="1612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899"/>
              </a:lnSpc>
            </a:pPr>
            <a:r>
              <a:rPr lang="en-US" sz="8499">
                <a:solidFill>
                  <a:srgbClr val="6B8977"/>
                </a:solidFill>
                <a:ea typeface="TDTD엠플고딕"/>
              </a:rPr>
              <a:t>목차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23683" y="5143500"/>
            <a:ext cx="19084524" cy="5346868"/>
          </a:xfrm>
          <a:custGeom>
            <a:avLst/>
            <a:gdLst/>
            <a:ahLst/>
            <a:cxnLst/>
            <a:rect l="l" t="t" r="r" b="b"/>
            <a:pathLst>
              <a:path w="19084524" h="5346868">
                <a:moveTo>
                  <a:pt x="0" y="0"/>
                </a:moveTo>
                <a:lnTo>
                  <a:pt x="19084524" y="0"/>
                </a:lnTo>
                <a:lnTo>
                  <a:pt x="19084524" y="5346868"/>
                </a:lnTo>
                <a:lnTo>
                  <a:pt x="0" y="5346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50753" y="757543"/>
            <a:ext cx="16535652" cy="8771914"/>
          </a:xfrm>
          <a:custGeom>
            <a:avLst/>
            <a:gdLst/>
            <a:ahLst/>
            <a:cxnLst/>
            <a:rect l="l" t="t" r="r" b="b"/>
            <a:pathLst>
              <a:path w="16535652" h="8771914">
                <a:moveTo>
                  <a:pt x="0" y="0"/>
                </a:moveTo>
                <a:lnTo>
                  <a:pt x="16535652" y="0"/>
                </a:lnTo>
                <a:lnTo>
                  <a:pt x="16535652" y="8771914"/>
                </a:lnTo>
                <a:lnTo>
                  <a:pt x="0" y="87719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436889" y="3101195"/>
            <a:ext cx="13414221" cy="5579837"/>
          </a:xfrm>
          <a:custGeom>
            <a:avLst/>
            <a:gdLst/>
            <a:ahLst/>
            <a:cxnLst/>
            <a:rect l="l" t="t" r="r" b="b"/>
            <a:pathLst>
              <a:path w="13414221" h="5579837">
                <a:moveTo>
                  <a:pt x="0" y="0"/>
                </a:moveTo>
                <a:lnTo>
                  <a:pt x="13414221" y="0"/>
                </a:lnTo>
                <a:lnTo>
                  <a:pt x="13414221" y="5579837"/>
                </a:lnTo>
                <a:lnTo>
                  <a:pt x="0" y="55798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326920" y="1291093"/>
            <a:ext cx="9634161" cy="1612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6B8977"/>
                </a:solidFill>
                <a:ea typeface="TDTD엠플고딕"/>
              </a:rPr>
              <a:t>기존 문제 정의서 소개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191970" y="3743226"/>
            <a:ext cx="11709457" cy="355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19"/>
              </a:lnSpc>
            </a:pPr>
            <a:r>
              <a:rPr lang="en-US" sz="3598">
                <a:solidFill>
                  <a:srgbClr val="6B8977"/>
                </a:solidFill>
                <a:latin typeface="TDTD엠플고딕"/>
                <a:ea typeface="TDTD엠플고딕"/>
              </a:rPr>
              <a:t>주제 : 제품 이미지를 사용한 결함탐지 기술 개발</a:t>
            </a:r>
          </a:p>
          <a:p>
            <a:pPr algn="l">
              <a:lnSpc>
                <a:spcPts val="4198"/>
              </a:lnSpc>
            </a:pPr>
            <a:endParaRPr lang="en-US" sz="3598">
              <a:solidFill>
                <a:srgbClr val="6B8977"/>
              </a:solidFill>
              <a:latin typeface="TDTD엠플고딕"/>
              <a:ea typeface="TDTD엠플고딕"/>
            </a:endParaRPr>
          </a:p>
          <a:p>
            <a:pPr algn="l">
              <a:lnSpc>
                <a:spcPts val="4319"/>
              </a:lnSpc>
            </a:pPr>
            <a:r>
              <a:rPr lang="en-US" sz="3598">
                <a:solidFill>
                  <a:srgbClr val="737373"/>
                </a:solidFill>
                <a:latin typeface="TDTD엠플고딕"/>
                <a:ea typeface="TDTD엠플고딕"/>
              </a:rPr>
              <a:t>산업 현장에 있어서 대부분의 중소 산업현장에서는 사람에 의한 결함탐지가 이루어지고 있고, 이는 생산성 저하 및 인건비 증가와 같은 비용 문제로 연결됨. 따라서 이미지를 통한 자동 결함 탐지 기술이 필요</a:t>
            </a:r>
          </a:p>
          <a:p>
            <a:pPr algn="ctr">
              <a:lnSpc>
                <a:spcPts val="8997"/>
              </a:lnSpc>
            </a:pPr>
            <a:endParaRPr lang="en-US" sz="3598">
              <a:solidFill>
                <a:srgbClr val="737373"/>
              </a:solidFill>
              <a:latin typeface="TDTD엠플고딕"/>
              <a:ea typeface="TDTD엠플고딕"/>
            </a:endParaRPr>
          </a:p>
        </p:txBody>
      </p:sp>
      <p:grpSp>
        <p:nvGrpSpPr>
          <p:cNvPr id="7" name="Group 7"/>
          <p:cNvGrpSpPr/>
          <p:nvPr/>
        </p:nvGrpSpPr>
        <p:grpSpPr>
          <a:xfrm rot="-5400000">
            <a:off x="15057728" y="762993"/>
            <a:ext cx="2353177" cy="2323227"/>
            <a:chOff x="0" y="0"/>
            <a:chExt cx="3137569" cy="309763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137535" cy="3097657"/>
            </a:xfrm>
            <a:custGeom>
              <a:avLst/>
              <a:gdLst/>
              <a:ahLst/>
              <a:cxnLst/>
              <a:rect l="l" t="t" r="r" b="b"/>
              <a:pathLst>
                <a:path w="3137535" h="3097657">
                  <a:moveTo>
                    <a:pt x="0" y="0"/>
                  </a:moveTo>
                  <a:lnTo>
                    <a:pt x="3137535" y="0"/>
                  </a:lnTo>
                  <a:lnTo>
                    <a:pt x="3137535" y="3097657"/>
                  </a:lnTo>
                  <a:lnTo>
                    <a:pt x="0" y="30976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172" r="-173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23683" y="5143500"/>
            <a:ext cx="19084524" cy="5346868"/>
          </a:xfrm>
          <a:custGeom>
            <a:avLst/>
            <a:gdLst/>
            <a:ahLst/>
            <a:cxnLst/>
            <a:rect l="l" t="t" r="r" b="b"/>
            <a:pathLst>
              <a:path w="19084524" h="5346868">
                <a:moveTo>
                  <a:pt x="0" y="0"/>
                </a:moveTo>
                <a:lnTo>
                  <a:pt x="19084524" y="0"/>
                </a:lnTo>
                <a:lnTo>
                  <a:pt x="19084524" y="5346868"/>
                </a:lnTo>
                <a:lnTo>
                  <a:pt x="0" y="5346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50753" y="757543"/>
            <a:ext cx="16535652" cy="8771914"/>
          </a:xfrm>
          <a:custGeom>
            <a:avLst/>
            <a:gdLst/>
            <a:ahLst/>
            <a:cxnLst/>
            <a:rect l="l" t="t" r="r" b="b"/>
            <a:pathLst>
              <a:path w="16535652" h="8771914">
                <a:moveTo>
                  <a:pt x="0" y="0"/>
                </a:moveTo>
                <a:lnTo>
                  <a:pt x="16535652" y="0"/>
                </a:lnTo>
                <a:lnTo>
                  <a:pt x="16535652" y="8771914"/>
                </a:lnTo>
                <a:lnTo>
                  <a:pt x="0" y="87719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436889" y="3101195"/>
            <a:ext cx="13414221" cy="5579837"/>
          </a:xfrm>
          <a:custGeom>
            <a:avLst/>
            <a:gdLst/>
            <a:ahLst/>
            <a:cxnLst/>
            <a:rect l="l" t="t" r="r" b="b"/>
            <a:pathLst>
              <a:path w="13414221" h="5579837">
                <a:moveTo>
                  <a:pt x="0" y="0"/>
                </a:moveTo>
                <a:lnTo>
                  <a:pt x="13414221" y="0"/>
                </a:lnTo>
                <a:lnTo>
                  <a:pt x="13414221" y="5579837"/>
                </a:lnTo>
                <a:lnTo>
                  <a:pt x="0" y="55798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677810" y="1291093"/>
            <a:ext cx="12932380" cy="1612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6B8977"/>
                </a:solidFill>
                <a:ea typeface="TDTD엠플고딕"/>
              </a:rPr>
              <a:t>렌트 서비스에 기존 기술 활용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677810" y="3229782"/>
            <a:ext cx="12932380" cy="557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5800" lvl="2" indent="-228600" algn="l">
              <a:lnSpc>
                <a:spcPts val="3600"/>
              </a:lnSpc>
              <a:buAutoNum type="arabicPeriod"/>
            </a:pPr>
            <a:r>
              <a:rPr lang="en-US" sz="3000">
                <a:solidFill>
                  <a:srgbClr val="6B8977"/>
                </a:solidFill>
                <a:ea typeface="TDTD엠플고딕"/>
              </a:rPr>
              <a:t>기존 결함탐지 코드들과의 차이점</a:t>
            </a:r>
          </a:p>
          <a:p>
            <a:pPr marL="1143848" lvl="3" indent="-285962" algn="l">
              <a:lnSpc>
                <a:spcPts val="3360"/>
              </a:lnSpc>
              <a:buFont typeface="Arial"/>
              <a:buChar char="￭"/>
            </a:pPr>
            <a:r>
              <a:rPr lang="en-US" sz="2799">
                <a:solidFill>
                  <a:srgbClr val="737373"/>
                </a:solidFill>
                <a:latin typeface="TDTD엠플고딕"/>
                <a:ea typeface="TDTD엠플고딕"/>
              </a:rPr>
              <a:t>다른 정확도 99.8 % 가 넘는 코드들과의 차이점이 있는가? 없다면 정확도가 더 높은가?</a:t>
            </a:r>
          </a:p>
          <a:p>
            <a:pPr marL="1143848" lvl="3" indent="-285962" algn="l">
              <a:lnSpc>
                <a:spcPts val="3360"/>
              </a:lnSpc>
              <a:buFont typeface="Arial"/>
              <a:buChar char="￭"/>
            </a:pPr>
            <a:r>
              <a:rPr lang="en-US" sz="2799">
                <a:solidFill>
                  <a:srgbClr val="737373"/>
                </a:solidFill>
                <a:ea typeface="TDTD엠플고딕"/>
              </a:rPr>
              <a:t>정확도를 너무 높게 올리는것은 난이도도 높아질 뿐 만 아니라 시간도 너무 많이 든다 </a:t>
            </a:r>
          </a:p>
          <a:p>
            <a:pPr marL="685800" lvl="2" indent="-228600" algn="l">
              <a:lnSpc>
                <a:spcPts val="3600"/>
              </a:lnSpc>
              <a:buAutoNum type="arabicPeriod"/>
            </a:pPr>
            <a:r>
              <a:rPr lang="en-US" sz="3000">
                <a:solidFill>
                  <a:srgbClr val="6B8977"/>
                </a:solidFill>
                <a:ea typeface="TDTD엠플고딕"/>
              </a:rPr>
              <a:t>소프트웨어 부분으로 고민</a:t>
            </a:r>
          </a:p>
          <a:p>
            <a:pPr marL="1143848" lvl="3" indent="-285962" algn="l">
              <a:lnSpc>
                <a:spcPts val="3360"/>
              </a:lnSpc>
              <a:buFont typeface="Arial"/>
              <a:buChar char="￭"/>
            </a:pPr>
            <a:r>
              <a:rPr lang="en-US" sz="2799">
                <a:solidFill>
                  <a:srgbClr val="737373"/>
                </a:solidFill>
                <a:latin typeface="TDTD엠플고딕"/>
                <a:ea typeface="TDTD엠플고딕"/>
              </a:rPr>
              <a:t>교수님께서 말씀해주신 uv,x-ray 결함탐지도 고민해봤으나, 새로운 장비 공부를 현재 익숙하지않은 코드를 공부하며 병행하는데 어려움을 느낌</a:t>
            </a:r>
          </a:p>
          <a:p>
            <a:pPr marL="1143848" lvl="3" indent="-285962" algn="l">
              <a:lnSpc>
                <a:spcPts val="3360"/>
              </a:lnSpc>
              <a:buFont typeface="Arial"/>
              <a:buChar char="￭"/>
            </a:pPr>
            <a:r>
              <a:rPr lang="en-US" sz="2799">
                <a:solidFill>
                  <a:srgbClr val="737373"/>
                </a:solidFill>
                <a:ea typeface="TDTD엠플고딕"/>
              </a:rPr>
              <a:t>기존의 코드에서의 차별점 보다 기술을 이용한 서비스를 만들어보기로 함</a:t>
            </a:r>
          </a:p>
          <a:p>
            <a:pPr marL="685800" lvl="2" indent="-228600" algn="l">
              <a:lnSpc>
                <a:spcPts val="3600"/>
              </a:lnSpc>
              <a:buAutoNum type="arabicPeriod"/>
            </a:pPr>
            <a:r>
              <a:rPr lang="en-US" sz="3000">
                <a:solidFill>
                  <a:srgbClr val="6B8977"/>
                </a:solidFill>
                <a:ea typeface="TDTD엠플고딕"/>
              </a:rPr>
              <a:t>렌트 서비스에서의 결함 탐지</a:t>
            </a:r>
          </a:p>
          <a:p>
            <a:pPr marL="1143848" lvl="3" indent="-285962" algn="l">
              <a:lnSpc>
                <a:spcPts val="3360"/>
              </a:lnSpc>
              <a:buFont typeface="Arial"/>
              <a:buChar char="￭"/>
            </a:pPr>
            <a:r>
              <a:rPr lang="en-US" sz="2799">
                <a:solidFill>
                  <a:srgbClr val="737373"/>
                </a:solidFill>
                <a:latin typeface="TDTD엠플고딕"/>
                <a:ea typeface="TDTD엠플고딕"/>
              </a:rPr>
              <a:t>렌트카, 혹은 다른 렌트 서비스에서 사용시, 물건의 결함(긁힘 등등..) 을 사용자가 일일히 사진을 찍어서 체크하는것에 불편함을 느낌</a:t>
            </a:r>
          </a:p>
          <a:p>
            <a:pPr marL="1143848" lvl="3" indent="-285962" algn="l">
              <a:lnSpc>
                <a:spcPts val="3360"/>
              </a:lnSpc>
              <a:buFont typeface="Arial"/>
              <a:buChar char="￭"/>
            </a:pPr>
            <a:r>
              <a:rPr lang="en-US" sz="2799">
                <a:solidFill>
                  <a:srgbClr val="737373"/>
                </a:solidFill>
                <a:latin typeface="TDTD엠플고딕"/>
                <a:ea typeface="TDTD엠플고딕"/>
              </a:rPr>
              <a:t>mvtec dataset 에서 아주 미세한 결함도 찾아내는 코드들을 보며 해당 기술을 렌트 서비스에 접목하면 어떨까 생각</a:t>
            </a:r>
          </a:p>
          <a:p>
            <a:pPr marL="1143848" lvl="3" indent="-285962" algn="l">
              <a:lnSpc>
                <a:spcPts val="3360"/>
              </a:lnSpc>
            </a:pPr>
            <a:endParaRPr lang="en-US" sz="2799">
              <a:solidFill>
                <a:srgbClr val="737373"/>
              </a:solidFill>
              <a:latin typeface="TDTD엠플고딕"/>
              <a:ea typeface="TDTD엠플고딕"/>
            </a:endParaRPr>
          </a:p>
        </p:txBody>
      </p:sp>
      <p:grpSp>
        <p:nvGrpSpPr>
          <p:cNvPr id="7" name="Group 7"/>
          <p:cNvGrpSpPr/>
          <p:nvPr/>
        </p:nvGrpSpPr>
        <p:grpSpPr>
          <a:xfrm rot="-5400000">
            <a:off x="15057728" y="762993"/>
            <a:ext cx="2353177" cy="2323227"/>
            <a:chOff x="0" y="0"/>
            <a:chExt cx="3137569" cy="309763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137535" cy="3097657"/>
            </a:xfrm>
            <a:custGeom>
              <a:avLst/>
              <a:gdLst/>
              <a:ahLst/>
              <a:cxnLst/>
              <a:rect l="l" t="t" r="r" b="b"/>
              <a:pathLst>
                <a:path w="3137535" h="3097657">
                  <a:moveTo>
                    <a:pt x="0" y="0"/>
                  </a:moveTo>
                  <a:lnTo>
                    <a:pt x="3137535" y="0"/>
                  </a:lnTo>
                  <a:lnTo>
                    <a:pt x="3137535" y="3097657"/>
                  </a:lnTo>
                  <a:lnTo>
                    <a:pt x="0" y="30976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172" r="-173"/>
              </a:stretch>
            </a:blipFill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23683" y="5143500"/>
            <a:ext cx="19084524" cy="5346868"/>
          </a:xfrm>
          <a:custGeom>
            <a:avLst/>
            <a:gdLst/>
            <a:ahLst/>
            <a:cxnLst/>
            <a:rect l="l" t="t" r="r" b="b"/>
            <a:pathLst>
              <a:path w="19084524" h="5346868">
                <a:moveTo>
                  <a:pt x="0" y="0"/>
                </a:moveTo>
                <a:lnTo>
                  <a:pt x="19084524" y="0"/>
                </a:lnTo>
                <a:lnTo>
                  <a:pt x="19084524" y="5346868"/>
                </a:lnTo>
                <a:lnTo>
                  <a:pt x="0" y="5346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50753" y="757543"/>
            <a:ext cx="16535652" cy="8771914"/>
          </a:xfrm>
          <a:custGeom>
            <a:avLst/>
            <a:gdLst/>
            <a:ahLst/>
            <a:cxnLst/>
            <a:rect l="l" t="t" r="r" b="b"/>
            <a:pathLst>
              <a:path w="16535652" h="8771914">
                <a:moveTo>
                  <a:pt x="0" y="0"/>
                </a:moveTo>
                <a:lnTo>
                  <a:pt x="16535652" y="0"/>
                </a:lnTo>
                <a:lnTo>
                  <a:pt x="16535652" y="8771914"/>
                </a:lnTo>
                <a:lnTo>
                  <a:pt x="0" y="87719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440537" y="6079628"/>
            <a:ext cx="4170777" cy="2601404"/>
          </a:xfrm>
          <a:custGeom>
            <a:avLst/>
            <a:gdLst/>
            <a:ahLst/>
            <a:cxnLst/>
            <a:rect l="l" t="t" r="r" b="b"/>
            <a:pathLst>
              <a:path w="4170777" h="2601404">
                <a:moveTo>
                  <a:pt x="0" y="0"/>
                </a:moveTo>
                <a:lnTo>
                  <a:pt x="4170777" y="0"/>
                </a:lnTo>
                <a:lnTo>
                  <a:pt x="4170777" y="2601404"/>
                </a:lnTo>
                <a:lnTo>
                  <a:pt x="0" y="26014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058234" y="6089153"/>
            <a:ext cx="4170777" cy="2601404"/>
          </a:xfrm>
          <a:custGeom>
            <a:avLst/>
            <a:gdLst/>
            <a:ahLst/>
            <a:cxnLst/>
            <a:rect l="l" t="t" r="r" b="b"/>
            <a:pathLst>
              <a:path w="4170777" h="2601404">
                <a:moveTo>
                  <a:pt x="0" y="0"/>
                </a:moveTo>
                <a:lnTo>
                  <a:pt x="4170777" y="0"/>
                </a:lnTo>
                <a:lnTo>
                  <a:pt x="4170777" y="2601404"/>
                </a:lnTo>
                <a:lnTo>
                  <a:pt x="0" y="26014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676686" y="6089153"/>
            <a:ext cx="4170777" cy="2601404"/>
          </a:xfrm>
          <a:custGeom>
            <a:avLst/>
            <a:gdLst/>
            <a:ahLst/>
            <a:cxnLst/>
            <a:rect l="l" t="t" r="r" b="b"/>
            <a:pathLst>
              <a:path w="4170777" h="2601404">
                <a:moveTo>
                  <a:pt x="0" y="0"/>
                </a:moveTo>
                <a:lnTo>
                  <a:pt x="4170777" y="0"/>
                </a:lnTo>
                <a:lnTo>
                  <a:pt x="4170777" y="2601404"/>
                </a:lnTo>
                <a:lnTo>
                  <a:pt x="0" y="26014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440537" y="3465968"/>
            <a:ext cx="4170771" cy="2623185"/>
            <a:chOff x="0" y="0"/>
            <a:chExt cx="5561027" cy="349758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561076" cy="3497580"/>
            </a:xfrm>
            <a:custGeom>
              <a:avLst/>
              <a:gdLst/>
              <a:ahLst/>
              <a:cxnLst/>
              <a:rect l="l" t="t" r="r" b="b"/>
              <a:pathLst>
                <a:path w="5561076" h="3497580">
                  <a:moveTo>
                    <a:pt x="0" y="0"/>
                  </a:moveTo>
                  <a:lnTo>
                    <a:pt x="5561076" y="0"/>
                  </a:lnTo>
                  <a:lnTo>
                    <a:pt x="5561076" y="3497580"/>
                  </a:lnTo>
                  <a:lnTo>
                    <a:pt x="0" y="3497580"/>
                  </a:lnTo>
                  <a:close/>
                </a:path>
              </a:pathLst>
            </a:custGeom>
            <a:blipFill>
              <a:blip r:embed="rId8"/>
              <a:stretch>
                <a:fillRect t="-29498" b="-29498"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7058234" y="3456443"/>
            <a:ext cx="4170771" cy="2623185"/>
            <a:chOff x="0" y="0"/>
            <a:chExt cx="5561027" cy="349758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561076" cy="3497580"/>
            </a:xfrm>
            <a:custGeom>
              <a:avLst/>
              <a:gdLst/>
              <a:ahLst/>
              <a:cxnLst/>
              <a:rect l="l" t="t" r="r" b="b"/>
              <a:pathLst>
                <a:path w="5561076" h="3497580">
                  <a:moveTo>
                    <a:pt x="0" y="0"/>
                  </a:moveTo>
                  <a:lnTo>
                    <a:pt x="5561076" y="0"/>
                  </a:lnTo>
                  <a:lnTo>
                    <a:pt x="5561076" y="3497580"/>
                  </a:lnTo>
                  <a:lnTo>
                    <a:pt x="0" y="3497580"/>
                  </a:lnTo>
                  <a:close/>
                </a:path>
              </a:pathLst>
            </a:custGeom>
            <a:blipFill>
              <a:blip r:embed="rId9"/>
              <a:stretch>
                <a:fillRect t="-29498" b="-29498"/>
              </a:stretch>
            </a:blipFill>
          </p:spPr>
        </p:sp>
      </p:grpSp>
      <p:grpSp>
        <p:nvGrpSpPr>
          <p:cNvPr id="11" name="Group 11"/>
          <p:cNvGrpSpPr/>
          <p:nvPr/>
        </p:nvGrpSpPr>
        <p:grpSpPr>
          <a:xfrm>
            <a:off x="11676686" y="3456443"/>
            <a:ext cx="4170771" cy="2623185"/>
            <a:chOff x="0" y="0"/>
            <a:chExt cx="5561027" cy="349758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561076" cy="3497580"/>
            </a:xfrm>
            <a:custGeom>
              <a:avLst/>
              <a:gdLst/>
              <a:ahLst/>
              <a:cxnLst/>
              <a:rect l="l" t="t" r="r" b="b"/>
              <a:pathLst>
                <a:path w="5561076" h="3497580">
                  <a:moveTo>
                    <a:pt x="0" y="0"/>
                  </a:moveTo>
                  <a:lnTo>
                    <a:pt x="5561076" y="0"/>
                  </a:lnTo>
                  <a:lnTo>
                    <a:pt x="5561076" y="3497580"/>
                  </a:lnTo>
                  <a:lnTo>
                    <a:pt x="0" y="3497580"/>
                  </a:lnTo>
                  <a:close/>
                </a:path>
              </a:pathLst>
            </a:custGeom>
            <a:blipFill>
              <a:blip r:embed="rId10"/>
              <a:stretch>
                <a:fillRect t="-29498" b="-29498"/>
              </a:stretch>
            </a:blipFill>
          </p:spPr>
        </p:sp>
      </p:grpSp>
      <p:sp>
        <p:nvSpPr>
          <p:cNvPr id="13" name="TextBox 13"/>
          <p:cNvSpPr txBox="1"/>
          <p:nvPr/>
        </p:nvSpPr>
        <p:spPr>
          <a:xfrm>
            <a:off x="4065622" y="1291093"/>
            <a:ext cx="10156756" cy="1612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6B8977"/>
                </a:solidFill>
                <a:ea typeface="TDTD엠플고딕"/>
              </a:rPr>
              <a:t>구현하고자 하는 서비스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440537" y="6534600"/>
            <a:ext cx="4170777" cy="159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500">
                <a:solidFill>
                  <a:srgbClr val="6B8977"/>
                </a:solidFill>
                <a:latin typeface="TDTD엠플고딕"/>
                <a:ea typeface="TDTD엠플고딕"/>
              </a:rPr>
              <a:t> 알고리즘을 통해 사용전 이미지 파일 내의 결함을 탐지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077284" y="6267900"/>
            <a:ext cx="4170777" cy="163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500">
                <a:solidFill>
                  <a:srgbClr val="6B8977"/>
                </a:solidFill>
                <a:latin typeface="TDTD엠플고딕"/>
                <a:ea typeface="TDTD엠플고딕"/>
              </a:rPr>
              <a:t> 스마트 폰으로 찍은 사진으로 물체의 결함이 존재하는지 탐지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676686" y="6178634"/>
            <a:ext cx="4170777" cy="213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500">
                <a:solidFill>
                  <a:srgbClr val="6B8977"/>
                </a:solidFill>
                <a:latin typeface="TDTD엠플고딕"/>
                <a:ea typeface="TDTD엠플고딕"/>
              </a:rPr>
              <a:t> 기존 이미지와 사용후 이미지 파일 비교를 통해 </a:t>
            </a:r>
          </a:p>
          <a:p>
            <a:pPr algn="ctr">
              <a:lnSpc>
                <a:spcPts val="4200"/>
              </a:lnSpc>
            </a:pPr>
            <a:r>
              <a:rPr lang="en-US" sz="3500">
                <a:solidFill>
                  <a:srgbClr val="6B8977"/>
                </a:solidFill>
                <a:latin typeface="TDTD엠플고딕"/>
                <a:ea typeface="TDTD엠플고딕"/>
              </a:rPr>
              <a:t>언제, 어디서 결함이 발생했는지 체크</a:t>
            </a:r>
          </a:p>
        </p:txBody>
      </p:sp>
      <p:grpSp>
        <p:nvGrpSpPr>
          <p:cNvPr id="17" name="Group 17"/>
          <p:cNvGrpSpPr/>
          <p:nvPr/>
        </p:nvGrpSpPr>
        <p:grpSpPr>
          <a:xfrm rot="-5400000">
            <a:off x="15057728" y="762993"/>
            <a:ext cx="2353177" cy="2323227"/>
            <a:chOff x="0" y="0"/>
            <a:chExt cx="3137569" cy="3097636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3137535" cy="3097657"/>
            </a:xfrm>
            <a:custGeom>
              <a:avLst/>
              <a:gdLst/>
              <a:ahLst/>
              <a:cxnLst/>
              <a:rect l="l" t="t" r="r" b="b"/>
              <a:pathLst>
                <a:path w="3137535" h="3097657">
                  <a:moveTo>
                    <a:pt x="0" y="0"/>
                  </a:moveTo>
                  <a:lnTo>
                    <a:pt x="3137535" y="0"/>
                  </a:lnTo>
                  <a:lnTo>
                    <a:pt x="3137535" y="3097657"/>
                  </a:lnTo>
                  <a:lnTo>
                    <a:pt x="0" y="30976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-172" r="-173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23683" y="5143500"/>
            <a:ext cx="19084524" cy="5346868"/>
          </a:xfrm>
          <a:custGeom>
            <a:avLst/>
            <a:gdLst/>
            <a:ahLst/>
            <a:cxnLst/>
            <a:rect l="l" t="t" r="r" b="b"/>
            <a:pathLst>
              <a:path w="19084524" h="5346868">
                <a:moveTo>
                  <a:pt x="0" y="0"/>
                </a:moveTo>
                <a:lnTo>
                  <a:pt x="19084524" y="0"/>
                </a:lnTo>
                <a:lnTo>
                  <a:pt x="19084524" y="5346868"/>
                </a:lnTo>
                <a:lnTo>
                  <a:pt x="0" y="5346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50753" y="757543"/>
            <a:ext cx="16535652" cy="8771914"/>
          </a:xfrm>
          <a:custGeom>
            <a:avLst/>
            <a:gdLst/>
            <a:ahLst/>
            <a:cxnLst/>
            <a:rect l="l" t="t" r="r" b="b"/>
            <a:pathLst>
              <a:path w="16535652" h="8771914">
                <a:moveTo>
                  <a:pt x="0" y="0"/>
                </a:moveTo>
                <a:lnTo>
                  <a:pt x="16535652" y="0"/>
                </a:lnTo>
                <a:lnTo>
                  <a:pt x="16535652" y="8771914"/>
                </a:lnTo>
                <a:lnTo>
                  <a:pt x="0" y="87719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220105" y="3372589"/>
            <a:ext cx="6610979" cy="2821719"/>
          </a:xfrm>
          <a:custGeom>
            <a:avLst/>
            <a:gdLst/>
            <a:ahLst/>
            <a:cxnLst/>
            <a:rect l="l" t="t" r="r" b="b"/>
            <a:pathLst>
              <a:path w="6610979" h="2821719">
                <a:moveTo>
                  <a:pt x="0" y="0"/>
                </a:moveTo>
                <a:lnTo>
                  <a:pt x="6610979" y="0"/>
                </a:lnTo>
                <a:lnTo>
                  <a:pt x="6610979" y="2821719"/>
                </a:lnTo>
                <a:lnTo>
                  <a:pt x="0" y="28217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423974" y="3370917"/>
            <a:ext cx="6610979" cy="2821719"/>
          </a:xfrm>
          <a:custGeom>
            <a:avLst/>
            <a:gdLst/>
            <a:ahLst/>
            <a:cxnLst/>
            <a:rect l="l" t="t" r="r" b="b"/>
            <a:pathLst>
              <a:path w="6610979" h="2821719">
                <a:moveTo>
                  <a:pt x="0" y="0"/>
                </a:moveTo>
                <a:lnTo>
                  <a:pt x="6610979" y="0"/>
                </a:lnTo>
                <a:lnTo>
                  <a:pt x="6610979" y="2821719"/>
                </a:lnTo>
                <a:lnTo>
                  <a:pt x="0" y="28217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423974" y="6388299"/>
            <a:ext cx="6610979" cy="2821719"/>
          </a:xfrm>
          <a:custGeom>
            <a:avLst/>
            <a:gdLst/>
            <a:ahLst/>
            <a:cxnLst/>
            <a:rect l="l" t="t" r="r" b="b"/>
            <a:pathLst>
              <a:path w="6610979" h="2821719">
                <a:moveTo>
                  <a:pt x="0" y="0"/>
                </a:moveTo>
                <a:lnTo>
                  <a:pt x="6610979" y="0"/>
                </a:lnTo>
                <a:lnTo>
                  <a:pt x="6610979" y="2821719"/>
                </a:lnTo>
                <a:lnTo>
                  <a:pt x="0" y="28217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220105" y="6388299"/>
            <a:ext cx="6610979" cy="2821719"/>
          </a:xfrm>
          <a:custGeom>
            <a:avLst/>
            <a:gdLst/>
            <a:ahLst/>
            <a:cxnLst/>
            <a:rect l="l" t="t" r="r" b="b"/>
            <a:pathLst>
              <a:path w="6610979" h="2821719">
                <a:moveTo>
                  <a:pt x="0" y="0"/>
                </a:moveTo>
                <a:lnTo>
                  <a:pt x="6610979" y="0"/>
                </a:lnTo>
                <a:lnTo>
                  <a:pt x="6610979" y="2821719"/>
                </a:lnTo>
                <a:lnTo>
                  <a:pt x="0" y="28217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 rot="-5400000">
            <a:off x="15057728" y="762993"/>
            <a:ext cx="2353177" cy="2323227"/>
            <a:chOff x="0" y="0"/>
            <a:chExt cx="3137569" cy="309763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137535" cy="3097657"/>
            </a:xfrm>
            <a:custGeom>
              <a:avLst/>
              <a:gdLst/>
              <a:ahLst/>
              <a:cxnLst/>
              <a:rect l="l" t="t" r="r" b="b"/>
              <a:pathLst>
                <a:path w="3137535" h="3097657">
                  <a:moveTo>
                    <a:pt x="0" y="0"/>
                  </a:moveTo>
                  <a:lnTo>
                    <a:pt x="3137535" y="0"/>
                  </a:lnTo>
                  <a:lnTo>
                    <a:pt x="3137535" y="3097657"/>
                  </a:lnTo>
                  <a:lnTo>
                    <a:pt x="0" y="30976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172" r="-173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6027176" y="3195274"/>
            <a:ext cx="6233649" cy="6233649"/>
            <a:chOff x="0" y="0"/>
            <a:chExt cx="8311533" cy="8311533"/>
          </a:xfrm>
        </p:grpSpPr>
        <p:sp>
          <p:nvSpPr>
            <p:cNvPr id="11" name="Freeform 11"/>
            <p:cNvSpPr/>
            <p:nvPr/>
          </p:nvSpPr>
          <p:spPr>
            <a:xfrm>
              <a:off x="101600" y="101600"/>
              <a:ext cx="6999224" cy="6999224"/>
            </a:xfrm>
            <a:custGeom>
              <a:avLst/>
              <a:gdLst/>
              <a:ahLst/>
              <a:cxnLst/>
              <a:rect l="l" t="t" r="r" b="b"/>
              <a:pathLst>
                <a:path w="6999224" h="6999224">
                  <a:moveTo>
                    <a:pt x="3499612" y="0"/>
                  </a:moveTo>
                  <a:lnTo>
                    <a:pt x="6999224" y="3499612"/>
                  </a:lnTo>
                  <a:lnTo>
                    <a:pt x="3499612" y="6999224"/>
                  </a:lnTo>
                  <a:lnTo>
                    <a:pt x="0" y="3499612"/>
                  </a:lnTo>
                  <a:lnTo>
                    <a:pt x="3499612" y="0"/>
                  </a:lnTo>
                  <a:close/>
                </a:path>
              </a:pathLst>
            </a:custGeom>
            <a:blipFill>
              <a:blip r:embed="rId9"/>
              <a:stretch>
                <a:fillRect l="-1451" t="-1451" r="-17297" b="-17297"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-9906" y="0"/>
              <a:ext cx="7222109" cy="7202298"/>
            </a:xfrm>
            <a:custGeom>
              <a:avLst/>
              <a:gdLst/>
              <a:ahLst/>
              <a:cxnLst/>
              <a:rect l="l" t="t" r="r" b="b"/>
              <a:pathLst>
                <a:path w="7222109" h="7202298">
                  <a:moveTo>
                    <a:pt x="3683000" y="29718"/>
                  </a:moveTo>
                  <a:lnTo>
                    <a:pt x="7182485" y="3529330"/>
                  </a:lnTo>
                  <a:cubicBezTo>
                    <a:pt x="7222109" y="3568954"/>
                    <a:pt x="7222109" y="3633343"/>
                    <a:pt x="7182485" y="3672967"/>
                  </a:cubicBezTo>
                  <a:lnTo>
                    <a:pt x="3683000" y="7172579"/>
                  </a:lnTo>
                  <a:cubicBezTo>
                    <a:pt x="3663950" y="7191629"/>
                    <a:pt x="3638042" y="7202298"/>
                    <a:pt x="3611118" y="7202298"/>
                  </a:cubicBezTo>
                  <a:cubicBezTo>
                    <a:pt x="3584194" y="7202298"/>
                    <a:pt x="3558286" y="7191629"/>
                    <a:pt x="3539236" y="7172579"/>
                  </a:cubicBezTo>
                  <a:lnTo>
                    <a:pt x="39624" y="3673094"/>
                  </a:lnTo>
                  <a:cubicBezTo>
                    <a:pt x="0" y="3633470"/>
                    <a:pt x="0" y="3569081"/>
                    <a:pt x="39624" y="3529457"/>
                  </a:cubicBezTo>
                  <a:lnTo>
                    <a:pt x="3539236" y="29718"/>
                  </a:lnTo>
                  <a:cubicBezTo>
                    <a:pt x="3558286" y="10668"/>
                    <a:pt x="3584194" y="0"/>
                    <a:pt x="3611118" y="0"/>
                  </a:cubicBezTo>
                  <a:cubicBezTo>
                    <a:pt x="3638042" y="0"/>
                    <a:pt x="3663950" y="10668"/>
                    <a:pt x="3683000" y="29718"/>
                  </a:cubicBezTo>
                  <a:moveTo>
                    <a:pt x="3539236" y="173482"/>
                  </a:moveTo>
                  <a:lnTo>
                    <a:pt x="3611118" y="101600"/>
                  </a:lnTo>
                  <a:lnTo>
                    <a:pt x="3683000" y="173482"/>
                  </a:lnTo>
                  <a:lnTo>
                    <a:pt x="183388" y="3673094"/>
                  </a:lnTo>
                  <a:lnTo>
                    <a:pt x="111506" y="3601212"/>
                  </a:lnTo>
                  <a:lnTo>
                    <a:pt x="183388" y="3529330"/>
                  </a:lnTo>
                  <a:lnTo>
                    <a:pt x="3683000" y="7028942"/>
                  </a:lnTo>
                  <a:lnTo>
                    <a:pt x="3611118" y="7100824"/>
                  </a:lnTo>
                  <a:lnTo>
                    <a:pt x="3539236" y="7028942"/>
                  </a:lnTo>
                  <a:lnTo>
                    <a:pt x="7038848" y="3529330"/>
                  </a:lnTo>
                  <a:lnTo>
                    <a:pt x="7110730" y="3601212"/>
                  </a:lnTo>
                  <a:lnTo>
                    <a:pt x="7038848" y="3673094"/>
                  </a:lnTo>
                  <a:lnTo>
                    <a:pt x="3539236" y="17348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5706565" y="1291093"/>
            <a:ext cx="6874871" cy="1612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6B8977"/>
                </a:solidFill>
                <a:ea typeface="TDTD엠플고딕"/>
              </a:rPr>
              <a:t>필요 기술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297792" y="7051307"/>
            <a:ext cx="4170777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>
                <a:solidFill>
                  <a:srgbClr val="6B8977"/>
                </a:solidFill>
                <a:ea typeface="TDTD엠플고딕"/>
              </a:rPr>
              <a:t>데이터셋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297792" y="4017821"/>
            <a:ext cx="4170777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>
                <a:solidFill>
                  <a:srgbClr val="6B8977"/>
                </a:solidFill>
                <a:ea typeface="TDTD엠플고딕"/>
              </a:rPr>
              <a:t>결함 탐지 모델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297792" y="7685623"/>
            <a:ext cx="3599890" cy="898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35"/>
              </a:lnSpc>
            </a:pPr>
            <a:r>
              <a:rPr lang="en-US" sz="2300">
                <a:solidFill>
                  <a:srgbClr val="737373"/>
                </a:solidFill>
                <a:latin typeface="TDTD엠플고딕"/>
                <a:ea typeface="TDTD엠플고딕"/>
              </a:rPr>
              <a:t>차량 결함 탐지에 필요한 긁힘, 파손된 이미지 데이터셋이 필요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297792" y="4652137"/>
            <a:ext cx="3599890" cy="831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35"/>
              </a:lnSpc>
            </a:pPr>
            <a:r>
              <a:rPr lang="en-US" sz="2300">
                <a:solidFill>
                  <a:srgbClr val="737373"/>
                </a:solidFill>
                <a:latin typeface="TDTD엠플고딕"/>
                <a:ea typeface="TDTD엠플고딕"/>
              </a:rPr>
              <a:t>wide_resnet50_2,EfficientNet 등등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497089" y="4017821"/>
            <a:ext cx="4170777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>
                <a:solidFill>
                  <a:srgbClr val="6B8977"/>
                </a:solidFill>
                <a:ea typeface="TDTD엠플고딕"/>
              </a:rPr>
              <a:t>이미지 처리 및 분류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497089" y="7051307"/>
            <a:ext cx="4170777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>
                <a:solidFill>
                  <a:srgbClr val="6B8977"/>
                </a:solidFill>
                <a:ea typeface="TDTD엠플고딕"/>
              </a:rPr>
              <a:t>객체 탐지 모델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506614" y="4442587"/>
            <a:ext cx="3751671" cy="1317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35"/>
              </a:lnSpc>
            </a:pPr>
            <a:r>
              <a:rPr lang="en-US" sz="2300">
                <a:solidFill>
                  <a:srgbClr val="737373"/>
                </a:solidFill>
                <a:latin typeface="TDTD엠플고딕"/>
                <a:ea typeface="TDTD엠플고딕"/>
              </a:rPr>
              <a:t>이미지를 입력으로 받아들이기 때문에 적절하게 처리,분류하는 기술이 필요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497089" y="7895173"/>
            <a:ext cx="3599890" cy="47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35"/>
              </a:lnSpc>
            </a:pPr>
            <a:r>
              <a:rPr lang="en-US" sz="2300">
                <a:solidFill>
                  <a:srgbClr val="737373"/>
                </a:solidFill>
                <a:latin typeface="TDTD엠플고딕"/>
              </a:rPr>
              <a:t>YOLO, SSD, retinaNET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23683" y="5143500"/>
            <a:ext cx="19084524" cy="5346868"/>
          </a:xfrm>
          <a:custGeom>
            <a:avLst/>
            <a:gdLst/>
            <a:ahLst/>
            <a:cxnLst/>
            <a:rect l="l" t="t" r="r" b="b"/>
            <a:pathLst>
              <a:path w="19084524" h="5346868">
                <a:moveTo>
                  <a:pt x="0" y="0"/>
                </a:moveTo>
                <a:lnTo>
                  <a:pt x="19084524" y="0"/>
                </a:lnTo>
                <a:lnTo>
                  <a:pt x="19084524" y="5346868"/>
                </a:lnTo>
                <a:lnTo>
                  <a:pt x="0" y="5346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50753" y="757543"/>
            <a:ext cx="16535652" cy="8771914"/>
          </a:xfrm>
          <a:custGeom>
            <a:avLst/>
            <a:gdLst/>
            <a:ahLst/>
            <a:cxnLst/>
            <a:rect l="l" t="t" r="r" b="b"/>
            <a:pathLst>
              <a:path w="16535652" h="8771914">
                <a:moveTo>
                  <a:pt x="0" y="0"/>
                </a:moveTo>
                <a:lnTo>
                  <a:pt x="16535652" y="0"/>
                </a:lnTo>
                <a:lnTo>
                  <a:pt x="16535652" y="8771914"/>
                </a:lnTo>
                <a:lnTo>
                  <a:pt x="0" y="87719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436889" y="3101195"/>
            <a:ext cx="13414221" cy="5579837"/>
          </a:xfrm>
          <a:custGeom>
            <a:avLst/>
            <a:gdLst/>
            <a:ahLst/>
            <a:cxnLst/>
            <a:rect l="l" t="t" r="r" b="b"/>
            <a:pathLst>
              <a:path w="13414221" h="5579837">
                <a:moveTo>
                  <a:pt x="0" y="0"/>
                </a:moveTo>
                <a:lnTo>
                  <a:pt x="13414221" y="0"/>
                </a:lnTo>
                <a:lnTo>
                  <a:pt x="13414221" y="5579837"/>
                </a:lnTo>
                <a:lnTo>
                  <a:pt x="0" y="55798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677810" y="1291093"/>
            <a:ext cx="12932380" cy="1612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6B8977"/>
                </a:solidFill>
                <a:latin typeface="TDTD엠플고딕"/>
                <a:ea typeface="TDTD엠플고딕"/>
              </a:rPr>
              <a:t>필요기술-결함탐지 모델</a:t>
            </a:r>
          </a:p>
        </p:txBody>
      </p:sp>
      <p:grpSp>
        <p:nvGrpSpPr>
          <p:cNvPr id="6" name="Group 6"/>
          <p:cNvGrpSpPr/>
          <p:nvPr/>
        </p:nvGrpSpPr>
        <p:grpSpPr>
          <a:xfrm rot="-5400000">
            <a:off x="15057728" y="762993"/>
            <a:ext cx="2353177" cy="2323227"/>
            <a:chOff x="0" y="0"/>
            <a:chExt cx="3137569" cy="309763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137535" cy="3097657"/>
            </a:xfrm>
            <a:custGeom>
              <a:avLst/>
              <a:gdLst/>
              <a:ahLst/>
              <a:cxnLst/>
              <a:rect l="l" t="t" r="r" b="b"/>
              <a:pathLst>
                <a:path w="3137535" h="3097657">
                  <a:moveTo>
                    <a:pt x="0" y="0"/>
                  </a:moveTo>
                  <a:lnTo>
                    <a:pt x="3137535" y="0"/>
                  </a:lnTo>
                  <a:lnTo>
                    <a:pt x="3137535" y="3097657"/>
                  </a:lnTo>
                  <a:lnTo>
                    <a:pt x="0" y="30976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172" r="-173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10055243" y="3523027"/>
            <a:ext cx="4736173" cy="4736173"/>
            <a:chOff x="0" y="0"/>
            <a:chExt cx="6314897" cy="63148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14948" cy="6314948"/>
            </a:xfrm>
            <a:custGeom>
              <a:avLst/>
              <a:gdLst/>
              <a:ahLst/>
              <a:cxnLst/>
              <a:rect l="l" t="t" r="r" b="b"/>
              <a:pathLst>
                <a:path w="6314948" h="6314948">
                  <a:moveTo>
                    <a:pt x="0" y="0"/>
                  </a:moveTo>
                  <a:lnTo>
                    <a:pt x="6314948" y="0"/>
                  </a:lnTo>
                  <a:lnTo>
                    <a:pt x="6314948" y="6314948"/>
                  </a:lnTo>
                  <a:lnTo>
                    <a:pt x="0" y="63149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2677810" y="3931343"/>
            <a:ext cx="11709457" cy="3238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0101" lvl="2" indent="-266700" algn="l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6B8977"/>
                </a:solidFill>
                <a:ea typeface="TDTD엠플고딕"/>
              </a:rPr>
              <a:t>결함 탐지 모델의 종류</a:t>
            </a:r>
          </a:p>
          <a:p>
            <a:pPr marL="1429809" lvl="3" indent="-357452" algn="l">
              <a:lnSpc>
                <a:spcPts val="4200"/>
              </a:lnSpc>
              <a:buFont typeface="Arial"/>
              <a:buChar char="￭"/>
            </a:pPr>
            <a:r>
              <a:rPr lang="en-US" sz="3500">
                <a:solidFill>
                  <a:srgbClr val="6B8977"/>
                </a:solidFill>
                <a:latin typeface="TDTD엠플고딕"/>
              </a:rPr>
              <a:t> </a:t>
            </a:r>
            <a:r>
              <a:rPr lang="en-US" sz="3500">
                <a:solidFill>
                  <a:srgbClr val="737373"/>
                </a:solidFill>
                <a:latin typeface="TDTD엠플고딕"/>
              </a:rPr>
              <a:t>CNN</a:t>
            </a:r>
          </a:p>
          <a:p>
            <a:pPr marL="1429809" lvl="3" indent="-357452" algn="l">
              <a:lnSpc>
                <a:spcPts val="4200"/>
              </a:lnSpc>
              <a:buFont typeface="Arial"/>
              <a:buChar char="￭"/>
            </a:pPr>
            <a:r>
              <a:rPr lang="en-US" sz="3500">
                <a:solidFill>
                  <a:srgbClr val="737373"/>
                </a:solidFill>
                <a:latin typeface="TDTD엠플고딕"/>
              </a:rPr>
              <a:t> VGGNet</a:t>
            </a:r>
          </a:p>
          <a:p>
            <a:pPr marL="1429809" lvl="3" indent="-357452" algn="l">
              <a:lnSpc>
                <a:spcPts val="4200"/>
              </a:lnSpc>
              <a:buFont typeface="Arial"/>
              <a:buChar char="￭"/>
            </a:pPr>
            <a:r>
              <a:rPr lang="en-US" sz="3500">
                <a:solidFill>
                  <a:srgbClr val="737373"/>
                </a:solidFill>
                <a:latin typeface="TDTD엠플고딕"/>
              </a:rPr>
              <a:t> ResNet </a:t>
            </a:r>
          </a:p>
          <a:p>
            <a:pPr marL="1429809" lvl="3" indent="-357452" algn="l">
              <a:lnSpc>
                <a:spcPts val="4200"/>
              </a:lnSpc>
              <a:buFont typeface="Arial"/>
              <a:buChar char="￭"/>
            </a:pPr>
            <a:r>
              <a:rPr lang="en-US" sz="3500">
                <a:solidFill>
                  <a:srgbClr val="737373"/>
                </a:solidFill>
                <a:latin typeface="TDTD엠플고딕"/>
              </a:rPr>
              <a:t> Autoencoders</a:t>
            </a:r>
          </a:p>
          <a:p>
            <a:pPr marL="1429809" lvl="3" indent="-357452" algn="l">
              <a:lnSpc>
                <a:spcPts val="4200"/>
              </a:lnSpc>
              <a:buFont typeface="Arial"/>
              <a:buChar char="￭"/>
            </a:pPr>
            <a:r>
              <a:rPr lang="en-US" sz="3500">
                <a:solidFill>
                  <a:srgbClr val="737373"/>
                </a:solidFill>
                <a:latin typeface="TDTD엠플고딕"/>
              </a:rPr>
              <a:t> EfficientNet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23683" y="5143500"/>
            <a:ext cx="19084524" cy="5346868"/>
          </a:xfrm>
          <a:custGeom>
            <a:avLst/>
            <a:gdLst/>
            <a:ahLst/>
            <a:cxnLst/>
            <a:rect l="l" t="t" r="r" b="b"/>
            <a:pathLst>
              <a:path w="19084524" h="5346868">
                <a:moveTo>
                  <a:pt x="0" y="0"/>
                </a:moveTo>
                <a:lnTo>
                  <a:pt x="19084524" y="0"/>
                </a:lnTo>
                <a:lnTo>
                  <a:pt x="19084524" y="5346868"/>
                </a:lnTo>
                <a:lnTo>
                  <a:pt x="0" y="5346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50753" y="757543"/>
            <a:ext cx="16535652" cy="8771914"/>
          </a:xfrm>
          <a:custGeom>
            <a:avLst/>
            <a:gdLst/>
            <a:ahLst/>
            <a:cxnLst/>
            <a:rect l="l" t="t" r="r" b="b"/>
            <a:pathLst>
              <a:path w="16535652" h="8771914">
                <a:moveTo>
                  <a:pt x="0" y="0"/>
                </a:moveTo>
                <a:lnTo>
                  <a:pt x="16535652" y="0"/>
                </a:lnTo>
                <a:lnTo>
                  <a:pt x="16535652" y="8771914"/>
                </a:lnTo>
                <a:lnTo>
                  <a:pt x="0" y="87719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436889" y="3101195"/>
            <a:ext cx="13414221" cy="5579837"/>
          </a:xfrm>
          <a:custGeom>
            <a:avLst/>
            <a:gdLst/>
            <a:ahLst/>
            <a:cxnLst/>
            <a:rect l="l" t="t" r="r" b="b"/>
            <a:pathLst>
              <a:path w="13414221" h="5579837">
                <a:moveTo>
                  <a:pt x="0" y="0"/>
                </a:moveTo>
                <a:lnTo>
                  <a:pt x="13414221" y="0"/>
                </a:lnTo>
                <a:lnTo>
                  <a:pt x="13414221" y="5579837"/>
                </a:lnTo>
                <a:lnTo>
                  <a:pt x="0" y="55798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677810" y="1291093"/>
            <a:ext cx="12932380" cy="1612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6B8977"/>
                </a:solidFill>
                <a:latin typeface="TDTD엠플고딕"/>
                <a:ea typeface="TDTD엠플고딕"/>
              </a:rPr>
              <a:t>필요기술-결함탐지 모델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191970" y="3052663"/>
            <a:ext cx="11709457" cy="5581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>
                <a:solidFill>
                  <a:srgbClr val="6B8977"/>
                </a:solidFill>
                <a:ea typeface="TDTD엠플고딕"/>
              </a:rPr>
              <a:t>각 모델들의 장단점</a:t>
            </a:r>
          </a:p>
          <a:p>
            <a:pPr marL="800101" lvl="2" indent="-266700" algn="l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6B8977"/>
                </a:solidFill>
                <a:latin typeface="TDTD엠플고딕"/>
              </a:rPr>
              <a:t>CNN</a:t>
            </a:r>
          </a:p>
          <a:p>
            <a:pPr marL="1348107" lvl="3" indent="-337027" algn="l">
              <a:lnSpc>
                <a:spcPts val="3960"/>
              </a:lnSpc>
              <a:buFont typeface="Arial"/>
              <a:buChar char="￭"/>
            </a:pPr>
            <a:r>
              <a:rPr lang="en-US" sz="3300">
                <a:solidFill>
                  <a:srgbClr val="737373"/>
                </a:solidFill>
                <a:latin typeface="TDTD엠플고딕"/>
                <a:ea typeface="TDTD엠플고딕"/>
              </a:rPr>
              <a:t>장점: 이미지인식을 위한 패턴을 찾는데 유용함.</a:t>
            </a:r>
          </a:p>
          <a:p>
            <a:pPr marL="1348107" lvl="3" indent="-337027" algn="l">
              <a:lnSpc>
                <a:spcPts val="3960"/>
              </a:lnSpc>
              <a:buFont typeface="Arial"/>
              <a:buChar char="￭"/>
            </a:pPr>
            <a:r>
              <a:rPr lang="en-US" sz="3300">
                <a:solidFill>
                  <a:srgbClr val="737373"/>
                </a:solidFill>
                <a:latin typeface="TDTD엠플고딕"/>
                <a:ea typeface="TDTD엠플고딕"/>
              </a:rPr>
              <a:t>단점: 파라미터의 개수가 매우 많이 필요함.</a:t>
            </a:r>
          </a:p>
          <a:p>
            <a:pPr marL="800101" lvl="2" indent="-266700" algn="l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6B8977"/>
                </a:solidFill>
                <a:latin typeface="TDTD엠플고딕"/>
              </a:rPr>
              <a:t>SSD(Single Shot MultiBox Detector</a:t>
            </a:r>
          </a:p>
          <a:p>
            <a:pPr marL="1348107" lvl="3" indent="-337027" algn="l">
              <a:lnSpc>
                <a:spcPts val="3960"/>
              </a:lnSpc>
              <a:buFont typeface="Arial"/>
              <a:buChar char="￭"/>
            </a:pPr>
            <a:r>
              <a:rPr lang="en-US" sz="3300">
                <a:solidFill>
                  <a:srgbClr val="737373"/>
                </a:solidFill>
                <a:latin typeface="TDTD엠플고딕"/>
                <a:ea typeface="TDTD엠플고딕"/>
              </a:rPr>
              <a:t>장점: 네트워크의 깊이가 깊어질수록 분류 정확도가 높아짐</a:t>
            </a:r>
          </a:p>
          <a:p>
            <a:pPr marL="1348107" lvl="3" indent="-337027" algn="l">
              <a:lnSpc>
                <a:spcPts val="3960"/>
              </a:lnSpc>
              <a:buFont typeface="Arial"/>
              <a:buChar char="￭"/>
            </a:pPr>
            <a:r>
              <a:rPr lang="en-US" sz="3300">
                <a:solidFill>
                  <a:srgbClr val="737373"/>
                </a:solidFill>
                <a:latin typeface="TDTD엠플고딕"/>
                <a:ea typeface="TDTD엠플고딕"/>
              </a:rPr>
              <a:t>단점: 깊어질수록 연산량도 대폭 증가</a:t>
            </a:r>
          </a:p>
          <a:p>
            <a:pPr marL="800101" lvl="2" indent="-266700" algn="l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6B8977"/>
                </a:solidFill>
                <a:latin typeface="TDTD엠플고딕"/>
              </a:rPr>
              <a:t>RetinaNet</a:t>
            </a:r>
          </a:p>
          <a:p>
            <a:pPr marL="1348107" lvl="3" indent="-337027" algn="l">
              <a:lnSpc>
                <a:spcPts val="3960"/>
              </a:lnSpc>
              <a:buFont typeface="Arial"/>
              <a:buChar char="￭"/>
            </a:pPr>
            <a:r>
              <a:rPr lang="en-US" sz="3300">
                <a:solidFill>
                  <a:srgbClr val="737373"/>
                </a:solidFill>
                <a:latin typeface="TDTD엠플고딕"/>
                <a:ea typeface="TDTD엠플고딕"/>
              </a:rPr>
              <a:t>장점: 깊이를 늘리면서 안정적인 학습을 위한 Residual Learning 개념 적용</a:t>
            </a:r>
          </a:p>
          <a:p>
            <a:pPr marL="1348107" lvl="3" indent="-337027" algn="l">
              <a:lnSpc>
                <a:spcPts val="3960"/>
              </a:lnSpc>
              <a:buFont typeface="Arial"/>
              <a:buChar char="￭"/>
            </a:pPr>
            <a:r>
              <a:rPr lang="en-US" sz="3300">
                <a:solidFill>
                  <a:srgbClr val="737373"/>
                </a:solidFill>
                <a:latin typeface="TDTD엠플고딕"/>
                <a:ea typeface="TDTD엠플고딕"/>
              </a:rPr>
              <a:t>단점: 가중치가 늘어나면서 성능 저하가 발생.</a:t>
            </a:r>
          </a:p>
        </p:txBody>
      </p:sp>
      <p:grpSp>
        <p:nvGrpSpPr>
          <p:cNvPr id="7" name="Group 7"/>
          <p:cNvGrpSpPr/>
          <p:nvPr/>
        </p:nvGrpSpPr>
        <p:grpSpPr>
          <a:xfrm rot="-5400000">
            <a:off x="15057728" y="762993"/>
            <a:ext cx="2353177" cy="2323227"/>
            <a:chOff x="0" y="0"/>
            <a:chExt cx="3137569" cy="309763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137535" cy="3097657"/>
            </a:xfrm>
            <a:custGeom>
              <a:avLst/>
              <a:gdLst/>
              <a:ahLst/>
              <a:cxnLst/>
              <a:rect l="l" t="t" r="r" b="b"/>
              <a:pathLst>
                <a:path w="3137535" h="3097657">
                  <a:moveTo>
                    <a:pt x="0" y="0"/>
                  </a:moveTo>
                  <a:lnTo>
                    <a:pt x="3137535" y="0"/>
                  </a:lnTo>
                  <a:lnTo>
                    <a:pt x="3137535" y="3097657"/>
                  </a:lnTo>
                  <a:lnTo>
                    <a:pt x="0" y="30976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172" r="-173"/>
              </a:stretch>
            </a:blipFill>
          </p:spPr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23683" y="5143500"/>
            <a:ext cx="19084524" cy="5346868"/>
          </a:xfrm>
          <a:custGeom>
            <a:avLst/>
            <a:gdLst/>
            <a:ahLst/>
            <a:cxnLst/>
            <a:rect l="l" t="t" r="r" b="b"/>
            <a:pathLst>
              <a:path w="19084524" h="5346868">
                <a:moveTo>
                  <a:pt x="0" y="0"/>
                </a:moveTo>
                <a:lnTo>
                  <a:pt x="19084524" y="0"/>
                </a:lnTo>
                <a:lnTo>
                  <a:pt x="19084524" y="5346868"/>
                </a:lnTo>
                <a:lnTo>
                  <a:pt x="0" y="5346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50753" y="757543"/>
            <a:ext cx="16535652" cy="8771914"/>
          </a:xfrm>
          <a:custGeom>
            <a:avLst/>
            <a:gdLst/>
            <a:ahLst/>
            <a:cxnLst/>
            <a:rect l="l" t="t" r="r" b="b"/>
            <a:pathLst>
              <a:path w="16535652" h="8771914">
                <a:moveTo>
                  <a:pt x="0" y="0"/>
                </a:moveTo>
                <a:lnTo>
                  <a:pt x="16535652" y="0"/>
                </a:lnTo>
                <a:lnTo>
                  <a:pt x="16535652" y="8771914"/>
                </a:lnTo>
                <a:lnTo>
                  <a:pt x="0" y="87719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436889" y="3101195"/>
            <a:ext cx="13414221" cy="5579837"/>
          </a:xfrm>
          <a:custGeom>
            <a:avLst/>
            <a:gdLst/>
            <a:ahLst/>
            <a:cxnLst/>
            <a:rect l="l" t="t" r="r" b="b"/>
            <a:pathLst>
              <a:path w="13414221" h="5579837">
                <a:moveTo>
                  <a:pt x="0" y="0"/>
                </a:moveTo>
                <a:lnTo>
                  <a:pt x="13414221" y="0"/>
                </a:lnTo>
                <a:lnTo>
                  <a:pt x="13414221" y="5579837"/>
                </a:lnTo>
                <a:lnTo>
                  <a:pt x="0" y="55798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677810" y="1291093"/>
            <a:ext cx="12932380" cy="1612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6B8977"/>
                </a:solidFill>
                <a:latin typeface="TDTD엠플고딕"/>
                <a:ea typeface="TDTD엠플고딕"/>
              </a:rPr>
              <a:t>필요기술-결함탐지 모델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191970" y="3719413"/>
            <a:ext cx="11709457" cy="421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>
                <a:solidFill>
                  <a:srgbClr val="6B8977"/>
                </a:solidFill>
                <a:ea typeface="TDTD엠플고딕"/>
              </a:rPr>
              <a:t>각 모델들의 장단점</a:t>
            </a:r>
          </a:p>
          <a:p>
            <a:pPr marL="800101" lvl="2" indent="-266700" algn="l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6B8977"/>
                </a:solidFill>
                <a:latin typeface="TDTD엠플고딕"/>
              </a:rPr>
              <a:t>Autoencoders</a:t>
            </a:r>
          </a:p>
          <a:p>
            <a:pPr marL="1429809" lvl="3" indent="-357452" algn="l">
              <a:lnSpc>
                <a:spcPts val="4200"/>
              </a:lnSpc>
              <a:buFont typeface="Arial"/>
              <a:buChar char="￭"/>
            </a:pPr>
            <a:r>
              <a:rPr lang="en-US" sz="3500">
                <a:solidFill>
                  <a:srgbClr val="737373"/>
                </a:solidFill>
                <a:latin typeface="TDTD엠플고딕"/>
                <a:ea typeface="TDTD엠플고딕"/>
              </a:rPr>
              <a:t>장점: 입력데이터에서 특징을 식별하고 분리, 데이터 분석 향상</a:t>
            </a:r>
          </a:p>
          <a:p>
            <a:pPr marL="1429809" lvl="3" indent="-357452" algn="l">
              <a:lnSpc>
                <a:spcPts val="4200"/>
              </a:lnSpc>
              <a:buFont typeface="Arial"/>
              <a:buChar char="￭"/>
            </a:pPr>
            <a:r>
              <a:rPr lang="en-US" sz="3500">
                <a:solidFill>
                  <a:srgbClr val="737373"/>
                </a:solidFill>
                <a:latin typeface="TDTD엠플고딕"/>
                <a:ea typeface="TDTD엠플고딕"/>
              </a:rPr>
              <a:t>단점: 복잡한 데이터 처리의 어려움</a:t>
            </a:r>
          </a:p>
          <a:p>
            <a:pPr marL="800101" lvl="2" indent="-266700" algn="l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6B8977"/>
                </a:solidFill>
                <a:latin typeface="TDTD엠플고딕"/>
              </a:rPr>
              <a:t>EfficientNet</a:t>
            </a:r>
          </a:p>
          <a:p>
            <a:pPr marL="1429809" lvl="3" indent="-357452" algn="l">
              <a:lnSpc>
                <a:spcPts val="4200"/>
              </a:lnSpc>
              <a:buFont typeface="Arial"/>
              <a:buChar char="￭"/>
            </a:pPr>
            <a:r>
              <a:rPr lang="en-US" sz="3500">
                <a:solidFill>
                  <a:srgbClr val="737373"/>
                </a:solidFill>
                <a:latin typeface="TDTD엠플고딕"/>
                <a:ea typeface="TDTD엠플고딕"/>
              </a:rPr>
              <a:t>장점: 계산효율성이 뛰어남</a:t>
            </a:r>
          </a:p>
          <a:p>
            <a:pPr marL="1429809" lvl="3" indent="-357452" algn="l">
              <a:lnSpc>
                <a:spcPts val="4200"/>
              </a:lnSpc>
              <a:buFont typeface="Arial"/>
              <a:buChar char="￭"/>
            </a:pPr>
            <a:r>
              <a:rPr lang="en-US" sz="3500">
                <a:solidFill>
                  <a:srgbClr val="737373"/>
                </a:solidFill>
                <a:latin typeface="TDTD엠플고딕"/>
                <a:ea typeface="TDTD엠플고딕"/>
              </a:rPr>
              <a:t>단점: 예측을 생성하는데 상당한 시간이 소요될 수 있음</a:t>
            </a:r>
          </a:p>
          <a:p>
            <a:pPr marL="1429809" lvl="3" indent="-357452" algn="l">
              <a:lnSpc>
                <a:spcPts val="4200"/>
              </a:lnSpc>
            </a:pPr>
            <a:endParaRPr lang="en-US" sz="3500">
              <a:solidFill>
                <a:srgbClr val="737373"/>
              </a:solidFill>
              <a:latin typeface="TDTD엠플고딕"/>
              <a:ea typeface="TDTD엠플고딕"/>
            </a:endParaRPr>
          </a:p>
        </p:txBody>
      </p:sp>
      <p:grpSp>
        <p:nvGrpSpPr>
          <p:cNvPr id="7" name="Group 7"/>
          <p:cNvGrpSpPr/>
          <p:nvPr/>
        </p:nvGrpSpPr>
        <p:grpSpPr>
          <a:xfrm rot="-5400000">
            <a:off x="15057728" y="762993"/>
            <a:ext cx="2353177" cy="2323227"/>
            <a:chOff x="0" y="0"/>
            <a:chExt cx="3137569" cy="309763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137535" cy="3097657"/>
            </a:xfrm>
            <a:custGeom>
              <a:avLst/>
              <a:gdLst/>
              <a:ahLst/>
              <a:cxnLst/>
              <a:rect l="l" t="t" r="r" b="b"/>
              <a:pathLst>
                <a:path w="3137535" h="3097657">
                  <a:moveTo>
                    <a:pt x="0" y="0"/>
                  </a:moveTo>
                  <a:lnTo>
                    <a:pt x="3137535" y="0"/>
                  </a:lnTo>
                  <a:lnTo>
                    <a:pt x="3137535" y="3097657"/>
                  </a:lnTo>
                  <a:lnTo>
                    <a:pt x="0" y="30976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172" r="-173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5조 중간발표-최종.pptx</dc:title>
  <cp:revision>2</cp:revision>
  <dcterms:created xsi:type="dcterms:W3CDTF">2006-08-16T00:00:00Z</dcterms:created>
  <dcterms:modified xsi:type="dcterms:W3CDTF">2024-04-21T12:53:46Z</dcterms:modified>
  <dc:identifier>DAGDC5PWUHg</dc:identifier>
</cp:coreProperties>
</file>