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44"/>
  </p:notesMasterIdLst>
  <p:sldIdLst>
    <p:sldId id="256" r:id="rId3"/>
    <p:sldId id="272" r:id="rId4"/>
    <p:sldId id="331" r:id="rId5"/>
    <p:sldId id="301" r:id="rId6"/>
    <p:sldId id="302" r:id="rId7"/>
    <p:sldId id="303" r:id="rId8"/>
    <p:sldId id="304" r:id="rId9"/>
    <p:sldId id="332" r:id="rId10"/>
    <p:sldId id="305" r:id="rId11"/>
    <p:sldId id="341" r:id="rId12"/>
    <p:sldId id="333" r:id="rId13"/>
    <p:sldId id="306" r:id="rId14"/>
    <p:sldId id="308" r:id="rId15"/>
    <p:sldId id="334" r:id="rId16"/>
    <p:sldId id="307" r:id="rId17"/>
    <p:sldId id="335" r:id="rId18"/>
    <p:sldId id="336" r:id="rId19"/>
    <p:sldId id="337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2" r:id="rId32"/>
    <p:sldId id="339" r:id="rId33"/>
    <p:sldId id="340" r:id="rId34"/>
    <p:sldId id="320" r:id="rId35"/>
    <p:sldId id="321" r:id="rId36"/>
    <p:sldId id="325" r:id="rId37"/>
    <p:sldId id="326" r:id="rId38"/>
    <p:sldId id="327" r:id="rId39"/>
    <p:sldId id="328" r:id="rId40"/>
    <p:sldId id="329" r:id="rId41"/>
    <p:sldId id="300" r:id="rId42"/>
    <p:sldId id="33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least-squares-regression/latest/least-squares-regression_e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3F3C-FE2E-46D5-89E9-18E5B8B8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2F245-3B04-496B-8454-CA35F1F1EC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https://phet.colorado.edu/sims/html/least-squares-regression/latest/least-squares-regression_en.html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3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3FFA-8347-45C4-8817-EB3AFF0F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직선과 데이터의 거리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03C10-B3A8-4D5A-B2AF-628D8ED6F4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2060848"/>
            <a:ext cx="6105525" cy="3790950"/>
          </a:xfrm>
        </p:spPr>
      </p:pic>
    </p:spTree>
    <p:extLst>
      <p:ext uri="{BB962C8B-B14F-4D97-AF65-F5344CB8AC3E}">
        <p14:creationId xmlns:p14="http://schemas.microsoft.com/office/powerpoint/2010/main" val="26498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직선과 데이터 사이의 간격을 제곱하여 합한 값을 손실 함수</a:t>
            </a:r>
            <a:r>
              <a:rPr lang="en-US" altLang="ko-KR" dirty="0"/>
              <a:t>(loss function) </a:t>
            </a:r>
            <a:r>
              <a:rPr lang="ko-KR" altLang="en-US" dirty="0"/>
              <a:t>또는 비용 함수</a:t>
            </a:r>
            <a:r>
              <a:rPr lang="en-US" altLang="ko-KR" dirty="0"/>
              <a:t>(cost function)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243985" cy="689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408712" cy="83131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851920" y="3392563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449608"/>
            <a:ext cx="2081014" cy="7112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851920" y="4869165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9135" y="3391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일반화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9134" y="489052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우리가 찾는 것</a:t>
            </a:r>
          </a:p>
        </p:txBody>
      </p:sp>
    </p:spTree>
    <p:extLst>
      <p:ext uri="{BB962C8B-B14F-4D97-AF65-F5344CB8AC3E}">
        <p14:creationId xmlns:p14="http://schemas.microsoft.com/office/powerpoint/2010/main" val="25768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153400" cy="2634248"/>
          </a:xfr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B65CB30-6CBF-4970-A3AA-79463DC3B161}"/>
              </a:ext>
            </a:extLst>
          </p:cNvPr>
          <p:cNvSpPr/>
          <p:nvPr/>
        </p:nvSpPr>
        <p:spPr>
          <a:xfrm>
            <a:off x="1475656" y="4797152"/>
            <a:ext cx="1728192" cy="576064"/>
          </a:xfrm>
          <a:prstGeom prst="wedgeRoundRectCallout">
            <a:avLst>
              <a:gd name="adj1" fmla="val -24716"/>
              <a:gd name="adj2" fmla="val -103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손실이 큰 경우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4788555-90E1-4A9B-93A8-FA089600BBD7}"/>
              </a:ext>
            </a:extLst>
          </p:cNvPr>
          <p:cNvSpPr/>
          <p:nvPr/>
        </p:nvSpPr>
        <p:spPr>
          <a:xfrm>
            <a:off x="6228184" y="4788773"/>
            <a:ext cx="1728192" cy="576064"/>
          </a:xfrm>
          <a:prstGeom prst="wedgeRoundRectCallout">
            <a:avLst>
              <a:gd name="adj1" fmla="val -24716"/>
              <a:gd name="adj2" fmla="val -103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손실이 작은 경우</a:t>
            </a:r>
          </a:p>
        </p:txBody>
      </p:sp>
    </p:spTree>
    <p:extLst>
      <p:ext uri="{BB962C8B-B14F-4D97-AF65-F5344CB8AC3E}">
        <p14:creationId xmlns:p14="http://schemas.microsoft.com/office/powerpoint/2010/main" val="130728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FD26-535D-4DDA-96D5-165EF4DE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손실 함수 최소화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D9746-92BA-477B-BE70-56DC01EC87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분석적인 방법</a:t>
            </a:r>
            <a:r>
              <a:rPr lang="en-US" altLang="ko-KR" dirty="0"/>
              <a:t>: </a:t>
            </a:r>
            <a:r>
              <a:rPr lang="ko-KR" altLang="en-US" dirty="0"/>
              <a:t>독립 변수와 종속 변수가 각각 하나인 선형 회귀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method): </a:t>
            </a:r>
          </a:p>
          <a:p>
            <a:pPr lvl="1"/>
            <a:r>
              <a:rPr lang="ko-KR" altLang="en-US" sz="1800" b="0" i="0" u="none" strike="noStrike" baseline="0" dirty="0">
                <a:latin typeface="SandSm"/>
              </a:rPr>
              <a:t>경사 하강법은 손실 함수가 어떤 형태이라도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또 매개 변수가 아무리 많아도 적용할 수 있는 일반적인 방법이다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</a:p>
          <a:p>
            <a:pPr lvl="1"/>
            <a:r>
              <a:rPr lang="ko-KR" altLang="en-US" sz="1800" b="0" i="0" u="none" strike="noStrike" baseline="0" dirty="0">
                <a:latin typeface="SandSm"/>
              </a:rPr>
              <a:t>점진적인 학습이 가능하다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A57C8-2748-4949-AA07-0AA4D707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8"/>
            <a:ext cx="4600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9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F41707-BA4F-4BBC-915E-71569061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05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5D6F6-ABDA-49D9-ACD1-A255FFEE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72CE78-0CD8-41B3-BEE7-59192852C0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71354"/>
            <a:ext cx="8153400" cy="2553492"/>
          </a:xfrm>
        </p:spPr>
      </p:pic>
    </p:spTree>
    <p:extLst>
      <p:ext uri="{BB962C8B-B14F-4D97-AF65-F5344CB8AC3E}">
        <p14:creationId xmlns:p14="http://schemas.microsoft.com/office/powerpoint/2010/main" val="387315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A9131-D99A-4767-92CF-7883653B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7CFCDD-22FB-427E-970F-BB772DB35D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05610"/>
            <a:ext cx="8153400" cy="2446779"/>
          </a:xfrm>
        </p:spPr>
      </p:pic>
    </p:spTree>
    <p:extLst>
      <p:ext uri="{BB962C8B-B14F-4D97-AF65-F5344CB8AC3E}">
        <p14:creationId xmlns:p14="http://schemas.microsoft.com/office/powerpoint/2010/main" val="329692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2DFE-09CE-4BC3-B6C3-45F3F14D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지역최소값</a:t>
            </a:r>
            <a:r>
              <a:rPr lang="ko-KR" altLang="en-US" dirty="0"/>
              <a:t>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931B34-50B0-4AFA-8543-C450AC901A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2462" y="1757362"/>
            <a:ext cx="5534025" cy="4181475"/>
          </a:xfrm>
        </p:spPr>
      </p:pic>
    </p:spTree>
    <p:extLst>
      <p:ext uri="{BB962C8B-B14F-4D97-AF65-F5344CB8AC3E}">
        <p14:creationId xmlns:p14="http://schemas.microsoft.com/office/powerpoint/2010/main" val="157377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0867" y="1679736"/>
            <a:ext cx="4568458" cy="874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80928"/>
            <a:ext cx="8064896" cy="849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527" y="4084463"/>
            <a:ext cx="4725138" cy="956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804" y="4982969"/>
            <a:ext cx="3166585" cy="1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회귀의 개념을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경사 하강법을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과잉 적합과 과소 적합을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 err="1"/>
              <a:t>sklearn</a:t>
            </a:r>
            <a:r>
              <a:rPr lang="ko-KR" altLang="en-US" dirty="0"/>
              <a:t>을 이용하여 회귀를 구현해본다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EAA0FF-1BBB-4F70-AE88-C3387D6B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2" y="3429000"/>
            <a:ext cx="6095975" cy="33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484784"/>
            <a:ext cx="8191302" cy="52565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matplotlib.pyplot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([0.0, 1.0, 2.0])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([3.0, 3.5, 5.5])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W = 0       # </a:t>
            </a:r>
            <a:r>
              <a:rPr lang="ko-KR" altLang="en-US" sz="1600" kern="0" dirty="0">
                <a:latin typeface="Trebuchet MS" pitchFamily="34" charset="0"/>
              </a:rPr>
              <a:t>기울기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b = 0       # </a:t>
            </a:r>
            <a:r>
              <a:rPr lang="ko-KR" altLang="en-US" sz="1600" kern="0" dirty="0">
                <a:latin typeface="Trebuchet MS" pitchFamily="34" charset="0"/>
              </a:rPr>
              <a:t>절편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lrate</a:t>
            </a:r>
            <a:r>
              <a:rPr lang="en-US" altLang="ko-KR" sz="1600" kern="0" dirty="0">
                <a:latin typeface="Trebuchet MS" pitchFamily="34" charset="0"/>
              </a:rPr>
              <a:t> = 0.01  # </a:t>
            </a:r>
            <a:r>
              <a:rPr lang="ko-KR" altLang="en-US" sz="1600" kern="0" dirty="0" err="1">
                <a:latin typeface="Trebuchet MS" pitchFamily="34" charset="0"/>
              </a:rPr>
              <a:t>학습률</a:t>
            </a: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epochs = 1000  # </a:t>
            </a:r>
            <a:r>
              <a:rPr lang="ko-KR" altLang="en-US" sz="1600" kern="0" dirty="0">
                <a:latin typeface="Trebuchet MS" pitchFamily="34" charset="0"/>
              </a:rPr>
              <a:t>반복 횟수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n = float(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(X)) # </a:t>
            </a:r>
            <a:r>
              <a:rPr lang="ko-KR" altLang="en-US" sz="1600" kern="0" dirty="0">
                <a:latin typeface="Trebuchet MS" pitchFamily="34" charset="0"/>
              </a:rPr>
              <a:t>입력 데이터의 개수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경사 </a:t>
            </a:r>
            <a:r>
              <a:rPr lang="ko-KR" altLang="en-US" sz="1600" kern="0" dirty="0" err="1">
                <a:latin typeface="Trebuchet MS" pitchFamily="34" charset="0"/>
              </a:rPr>
              <a:t>하강법</a:t>
            </a: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for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in range(epochs):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W*X + b  # </a:t>
            </a:r>
            <a:r>
              <a:rPr lang="ko-KR" altLang="en-US" sz="1600" kern="0" dirty="0" err="1">
                <a:latin typeface="Trebuchet MS" pitchFamily="34" charset="0"/>
              </a:rPr>
              <a:t>예측값</a:t>
            </a: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dW</a:t>
            </a:r>
            <a:r>
              <a:rPr lang="en-US" altLang="ko-KR" sz="1600" kern="0" dirty="0">
                <a:latin typeface="Trebuchet MS" pitchFamily="34" charset="0"/>
              </a:rPr>
              <a:t> = (2/n) * sum(X * (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-y))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db</a:t>
            </a:r>
            <a:r>
              <a:rPr lang="en-US" altLang="ko-KR" sz="1600" kern="0" dirty="0">
                <a:latin typeface="Trebuchet MS" pitchFamily="34" charset="0"/>
              </a:rPr>
              <a:t> = (2/n) * sum(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-y) 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 = W - </a:t>
            </a:r>
            <a:r>
              <a:rPr lang="en-US" altLang="ko-KR" sz="1600" kern="0" dirty="0" err="1">
                <a:latin typeface="Trebuchet MS" pitchFamily="34" charset="0"/>
              </a:rPr>
              <a:t>lrate</a:t>
            </a:r>
            <a:r>
              <a:rPr lang="en-US" altLang="ko-KR" sz="1600" kern="0" dirty="0">
                <a:latin typeface="Trebuchet MS" pitchFamily="34" charset="0"/>
              </a:rPr>
              <a:t> * </a:t>
            </a:r>
            <a:r>
              <a:rPr lang="en-US" altLang="ko-KR" sz="1600" kern="0" dirty="0" err="1">
                <a:latin typeface="Trebuchet MS" pitchFamily="34" charset="0"/>
              </a:rPr>
              <a:t>dW</a:t>
            </a:r>
            <a:r>
              <a:rPr lang="en-US" altLang="ko-KR" sz="1600" kern="0" dirty="0">
                <a:latin typeface="Trebuchet MS" pitchFamily="34" charset="0"/>
              </a:rPr>
              <a:t>  # </a:t>
            </a:r>
            <a:r>
              <a:rPr lang="ko-KR" altLang="en-US" sz="1600" kern="0" dirty="0">
                <a:latin typeface="Trebuchet MS" pitchFamily="34" charset="0"/>
              </a:rPr>
              <a:t>기울기 수정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b = b - </a:t>
            </a:r>
            <a:r>
              <a:rPr lang="en-US" altLang="ko-KR" sz="1600" kern="0" dirty="0" err="1">
                <a:latin typeface="Trebuchet MS" pitchFamily="34" charset="0"/>
              </a:rPr>
              <a:t>lrate</a:t>
            </a:r>
            <a:r>
              <a:rPr lang="en-US" altLang="ko-KR" sz="1600" kern="0" dirty="0">
                <a:latin typeface="Trebuchet MS" pitchFamily="34" charset="0"/>
              </a:rPr>
              <a:t> * </a:t>
            </a:r>
            <a:r>
              <a:rPr lang="en-US" altLang="ko-KR" sz="1600" kern="0" dirty="0" err="1">
                <a:latin typeface="Trebuchet MS" pitchFamily="34" charset="0"/>
              </a:rPr>
              <a:t>db</a:t>
            </a:r>
            <a:r>
              <a:rPr lang="en-US" altLang="ko-KR" sz="1600" kern="0" dirty="0">
                <a:latin typeface="Trebuchet MS" pitchFamily="34" charset="0"/>
              </a:rPr>
              <a:t>  # </a:t>
            </a:r>
            <a:r>
              <a:rPr lang="ko-KR" altLang="en-US" sz="1600" kern="0" dirty="0">
                <a:latin typeface="Trebuchet MS" pitchFamily="34" charset="0"/>
              </a:rPr>
              <a:t>절편 수정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7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484784"/>
            <a:ext cx="8191302" cy="3168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기울기와 절편을 출력한다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 (W, b)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예측값을</a:t>
            </a:r>
            <a:r>
              <a:rPr lang="ko-KR" altLang="en-US" sz="1600" kern="0" dirty="0">
                <a:latin typeface="Trebuchet MS" pitchFamily="34" charset="0"/>
              </a:rPr>
              <a:t> 만든다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W*X + 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입력 데이터를 그래프 상에 찍는다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plt.scatter</a:t>
            </a:r>
            <a:r>
              <a:rPr lang="en-US" altLang="ko-KR" sz="1600" kern="0" dirty="0">
                <a:latin typeface="Trebuchet MS" pitchFamily="34" charset="0"/>
              </a:rPr>
              <a:t>(X, y)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예측값은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선그래프로</a:t>
            </a:r>
            <a:r>
              <a:rPr lang="ko-KR" altLang="en-US" sz="1600" kern="0" dirty="0">
                <a:latin typeface="Trebuchet MS" pitchFamily="34" charset="0"/>
              </a:rPr>
              <a:t>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([min(X), max(X)], [min(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), max(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)], color='red')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3B494-204E-4F6C-9FF0-7747C44A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97" y="4748808"/>
            <a:ext cx="8191302" cy="40838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1.2532418085611319 2.745502230882486</a:t>
            </a:r>
          </a:p>
        </p:txBody>
      </p:sp>
    </p:spTree>
    <p:extLst>
      <p:ext uri="{BB962C8B-B14F-4D97-AF65-F5344CB8AC3E}">
        <p14:creationId xmlns:p14="http://schemas.microsoft.com/office/powerpoint/2010/main" val="23727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616624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학습률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구글의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플로우</a:t>
            </a:r>
            <a:r>
              <a:rPr lang="ko-KR" altLang="en-US" dirty="0"/>
              <a:t> 플레이그라운드는 이주 유용한 사이트</a:t>
            </a:r>
            <a:r>
              <a:rPr lang="en-US" altLang="ko-KR" dirty="0"/>
              <a:t>(https://playground.tensorflow.org)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2255297"/>
            <a:ext cx="8602365" cy="45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학습률</a:t>
            </a:r>
            <a:r>
              <a:rPr lang="ko-KR" altLang="en-US" dirty="0"/>
              <a:t> 실습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3693" y="1600200"/>
            <a:ext cx="789156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아나콘다에 포함되어 있는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라이브러리를 사용하여 회귀 함수를 구현하는 방법을 살펴본다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2420888"/>
            <a:ext cx="8191302" cy="30963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matplotlib.pylab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linear_model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선형 회귀 모델을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reg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linear_model.LinearRegression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데이터는 </a:t>
            </a:r>
            <a:r>
              <a:rPr lang="ko-KR" altLang="en-US" sz="1600" kern="0" dirty="0" err="1">
                <a:latin typeface="Trebuchet MS" pitchFamily="34" charset="0"/>
              </a:rPr>
              <a:t>파이썬의</a:t>
            </a:r>
            <a:r>
              <a:rPr lang="ko-KR" altLang="en-US" sz="1600" kern="0" dirty="0">
                <a:latin typeface="Trebuchet MS" pitchFamily="34" charset="0"/>
              </a:rPr>
              <a:t> 리스트로 만들어도 되고 아니면 </a:t>
            </a:r>
            <a:r>
              <a:rPr lang="ko-KR" altLang="en-US" sz="1600" kern="0" dirty="0" err="1">
                <a:latin typeface="Trebuchet MS" pitchFamily="34" charset="0"/>
              </a:rPr>
              <a:t>넘파이의</a:t>
            </a:r>
            <a:r>
              <a:rPr lang="ko-KR" altLang="en-US" sz="1600" kern="0" dirty="0">
                <a:latin typeface="Trebuchet MS" pitchFamily="34" charset="0"/>
              </a:rPr>
              <a:t> 배열로 만들어도 됨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[[0], [1], [2]]		# 2</a:t>
            </a:r>
            <a:r>
              <a:rPr lang="ko-KR" altLang="en-US" sz="1600" kern="0" dirty="0">
                <a:latin typeface="Trebuchet MS" pitchFamily="34" charset="0"/>
              </a:rPr>
              <a:t>차원으로 만들어야 함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[3, 3.5, 5.5]		# y = x + 3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시킨다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reg.fit</a:t>
            </a:r>
            <a:r>
              <a:rPr lang="en-US" altLang="ko-KR" sz="1600" kern="0" dirty="0">
                <a:latin typeface="Trebuchet MS" pitchFamily="34" charset="0"/>
              </a:rPr>
              <a:t>(X, y)	</a:t>
            </a:r>
          </a:p>
        </p:txBody>
      </p:sp>
    </p:spTree>
    <p:extLst>
      <p:ext uri="{BB962C8B-B14F-4D97-AF65-F5344CB8AC3E}">
        <p14:creationId xmlns:p14="http://schemas.microsoft.com/office/powerpoint/2010/main" val="96029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 데이터는 반드시 </a:t>
            </a:r>
            <a:r>
              <a:rPr lang="en-US" altLang="ko-KR" dirty="0"/>
              <a:t>2</a:t>
            </a:r>
            <a:r>
              <a:rPr lang="ko-KR" altLang="en-US" dirty="0"/>
              <a:t>차원 배열이어야 한다</a:t>
            </a:r>
            <a:r>
              <a:rPr lang="en-US" altLang="ko-KR" dirty="0"/>
              <a:t>(</a:t>
            </a:r>
            <a:r>
              <a:rPr lang="ko-KR" altLang="en-US" dirty="0"/>
              <a:t>한 열만 있어도 반드시 </a:t>
            </a:r>
            <a:r>
              <a:rPr lang="en-US" altLang="ko-KR" dirty="0"/>
              <a:t>2</a:t>
            </a:r>
            <a:r>
              <a:rPr lang="ko-KR" altLang="en-US" dirty="0"/>
              <a:t>차원 배열 형태로 만들어야 한다</a:t>
            </a:r>
            <a:r>
              <a:rPr lang="en-US" altLang="ko-KR" dirty="0"/>
              <a:t>). </a:t>
            </a:r>
            <a:r>
              <a:rPr lang="ko-KR" altLang="en-US" dirty="0"/>
              <a:t>따라서 리스트의 리스트를 만들어서 다음과 같은 </a:t>
            </a:r>
            <a:r>
              <a:rPr lang="en-US" altLang="ko-KR" dirty="0"/>
              <a:t>2</a:t>
            </a:r>
            <a:r>
              <a:rPr lang="ko-KR" altLang="en-US" dirty="0"/>
              <a:t>차원 배열을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F7228-D67F-4AF5-82A6-77239631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09900"/>
            <a:ext cx="3067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3024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reg.coef</a:t>
            </a:r>
            <a:r>
              <a:rPr lang="en-US" altLang="ko-KR" sz="1600" kern="0" dirty="0">
                <a:latin typeface="Trebuchet MS" pitchFamily="34" charset="0"/>
              </a:rPr>
              <a:t>_		# </a:t>
            </a:r>
            <a:r>
              <a:rPr lang="ko-KR" altLang="en-US" sz="1600" kern="0" dirty="0">
                <a:latin typeface="Trebuchet MS" pitchFamily="34" charset="0"/>
              </a:rPr>
              <a:t>직선의 기울기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array([1.25])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reg.intercept</a:t>
            </a:r>
            <a:r>
              <a:rPr lang="en-US" altLang="ko-KR" sz="1600" kern="0" dirty="0">
                <a:latin typeface="Trebuchet MS" pitchFamily="34" charset="0"/>
              </a:rPr>
              <a:t>_ 	# </a:t>
            </a:r>
            <a:r>
              <a:rPr lang="ko-KR" altLang="en-US" sz="1600" kern="0" dirty="0">
                <a:latin typeface="Trebuchet MS" pitchFamily="34" charset="0"/>
              </a:rPr>
              <a:t>직선의 </a:t>
            </a:r>
            <a:r>
              <a:rPr lang="en-US" altLang="ko-KR" sz="1600" kern="0" dirty="0">
                <a:latin typeface="Trebuchet MS" pitchFamily="34" charset="0"/>
              </a:rPr>
              <a:t>y-</a:t>
            </a:r>
            <a:r>
              <a:rPr lang="ko-KR" altLang="en-US" sz="1600" kern="0" dirty="0">
                <a:latin typeface="Trebuchet MS" pitchFamily="34" charset="0"/>
              </a:rPr>
              <a:t>절편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2.7500000000000004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reg.score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0.8928571428571429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([[5]])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array([8.])</a:t>
            </a:r>
          </a:p>
        </p:txBody>
      </p:sp>
    </p:spTree>
    <p:extLst>
      <p:ext uri="{BB962C8B-B14F-4D97-AF65-F5344CB8AC3E}">
        <p14:creationId xmlns:p14="http://schemas.microsoft.com/office/powerpoint/2010/main" val="98586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27649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값을 산포도로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plt.scatter</a:t>
            </a:r>
            <a:r>
              <a:rPr lang="en-US" altLang="ko-KR" sz="1600" kern="0" dirty="0">
                <a:latin typeface="Trebuchet MS" pitchFamily="34" charset="0"/>
              </a:rPr>
              <a:t>(X, y, color='black')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데이터를 입력으로 하여 </a:t>
            </a:r>
            <a:r>
              <a:rPr lang="ko-KR" altLang="en-US" sz="1600" kern="0" dirty="0" err="1">
                <a:latin typeface="Trebuchet MS" pitchFamily="34" charset="0"/>
              </a:rPr>
              <a:t>예측값을</a:t>
            </a:r>
            <a:r>
              <a:rPr lang="ko-KR" altLang="en-US" sz="1600" kern="0" dirty="0">
                <a:latin typeface="Trebuchet MS" pitchFamily="34" charset="0"/>
              </a:rPr>
              <a:t> 계산한다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(X)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ko-KR" altLang="en-US" sz="1600" kern="0" dirty="0" err="1">
                <a:latin typeface="Trebuchet MS" pitchFamily="34" charset="0"/>
              </a:rPr>
              <a:t>예측값으로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선그래프로</a:t>
            </a:r>
            <a:r>
              <a:rPr lang="ko-KR" altLang="en-US" sz="1600" kern="0" dirty="0">
                <a:latin typeface="Trebuchet MS" pitchFamily="34" charset="0"/>
              </a:rPr>
              <a:t>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계산된 기울기와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절편을 가지는 직선이 그려진다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(X,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, color='blue', linewidth=3)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934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6019248" descr="EMB00004330b6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768752" cy="44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DA771-11F8-4D8E-8C33-FFAC6D6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BD4C1B-EB10-42B4-8E9A-6FB6F78786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2492896"/>
            <a:ext cx="5095875" cy="2790825"/>
          </a:xfrm>
        </p:spPr>
      </p:pic>
    </p:spTree>
    <p:extLst>
      <p:ext uri="{BB962C8B-B14F-4D97-AF65-F5344CB8AC3E}">
        <p14:creationId xmlns:p14="http://schemas.microsoft.com/office/powerpoint/2010/main" val="88712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선형 회귀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인간의 키와 몸무게는 어느 정도 비례할 것으로 예상된다</a:t>
            </a:r>
            <a:r>
              <a:rPr lang="en-US" altLang="ko-KR" dirty="0"/>
              <a:t>. </a:t>
            </a:r>
            <a:r>
              <a:rPr lang="ko-KR" altLang="en-US" dirty="0"/>
              <a:t>아래와 같은 데이터가 있을 때</a:t>
            </a:r>
            <a:r>
              <a:rPr lang="en-US" altLang="ko-KR" dirty="0"/>
              <a:t>, </a:t>
            </a:r>
            <a:r>
              <a:rPr lang="ko-KR" altLang="en-US" dirty="0"/>
              <a:t>선형 회귀를 이용하여 학습시키고 키가 </a:t>
            </a:r>
            <a:r>
              <a:rPr lang="en-US" altLang="ko-KR" dirty="0"/>
              <a:t>165cm</a:t>
            </a:r>
            <a:r>
              <a:rPr lang="ko-KR" altLang="en-US" dirty="0"/>
              <a:t>일 때의 </a:t>
            </a:r>
            <a:r>
              <a:rPr lang="ko-KR" altLang="en-US" dirty="0" err="1"/>
              <a:t>예측값을</a:t>
            </a:r>
            <a:r>
              <a:rPr lang="ko-KR" altLang="en-US" dirty="0"/>
              <a:t> 얻어보자</a:t>
            </a:r>
            <a:r>
              <a:rPr lang="en-US" altLang="ko-KR" dirty="0"/>
              <a:t>.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구현하여 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3F119E-103D-4D3C-B059-254E2C76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" y="2924944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4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CB2C-1710-461F-AC60-21AEE006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B3B12-B9B6-4C28-8EF4-D4833D518B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E2B3D-3AA7-4DC3-832E-D1BE50AE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46" y="1600200"/>
            <a:ext cx="8191302" cy="5257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matplotlib.pylab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linear_model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reg = </a:t>
            </a:r>
            <a:r>
              <a:rPr lang="en-US" altLang="ko-KR" sz="1600" kern="0" dirty="0" err="1">
                <a:latin typeface="Trebuchet MS" pitchFamily="34" charset="0"/>
              </a:rPr>
              <a:t>linear_model.LinearRegression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[[174], [152], [138], [128], [186]]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[71, 55, 46, 38, 88]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reg.fit</a:t>
            </a:r>
            <a:r>
              <a:rPr lang="en-US" altLang="ko-KR" sz="1600" kern="0" dirty="0">
                <a:latin typeface="Trebuchet MS" pitchFamily="34" charset="0"/>
              </a:rPr>
              <a:t>(X, y)			# </a:t>
            </a:r>
            <a:r>
              <a:rPr lang="ko-KR" altLang="en-US" sz="1600" kern="0" dirty="0">
                <a:latin typeface="Trebuchet MS" pitchFamily="34" charset="0"/>
              </a:rPr>
              <a:t>학습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([[165]]))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값을 산포도로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plt.scatter</a:t>
            </a:r>
            <a:r>
              <a:rPr lang="en-US" altLang="ko-KR" sz="1600" kern="0" dirty="0">
                <a:latin typeface="Trebuchet MS" pitchFamily="34" charset="0"/>
              </a:rPr>
              <a:t>(X, y, color='black')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데이터를 입력으로 하여 </a:t>
            </a:r>
            <a:r>
              <a:rPr lang="ko-KR" altLang="en-US" sz="1600" kern="0" dirty="0" err="1">
                <a:latin typeface="Trebuchet MS" pitchFamily="34" charset="0"/>
              </a:rPr>
              <a:t>예측값을</a:t>
            </a:r>
            <a:r>
              <a:rPr lang="ko-KR" altLang="en-US" sz="1600" kern="0" dirty="0">
                <a:latin typeface="Trebuchet MS" pitchFamily="34" charset="0"/>
              </a:rPr>
              <a:t> 계산한다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(X)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ko-KR" altLang="en-US" sz="1600" kern="0" dirty="0" err="1">
                <a:latin typeface="Trebuchet MS" pitchFamily="34" charset="0"/>
              </a:rPr>
              <a:t>예측값으로</a:t>
            </a:r>
            <a:r>
              <a:rPr lang="ko-KR" altLang="en-US" sz="1600" kern="0" dirty="0">
                <a:latin typeface="Trebuchet MS" pitchFamily="34" charset="0"/>
              </a:rPr>
              <a:t> 선그래프로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계산된 기울기와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절편을 가지는 직선이 그려진다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(X,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, color='blue', linewidth=3)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2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CB2C-1710-461F-AC60-21AEE006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940DA7-60AE-4A4B-A2CC-16F30F797E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52090"/>
            <a:ext cx="8153400" cy="3992020"/>
          </a:xfrm>
        </p:spPr>
      </p:pic>
    </p:spTree>
    <p:extLst>
      <p:ext uri="{BB962C8B-B14F-4D97-AF65-F5344CB8AC3E}">
        <p14:creationId xmlns:p14="http://schemas.microsoft.com/office/powerpoint/2010/main" val="4142473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과잉 적합</a:t>
            </a:r>
            <a:r>
              <a:rPr lang="en-US" altLang="ko-KR" dirty="0"/>
              <a:t>(overfitting)</a:t>
            </a:r>
            <a:r>
              <a:rPr lang="ko-KR" altLang="en-US" dirty="0"/>
              <a:t>이란 학습하는 데이터에서는 성능이 뛰어나지만 새로운 데이터</a:t>
            </a:r>
            <a:r>
              <a:rPr lang="en-US" altLang="ko-KR" dirty="0"/>
              <a:t>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에 대해서는 성능이 잘 나오지 않는 모델을 생성하는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과소 적합</a:t>
            </a:r>
            <a:r>
              <a:rPr lang="en-US" altLang="ko-KR" dirty="0"/>
              <a:t>(</a:t>
            </a:r>
            <a:r>
              <a:rPr lang="en-US" altLang="ko-KR" dirty="0" err="1"/>
              <a:t>underfitting</a:t>
            </a:r>
            <a:r>
              <a:rPr lang="en-US" altLang="ko-KR" dirty="0"/>
              <a:t>)</a:t>
            </a:r>
            <a:r>
              <a:rPr lang="ko-KR" altLang="en-US" dirty="0"/>
              <a:t>이란 학습 데이터에서도 성능이 좋지 않은 경우이다</a:t>
            </a:r>
            <a:r>
              <a:rPr lang="en-US" altLang="ko-KR" dirty="0"/>
              <a:t>. </a:t>
            </a:r>
            <a:r>
              <a:rPr lang="ko-KR" altLang="en-US" dirty="0"/>
              <a:t>이 경우에는 모델 자체가 </a:t>
            </a:r>
            <a:r>
              <a:rPr lang="ko-KR" altLang="en-US" dirty="0" err="1"/>
              <a:t>적합지</a:t>
            </a:r>
            <a:r>
              <a:rPr lang="ko-KR" altLang="en-US" dirty="0"/>
              <a:t> 않은 경우가 많다</a:t>
            </a:r>
            <a:r>
              <a:rPr lang="en-US" altLang="ko-KR" dirty="0"/>
              <a:t>. </a:t>
            </a:r>
            <a:r>
              <a:rPr lang="ko-KR" altLang="en-US" dirty="0"/>
              <a:t>더 나은 모델을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3646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4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당뇨병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라이브러리에는 당뇨병 환자들의 데이터가 기본적으로 포함되어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E8209-724D-4F96-8B47-213FABA3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9" y="2492896"/>
            <a:ext cx="8244408" cy="2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2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40610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matplotlib.pylab</a:t>
            </a:r>
            <a:r>
              <a:rPr lang="en-US" altLang="ko-KR" sz="1600" kern="0" dirty="0">
                <a:latin typeface="Trebuchet MS" pitchFamily="34" charset="0"/>
              </a:rPr>
              <a:t> as </a:t>
            </a:r>
            <a:r>
              <a:rPr lang="en-US" altLang="ko-KR" sz="1600" kern="0" dirty="0" err="1">
                <a:latin typeface="Trebuchet MS" pitchFamily="34" charset="0"/>
              </a:rPr>
              <a:t>plt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LinearRegression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</a:t>
            </a:r>
            <a:r>
              <a:rPr lang="en-US" altLang="ko-KR" sz="1600" kern="0" dirty="0">
                <a:latin typeface="Trebuchet MS" pitchFamily="34" charset="0"/>
              </a:rPr>
              <a:t> import datasets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당뇨병 데이터 세트를 적재한다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diabetes_X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diabetes_y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datasets.load_diabetes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return_X_y</a:t>
            </a:r>
            <a:r>
              <a:rPr lang="en-US" altLang="ko-KR" sz="1600" kern="0" dirty="0">
                <a:latin typeface="Trebuchet MS" pitchFamily="34" charset="0"/>
              </a:rPr>
              <a:t>=True)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하나의 특징</a:t>
            </a:r>
            <a:r>
              <a:rPr lang="en-US" altLang="ko-KR" sz="1600" kern="0" dirty="0">
                <a:latin typeface="Trebuchet MS" pitchFamily="34" charset="0"/>
              </a:rPr>
              <a:t>(BMI)</a:t>
            </a:r>
            <a:r>
              <a:rPr lang="ko-KR" altLang="en-US" sz="1600" kern="0" dirty="0">
                <a:latin typeface="Trebuchet MS" pitchFamily="34" charset="0"/>
              </a:rPr>
              <a:t>만 추려내서 </a:t>
            </a:r>
            <a:r>
              <a:rPr lang="en-US" altLang="ko-KR" sz="1600" kern="0" dirty="0">
                <a:latin typeface="Trebuchet MS" pitchFamily="34" charset="0"/>
              </a:rPr>
              <a:t>2</a:t>
            </a:r>
            <a:r>
              <a:rPr lang="ko-KR" altLang="en-US" sz="1600" kern="0" dirty="0">
                <a:latin typeface="Trebuchet MS" pitchFamily="34" charset="0"/>
              </a:rPr>
              <a:t>차원 배열로 만든다</a:t>
            </a:r>
            <a:r>
              <a:rPr lang="en-US" altLang="ko-KR" sz="1600" kern="0" dirty="0">
                <a:latin typeface="Trebuchet MS" pitchFamily="34" charset="0"/>
              </a:rPr>
              <a:t>. BMI </a:t>
            </a:r>
            <a:r>
              <a:rPr lang="ko-KR" altLang="en-US" sz="1600" kern="0" dirty="0">
                <a:latin typeface="Trebuchet MS" pitchFamily="34" charset="0"/>
              </a:rPr>
              <a:t>특징의 인덱스가 </a:t>
            </a:r>
            <a:r>
              <a:rPr lang="en-US" altLang="ko-KR" sz="1600" kern="0" dirty="0">
                <a:latin typeface="Trebuchet MS" pitchFamily="34" charset="0"/>
              </a:rPr>
              <a:t>2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diabetes_X_new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diabetes_X</a:t>
            </a:r>
            <a:r>
              <a:rPr lang="en-US" altLang="ko-KR" sz="1600" kern="0" dirty="0">
                <a:latin typeface="Trebuchet MS" pitchFamily="34" charset="0"/>
              </a:rPr>
              <a:t>[:, </a:t>
            </a:r>
            <a:r>
              <a:rPr lang="en-US" altLang="ko-KR" sz="1600" kern="0" dirty="0" err="1">
                <a:latin typeface="Trebuchet MS" pitchFamily="34" charset="0"/>
              </a:rPr>
              <a:t>np.newaxis</a:t>
            </a:r>
            <a:r>
              <a:rPr lang="en-US" altLang="ko-KR" sz="1600" kern="0" dirty="0">
                <a:latin typeface="Trebuchet MS" pitchFamily="34" charset="0"/>
              </a:rPr>
              <a:t>, 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테스트 데이터를 분리한다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sklearn.model_selection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train_test_split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X_train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X_test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y_train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y_test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train_test_split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diabetes_X_new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diabetes_y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test_size</a:t>
            </a:r>
            <a:r>
              <a:rPr lang="en-US" altLang="ko-KR" sz="1600" kern="0" dirty="0">
                <a:latin typeface="Trebuchet MS" pitchFamily="34" charset="0"/>
              </a:rPr>
              <a:t>=0.1,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246030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32689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regr = linear_model.LinearRegression()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regr.fit(X_train, y_train)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 데이터로 예측해보자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model.predict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X_test</a:t>
            </a:r>
            <a:r>
              <a:rPr lang="en-US" altLang="ko-KR" sz="1600" kern="0" dirty="0">
                <a:latin typeface="Trebuchet MS" pitchFamily="34" charset="0"/>
              </a:rPr>
              <a:t>)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실제 데이터와 예측 데이터를 비교해보자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y_test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, '.')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plt.scatter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X_test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y_test</a:t>
            </a:r>
            <a:r>
              <a:rPr lang="en-US" altLang="ko-KR" sz="1600" kern="0" dirty="0">
                <a:latin typeface="Trebuchet MS" pitchFamily="34" charset="0"/>
              </a:rPr>
              <a:t>,  color='black')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X_test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, color='blue', linewidth=3)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00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E105BB-EB49-4E17-8003-597491B71E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40189" y="2228305"/>
            <a:ext cx="4898571" cy="32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7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 Project: </a:t>
            </a:r>
            <a:r>
              <a:rPr lang="ko-KR" altLang="en-US" dirty="0"/>
              <a:t>면적에 따른 집값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아파트 면적을 입력하면 아파트의 가격이 출력되는 시스템을 만들어보자</a:t>
            </a:r>
            <a:r>
              <a:rPr lang="en-US" altLang="ko-KR" dirty="0"/>
              <a:t>. </a:t>
            </a:r>
            <a:r>
              <a:rPr lang="ko-KR" altLang="en-US" dirty="0"/>
              <a:t>아파트 면적과 가격은 모두 실수이므로 기계 학습의 방법 중에서 선형 회귀를 사용하여야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3D85F-CC4A-4F32-9502-8EE8F804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회귀란</a:t>
            </a:r>
            <a:r>
              <a:rPr lang="ko-KR" altLang="en-US" dirty="0"/>
              <a:t> 일반적으로 데이터들을 </a:t>
            </a:r>
            <a:r>
              <a:rPr lang="en-US" altLang="ko-KR" dirty="0"/>
              <a:t>2</a:t>
            </a:r>
            <a:r>
              <a:rPr lang="ko-KR" altLang="en-US" dirty="0"/>
              <a:t>차원 공간에 찍은 후에 이들 데이터들을 가장 잘 설명하는 직선이나 곡선을 찾는 문제라고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y = f(x)</a:t>
            </a:r>
            <a:r>
              <a:rPr lang="ko-KR" altLang="en-US" dirty="0"/>
              <a:t>에서 출력 </a:t>
            </a:r>
            <a:r>
              <a:rPr lang="en-US" altLang="ko-KR" dirty="0"/>
              <a:t>y</a:t>
            </a:r>
            <a:r>
              <a:rPr lang="ko-KR" altLang="en-US" dirty="0"/>
              <a:t>가 실수이고 입력 </a:t>
            </a:r>
            <a:r>
              <a:rPr lang="en-US" altLang="ko-KR" dirty="0"/>
              <a:t>x</a:t>
            </a:r>
            <a:r>
              <a:rPr lang="ko-KR" altLang="en-US" dirty="0"/>
              <a:t>도 실수일 때 함수 </a:t>
            </a:r>
            <a:r>
              <a:rPr lang="en-US" altLang="ko-KR" dirty="0"/>
              <a:t>f(x)</a:t>
            </a:r>
            <a:r>
              <a:rPr lang="ko-KR" altLang="en-US" dirty="0"/>
              <a:t>를 예측하는 것이 회귀이다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211C47-FA10-4E6A-AEBA-1B07838C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5943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8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지도 학습에는 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r>
              <a:rPr lang="ko-KR" altLang="en-US" dirty="0"/>
              <a:t>가 있었다</a:t>
            </a:r>
            <a:r>
              <a:rPr lang="en-US" altLang="ko-KR" dirty="0"/>
              <a:t>. </a:t>
            </a:r>
            <a:r>
              <a:rPr lang="ko-KR" altLang="en-US" dirty="0"/>
              <a:t>전자는 연속적인 값을 예측하고 후자는 입력을 어떤 카테고리 중의 하나로 예측한다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선형 회귀는 입력 데이터를 가장 잘 설명하는 직선의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손실 함수</a:t>
            </a:r>
            <a:r>
              <a:rPr lang="en-US" altLang="ko-KR" dirty="0"/>
              <a:t>(loss function)</a:t>
            </a:r>
            <a:r>
              <a:rPr lang="ko-KR" altLang="en-US" dirty="0"/>
              <a:t>란 실제 데이터와 직선 간의 차이를 제곱한 값이다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 err="1"/>
              <a:t>회귀란</a:t>
            </a:r>
            <a:r>
              <a:rPr lang="ko-KR" altLang="en-US" dirty="0"/>
              <a:t> 손실 함수를 최소로 하는 직선의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계산하는 것이다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손실 함수의 값이 작아지는 방향을 알려면 일반적으로 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</a:t>
            </a:r>
            <a:r>
              <a:rPr lang="ko-KR" altLang="en-US" dirty="0"/>
              <a:t>과 같은 방법을 많이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2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부모의 키와 자녀의 키의 관계 조사</a:t>
            </a:r>
          </a:p>
          <a:p>
            <a:pPr lvl="0" fontAlgn="base"/>
            <a:r>
              <a:rPr lang="ko-KR" altLang="en-US" dirty="0"/>
              <a:t>면적에 따른 주택의 가격</a:t>
            </a:r>
          </a:p>
          <a:p>
            <a:pPr lvl="0" fontAlgn="base"/>
            <a:r>
              <a:rPr lang="ko-KR" altLang="en-US" dirty="0"/>
              <a:t>연령에 따른 </a:t>
            </a:r>
            <a:r>
              <a:rPr lang="ko-KR" altLang="en-US" dirty="0" err="1"/>
              <a:t>실업율</a:t>
            </a:r>
            <a:r>
              <a:rPr lang="ko-KR" altLang="en-US" dirty="0"/>
              <a:t> 예측</a:t>
            </a:r>
          </a:p>
          <a:p>
            <a:pPr lvl="0" fontAlgn="base"/>
            <a:r>
              <a:rPr lang="ko-KR" altLang="en-US" dirty="0"/>
              <a:t>공부 시간과 학점 과의 관계</a:t>
            </a:r>
          </a:p>
          <a:p>
            <a:pPr lvl="0" fontAlgn="base"/>
            <a:r>
              <a:rPr lang="en-US" altLang="ko-KR" dirty="0"/>
              <a:t>CPU </a:t>
            </a:r>
            <a:r>
              <a:rPr lang="ko-KR" altLang="en-US" dirty="0"/>
              <a:t>속도와 프로그램 실행 시간 예측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5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직선의 방정식</a:t>
            </a:r>
            <a:r>
              <a:rPr lang="en-US" altLang="ko-KR" dirty="0"/>
              <a:t>: f(x) = </a:t>
            </a:r>
            <a:r>
              <a:rPr lang="en-US" altLang="ko-KR" dirty="0" err="1"/>
              <a:t>mx+b</a:t>
            </a:r>
            <a:endParaRPr lang="en-US" altLang="ko-KR" dirty="0"/>
          </a:p>
          <a:p>
            <a:r>
              <a:rPr lang="ko-KR" altLang="en-US" dirty="0"/>
              <a:t>선형 회귀는 입력 데이터를 가장 잘 설명하는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</a:p>
          <a:p>
            <a:endParaRPr lang="en-US" altLang="ko-KR" dirty="0"/>
          </a:p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회귀의 </a:t>
            </a:r>
            <a:r>
              <a:rPr lang="ko-KR" altLang="en-US" dirty="0" err="1"/>
              <a:t>기본식</a:t>
            </a:r>
            <a:r>
              <a:rPr lang="en-US" altLang="ko-KR" dirty="0"/>
              <a:t>: f(x) = </a:t>
            </a:r>
            <a:r>
              <a:rPr lang="en-US" altLang="ko-KR" dirty="0" err="1"/>
              <a:t>Wx+b</a:t>
            </a:r>
            <a:endParaRPr lang="en-US" altLang="ko-KR" dirty="0"/>
          </a:p>
          <a:p>
            <a:pPr lvl="1"/>
            <a:r>
              <a:rPr lang="ko-KR" altLang="en-US" dirty="0"/>
              <a:t>기울기</a:t>
            </a:r>
            <a:r>
              <a:rPr lang="en-US" altLang="ko-KR" dirty="0"/>
              <a:t>-&gt;</a:t>
            </a:r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ko-KR" altLang="en-US" dirty="0"/>
              <a:t>절편</a:t>
            </a:r>
            <a:r>
              <a:rPr lang="en-US" altLang="ko-KR" dirty="0"/>
              <a:t>-&gt;</a:t>
            </a:r>
            <a:r>
              <a:rPr lang="ko-KR" altLang="en-US" dirty="0"/>
              <a:t>바이어스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7428B4-2F22-47DE-9C74-D67C58377D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1362" y="2066925"/>
            <a:ext cx="7896225" cy="3562350"/>
          </a:xfrm>
        </p:spPr>
      </p:pic>
    </p:spTree>
    <p:extLst>
      <p:ext uri="{BB962C8B-B14F-4D97-AF65-F5344CB8AC3E}">
        <p14:creationId xmlns:p14="http://schemas.microsoft.com/office/powerpoint/2010/main" val="10270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20E1-8B48-42F3-803E-5C282B6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단순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단순 선형 회귀는 독립 변수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가 하나인 선형 회귀이다</a:t>
                </a:r>
                <a:r>
                  <a:rPr lang="en-US" altLang="ko-KR" dirty="0"/>
                  <a:t>. 	</a:t>
                </a:r>
              </a:p>
              <a:p>
                <a:pPr marL="16002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다중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독립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변수가 여러 개인 경우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5CA075D-A28A-4521-A7E1-1B87594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4427558"/>
            <a:ext cx="6264696" cy="394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1EEAE7-EE8B-417D-99AC-4C0A6590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13911"/>
            <a:ext cx="3600400" cy="4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원리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16D3B-2A16-4138-810C-8725997C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05" y="1700808"/>
            <a:ext cx="2400300" cy="1571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58F5B3-E5C7-4B95-B6C2-CFEBEFB3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92896"/>
            <a:ext cx="4675262" cy="35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4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2902</TotalTime>
  <Words>1474</Words>
  <Application>Microsoft Office PowerPoint</Application>
  <PresentationFormat>화면 슬라이드 쇼(4:3)</PresentationFormat>
  <Paragraphs>204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SandSm</vt:lpstr>
      <vt:lpstr>맑은 고딕</vt:lpstr>
      <vt:lpstr>휴먼편지체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선형 회귀</vt:lpstr>
      <vt:lpstr>학습 목표</vt:lpstr>
      <vt:lpstr>회귀(regression)와 분류(classification)</vt:lpstr>
      <vt:lpstr>선형 회귀</vt:lpstr>
      <vt:lpstr>선형 회귀의 예</vt:lpstr>
      <vt:lpstr>선형 회귀 소개</vt:lpstr>
      <vt:lpstr>선형 회귀 예제</vt:lpstr>
      <vt:lpstr>선형 회귀의 종류</vt:lpstr>
      <vt:lpstr>선형 회귀의 원리</vt:lpstr>
      <vt:lpstr>PowerPoint 프레젠테이션</vt:lpstr>
      <vt:lpstr>직선과 데이터의 거리</vt:lpstr>
      <vt:lpstr>손실함수</vt:lpstr>
      <vt:lpstr>손실 함수</vt:lpstr>
      <vt:lpstr>선형 회귀에서 손실 함수 최소화 방법</vt:lpstr>
      <vt:lpstr>경사하강법</vt:lpstr>
      <vt:lpstr>경사하강법</vt:lpstr>
      <vt:lpstr>학습률</vt:lpstr>
      <vt:lpstr>지역최소값 문제</vt:lpstr>
      <vt:lpstr>선형 회귀에서 경사하강법</vt:lpstr>
      <vt:lpstr>경사 하강법 구현</vt:lpstr>
      <vt:lpstr>경사 하강법 구현</vt:lpstr>
      <vt:lpstr>경사 하강법 구현</vt:lpstr>
      <vt:lpstr>Lab: 학습률 실습</vt:lpstr>
      <vt:lpstr>Lab: 학습률 실습</vt:lpstr>
      <vt:lpstr>선형 회귀 예제</vt:lpstr>
      <vt:lpstr>학습 데이터 만들기</vt:lpstr>
      <vt:lpstr>선형 회귀 예제</vt:lpstr>
      <vt:lpstr>그래프를 그려보자. </vt:lpstr>
      <vt:lpstr>실행 결과</vt:lpstr>
      <vt:lpstr>Lab: 선형 회귀 실습</vt:lpstr>
      <vt:lpstr>Sol.</vt:lpstr>
      <vt:lpstr>Sol.</vt:lpstr>
      <vt:lpstr>과잉 적합 vs 과소 적합</vt:lpstr>
      <vt:lpstr>과잉 적합 vs 과소 적합</vt:lpstr>
      <vt:lpstr>Lab: 당뇨병 예제</vt:lpstr>
      <vt:lpstr>선형 회귀 예제</vt:lpstr>
      <vt:lpstr>선형 회귀 예제</vt:lpstr>
      <vt:lpstr>실행 결과</vt:lpstr>
      <vt:lpstr>Mini Project: 면적에 따른 집값 예측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천 인국</cp:lastModifiedBy>
  <cp:revision>713</cp:revision>
  <dcterms:created xsi:type="dcterms:W3CDTF">2012-03-12T19:09:15Z</dcterms:created>
  <dcterms:modified xsi:type="dcterms:W3CDTF">2021-10-12T05:39:26Z</dcterms:modified>
</cp:coreProperties>
</file>