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35"/>
  </p:notesMasterIdLst>
  <p:sldIdLst>
    <p:sldId id="256" r:id="rId3"/>
    <p:sldId id="272" r:id="rId4"/>
    <p:sldId id="301" r:id="rId5"/>
    <p:sldId id="302" r:id="rId6"/>
    <p:sldId id="303" r:id="rId7"/>
    <p:sldId id="326" r:id="rId8"/>
    <p:sldId id="305" r:id="rId9"/>
    <p:sldId id="306" r:id="rId10"/>
    <p:sldId id="307" r:id="rId11"/>
    <p:sldId id="308" r:id="rId12"/>
    <p:sldId id="327" r:id="rId13"/>
    <p:sldId id="328" r:id="rId14"/>
    <p:sldId id="329" r:id="rId15"/>
    <p:sldId id="309" r:id="rId16"/>
    <p:sldId id="310" r:id="rId17"/>
    <p:sldId id="311" r:id="rId18"/>
    <p:sldId id="330" r:id="rId19"/>
    <p:sldId id="331" r:id="rId20"/>
    <p:sldId id="332" r:id="rId21"/>
    <p:sldId id="334" r:id="rId22"/>
    <p:sldId id="333" r:id="rId23"/>
    <p:sldId id="338" r:id="rId24"/>
    <p:sldId id="312" r:id="rId25"/>
    <p:sldId id="335" r:id="rId26"/>
    <p:sldId id="319" r:id="rId27"/>
    <p:sldId id="318" r:id="rId28"/>
    <p:sldId id="323" r:id="rId29"/>
    <p:sldId id="336" r:id="rId30"/>
    <p:sldId id="337" r:id="rId31"/>
    <p:sldId id="317" r:id="rId32"/>
    <p:sldId id="300" r:id="rId33"/>
    <p:sldId id="325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vlabs.iitb.ac.in/vlabs-dev/labs/machine_learning/labs/exp1/simulation.ph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논리 연산을 학습할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24949B3-8E8C-461F-925C-0F4AAD2969B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86078" y="2060848"/>
            <a:ext cx="8153400" cy="2340730"/>
          </a:xfrm>
        </p:spPr>
      </p:pic>
    </p:spTree>
    <p:extLst>
      <p:ext uri="{BB962C8B-B14F-4D97-AF65-F5344CB8AC3E}">
        <p14:creationId xmlns:p14="http://schemas.microsoft.com/office/powerpoint/2010/main" val="791707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A2576-DF17-4686-AEFF-28D5FC73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89A58-86E6-4004-901E-772392F7160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계단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1D3964-CCF8-481C-AA88-A09147BD6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90737"/>
            <a:ext cx="53054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구현 </a:t>
            </a:r>
            <a:r>
              <a:rPr lang="en-US" altLang="ko-KR" dirty="0"/>
              <a:t>#1(</a:t>
            </a:r>
            <a:r>
              <a:rPr lang="ko-KR" altLang="en-US" dirty="0"/>
              <a:t>순수 파이썬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perceptron(x1, x2):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w1, w2, b = 1.0, 1.0, -1.5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sum = x1*w1+x2*w2+b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if sum &gt; epsilon :		# </a:t>
            </a:r>
            <a:r>
              <a:rPr lang="ko-KR" altLang="en-US" sz="1600" kern="0" dirty="0">
                <a:latin typeface="Trebuchet MS" pitchFamily="34" charset="0"/>
              </a:rPr>
              <a:t>부동소수점 오차를 방지하기 위하여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</a:t>
            </a:r>
            <a:r>
              <a:rPr lang="en-US" altLang="ko-KR" sz="1600" kern="0" dirty="0">
                <a:latin typeface="Trebuchet MS" pitchFamily="34" charset="0"/>
              </a:rPr>
              <a:t>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fr-FR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print(perceptron(0,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print(perceptron(1,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print(perceptron(0,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fr-FR" altLang="ko-KR" sz="1600" kern="0" dirty="0">
                <a:latin typeface="Trebuchet MS" pitchFamily="34" charset="0"/>
              </a:rPr>
              <a:t>print(perceptron(1,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89069F-03D1-456C-ADD6-25882CDB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41" y="5301208"/>
            <a:ext cx="8153400" cy="9906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43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구현 </a:t>
            </a:r>
            <a:r>
              <a:rPr lang="en-US" altLang="ko-KR" dirty="0"/>
              <a:t>#2(</a:t>
            </a:r>
            <a:r>
              <a:rPr lang="ko-KR" altLang="en-US" dirty="0" err="1"/>
              <a:t>넘파이</a:t>
            </a:r>
            <a:r>
              <a:rPr lang="ko-KR" altLang="en-US" dirty="0"/>
              <a:t>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40324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perceptron(x1, x2):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X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([x1, x2])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W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([1.0, 1.0])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B = -1.5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sum = np.dot(W, X)+B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if sum &gt; epsilon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 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print(perceptron(0,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print(perceptron(1, 0))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print(perceptron(0, 1))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print(perceptron(1, 1))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C89069F-03D1-456C-ADD6-25882CDB8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44" y="5733256"/>
            <a:ext cx="8153400" cy="9906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7477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학습이라고 부르려면 신경망이 스스로 가중치를 자동으로 설정해주는 알고리즘이 필요하다</a:t>
            </a:r>
            <a:r>
              <a:rPr lang="en-US" altLang="ko-KR" dirty="0"/>
              <a:t>. </a:t>
            </a:r>
            <a:r>
              <a:rPr lang="ko-KR" altLang="en-US" dirty="0" err="1"/>
              <a:t>퍼셉트론에서도</a:t>
            </a:r>
            <a:r>
              <a:rPr lang="ko-KR" altLang="en-US" dirty="0"/>
              <a:t> 학습 알고리즘이 존재한다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44ECC8-5A95-4AEB-AC17-5AD83872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0" y="2657475"/>
            <a:ext cx="75723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034100D-5EA4-4E2D-9B07-62298FAB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80" y="1869914"/>
            <a:ext cx="8280920" cy="20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</a:t>
            </a:r>
            <a:r>
              <a:rPr lang="en-US" altLang="ko-KR" dirty="0"/>
              <a:t> </a:t>
            </a:r>
            <a:r>
              <a:rPr lang="ko-KR" altLang="en-US" dirty="0"/>
              <a:t>연산자 학습 과정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CF19619-3E8F-45B0-BE3C-E361DA0B1C7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739008"/>
              </a:xfrm>
            </p:spPr>
            <p:txBody>
              <a:bodyPr/>
              <a:lstStyle/>
              <a:p>
                <a:r>
                  <a:rPr lang="ko-KR" altLang="en-US" dirty="0"/>
                  <a:t>퍼셉트론이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으로 잘못 식별했다고 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가중치의 변화량은 </a:t>
                </a:r>
                <a:r>
                  <a:rPr lang="en-US" altLang="ko-KR" dirty="0"/>
                  <a:t>η * (1-0)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가중치는 증가된다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가중치가 증가되면 출력도 증가되어서 출력이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될 가능성이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반대로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로 잘못 식별했다고 하자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가중치의 변화량은 </a:t>
                </a:r>
                <a:r>
                  <a:rPr lang="en-US" altLang="ko-KR" dirty="0"/>
                  <a:t>η * (0-1) *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 된다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따라서 가중치는 줄어든다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가중치가 줄어들면 출력도 감소되어서 출력이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될 가능성이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CF19619-3E8F-45B0-BE3C-E361DA0B1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356992"/>
                <a:ext cx="8153400" cy="2739008"/>
              </a:xfrm>
              <a:blipFill>
                <a:blip r:embed="rId2"/>
                <a:stretch>
                  <a:fillRect t="-1782" r="-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내용 개체 틀 6">
            <a:extLst>
              <a:ext uri="{FF2B5EF4-FFF2-40B4-BE49-F238E27FC236}">
                <a16:creationId xmlns:a16="http://schemas.microsoft.com/office/drawing/2014/main" id="{8B7012F3-7D12-4DCF-8FB1-7EFE41D94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898" y="2276872"/>
            <a:ext cx="41529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0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40324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import </a:t>
            </a:r>
            <a:r>
              <a:rPr lang="en-US" altLang="ko-KR" sz="1600" kern="0" dirty="0" err="1">
                <a:latin typeface="Trebuchet MS" pitchFamily="34" charset="0"/>
              </a:rPr>
              <a:t>numpy</a:t>
            </a:r>
            <a:r>
              <a:rPr lang="en-US" altLang="ko-KR" sz="1600" kern="0" dirty="0">
                <a:latin typeface="Trebuchet MS" pitchFamily="34" charset="0"/>
              </a:rPr>
              <a:t> as np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epsilon = 0.0000001		# </a:t>
            </a:r>
            <a:r>
              <a:rPr lang="ko-KR" altLang="en-US" sz="1600" kern="0" dirty="0">
                <a:latin typeface="Trebuchet MS" pitchFamily="34" charset="0"/>
              </a:rPr>
              <a:t>부동소수점 오차 방지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step_func</a:t>
            </a:r>
            <a:r>
              <a:rPr lang="en-US" altLang="ko-KR" sz="1600" kern="0" dirty="0">
                <a:latin typeface="Trebuchet MS" pitchFamily="34" charset="0"/>
              </a:rPr>
              <a:t>(t):		# </a:t>
            </a:r>
            <a:r>
              <a:rPr lang="ko-KR" altLang="en-US" sz="1600" kern="0" dirty="0" err="1">
                <a:latin typeface="Trebuchet MS" pitchFamily="34" charset="0"/>
              </a:rPr>
              <a:t>퍼셉트론의</a:t>
            </a:r>
            <a:r>
              <a:rPr lang="ko-KR" altLang="en-US" sz="1600" kern="0" dirty="0">
                <a:latin typeface="Trebuchet MS" pitchFamily="34" charset="0"/>
              </a:rPr>
              <a:t> 활성화 함수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if t &gt; epsilon: return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else: return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		# </a:t>
            </a:r>
            <a:r>
              <a:rPr lang="ko-KR" altLang="en-US" sz="1600" kern="0" dirty="0">
                <a:latin typeface="Trebuchet MS" pitchFamily="34" charset="0"/>
              </a:rPr>
              <a:t>훈련 데이터 세트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[0, 0, 1],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[0, 1, 1],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[1, 0, 1],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[1, 1, 1]		# </a:t>
            </a:r>
            <a:r>
              <a:rPr lang="ko-KR" altLang="en-US" sz="1600" kern="0" dirty="0">
                <a:latin typeface="Trebuchet MS" pitchFamily="34" charset="0"/>
              </a:rPr>
              <a:t>맨 끝의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은 바이어스를 위한 입력 신호 </a:t>
            </a:r>
            <a:r>
              <a:rPr lang="en-US" altLang="ko-KR" sz="1600" kern="0" dirty="0">
                <a:latin typeface="Trebuchet MS" pitchFamily="34" charset="0"/>
              </a:rPr>
              <a:t>1</a:t>
            </a:r>
            <a:r>
              <a:rPr lang="ko-KR" altLang="en-US" sz="1600" kern="0" dirty="0">
                <a:latin typeface="Trebuchet MS" pitchFamily="34" charset="0"/>
              </a:rPr>
              <a:t>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</a:t>
            </a:r>
            <a:r>
              <a:rPr lang="en-US" altLang="ko-KR" sz="1600" kern="0" dirty="0" err="1">
                <a:latin typeface="Trebuchet MS" pitchFamily="34" charset="0"/>
              </a:rPr>
              <a:t>np.array</a:t>
            </a:r>
            <a:r>
              <a:rPr lang="en-US" altLang="ko-KR" sz="1600" kern="0" dirty="0">
                <a:latin typeface="Trebuchet MS" pitchFamily="34" charset="0"/>
              </a:rPr>
              <a:t>([0, 0, 0, 1])	# </a:t>
            </a:r>
            <a:r>
              <a:rPr lang="ko-KR" altLang="en-US" sz="1600" kern="0" dirty="0">
                <a:latin typeface="Trebuchet MS" pitchFamily="34" charset="0"/>
              </a:rPr>
              <a:t>정답을 저장하는 </a:t>
            </a:r>
            <a:r>
              <a:rPr lang="ko-KR" altLang="en-US" sz="1600" kern="0" dirty="0" err="1">
                <a:latin typeface="Trebuchet MS" pitchFamily="34" charset="0"/>
              </a:rPr>
              <a:t>넘파이</a:t>
            </a:r>
            <a:r>
              <a:rPr lang="ko-KR" altLang="en-US" sz="1600" kern="0" dirty="0">
                <a:latin typeface="Trebuchet MS" pitchFamily="34" charset="0"/>
              </a:rPr>
              <a:t> 행렬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W = </a:t>
            </a:r>
            <a:r>
              <a:rPr lang="en-US" altLang="ko-KR" sz="1600" kern="0" dirty="0" err="1">
                <a:latin typeface="Trebuchet MS" pitchFamily="34" charset="0"/>
              </a:rPr>
              <a:t>np.zeros</a:t>
            </a:r>
            <a:r>
              <a:rPr lang="en-US" altLang="ko-KR" sz="1600" kern="0" dirty="0">
                <a:latin typeface="Trebuchet MS" pitchFamily="34" charset="0"/>
              </a:rPr>
              <a:t>(</a:t>
            </a:r>
            <a:r>
              <a:rPr lang="en-US" altLang="ko-KR" sz="1600" kern="0" dirty="0" err="1">
                <a:latin typeface="Trebuchet MS" pitchFamily="34" charset="0"/>
              </a:rPr>
              <a:t>len</a:t>
            </a:r>
            <a:r>
              <a:rPr lang="en-US" altLang="ko-KR" sz="1600" kern="0" dirty="0">
                <a:latin typeface="Trebuchet MS" pitchFamily="34" charset="0"/>
              </a:rPr>
              <a:t>(X[0]))	# </a:t>
            </a:r>
            <a:r>
              <a:rPr lang="ko-KR" altLang="en-US" sz="1600" kern="0" dirty="0">
                <a:latin typeface="Trebuchet MS" pitchFamily="34" charset="0"/>
              </a:rPr>
              <a:t>가중치를 저장하는 </a:t>
            </a:r>
            <a:r>
              <a:rPr lang="ko-KR" altLang="en-US" sz="1600" kern="0" dirty="0" err="1">
                <a:latin typeface="Trebuchet MS" pitchFamily="34" charset="0"/>
              </a:rPr>
              <a:t>넘파이</a:t>
            </a:r>
            <a:r>
              <a:rPr lang="ko-KR" altLang="en-US" sz="1600" kern="0" dirty="0">
                <a:latin typeface="Trebuchet MS" pitchFamily="34" charset="0"/>
              </a:rPr>
              <a:t> 행렬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00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316837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perceptron_fit</a:t>
            </a:r>
            <a:r>
              <a:rPr lang="en-US" altLang="ko-KR" sz="1600" kern="0" dirty="0">
                <a:latin typeface="Trebuchet MS" pitchFamily="34" charset="0"/>
              </a:rPr>
              <a:t>(X, Y, epochs=10):	# </a:t>
            </a:r>
            <a:r>
              <a:rPr lang="ko-KR" altLang="en-US" sz="1600" kern="0" dirty="0" err="1">
                <a:latin typeface="Trebuchet MS" pitchFamily="34" charset="0"/>
              </a:rPr>
              <a:t>퍼셉트론</a:t>
            </a:r>
            <a:r>
              <a:rPr lang="ko-KR" altLang="en-US" sz="1600" kern="0" dirty="0">
                <a:latin typeface="Trebuchet MS" pitchFamily="34" charset="0"/>
              </a:rPr>
              <a:t> 학습 알고리즘 구현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global W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eta = 0.2				# </a:t>
            </a:r>
            <a:r>
              <a:rPr lang="ko-KR" altLang="en-US" sz="1600" kern="0" dirty="0" err="1">
                <a:latin typeface="Trebuchet MS" pitchFamily="34" charset="0"/>
              </a:rPr>
              <a:t>학습률</a:t>
            </a: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ko-KR" altLang="en-US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for t in range(epochs):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print("epoch=", t, "======================")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for 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 in range(</a:t>
            </a:r>
            <a:r>
              <a:rPr lang="en-US" altLang="ko-KR" sz="1600" kern="0" dirty="0" err="1">
                <a:latin typeface="Trebuchet MS" pitchFamily="34" charset="0"/>
              </a:rPr>
              <a:t>len</a:t>
            </a:r>
            <a:r>
              <a:rPr lang="en-US" altLang="ko-KR" sz="1600" kern="0" dirty="0">
                <a:latin typeface="Trebuchet MS" pitchFamily="34" charset="0"/>
              </a:rPr>
              <a:t>(X)):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   predict = </a:t>
            </a:r>
            <a:r>
              <a:rPr lang="en-US" altLang="ko-KR" sz="1600" kern="0" dirty="0" err="1">
                <a:latin typeface="Trebuchet MS" pitchFamily="34" charset="0"/>
              </a:rPr>
              <a:t>step_func</a:t>
            </a:r>
            <a:r>
              <a:rPr lang="en-US" altLang="ko-KR" sz="1600" kern="0" dirty="0">
                <a:latin typeface="Trebuchet MS" pitchFamily="34" charset="0"/>
              </a:rPr>
              <a:t>(np.dot(X[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], W))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   error = Y[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 - predict		# </a:t>
            </a:r>
            <a:r>
              <a:rPr lang="ko-KR" altLang="en-US" sz="1600" kern="0" dirty="0">
                <a:latin typeface="Trebuchet MS" pitchFamily="34" charset="0"/>
              </a:rPr>
              <a:t>오차 계산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    </a:t>
            </a:r>
            <a:r>
              <a:rPr lang="en-US" altLang="ko-KR" sz="1600" kern="0" dirty="0">
                <a:latin typeface="Trebuchet MS" pitchFamily="34" charset="0"/>
              </a:rPr>
              <a:t>W += eta * error * X[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		# </a:t>
            </a:r>
            <a:r>
              <a:rPr lang="ko-KR" altLang="en-US" sz="1600" kern="0" dirty="0">
                <a:latin typeface="Trebuchet MS" pitchFamily="34" charset="0"/>
              </a:rPr>
              <a:t>가중치 업데이트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        </a:t>
            </a:r>
            <a:r>
              <a:rPr lang="en-US" altLang="ko-KR" sz="1600" kern="0" dirty="0">
                <a:latin typeface="Trebuchet MS" pitchFamily="34" charset="0"/>
              </a:rPr>
              <a:t>print("</a:t>
            </a: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=",X[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],"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=",Y[</a:t>
            </a:r>
            <a:r>
              <a:rPr lang="en-US" altLang="ko-KR" sz="1600" kern="0" dirty="0" err="1">
                <a:latin typeface="Trebuchet MS" pitchFamily="34" charset="0"/>
              </a:rPr>
              <a:t>i</a:t>
            </a:r>
            <a:r>
              <a:rPr lang="en-US" altLang="ko-KR" sz="1600" kern="0" dirty="0">
                <a:latin typeface="Trebuchet MS" pitchFamily="34" charset="0"/>
              </a:rPr>
              <a:t>],"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=",predict,"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=", W)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print("================================")</a:t>
            </a:r>
          </a:p>
        </p:txBody>
      </p:sp>
    </p:spTree>
    <p:extLst>
      <p:ext uri="{BB962C8B-B14F-4D97-AF65-F5344CB8AC3E}">
        <p14:creationId xmlns:p14="http://schemas.microsoft.com/office/powerpoint/2010/main" val="65301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6B558-1226-4CA8-A209-98E71420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학습 알고리즘</a:t>
            </a:r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DE687A6D-7212-431A-97B4-BAB70CAA3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8153400" cy="194424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def </a:t>
            </a:r>
            <a:r>
              <a:rPr lang="en-US" altLang="ko-KR" sz="1600" kern="0" dirty="0" err="1">
                <a:latin typeface="Trebuchet MS" pitchFamily="34" charset="0"/>
              </a:rPr>
              <a:t>perceptron_predict</a:t>
            </a:r>
            <a:r>
              <a:rPr lang="en-US" altLang="ko-KR" sz="1600" kern="0" dirty="0">
                <a:latin typeface="Trebuchet MS" pitchFamily="34" charset="0"/>
              </a:rPr>
              <a:t>(X, Y):		# </a:t>
            </a:r>
            <a:r>
              <a:rPr lang="ko-KR" altLang="en-US" sz="1600" kern="0" dirty="0">
                <a:latin typeface="Trebuchet MS" pitchFamily="34" charset="0"/>
              </a:rPr>
              <a:t>예측	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    </a:t>
            </a:r>
            <a:r>
              <a:rPr lang="en-US" altLang="ko-KR" sz="1600" kern="0" dirty="0">
                <a:latin typeface="Trebuchet MS" pitchFamily="34" charset="0"/>
              </a:rPr>
              <a:t>global W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for x in X: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         print(x[0], x[1], "-&gt;", </a:t>
            </a:r>
            <a:r>
              <a:rPr lang="en-US" altLang="ko-KR" sz="1600" kern="0" dirty="0" err="1">
                <a:latin typeface="Trebuchet MS" pitchFamily="34" charset="0"/>
              </a:rPr>
              <a:t>step_func</a:t>
            </a:r>
            <a:r>
              <a:rPr lang="en-US" altLang="ko-KR" sz="1600" kern="0" dirty="0">
                <a:latin typeface="Trebuchet MS" pitchFamily="34" charset="0"/>
              </a:rPr>
              <a:t>(np.dot(x, W)))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perceptron_fit</a:t>
            </a:r>
            <a:r>
              <a:rPr lang="en-US" altLang="ko-KR" sz="1600" kern="0" dirty="0">
                <a:latin typeface="Trebuchet MS" pitchFamily="34" charset="0"/>
              </a:rPr>
              <a:t>(X, y, 6)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perceptron_predict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</p:txBody>
      </p:sp>
    </p:spTree>
    <p:extLst>
      <p:ext uri="{BB962C8B-B14F-4D97-AF65-F5344CB8AC3E}">
        <p14:creationId xmlns:p14="http://schemas.microsoft.com/office/powerpoint/2010/main" val="282677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>
              <a:lnSpc>
                <a:spcPts val="2000"/>
              </a:lnSpc>
            </a:pPr>
            <a:r>
              <a:rPr lang="ko-KR" altLang="en-US" dirty="0"/>
              <a:t>신경망에 대하여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/>
              <a:t>신경망의 초기 모델인 </a:t>
            </a:r>
            <a:r>
              <a:rPr lang="ko-KR" altLang="en-US" dirty="0" err="1"/>
              <a:t>퍼셉트론을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 err="1"/>
              <a:t>퍼셉트론의</a:t>
            </a:r>
            <a:r>
              <a:rPr lang="ko-KR" altLang="en-US" dirty="0"/>
              <a:t> 작동원리를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 err="1"/>
              <a:t>퍼셉트론</a:t>
            </a:r>
            <a:r>
              <a:rPr lang="ko-KR" altLang="en-US" dirty="0"/>
              <a:t> 학습 알고리즘을 이해한다</a:t>
            </a:r>
            <a:r>
              <a:rPr lang="en-US" altLang="ko-KR" dirty="0"/>
              <a:t>.</a:t>
            </a:r>
          </a:p>
          <a:p>
            <a:pPr lvl="0" fontAlgn="base">
              <a:lnSpc>
                <a:spcPts val="2000"/>
              </a:lnSpc>
            </a:pPr>
            <a:r>
              <a:rPr lang="ko-KR" altLang="en-US" dirty="0" err="1"/>
              <a:t>퍼셉트론의</a:t>
            </a:r>
            <a:r>
              <a:rPr lang="ko-KR" altLang="en-US" dirty="0"/>
              <a:t> 한계점을 인식한다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F5CE0-E910-4ED1-8434-9DF726449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501008"/>
            <a:ext cx="5657254" cy="304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A261-862A-438F-9537-23D0F89D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CA114-602D-42E0-BD39-A54A149235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AB13A21-1845-405F-82E8-BEF4EDFA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052736"/>
            <a:ext cx="8153400" cy="557666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0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 0. 0.]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[0.2 0.2 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1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[0.2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[0.4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2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[0.4 0.2 0. 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 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 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3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[ 0.2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0.4 -0.2]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2340360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D3A261-862A-438F-9537-23D0F89D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4">
            <a:extLst>
              <a:ext uri="{FF2B5EF4-FFF2-40B4-BE49-F238E27FC236}">
                <a16:creationId xmlns:a16="http://schemas.microsoft.com/office/drawing/2014/main" id="{EAB13A21-1845-405F-82E8-BEF4EDFA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2" y="1568070"/>
            <a:ext cx="8153400" cy="406449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4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0.4 -0.2]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epoch= 5 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[0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0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0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ko-KR" altLang="en-US" sz="1600" kern="0" dirty="0">
                <a:latin typeface="Trebuchet MS" pitchFamily="34" charset="0"/>
              </a:rPr>
              <a:t>현재 처리 입력</a:t>
            </a:r>
            <a:r>
              <a:rPr lang="en-US" altLang="ko-KR" sz="1600" kern="0" dirty="0">
                <a:latin typeface="Trebuchet MS" pitchFamily="34" charset="0"/>
              </a:rPr>
              <a:t>= [1 1 1] </a:t>
            </a:r>
            <a:r>
              <a:rPr lang="ko-KR" altLang="en-US" sz="1600" kern="0" dirty="0">
                <a:latin typeface="Trebuchet MS" pitchFamily="34" charset="0"/>
              </a:rPr>
              <a:t>정답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출력</a:t>
            </a:r>
            <a:r>
              <a:rPr lang="en-US" altLang="ko-KR" sz="1600" kern="0" dirty="0">
                <a:latin typeface="Trebuchet MS" pitchFamily="34" charset="0"/>
              </a:rPr>
              <a:t>= 1 </a:t>
            </a:r>
            <a:r>
              <a:rPr lang="ko-KR" altLang="en-US" sz="1600" kern="0" dirty="0">
                <a:latin typeface="Trebuchet MS" pitchFamily="34" charset="0"/>
              </a:rPr>
              <a:t>변경된 가중치</a:t>
            </a:r>
            <a:r>
              <a:rPr lang="en-US" altLang="ko-KR" sz="1600" kern="0" dirty="0">
                <a:latin typeface="Trebuchet MS" pitchFamily="34" charset="0"/>
              </a:rPr>
              <a:t>= [ 0.4  0.2 -0.4]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================================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1 -&gt;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1 -&gt; 1</a:t>
            </a:r>
          </a:p>
        </p:txBody>
      </p:sp>
    </p:spTree>
    <p:extLst>
      <p:ext uri="{BB962C8B-B14F-4D97-AF65-F5344CB8AC3E}">
        <p14:creationId xmlns:p14="http://schemas.microsoft.com/office/powerpoint/2010/main" val="128567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EC6C0-62FA-4A3F-90DB-30B8B008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ko-KR" altLang="en-US" dirty="0"/>
              <a:t> 시뮬레이터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E8CAF-7D22-43E0-A6A6-BE995F72F1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http://vlabs.iitb.ac.in/vlabs-dev/labs/machine_learning/labs/exp1/simulation.php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2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sklearn</a:t>
            </a:r>
            <a:r>
              <a:rPr lang="ko-KR" altLang="en-US" dirty="0"/>
              <a:t>으로 </a:t>
            </a:r>
            <a:r>
              <a:rPr lang="ko-KR" altLang="en-US" dirty="0" err="1"/>
              <a:t>퍼셉트론</a:t>
            </a:r>
            <a:r>
              <a:rPr lang="ko-KR" altLang="en-US" dirty="0"/>
              <a:t> 실습하기</a:t>
            </a:r>
          </a:p>
        </p:txBody>
      </p:sp>
      <p:sp>
        <p:nvSpPr>
          <p:cNvPr id="4" name="내용 개체 틀 4"/>
          <p:cNvSpPr txBox="1">
            <a:spLocks noChangeArrowheads="1"/>
          </p:cNvSpPr>
          <p:nvPr/>
        </p:nvSpPr>
        <p:spPr bwMode="auto">
          <a:xfrm>
            <a:off x="612775" y="1628775"/>
            <a:ext cx="8153400" cy="34564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from </a:t>
            </a:r>
            <a:r>
              <a:rPr lang="en-US" altLang="ko-KR" sz="1600" kern="0" dirty="0" err="1">
                <a:latin typeface="Trebuchet MS" pitchFamily="34" charset="0"/>
              </a:rPr>
              <a:t>sklearn.linear_model</a:t>
            </a:r>
            <a:r>
              <a:rPr lang="en-US" altLang="ko-KR" sz="1600" kern="0" dirty="0">
                <a:latin typeface="Trebuchet MS" pitchFamily="34" charset="0"/>
              </a:rPr>
              <a:t> import Perceptron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샘플과 레이블이다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X = [[0,0],[0,1],[1,0],[1,1]]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y = [0, 0, 0, 1]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 err="1">
                <a:latin typeface="Trebuchet MS" pitchFamily="34" charset="0"/>
              </a:rPr>
              <a:t>퍼셉트론을</a:t>
            </a:r>
            <a:r>
              <a:rPr lang="ko-KR" altLang="en-US" sz="1600" kern="0" dirty="0">
                <a:latin typeface="Trebuchet MS" pitchFamily="34" charset="0"/>
              </a:rPr>
              <a:t> 생성한다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ko-KR" altLang="en-US" sz="1600" kern="0" dirty="0">
                <a:latin typeface="Trebuchet MS" pitchFamily="34" charset="0"/>
              </a:rPr>
              <a:t>는 종료 조건이다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ko-KR" altLang="en-US" sz="1600" kern="0" dirty="0">
                <a:latin typeface="Trebuchet MS" pitchFamily="34" charset="0"/>
              </a:rPr>
              <a:t>는 </a:t>
            </a:r>
            <a:r>
              <a:rPr lang="ko-KR" altLang="en-US" sz="1600" kern="0" dirty="0" err="1">
                <a:latin typeface="Trebuchet MS" pitchFamily="34" charset="0"/>
              </a:rPr>
              <a:t>난수의</a:t>
            </a:r>
            <a:r>
              <a:rPr lang="ko-KR" altLang="en-US" sz="1600" kern="0" dirty="0">
                <a:latin typeface="Trebuchet MS" pitchFamily="34" charset="0"/>
              </a:rPr>
              <a:t> </a:t>
            </a:r>
            <a:r>
              <a:rPr lang="ko-KR" altLang="en-US" sz="1600" kern="0" dirty="0" err="1">
                <a:latin typeface="Trebuchet MS" pitchFamily="34" charset="0"/>
              </a:rPr>
              <a:t>시드이다</a:t>
            </a:r>
            <a:r>
              <a:rPr lang="en-US" altLang="ko-KR" sz="1600" kern="0" dirty="0">
                <a:latin typeface="Trebuchet MS" pitchFamily="34" charset="0"/>
              </a:rPr>
              <a:t>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</a:t>
            </a:r>
            <a:r>
              <a:rPr lang="en-US" altLang="ko-KR" sz="1600" kern="0" dirty="0">
                <a:latin typeface="Trebuchet MS" pitchFamily="34" charset="0"/>
              </a:rPr>
              <a:t> = Perceptron(</a:t>
            </a:r>
            <a:r>
              <a:rPr lang="en-US" altLang="ko-KR" sz="1600" kern="0" dirty="0" err="1">
                <a:latin typeface="Trebuchet MS" pitchFamily="34" charset="0"/>
              </a:rPr>
              <a:t>tol</a:t>
            </a:r>
            <a:r>
              <a:rPr lang="en-US" altLang="ko-KR" sz="1600" kern="0" dirty="0">
                <a:latin typeface="Trebuchet MS" pitchFamily="34" charset="0"/>
              </a:rPr>
              <a:t>=1e-3, </a:t>
            </a:r>
            <a:r>
              <a:rPr lang="en-US" altLang="ko-KR" sz="1600" kern="0" dirty="0" err="1">
                <a:latin typeface="Trebuchet MS" pitchFamily="34" charset="0"/>
              </a:rPr>
              <a:t>random_state</a:t>
            </a:r>
            <a:r>
              <a:rPr lang="en-US" altLang="ko-KR" sz="1600" kern="0" dirty="0">
                <a:latin typeface="Trebuchet MS" pitchFamily="34" charset="0"/>
              </a:rPr>
              <a:t>=0)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학습을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 err="1">
                <a:latin typeface="Trebuchet MS" pitchFamily="34" charset="0"/>
              </a:rPr>
              <a:t>clf.fit</a:t>
            </a:r>
            <a:r>
              <a:rPr lang="en-US" altLang="ko-KR" sz="1600" kern="0" dirty="0">
                <a:latin typeface="Trebuchet MS" pitchFamily="34" charset="0"/>
              </a:rPr>
              <a:t>(X,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endParaRPr lang="en-US" altLang="ko-KR" sz="1600" kern="0" dirty="0">
              <a:latin typeface="Trebuchet MS" pitchFamily="34" charset="0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# </a:t>
            </a:r>
            <a:r>
              <a:rPr lang="ko-KR" altLang="en-US" sz="1600" kern="0" dirty="0">
                <a:latin typeface="Trebuchet MS" pitchFamily="34" charset="0"/>
              </a:rPr>
              <a:t>테스트를 수행한다</a:t>
            </a:r>
            <a:r>
              <a:rPr lang="en-US" altLang="ko-KR" sz="1600" kern="0" dirty="0">
                <a:latin typeface="Trebuchet MS" pitchFamily="34" charset="0"/>
              </a:rPr>
              <a:t>. 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print(</a:t>
            </a:r>
            <a:r>
              <a:rPr lang="en-US" altLang="ko-KR" sz="1600" kern="0" dirty="0" err="1">
                <a:latin typeface="Trebuchet MS" pitchFamily="34" charset="0"/>
              </a:rPr>
              <a:t>clf.predict</a:t>
            </a:r>
            <a:r>
              <a:rPr lang="en-US" altLang="ko-KR" sz="1600" kern="0" dirty="0">
                <a:latin typeface="Trebuchet MS" pitchFamily="34" charset="0"/>
              </a:rPr>
              <a:t>(X))</a:t>
            </a:r>
          </a:p>
        </p:txBody>
      </p:sp>
      <p:sp>
        <p:nvSpPr>
          <p:cNvPr id="5" name="내용 개체 틀 4"/>
          <p:cNvSpPr txBox="1">
            <a:spLocks noChangeArrowheads="1"/>
          </p:cNvSpPr>
          <p:nvPr/>
        </p:nvSpPr>
        <p:spPr bwMode="auto">
          <a:xfrm>
            <a:off x="604121" y="5589240"/>
            <a:ext cx="8153400" cy="58444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[0 0 0 1]</a:t>
            </a:r>
          </a:p>
        </p:txBody>
      </p:sp>
    </p:spTree>
    <p:extLst>
      <p:ext uri="{BB962C8B-B14F-4D97-AF65-F5344CB8AC3E}">
        <p14:creationId xmlns:p14="http://schemas.microsoft.com/office/powerpoint/2010/main" val="2203795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854D1-C1D0-4612-BBEF-5C8192152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퍼셉트론의</a:t>
            </a:r>
            <a:r>
              <a:rPr lang="ko-KR" altLang="en-US" dirty="0"/>
              <a:t>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2D32BD-4BC8-4DF2-88A7-113BB8CA01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XOR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1352AD-37E1-4562-AC0C-19E89B63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2150"/>
            <a:ext cx="7772400" cy="1885950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D091688B-F28E-48BE-AF82-A51A6E211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095378"/>
            <a:ext cx="7416824" cy="149386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...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0 -&gt;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0 1 -&gt; 1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0 -&gt; 0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buNone/>
              <a:tabLst>
                <a:tab pos="254000" algn="l"/>
              </a:tabLst>
            </a:pPr>
            <a:r>
              <a:rPr lang="en-US" altLang="ko-KR" sz="1600" kern="0" dirty="0">
                <a:latin typeface="Trebuchet MS" pitchFamily="34" charset="0"/>
              </a:rPr>
              <a:t>1 1 -&gt; 0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834D6B5E-32D2-4CD2-906A-4126A8DE9362}"/>
              </a:ext>
            </a:extLst>
          </p:cNvPr>
          <p:cNvSpPr/>
          <p:nvPr/>
        </p:nvSpPr>
        <p:spPr>
          <a:xfrm>
            <a:off x="2123728" y="5367613"/>
            <a:ext cx="3528392" cy="751334"/>
          </a:xfrm>
          <a:prstGeom prst="wedgeRoundRectCallout">
            <a:avLst>
              <a:gd name="adj1" fmla="val -60063"/>
              <a:gd name="adj2" fmla="val -781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원하는 출력이 나오지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73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 가능 문제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D60B02-C6FA-4050-A9A5-62AAFAA9FA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패턴 인식 측면에서 보면 </a:t>
            </a:r>
            <a:r>
              <a:rPr lang="ko-KR" altLang="en-US" dirty="0" err="1"/>
              <a:t>퍼셉트론은</a:t>
            </a:r>
            <a:r>
              <a:rPr lang="ko-KR" altLang="en-US" dirty="0"/>
              <a:t> 직선을 이용하여 입력 패턴을 분류하는 선형 분류자</a:t>
            </a:r>
            <a:r>
              <a:rPr lang="en-US" altLang="ko-KR" dirty="0"/>
              <a:t>(linear classifier)</a:t>
            </a:r>
            <a:r>
              <a:rPr lang="ko-KR" altLang="en-US" dirty="0"/>
              <a:t>의 일종이라고 말할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559EB-DC61-48B4-B9C4-927590C05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94358"/>
            <a:ext cx="486727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6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분류 가능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Minsky</a:t>
            </a:r>
            <a:r>
              <a:rPr lang="ko-KR" altLang="en-US" dirty="0"/>
              <a:t>와 </a:t>
            </a:r>
            <a:r>
              <a:rPr lang="en-US" altLang="ko-KR" dirty="0" err="1"/>
              <a:t>Papert</a:t>
            </a:r>
            <a:r>
              <a:rPr lang="ko-KR" altLang="en-US" dirty="0"/>
              <a:t>는 </a:t>
            </a:r>
            <a:r>
              <a:rPr lang="en-US" altLang="ko-KR" dirty="0"/>
              <a:t>1969</a:t>
            </a:r>
            <a:r>
              <a:rPr lang="ko-KR" altLang="en-US" dirty="0"/>
              <a:t>년에 발간된 책 “</a:t>
            </a:r>
            <a:r>
              <a:rPr lang="en-US" altLang="ko-KR" dirty="0" err="1"/>
              <a:t>Perceptrons</a:t>
            </a:r>
            <a:r>
              <a:rPr lang="en-US" altLang="ko-KR" dirty="0"/>
              <a:t>”</a:t>
            </a:r>
            <a:r>
              <a:rPr lang="ko-KR" altLang="en-US" dirty="0"/>
              <a:t>에서 </a:t>
            </a:r>
            <a:r>
              <a:rPr lang="en-US" altLang="ko-KR" dirty="0"/>
              <a:t>1</a:t>
            </a:r>
            <a:r>
              <a:rPr lang="ko-KR" altLang="en-US" dirty="0"/>
              <a:t>개의 레이어</a:t>
            </a:r>
            <a:r>
              <a:rPr lang="en-US" altLang="ko-KR" dirty="0"/>
              <a:t>(layer, </a:t>
            </a:r>
            <a:r>
              <a:rPr lang="ko-KR" altLang="en-US" dirty="0"/>
              <a:t>계층</a:t>
            </a:r>
            <a:r>
              <a:rPr lang="en-US" altLang="ko-KR" dirty="0"/>
              <a:t>)</a:t>
            </a:r>
            <a:r>
              <a:rPr lang="ko-KR" altLang="en-US" dirty="0"/>
              <a:t>으로 구성된 </a:t>
            </a:r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학습할 수 없다는 것을 수학적으로 증명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B3B238-A3D3-4FB0-AF62-04F5C15FE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140968"/>
            <a:ext cx="4019550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0786D8-5255-455F-8FCD-0BC77D31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726" y="2708920"/>
            <a:ext cx="47434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37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B3315C1-E92E-479C-88E2-D270E58CCA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36687" y="2514600"/>
            <a:ext cx="6505575" cy="2667000"/>
          </a:xfrm>
        </p:spPr>
      </p:pic>
    </p:spTree>
    <p:extLst>
      <p:ext uri="{BB962C8B-B14F-4D97-AF65-F5344CB8AC3E}">
        <p14:creationId xmlns:p14="http://schemas.microsoft.com/office/powerpoint/2010/main" val="1263958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69149DE-F1A2-4225-A32A-B4EE3B190A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36737" y="1662112"/>
            <a:ext cx="5705475" cy="4371975"/>
          </a:xfrm>
        </p:spPr>
      </p:pic>
    </p:spTree>
    <p:extLst>
      <p:ext uri="{BB962C8B-B14F-4D97-AF65-F5344CB8AC3E}">
        <p14:creationId xmlns:p14="http://schemas.microsoft.com/office/powerpoint/2010/main" val="939506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퍼셉트론으로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문제를 해결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7FC9D4-25CE-4C5E-A735-D1882A8A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00200"/>
            <a:ext cx="4589538" cy="220178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1B67F3-4A11-4320-8CE4-06A94E2E8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111267"/>
            <a:ext cx="7308304" cy="173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49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최근에 많은 인기를 끌고 있는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인공 신경망은 생물학적인 신경망에서 영감을 받아서 만들어진 컴퓨팅 구조이다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21A51E-F010-4E7E-A70E-F8DD551D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01008"/>
            <a:ext cx="6168777" cy="27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68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 err="1"/>
              <a:t>퍼셉트론으로</a:t>
            </a:r>
            <a:r>
              <a:rPr lang="ko-KR" altLang="en-US" dirty="0"/>
              <a:t> 분류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대학생들의 신장과 체중을 받아서 성별을 출력하는 </a:t>
            </a:r>
            <a:r>
              <a:rPr lang="ko-KR" altLang="en-US" dirty="0" err="1"/>
              <a:t>퍼셉트론을</a:t>
            </a:r>
            <a:r>
              <a:rPr lang="ko-KR" altLang="en-US" dirty="0"/>
              <a:t> 만들어보자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B4D9B-3BE3-4B34-A9B2-C2F6BFE8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52700"/>
            <a:ext cx="57054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41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 fontAlgn="base"/>
            <a:r>
              <a:rPr lang="ko-KR" altLang="en-US" dirty="0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신경망의 가장 큰 장점은 학습이 가능하다는 점이다</a:t>
            </a:r>
            <a:r>
              <a:rPr lang="en-US" altLang="ko-KR" dirty="0"/>
              <a:t>. </a:t>
            </a:r>
            <a:r>
              <a:rPr lang="ko-KR" altLang="en-US" dirty="0"/>
              <a:t>데이터만 주어지면 신경망은 예제로부터 배울 수 있다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뉴런은 다른 </a:t>
            </a:r>
            <a:r>
              <a:rPr lang="ko-KR" altLang="en-US" dirty="0" err="1"/>
              <a:t>뉴런들로부터</a:t>
            </a:r>
            <a:r>
              <a:rPr lang="ko-KR" altLang="en-US" dirty="0"/>
              <a:t> 신호를 받아서 모두 합한 후에 비선형 함수를 적용하여 출력을 계산한다</a:t>
            </a:r>
            <a:r>
              <a:rPr lang="en-US" altLang="ko-KR" dirty="0"/>
              <a:t>. </a:t>
            </a:r>
            <a:r>
              <a:rPr lang="ko-KR" altLang="en-US" dirty="0"/>
              <a:t>연결선은 가중치를 가지고 있고 이 가중치에 학습의 결과가 저장된다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입력을 받아서 뉴런을 활성화시키는 함수를 활성화 함수</a:t>
            </a:r>
            <a:r>
              <a:rPr lang="en-US" altLang="ko-KR" dirty="0"/>
              <a:t>(activation function)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err="1"/>
              <a:t>퍼셉트론은</a:t>
            </a:r>
            <a:r>
              <a:rPr lang="ko-KR" altLang="en-US" dirty="0"/>
              <a:t> 하나의 뉴런만을 사용한다</a:t>
            </a:r>
            <a:r>
              <a:rPr lang="en-US" altLang="ko-KR" dirty="0"/>
              <a:t>. </a:t>
            </a:r>
            <a:r>
              <a:rPr lang="ko-KR" altLang="en-US" dirty="0"/>
              <a:t>다수의 입력을 받아서 하나의 신호를 출력하는 장치이다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 err="1"/>
              <a:t>퍼셉트론은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나 </a:t>
            </a:r>
            <a:r>
              <a:rPr lang="en-US" altLang="ko-KR" dirty="0"/>
              <a:t>OR </a:t>
            </a:r>
            <a:r>
              <a:rPr lang="ko-KR" altLang="en-US" dirty="0"/>
              <a:t>같은 논리적인 연산을 학습할 수 있었지만 </a:t>
            </a:r>
            <a:r>
              <a:rPr lang="en-US" altLang="ko-KR" dirty="0"/>
              <a:t>XOR </a:t>
            </a:r>
            <a:r>
              <a:rPr lang="ko-KR" altLang="en-US" dirty="0"/>
              <a:t>연산은 학습할 수 없었다</a:t>
            </a:r>
            <a:r>
              <a:rPr lang="en-US" altLang="ko-KR" dirty="0"/>
              <a:t>. </a:t>
            </a:r>
            <a:r>
              <a:rPr lang="ko-KR" altLang="en-US" dirty="0"/>
              <a:t>선형 분리 가능한 문제만 학습할 수 있었다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00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컴퓨터 </a:t>
            </a:r>
            <a:r>
              <a:rPr lang="en-US" altLang="ko-KR" dirty="0"/>
              <a:t>vs </a:t>
            </a:r>
            <a:r>
              <a:rPr lang="ko-KR" altLang="en-US" dirty="0" err="1"/>
              <a:t>인공신경망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3A57461-833C-4469-8731-77FCA02111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6065"/>
            <a:ext cx="8153400" cy="3424070"/>
          </a:xfrm>
        </p:spPr>
      </p:pic>
    </p:spTree>
    <p:extLst>
      <p:ext uri="{BB962C8B-B14F-4D97-AF65-F5344CB8AC3E}">
        <p14:creationId xmlns:p14="http://schemas.microsoft.com/office/powerpoint/2010/main" val="1258839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신경망의 장점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첫 번째는 학습이 가능하다는 점이다</a:t>
            </a:r>
            <a:r>
              <a:rPr lang="en-US" altLang="ko-KR" dirty="0"/>
              <a:t>. </a:t>
            </a:r>
            <a:r>
              <a:rPr lang="ko-KR" altLang="en-US" dirty="0"/>
              <a:t>데이터만 주어지면 신경망은 </a:t>
            </a:r>
            <a:r>
              <a:rPr lang="ko-KR" altLang="en-US" dirty="0" err="1"/>
              <a:t>예제로부터</a:t>
            </a:r>
            <a:r>
              <a:rPr lang="ko-KR" altLang="en-US" dirty="0"/>
              <a:t> 배울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 번째는 몇 개의 소자가 </a:t>
            </a:r>
            <a:r>
              <a:rPr lang="ko-KR" altLang="en-US" dirty="0" err="1"/>
              <a:t>오동작하더라도</a:t>
            </a:r>
            <a:r>
              <a:rPr lang="ko-KR" altLang="en-US" dirty="0"/>
              <a:t> 전체적으로는 큰 문제가 발생하지 않는다는 점이다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4038BC-A1C3-4C3B-BCE4-2279C6B48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717032"/>
            <a:ext cx="3362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35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C5CF9-9D16-4DE9-8DEF-8001FF95F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신경망이 필요한 분야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D96543-57EC-4591-B27E-057AF75DAC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예를 들어 강아지 이미지와 고양이 이미지를 식별하는 작업을 생각해보자</a:t>
            </a:r>
            <a:r>
              <a:rPr lang="en-US" altLang="ko-KR" dirty="0"/>
              <a:t>. </a:t>
            </a:r>
            <a:r>
              <a:rPr lang="ko-KR" altLang="en-US" dirty="0"/>
              <a:t>인간은 쉽게 이미지를 인식하지만 인간도 인식의 메커니즘을 정확히 모르기 때문에 인식 알고리즘을 명시적으로 만드는 것은 아주 어려운 일이다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9F8E07-7615-4420-8DB0-62F62502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424156"/>
            <a:ext cx="5483746" cy="29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8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r>
              <a:rPr lang="ko-KR" altLang="en-US" dirty="0"/>
              <a:t>은 </a:t>
            </a:r>
            <a:r>
              <a:rPr lang="en-US" altLang="ko-KR" dirty="0"/>
              <a:t>1957</a:t>
            </a:r>
            <a:r>
              <a:rPr lang="ko-KR" altLang="en-US" dirty="0"/>
              <a:t>년에 </a:t>
            </a:r>
            <a:r>
              <a:rPr lang="ko-KR" altLang="en-US" dirty="0" err="1"/>
              <a:t>로젠블라트</a:t>
            </a:r>
            <a:r>
              <a:rPr lang="en-US" altLang="ko-KR" dirty="0"/>
              <a:t>(Frank Rosenblatt)</a:t>
            </a:r>
            <a:r>
              <a:rPr lang="ko-KR" altLang="en-US" dirty="0"/>
              <a:t>가 고안한 인공 신경망이다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6E8ED-06B1-4F51-A319-2439729B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71" y="2482940"/>
            <a:ext cx="6200775" cy="3152775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5364088" y="5229200"/>
            <a:ext cx="2232248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868"/>
              <a:gd name="adj6" fmla="val -32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-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87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뉴런에서는 입력 신호의 가중치 합이 어떤 </a:t>
            </a:r>
            <a:r>
              <a:rPr lang="ko-KR" altLang="en-US" dirty="0" err="1"/>
              <a:t>임계값을</a:t>
            </a:r>
            <a:r>
              <a:rPr lang="ko-KR" altLang="en-US" dirty="0"/>
              <a:t> 넘는 경우에만 뉴런이 활성화되어서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461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퍼셉트론은</a:t>
            </a:r>
            <a:r>
              <a:rPr lang="ko-KR" altLang="en-US" dirty="0"/>
              <a:t> 논리 연산을 학습할 수 있을까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BF8BDBE-3ED4-4192-9EE3-06E4275691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5616" y="1756804"/>
            <a:ext cx="5594413" cy="3344391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653BBF-1BF8-45B6-8762-F8FF0604D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192465"/>
            <a:ext cx="4494678" cy="143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5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3042</TotalTime>
  <Words>1879</Words>
  <Application>Microsoft Office PowerPoint</Application>
  <PresentationFormat>화면 슬라이드 쇼(4:3)</PresentationFormat>
  <Paragraphs>196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43" baseType="lpstr">
      <vt:lpstr>맑은 고딕</vt:lpstr>
      <vt:lpstr>Arial</vt:lpstr>
      <vt:lpstr>Cambria Math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퍼셉트론</vt:lpstr>
      <vt:lpstr>학습 목표</vt:lpstr>
      <vt:lpstr>신경망</vt:lpstr>
      <vt:lpstr>전통적인 컴퓨터 vs 인공신경망</vt:lpstr>
      <vt:lpstr>신경망의 장점</vt:lpstr>
      <vt:lpstr>신경망이 필요한 분야</vt:lpstr>
      <vt:lpstr>퍼셉트론</vt:lpstr>
      <vt:lpstr>퍼셉트론 </vt:lpstr>
      <vt:lpstr>퍼셉트론은 논리 연산을 학습할 수 있을까?</vt:lpstr>
      <vt:lpstr>퍼셉트론은 논리 연산을 학습할 수 있을까?</vt:lpstr>
      <vt:lpstr>활성화 함수</vt:lpstr>
      <vt:lpstr>퍼셉트론 구현 #1(순수 파이썬 사용)</vt:lpstr>
      <vt:lpstr>퍼셉트론 구현 #2(넘파이 사용)</vt:lpstr>
      <vt:lpstr>퍼셉트론 학습 알고리즘 </vt:lpstr>
      <vt:lpstr>퍼셉트론 학습 알고리즘 </vt:lpstr>
      <vt:lpstr>논리 연산자 학습 과정</vt:lpstr>
      <vt:lpstr>퍼셉트론 학습 알고리즘</vt:lpstr>
      <vt:lpstr>퍼셉트론 학습 알고리즘</vt:lpstr>
      <vt:lpstr>퍼셉트론 학습 알고리즘</vt:lpstr>
      <vt:lpstr>PowerPoint 프레젠테이션</vt:lpstr>
      <vt:lpstr>PowerPoint 프레젠테이션</vt:lpstr>
      <vt:lpstr>퍼셉트론 시뮬레이터</vt:lpstr>
      <vt:lpstr>sklearn으로 퍼셉트론 실습하기</vt:lpstr>
      <vt:lpstr>퍼셉트론의 한계점</vt:lpstr>
      <vt:lpstr>선형 분류 가능 문제</vt:lpstr>
      <vt:lpstr>선형 분류 가능 문제</vt:lpstr>
      <vt:lpstr>다층 퍼셉트론으로 XOR 문제를 해결</vt:lpstr>
      <vt:lpstr>다층 퍼셉트론으로 XOR 문제를 해결</vt:lpstr>
      <vt:lpstr>다층 퍼셉트론으로 XOR 문제를 해결</vt:lpstr>
      <vt:lpstr>Mini Project: 퍼셉트론으로 분류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천 인국</cp:lastModifiedBy>
  <cp:revision>808</cp:revision>
  <dcterms:created xsi:type="dcterms:W3CDTF">2012-03-12T19:09:15Z</dcterms:created>
  <dcterms:modified xsi:type="dcterms:W3CDTF">2021-10-28T00:58:39Z</dcterms:modified>
</cp:coreProperties>
</file>