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66"/>
  </p:notesMasterIdLst>
  <p:sldIdLst>
    <p:sldId id="256" r:id="rId3"/>
    <p:sldId id="27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57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8" r:id="rId45"/>
    <p:sldId id="497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300" r:id="rId64"/>
    <p:sldId id="435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CC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순환 신경망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C110E-CD8B-4E15-80AD-23022508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17E5-3056-4590-AE8E-0F2CBC0BBA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전체 데이터를 다음과 같이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3</a:t>
            </a:r>
            <a:r>
              <a:rPr lang="ko-KR" altLang="en-US" dirty="0"/>
              <a:t>인 샘플과 정답으로 분리하게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9565D3-FAC1-478A-A21A-08D42985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7107791" cy="39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B782-D1FF-476F-A310-CD1824CA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데이터를 다운로드하고 그래프로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EAB1F-5668-4B78-B468-F38638408F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필요한 라이브러리 </a:t>
            </a:r>
            <a:r>
              <a:rPr lang="en-US" altLang="ko-KR" dirty="0"/>
              <a:t>BeautifulSoup4</a:t>
            </a:r>
            <a:r>
              <a:rPr lang="ko-KR" altLang="en-US" dirty="0"/>
              <a:t>와 </a:t>
            </a:r>
            <a:r>
              <a:rPr lang="en-US" altLang="ko-KR" dirty="0"/>
              <a:t>finance-</a:t>
            </a:r>
            <a:r>
              <a:rPr lang="en-US" altLang="ko-KR" dirty="0" err="1"/>
              <a:t>datareader</a:t>
            </a:r>
            <a:r>
              <a:rPr lang="ko-KR" altLang="en-US" dirty="0"/>
              <a:t>를 설치한다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A8C5-B7A2-4D29-9778-ED3CC74D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564904"/>
            <a:ext cx="8191302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(base) C:\Users\chun&gt;activate deep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(deep) C:\Users\chun&gt;pip install BeautifulSoup4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(deep) C:\Users\chun&gt;pip install finance-</a:t>
            </a:r>
            <a:r>
              <a:rPr lang="en-US" altLang="ko-KR" sz="1600" kern="0" dirty="0" err="1">
                <a:latin typeface="Trebuchet MS" pitchFamily="34" charset="0"/>
              </a:rPr>
              <a:t>datareader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2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B782-D1FF-476F-A310-CD1824CA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데이터를 다운로드하고 그래프로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EAB1F-5668-4B78-B468-F38638408F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그래프를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A8C5-B7A2-4D29-9778-ED3CC74D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132856"/>
            <a:ext cx="8191302" cy="40324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라이브러리 포함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FinanceDataReader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fdr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matplotlib.pyplot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삼성전자 코드</a:t>
            </a:r>
            <a:r>
              <a:rPr lang="en-US" altLang="ko-KR" sz="1600" kern="0" dirty="0">
                <a:latin typeface="Trebuchet MS" pitchFamily="34" charset="0"/>
              </a:rPr>
              <a:t>='005930', 2020</a:t>
            </a:r>
            <a:r>
              <a:rPr lang="ko-KR" altLang="en-US" sz="1600" kern="0" dirty="0">
                <a:latin typeface="Trebuchet MS" pitchFamily="34" charset="0"/>
              </a:rPr>
              <a:t>년 데이터부터 다운로드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samsung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fdr.DataReader</a:t>
            </a:r>
            <a:r>
              <a:rPr lang="en-US" altLang="ko-KR" sz="1600" kern="0" dirty="0">
                <a:latin typeface="Trebuchet MS" pitchFamily="34" charset="0"/>
              </a:rPr>
              <a:t>('005930', '2020’)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시작가만 취한다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 = (</a:t>
            </a:r>
            <a:r>
              <a:rPr lang="en-US" altLang="ko-KR" sz="1600" kern="0" dirty="0" err="1">
                <a:latin typeface="Trebuchet MS" pitchFamily="34" charset="0"/>
              </a:rPr>
              <a:t>samsung</a:t>
            </a:r>
            <a:r>
              <a:rPr lang="en-US" altLang="ko-KR" sz="1600" kern="0" dirty="0">
                <a:latin typeface="Trebuchet MS" pitchFamily="34" charset="0"/>
              </a:rPr>
              <a:t>[['Open']]).</a:t>
            </a:r>
            <a:r>
              <a:rPr lang="en-US" altLang="ko-KR" sz="1600" kern="0" dirty="0" err="1">
                <a:latin typeface="Trebuchet MS" pitchFamily="34" charset="0"/>
              </a:rPr>
              <a:t>to_numpy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선형 그래프로 그린다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, color='blue')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plt.title</a:t>
            </a:r>
            <a:r>
              <a:rPr lang="en-US" altLang="ko-KR" sz="1600" kern="0" dirty="0">
                <a:latin typeface="Trebuchet MS" pitchFamily="34" charset="0"/>
              </a:rPr>
              <a:t>("Samsung Electronics Stock Price")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plt.xlabel</a:t>
            </a:r>
            <a:r>
              <a:rPr lang="en-US" altLang="ko-KR" sz="1600" kern="0" dirty="0">
                <a:latin typeface="Trebuchet MS" pitchFamily="34" charset="0"/>
              </a:rPr>
              <a:t>("days")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plt.xlabel</a:t>
            </a:r>
            <a:r>
              <a:rPr lang="en-US" altLang="ko-KR" sz="1600" kern="0" dirty="0">
                <a:latin typeface="Trebuchet MS" pitchFamily="34" charset="0"/>
              </a:rPr>
              <a:t>("")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396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B782-D1FF-476F-A310-CD1824CA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데이터를 다운로드하고 그래프로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725848-0752-44B5-B348-53647A7EA6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3648" y="1916832"/>
            <a:ext cx="5068389" cy="3448594"/>
          </a:xfrm>
        </p:spPr>
      </p:pic>
    </p:spTree>
    <p:extLst>
      <p:ext uri="{BB962C8B-B14F-4D97-AF65-F5344CB8AC3E}">
        <p14:creationId xmlns:p14="http://schemas.microsoft.com/office/powerpoint/2010/main" val="73974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974D-19FC-4736-A812-098DFED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439D-B7B0-4E39-88EA-BD1870EC5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데이터를 잘라서 샘플을 작성해보자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B5F2-6203-4EF3-9F01-417F85F5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132856"/>
            <a:ext cx="8191302" cy="40324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라이브러리 포함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FinanceDataReader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fdr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matplotlib.pyplot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삼성전자 코드</a:t>
            </a:r>
            <a:r>
              <a:rPr lang="en-US" altLang="ko-KR" sz="1600" kern="0" dirty="0">
                <a:latin typeface="Trebuchet MS" pitchFamily="34" charset="0"/>
              </a:rPr>
              <a:t>='005930', 2020</a:t>
            </a:r>
            <a:r>
              <a:rPr lang="ko-KR" altLang="en-US" sz="1600" kern="0" dirty="0">
                <a:latin typeface="Trebuchet MS" pitchFamily="34" charset="0"/>
              </a:rPr>
              <a:t>년 데이터부터 다운로드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samsung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fdr.DataReader</a:t>
            </a:r>
            <a:r>
              <a:rPr lang="en-US" altLang="ko-KR" sz="1600" kern="0" dirty="0">
                <a:latin typeface="Trebuchet MS" pitchFamily="34" charset="0"/>
              </a:rPr>
              <a:t>('005930', '2020’)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시작가만 취한다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 = (</a:t>
            </a:r>
            <a:r>
              <a:rPr lang="en-US" altLang="ko-KR" sz="1600" kern="0" dirty="0" err="1">
                <a:latin typeface="Trebuchet MS" pitchFamily="34" charset="0"/>
              </a:rPr>
              <a:t>samsung</a:t>
            </a:r>
            <a:r>
              <a:rPr lang="en-US" altLang="ko-KR" sz="1600" kern="0" dirty="0">
                <a:latin typeface="Trebuchet MS" pitchFamily="34" charset="0"/>
              </a:rPr>
              <a:t>[['Open']]).</a:t>
            </a:r>
            <a:r>
              <a:rPr lang="en-US" altLang="ko-KR" sz="1600" kern="0" dirty="0" err="1">
                <a:latin typeface="Trebuchet MS" pitchFamily="34" charset="0"/>
              </a:rPr>
              <a:t>to_numpy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선형 그래프로 그린다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, color='blue')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plt.title</a:t>
            </a:r>
            <a:r>
              <a:rPr lang="en-US" altLang="ko-KR" sz="1600" kern="0" dirty="0">
                <a:latin typeface="Trebuchet MS" pitchFamily="34" charset="0"/>
              </a:rPr>
              <a:t>("Samsung Electronics Stock Price")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plt.xlabel</a:t>
            </a:r>
            <a:r>
              <a:rPr lang="en-US" altLang="ko-KR" sz="1600" kern="0" dirty="0">
                <a:latin typeface="Trebuchet MS" pitchFamily="34" charset="0"/>
              </a:rPr>
              <a:t>("days")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plt.xlabel</a:t>
            </a:r>
            <a:r>
              <a:rPr lang="en-US" altLang="ko-KR" sz="1600" kern="0" dirty="0">
                <a:latin typeface="Trebuchet MS" pitchFamily="34" charset="0"/>
              </a:rPr>
              <a:t>("")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247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974D-19FC-4736-A812-098DFED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439D-B7B0-4E39-88EA-BD1870EC5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데이터를 잘라서 샘플을 작성해보자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B5F2-6203-4EF3-9F01-417F85F5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132856"/>
            <a:ext cx="8191302" cy="40324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 = (</a:t>
            </a:r>
            <a:r>
              <a:rPr lang="en-US" altLang="ko-KR" sz="1600" kern="0" dirty="0" err="1">
                <a:latin typeface="Trebuchet MS" pitchFamily="34" charset="0"/>
              </a:rPr>
              <a:t>samsung</a:t>
            </a:r>
            <a:r>
              <a:rPr lang="en-US" altLang="ko-KR" sz="1600" kern="0" dirty="0">
                <a:latin typeface="Trebuchet MS" pitchFamily="34" charset="0"/>
              </a:rPr>
              <a:t>[['Open']]).</a:t>
            </a:r>
            <a:r>
              <a:rPr lang="en-US" altLang="ko-KR" sz="1600" kern="0" dirty="0" err="1">
                <a:latin typeface="Trebuchet MS" pitchFamily="34" charset="0"/>
              </a:rPr>
              <a:t>to_numpy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make_sample</a:t>
            </a:r>
            <a:r>
              <a:rPr lang="en-US" altLang="ko-KR" sz="1600" kern="0" dirty="0">
                <a:latin typeface="Trebuchet MS" pitchFamily="34" charset="0"/>
              </a:rPr>
              <a:t>(data, window):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train = []					# </a:t>
            </a:r>
            <a:r>
              <a:rPr lang="ko-KR" altLang="en-US" sz="1600" kern="0" dirty="0">
                <a:latin typeface="Trebuchet MS" pitchFamily="34" charset="0"/>
              </a:rPr>
              <a:t>공백 리스트 생성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target = []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for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in range(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(data)-window):		# </a:t>
            </a:r>
            <a:r>
              <a:rPr lang="ko-KR" altLang="en-US" sz="1600" kern="0" dirty="0">
                <a:latin typeface="Trebuchet MS" pitchFamily="34" charset="0"/>
              </a:rPr>
              <a:t>데이터의 길이만큼 반복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 err="1">
                <a:latin typeface="Trebuchet MS" pitchFamily="34" charset="0"/>
              </a:rPr>
              <a:t>train.append</a:t>
            </a:r>
            <a:r>
              <a:rPr lang="en-US" altLang="ko-KR" sz="1600" kern="0" dirty="0">
                <a:latin typeface="Trebuchet MS" pitchFamily="34" charset="0"/>
              </a:rPr>
              <a:t>(data[</a:t>
            </a:r>
            <a:r>
              <a:rPr lang="en-US" altLang="ko-KR" sz="1600" kern="0" dirty="0" err="1">
                <a:latin typeface="Trebuchet MS" pitchFamily="34" charset="0"/>
              </a:rPr>
              <a:t>i:i+window</a:t>
            </a:r>
            <a:r>
              <a:rPr lang="en-US" altLang="ko-KR" sz="1600" kern="0" dirty="0">
                <a:latin typeface="Trebuchet MS" pitchFamily="34" charset="0"/>
              </a:rPr>
              <a:t>])		#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ko-KR" altLang="en-US" sz="1600" kern="0" dirty="0" err="1">
                <a:latin typeface="Trebuchet MS" pitchFamily="34" charset="0"/>
              </a:rPr>
              <a:t>부터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(i+window-1) </a:t>
            </a:r>
            <a:r>
              <a:rPr lang="ko-KR" altLang="en-US" sz="1600" kern="0" dirty="0">
                <a:latin typeface="Trebuchet MS" pitchFamily="34" charset="0"/>
              </a:rPr>
              <a:t>까지를 저장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 err="1">
                <a:latin typeface="Trebuchet MS" pitchFamily="34" charset="0"/>
              </a:rPr>
              <a:t>target.append</a:t>
            </a:r>
            <a:r>
              <a:rPr lang="en-US" altLang="ko-KR" sz="1600" kern="0" dirty="0">
                <a:latin typeface="Trebuchet MS" pitchFamily="34" charset="0"/>
              </a:rPr>
              <a:t>(data[</a:t>
            </a:r>
            <a:r>
              <a:rPr lang="en-US" altLang="ko-KR" sz="1600" kern="0" dirty="0" err="1">
                <a:latin typeface="Trebuchet MS" pitchFamily="34" charset="0"/>
              </a:rPr>
              <a:t>i+window</a:t>
            </a:r>
            <a:r>
              <a:rPr lang="en-US" altLang="ko-KR" sz="1600" kern="0" dirty="0">
                <a:latin typeface="Trebuchet MS" pitchFamily="34" charset="0"/>
              </a:rPr>
              <a:t>])		# (</a:t>
            </a:r>
            <a:r>
              <a:rPr lang="en-US" altLang="ko-KR" sz="1600" kern="0" dirty="0" err="1">
                <a:latin typeface="Trebuchet MS" pitchFamily="34" charset="0"/>
              </a:rPr>
              <a:t>i+window</a:t>
            </a:r>
            <a:r>
              <a:rPr lang="en-US" altLang="ko-KR" sz="1600" kern="0" dirty="0">
                <a:latin typeface="Trebuchet MS" pitchFamily="34" charset="0"/>
              </a:rPr>
              <a:t>) </a:t>
            </a:r>
            <a:r>
              <a:rPr lang="ko-KR" altLang="en-US" sz="1600" kern="0" dirty="0">
                <a:latin typeface="Trebuchet MS" pitchFamily="34" charset="0"/>
              </a:rPr>
              <a:t>번째 요소는 정답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return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(train),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(target)	# </a:t>
            </a:r>
            <a:r>
              <a:rPr lang="ko-KR" altLang="en-US" sz="1600" kern="0" dirty="0">
                <a:latin typeface="Trebuchet MS" pitchFamily="34" charset="0"/>
              </a:rPr>
              <a:t>훈련 샘플과 정답 레이블을 반환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X, y = </a:t>
            </a:r>
            <a:r>
              <a:rPr lang="en-US" altLang="ko-KR" sz="1600" kern="0" dirty="0" err="1">
                <a:latin typeface="Trebuchet MS" pitchFamily="34" charset="0"/>
              </a:rPr>
              <a:t>make_sample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seq_data</a:t>
            </a:r>
            <a:r>
              <a:rPr lang="en-US" altLang="ko-KR" sz="1600" kern="0" dirty="0">
                <a:latin typeface="Trebuchet MS" pitchFamily="34" charset="0"/>
              </a:rPr>
              <a:t>, 7)		# </a:t>
            </a:r>
            <a:r>
              <a:rPr lang="ko-KR" altLang="en-US" sz="1600" kern="0" dirty="0">
                <a:latin typeface="Trebuchet MS" pitchFamily="34" charset="0"/>
              </a:rPr>
              <a:t>윈도우 크기</a:t>
            </a:r>
            <a:r>
              <a:rPr lang="en-US" altLang="ko-KR" sz="1600" kern="0" dirty="0">
                <a:latin typeface="Trebuchet MS" pitchFamily="34" charset="0"/>
              </a:rPr>
              <a:t>=7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X.shape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y.shape</a:t>
            </a:r>
            <a:r>
              <a:rPr lang="en-US" altLang="ko-KR" sz="1600" kern="0" dirty="0">
                <a:latin typeface="Trebuchet MS" pitchFamily="34" charset="0"/>
              </a:rPr>
              <a:t>)			# </a:t>
            </a:r>
            <a:r>
              <a:rPr lang="ko-KR" altLang="en-US" sz="1600" kern="0" dirty="0" err="1">
                <a:latin typeface="Trebuchet MS" pitchFamily="34" charset="0"/>
              </a:rPr>
              <a:t>넘파이</a:t>
            </a:r>
            <a:r>
              <a:rPr lang="ko-KR" altLang="en-US" sz="1600" kern="0" dirty="0">
                <a:latin typeface="Trebuchet MS" pitchFamily="34" charset="0"/>
              </a:rPr>
              <a:t> 배열의 형상 출력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print(X[0], y[0])				# </a:t>
            </a:r>
            <a:r>
              <a:rPr lang="ko-KR" altLang="en-US" sz="1600" kern="0" dirty="0">
                <a:latin typeface="Trebuchet MS" pitchFamily="34" charset="0"/>
              </a:rPr>
              <a:t>첫 번째 샘플 출력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6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974D-19FC-4736-A812-098DFED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439D-B7B0-4E39-88EA-BD1870EC5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B5F2-6203-4EF3-9F01-417F85F5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132856"/>
            <a:ext cx="8191302" cy="20882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(284, 7, 1) (284, 1)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[[55500]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[56000]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[54900]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[55700]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[56200]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[58400]</a:t>
            </a:r>
          </a:p>
          <a:p>
            <a:pPr marL="127000" indent="0" latinLnBrk="0">
              <a:lnSpc>
                <a:spcPts val="1800"/>
              </a:lnSpc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[58800]] [59600]</a:t>
            </a:r>
          </a:p>
        </p:txBody>
      </p:sp>
    </p:spTree>
    <p:extLst>
      <p:ext uri="{BB962C8B-B14F-4D97-AF65-F5344CB8AC3E}">
        <p14:creationId xmlns:p14="http://schemas.microsoft.com/office/powerpoint/2010/main" val="55907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C5A64-8AA4-4D51-A86F-D83A8BA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58CB9-25D7-4D4E-B920-48FA05A345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피드</a:t>
            </a:r>
            <a:r>
              <a:rPr lang="en-US" altLang="ko-KR" dirty="0"/>
              <a:t>-</a:t>
            </a:r>
            <a:r>
              <a:rPr lang="ko-KR" altLang="en-US" dirty="0"/>
              <a:t>포워드 신경망</a:t>
            </a:r>
            <a:r>
              <a:rPr lang="en-US" altLang="ko-KR" dirty="0"/>
              <a:t>(feed-forward neural network)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68C27-E4C9-43F4-A6EA-BB27510C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8" y="2420888"/>
            <a:ext cx="7505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5865-ECB9-4FD9-9A3B-431D1EEA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단어를 예측하는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194F04-FD94-4614-B939-0AA3DBE65FD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16832"/>
            <a:ext cx="8153400" cy="3407639"/>
          </a:xfrm>
        </p:spPr>
      </p:pic>
    </p:spTree>
    <p:extLst>
      <p:ext uri="{BB962C8B-B14F-4D97-AF65-F5344CB8AC3E}">
        <p14:creationId xmlns:p14="http://schemas.microsoft.com/office/powerpoint/2010/main" val="5028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3A1D-6A67-43E1-816A-6DBE6266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신경망을 펼쳐 놓은 그림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0DD924-9A73-4665-BF29-03301D8A00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5829300" cy="2466975"/>
          </a:xfrm>
        </p:spPr>
      </p:pic>
    </p:spTree>
    <p:extLst>
      <p:ext uri="{BB962C8B-B14F-4D97-AF65-F5344CB8AC3E}">
        <p14:creationId xmlns:p14="http://schemas.microsoft.com/office/powerpoint/2010/main" val="24883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순환 신경망의 작동 원리를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순환 신경망을 이용하여서 사인파를 예측하는 프로그램을 작성해본다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순환 신경망을 이용하여서 주가를 예측하는 프로그램을 작성해본다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2E8B7-C64A-4D60-A613-62867224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58051"/>
            <a:ext cx="6751091" cy="3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FD7ED-E5EB-42D1-920C-3F7F37C2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ECC68E-43BE-4AF4-BD7E-1F264FAD3A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153400" cy="1685526"/>
          </a:xfrm>
        </p:spPr>
      </p:pic>
    </p:spTree>
    <p:extLst>
      <p:ext uri="{BB962C8B-B14F-4D97-AF65-F5344CB8AC3E}">
        <p14:creationId xmlns:p14="http://schemas.microsoft.com/office/powerpoint/2010/main" val="381376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A0E2-FE69-46A4-9AD4-A6DC5887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360CF-93BE-437A-93C7-0823B32BF5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활성화 함수로는 </a:t>
            </a:r>
            <a:r>
              <a:rPr lang="en-US" altLang="ko-KR" dirty="0"/>
              <a:t>tanh </a:t>
            </a:r>
            <a:r>
              <a:rPr lang="ko-KR" altLang="en-US" dirty="0"/>
              <a:t>함수를 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FCA4-FCE6-4C8E-ACFC-68D2C263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28862"/>
            <a:ext cx="6657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1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A0E2-FE69-46A4-9AD4-A6DC5887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동작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CF26A0-23F7-4827-9BF5-EA071B2920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2487" y="1772816"/>
            <a:ext cx="7439025" cy="2895600"/>
          </a:xfrm>
        </p:spPr>
      </p:pic>
    </p:spTree>
    <p:extLst>
      <p:ext uri="{BB962C8B-B14F-4D97-AF65-F5344CB8AC3E}">
        <p14:creationId xmlns:p14="http://schemas.microsoft.com/office/powerpoint/2010/main" val="49033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A7B8-6A02-4AD5-8835-F3765D32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9F87E-AA15-4224-8B06-9B04C2D39A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(One to One)</a:t>
            </a:r>
          </a:p>
          <a:p>
            <a:r>
              <a:rPr lang="ko-KR" altLang="en-US" dirty="0"/>
              <a:t>일대다</a:t>
            </a:r>
            <a:r>
              <a:rPr lang="en-US" altLang="ko-KR" dirty="0"/>
              <a:t>(One to Many)</a:t>
            </a:r>
          </a:p>
          <a:p>
            <a:r>
              <a:rPr lang="ko-KR" altLang="en-US" dirty="0"/>
              <a:t>다대일</a:t>
            </a:r>
            <a:r>
              <a:rPr lang="en-US" altLang="ko-KR" dirty="0"/>
              <a:t>(Many to One)</a:t>
            </a:r>
          </a:p>
          <a:p>
            <a:r>
              <a:rPr lang="ko-KR" altLang="en-US" dirty="0"/>
              <a:t>다대다</a:t>
            </a:r>
            <a:r>
              <a:rPr lang="en-US" altLang="ko-KR" dirty="0"/>
              <a:t>(Many to Many)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35E2-E821-49B3-A561-A4FDBD0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(One to One)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E972E-3075-4F40-8A31-A67AA67F58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단일 입력과 단일 출력이 있는 가장 일반적인 신경망이다</a:t>
            </a:r>
            <a:r>
              <a:rPr lang="en-US" altLang="ko-KR" dirty="0"/>
              <a:t>. </a:t>
            </a:r>
            <a:r>
              <a:rPr lang="ko-KR" altLang="en-US" dirty="0"/>
              <a:t>많은 머신 러닝 문제에 사용된다</a:t>
            </a:r>
            <a:r>
              <a:rPr lang="en-US" altLang="ko-KR" dirty="0"/>
              <a:t>. </a:t>
            </a:r>
            <a:r>
              <a:rPr lang="ko-KR" altLang="en-US" dirty="0"/>
              <a:t>이것을 보통 “</a:t>
            </a:r>
            <a:r>
              <a:rPr lang="en-US" altLang="ko-KR" dirty="0"/>
              <a:t>Vanilla Neural Network”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64670-28DC-4C9D-BA48-94DC403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63" y="2585512"/>
            <a:ext cx="2203673" cy="34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9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35E2-E821-49B3-A561-A4FDBD0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</a:t>
            </a:r>
            <a:r>
              <a:rPr lang="en-US" altLang="ko-KR" dirty="0"/>
              <a:t>(One to Many)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E972E-3075-4F40-8A31-A67AA67F58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입력을 받아서 많은 수의 출력을 한다</a:t>
            </a:r>
            <a:r>
              <a:rPr lang="en-US" altLang="ko-KR" dirty="0"/>
              <a:t>. </a:t>
            </a:r>
            <a:r>
              <a:rPr lang="ko-KR" altLang="en-US" dirty="0"/>
              <a:t>가장 좋은 예가 이미지 캡션을 생성하는 </a:t>
            </a:r>
            <a:r>
              <a:rPr lang="en-US" altLang="ko-KR" dirty="0"/>
              <a:t>RNN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하나의 이미지가 입력되면 이미지를 가장 잘 설명하는 캡션들이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19C69F-0748-4EA6-BA25-601FD09E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52936"/>
            <a:ext cx="2648196" cy="33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7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2F1A-85FF-4DD8-882B-EBB17851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다대일</a:t>
            </a:r>
            <a:r>
              <a:rPr lang="en-US" altLang="ko-KR" dirty="0"/>
              <a:t>(Many to One)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4E1E-F889-46A9-9C21-5B81B22AEE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RNN</a:t>
            </a:r>
            <a:r>
              <a:rPr lang="ko-KR" altLang="en-US" dirty="0"/>
              <a:t>은 일련의 입력을 받아 단일 출력을 생성한다</a:t>
            </a:r>
            <a:r>
              <a:rPr lang="en-US" altLang="ko-KR" dirty="0"/>
              <a:t>. </a:t>
            </a:r>
            <a:r>
              <a:rPr lang="ko-KR" altLang="en-US" dirty="0"/>
              <a:t>예를 들어서 감정</a:t>
            </a:r>
            <a:r>
              <a:rPr lang="en-US" altLang="ko-KR" dirty="0"/>
              <a:t>(Sentiment) </a:t>
            </a:r>
            <a:r>
              <a:rPr lang="ko-KR" altLang="en-US" dirty="0"/>
              <a:t>분석 신경망이 이 타입에 속한다</a:t>
            </a:r>
            <a:r>
              <a:rPr lang="en-US" altLang="ko-KR" dirty="0"/>
              <a:t>. </a:t>
            </a:r>
            <a:r>
              <a:rPr lang="ko-KR" altLang="en-US" dirty="0"/>
              <a:t>감성 분석 신경망은 주어진 문장들이 긍정적 또는 부정적 감정인지를 분류한다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471B7-0CBA-4253-878E-C9D7FE9A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2664754" cy="33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2F1A-85FF-4DD8-882B-EBB17851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다대다</a:t>
            </a:r>
            <a:r>
              <a:rPr lang="en-US" altLang="ko-KR" dirty="0"/>
              <a:t>(Many to Many)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4E1E-F889-46A9-9C21-5B81B22AEE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RNN</a:t>
            </a:r>
            <a:r>
              <a:rPr lang="ko-KR" altLang="en-US" dirty="0"/>
              <a:t>은 많은 수의 입력을 받아 많은 수의 출력을 생성한다</a:t>
            </a:r>
            <a:r>
              <a:rPr lang="en-US" altLang="ko-KR" dirty="0"/>
              <a:t>. </a:t>
            </a:r>
            <a:r>
              <a:rPr lang="ko-KR" altLang="en-US" dirty="0"/>
              <a:t>기계 번역이 가장 좋은 예이다</a:t>
            </a:r>
            <a:r>
              <a:rPr lang="en-US" altLang="ko-KR" dirty="0"/>
              <a:t>. </a:t>
            </a:r>
            <a:r>
              <a:rPr lang="ko-KR" altLang="en-US" dirty="0"/>
              <a:t>기계 번역에서는 단어들을 다른 단어들로 계속 출력하게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7BF299-1174-4273-B80D-B00FD21E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00450"/>
            <a:ext cx="2133535" cy="34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0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7C318-4B17-4169-959A-262E447D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순방향 패스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003B9-BE26-447E-80E6-08F9C47720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58159"/>
            <a:ext cx="8153400" cy="2779881"/>
          </a:xfrm>
        </p:spPr>
      </p:pic>
    </p:spTree>
    <p:extLst>
      <p:ext uri="{BB962C8B-B14F-4D97-AF65-F5344CB8AC3E}">
        <p14:creationId xmlns:p14="http://schemas.microsoft.com/office/powerpoint/2010/main" val="98785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968F-41FF-4E7B-8934-963C0FC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순방향 패스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EE7B2-5FB7-42C9-91F4-7358FA0148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SandSm"/>
              </a:rPr>
              <a:t>우리는 다대일</a:t>
            </a:r>
            <a:r>
              <a:rPr lang="en-US" altLang="ko-KR" sz="1800" b="0" i="0" u="none" strike="noStrike" baseline="0" dirty="0">
                <a:latin typeface="SandSm"/>
              </a:rPr>
              <a:t>(many-</a:t>
            </a:r>
            <a:r>
              <a:rPr lang="en-US" altLang="ko-KR" sz="1800" b="0" i="0" u="none" strike="noStrike" baseline="0" dirty="0" err="1">
                <a:latin typeface="SandSm"/>
              </a:rPr>
              <a:t>toone</a:t>
            </a:r>
            <a:r>
              <a:rPr lang="en-US" altLang="ko-KR" sz="1800" b="0" i="0" u="none" strike="noStrike" baseline="0" dirty="0">
                <a:latin typeface="SandSm"/>
              </a:rPr>
              <a:t>) </a:t>
            </a:r>
            <a:r>
              <a:rPr lang="ko-KR" altLang="en-US" sz="1800" b="0" i="0" u="none" strike="noStrike" baseline="0" dirty="0">
                <a:latin typeface="SandSm"/>
              </a:rPr>
              <a:t>방식을 선택하자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즉 맨 끝에서 하나의 출력만 생성된다</a:t>
            </a:r>
            <a:r>
              <a:rPr lang="en-US" altLang="ko-KR" sz="1800" b="0" i="0" u="none" strike="noStrike" baseline="0" dirty="0">
                <a:latin typeface="SandSm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B6961E-F9FD-481F-A7D6-E714B231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67" y="2348880"/>
            <a:ext cx="7246962" cy="3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B8596-D324-4278-8192-60CC632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  <a:r>
              <a:rPr lang="en-US" altLang="ko-KR" dirty="0"/>
              <a:t>(</a:t>
            </a:r>
            <a:r>
              <a:rPr lang="ko-KR" altLang="en-US" dirty="0"/>
              <a:t>시계열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4F3D9-A4F6-47CC-892A-1A43DCA828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순차데이터란</a:t>
            </a:r>
            <a:r>
              <a:rPr lang="en-US" altLang="ko-KR" dirty="0"/>
              <a:t>, </a:t>
            </a:r>
            <a:r>
              <a:rPr lang="ko-KR" altLang="en-US" dirty="0"/>
              <a:t>순서가 있는 데이터이다</a:t>
            </a:r>
            <a:r>
              <a:rPr lang="en-US" altLang="ko-KR" dirty="0"/>
              <a:t>. </a:t>
            </a:r>
            <a:r>
              <a:rPr lang="ko-KR" altLang="en-US" dirty="0"/>
              <a:t>시간적인 순서도 가능하고 공간적인 순서도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주식 가격이나 텍스트 데이터</a:t>
            </a:r>
            <a:r>
              <a:rPr lang="en-US" altLang="ko-KR" dirty="0"/>
              <a:t>, </a:t>
            </a:r>
            <a:r>
              <a:rPr lang="ko-KR" altLang="en-US" dirty="0"/>
              <a:t>오디오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DDD05-E742-4BD1-A494-E99FC3F4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83107"/>
            <a:ext cx="7056784" cy="21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BA93E-4DE0-460C-B497-4688084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순방향 패스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E31398-F9B7-4E84-8B6B-6FBDCF2E48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67870"/>
            <a:ext cx="8153400" cy="3960460"/>
          </a:xfrm>
        </p:spPr>
      </p:pic>
    </p:spTree>
    <p:extLst>
      <p:ext uri="{BB962C8B-B14F-4D97-AF65-F5344CB8AC3E}">
        <p14:creationId xmlns:p14="http://schemas.microsoft.com/office/powerpoint/2010/main" val="214478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0D84-5A6B-4550-8492-4AEC86C0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순방향 패스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13351-786A-450F-A7FA-A80C1C0385EC}"/>
              </a:ext>
            </a:extLst>
          </p:cNvPr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00200"/>
            <a:ext cx="8153400" cy="2908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algn="l">
              <a:buNone/>
            </a:pP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hidden_state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= [ 0, 0, 0, 0 ]</a:t>
            </a: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sentence = [ "I", "love", "recurrent", "neural" ]</a:t>
            </a:r>
          </a:p>
          <a:p>
            <a:pPr marL="0" indent="0" algn="l">
              <a:buNone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for word in sentence:</a:t>
            </a: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hidden_state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np.tanh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(np.dot(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Wxh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word) + np.dot(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Whh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hidden_state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prediction = f(np.dot(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Wxh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word) + np.dot(Why,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hidden_state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  <a:p>
            <a:pPr marL="0" indent="0" algn="l">
              <a:buNone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print(prediction) # "network"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이 되어야 한다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kern="0" dirty="0">
              <a:latin typeface="Trebuchet MS" panose="020B0603020202020204" pitchFamily="34" charset="0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1036385-1421-4CA3-AD76-BB98199466F6}"/>
              </a:ext>
            </a:extLst>
          </p:cNvPr>
          <p:cNvSpPr/>
          <p:nvPr/>
        </p:nvSpPr>
        <p:spPr>
          <a:xfrm>
            <a:off x="4499992" y="4941168"/>
            <a:ext cx="3024336" cy="720080"/>
          </a:xfrm>
          <a:prstGeom prst="wedgeRoundRectCallout">
            <a:avLst>
              <a:gd name="adj1" fmla="val -49403"/>
              <a:gd name="adj2" fmla="val -1122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가상적인 알고리즘</a:t>
            </a:r>
          </a:p>
        </p:txBody>
      </p:sp>
    </p:spTree>
    <p:extLst>
      <p:ext uri="{BB962C8B-B14F-4D97-AF65-F5344CB8AC3E}">
        <p14:creationId xmlns:p14="http://schemas.microsoft.com/office/powerpoint/2010/main" val="219852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8932-A9CC-4D08-BDDB-66D63BAB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케라스에서의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E02BA-A1D9-4BF4-9061-6D152CF60E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429000"/>
            <a:ext cx="8153400" cy="2667000"/>
          </a:xfrm>
        </p:spPr>
        <p:txBody>
          <a:bodyPr/>
          <a:lstStyle/>
          <a:p>
            <a:r>
              <a:rPr lang="en-US" altLang="ko-KR" dirty="0" err="1"/>
              <a:t>SimpleRNN</a:t>
            </a:r>
            <a:r>
              <a:rPr lang="en-US" altLang="ko-KR" dirty="0"/>
              <a:t>(4)</a:t>
            </a:r>
            <a:r>
              <a:rPr lang="ko-KR" altLang="en-US" dirty="0"/>
              <a:t>와 같이 호출하면 셀이 </a:t>
            </a:r>
            <a:r>
              <a:rPr lang="en-US" altLang="ko-KR" dirty="0"/>
              <a:t>4</a:t>
            </a:r>
            <a:r>
              <a:rPr lang="ko-KR" altLang="en-US" dirty="0"/>
              <a:t>개인 </a:t>
            </a:r>
            <a:r>
              <a:rPr lang="en-US" altLang="ko-KR" dirty="0"/>
              <a:t>RNN </a:t>
            </a:r>
            <a:r>
              <a:rPr lang="ko-KR" altLang="en-US" dirty="0"/>
              <a:t>레이어가 만들어진다</a:t>
            </a:r>
            <a:r>
              <a:rPr lang="en-US" altLang="ko-KR" dirty="0"/>
              <a:t>. </a:t>
            </a:r>
            <a:r>
              <a:rPr lang="en-US" altLang="ko-KR" dirty="0" err="1"/>
              <a:t>SimpleRNN</a:t>
            </a:r>
            <a:r>
              <a:rPr lang="ko-KR" altLang="en-US" dirty="0"/>
              <a:t>의 입력은 </a:t>
            </a:r>
            <a:r>
              <a:rPr lang="en-US" altLang="ko-KR" dirty="0"/>
              <a:t>[batch, timesteps, feature]</a:t>
            </a:r>
            <a:r>
              <a:rPr lang="ko-KR" altLang="en-US" dirty="0"/>
              <a:t>과 같은 형상을 가지는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텐서라고</a:t>
            </a:r>
            <a:r>
              <a:rPr lang="ko-KR" altLang="en-US" dirty="0"/>
              <a:t> 간주된다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코드에서는 </a:t>
            </a:r>
            <a:r>
              <a:rPr lang="en-US" altLang="ko-KR" dirty="0"/>
              <a:t>[32, 10, 8]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32</a:t>
            </a:r>
            <a:r>
              <a:rPr lang="ko-KR" altLang="en-US" dirty="0"/>
              <a:t>개의 샘플이고 각 </a:t>
            </a:r>
            <a:r>
              <a:rPr lang="ko-KR" altLang="en-US" dirty="0" err="1"/>
              <a:t>샘플당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시계열 데이터가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하나의 데이터는 </a:t>
            </a:r>
            <a:r>
              <a:rPr lang="en-US" altLang="ko-KR" dirty="0"/>
              <a:t>8</a:t>
            </a:r>
            <a:r>
              <a:rPr lang="ko-KR" altLang="en-US" dirty="0"/>
              <a:t>개의 실수로 이루어진다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9404C-0556-41FE-BE95-96E05038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15407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inputs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np.random.random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([32, 10, 8]).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astype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(np.float32)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simple_rnn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tf.keras.layers.SimpleRNN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(4) # 4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개의 셀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output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simple_rnn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(inputs) # output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은 최종 은닉 상태로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`[32, 4]`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형상이다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3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8346-A65B-4ACD-8AF0-502A01AF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에서의 입력</a:t>
            </a:r>
            <a:r>
              <a:rPr lang="en-US" altLang="ko-KR" dirty="0"/>
              <a:t> </a:t>
            </a:r>
            <a:r>
              <a:rPr lang="ko-KR" altLang="en-US" dirty="0"/>
              <a:t>형상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6F36DC-B49A-4D7E-9199-42E2A984AE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93901"/>
            <a:ext cx="8153400" cy="3270198"/>
          </a:xfrm>
        </p:spPr>
      </p:pic>
    </p:spTree>
    <p:extLst>
      <p:ext uri="{BB962C8B-B14F-4D97-AF65-F5344CB8AC3E}">
        <p14:creationId xmlns:p14="http://schemas.microsoft.com/office/powerpoint/2010/main" val="390336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9001-0B04-4FA4-B052-20B3336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메모리 셀의 각 시점에서의 모든 은닉 </a:t>
            </a:r>
            <a:r>
              <a:rPr lang="ko-KR" altLang="en-US" dirty="0" err="1"/>
              <a:t>상태값을</a:t>
            </a:r>
            <a:r>
              <a:rPr lang="ko-KR" altLang="en-US" dirty="0"/>
              <a:t> </a:t>
            </a:r>
            <a:r>
              <a:rPr lang="ko-KR" altLang="en-US" dirty="0" err="1"/>
              <a:t>반환받고</a:t>
            </a:r>
            <a:r>
              <a:rPr lang="ko-KR" altLang="en-US" dirty="0"/>
              <a:t> 싶으면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F3435-1538-46DA-8912-491AFBCC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25488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simple_rnn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tf.keras.layers.SimpleRNN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4,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return_sequences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=True,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return_state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=True)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whole_sequence_output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final_state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simple_rnn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(inputs)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whole_sequence_output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형상은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`[32, 10, 4]`.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final_state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형상은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`[32, 4]`.</a:t>
            </a: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5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0F8A0-7002-4FF4-8E23-FA6C2093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따른 </a:t>
            </a:r>
            <a:r>
              <a:rPr lang="ko-KR" altLang="en-US" dirty="0" err="1"/>
              <a:t>역전파</a:t>
            </a:r>
            <a:r>
              <a:rPr lang="en-US" altLang="ko-KR" dirty="0"/>
              <a:t>(BPTT)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8696C-4E9D-4B5E-A08C-0655F157D9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 신경망에서는 계층을 통해 오류를 </a:t>
            </a:r>
            <a:r>
              <a:rPr lang="ko-KR" altLang="en-US" dirty="0" err="1"/>
              <a:t>역전파하는</a:t>
            </a:r>
            <a:r>
              <a:rPr lang="ko-KR" altLang="en-US" dirty="0"/>
              <a:t> 대신</a:t>
            </a:r>
            <a:r>
              <a:rPr lang="en-US" altLang="ko-KR" dirty="0"/>
              <a:t>, </a:t>
            </a:r>
            <a:r>
              <a:rPr lang="ko-KR" altLang="en-US" dirty="0"/>
              <a:t>시간을 거슬러 올라가면서 </a:t>
            </a:r>
            <a:r>
              <a:rPr lang="ko-KR" altLang="en-US" dirty="0" err="1"/>
              <a:t>그래디언트를</a:t>
            </a:r>
            <a:r>
              <a:rPr lang="ko-KR" altLang="en-US" dirty="0"/>
              <a:t> </a:t>
            </a:r>
            <a:r>
              <a:rPr lang="ko-KR" altLang="en-US" dirty="0" err="1"/>
              <a:t>역전파한다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en-US" altLang="ko-KR" dirty="0"/>
              <a:t>BPTT(Backpropagation Through Time)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4F86A-0CC9-4172-A78C-445A3A21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7252249" cy="3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B563-791F-4C42-A049-217759E2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2AB34E-C1F4-45F5-896B-CB5B881B24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1844824"/>
            <a:ext cx="7162800" cy="2228850"/>
          </a:xfrm>
        </p:spPr>
      </p:pic>
    </p:spTree>
    <p:extLst>
      <p:ext uri="{BB962C8B-B14F-4D97-AF65-F5344CB8AC3E}">
        <p14:creationId xmlns:p14="http://schemas.microsoft.com/office/powerpoint/2010/main" val="2809413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5D64-AA8C-4DBA-8561-A87A55AE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D49A-171A-48D3-88BE-B7F45356EE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보다 작은 값이 여러 번 곱해지는 경우 → </a:t>
            </a:r>
            <a:r>
              <a:rPr lang="ko-KR" altLang="en-US" dirty="0" err="1"/>
              <a:t>그래디언트가</a:t>
            </a:r>
            <a:r>
              <a:rPr lang="ko-KR" altLang="en-US" dirty="0"/>
              <a:t> 점점 작아지다가 사라지게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보다 큰 값이 여러 번 곱해지는 경우 → </a:t>
            </a:r>
            <a:r>
              <a:rPr lang="ko-KR" altLang="en-US" dirty="0" err="1"/>
              <a:t>그래디언트가</a:t>
            </a:r>
            <a:r>
              <a:rPr lang="ko-KR" altLang="en-US" dirty="0"/>
              <a:t> 폭발적으로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54964-A8D7-47FD-95C6-95A2E0B7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97" y="3140968"/>
            <a:ext cx="6387805" cy="31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9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572E3-B45D-4844-BE35-F7DD3A2A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5DB40-433E-4ABA-B824-3C1FC25D1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그래디언트가</a:t>
            </a:r>
            <a:r>
              <a:rPr lang="ko-KR" altLang="en-US" dirty="0"/>
              <a:t> 소실되면 학습이 진행되어도 먼 거리의 의존 관계는 파악하지 못하고 근거리의 의존 관계만을 중시하게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3DE35-947B-4820-A6B9-06AC3722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77" y="2852936"/>
            <a:ext cx="7417045" cy="24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8206-974E-41F7-A4BF-542BB755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47AE3-5282-4834-846E-02BCF5622E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피드</a:t>
            </a:r>
            <a:r>
              <a:rPr lang="en-US" altLang="ko-KR" dirty="0"/>
              <a:t>-</a:t>
            </a:r>
            <a:r>
              <a:rPr lang="ko-KR" altLang="en-US" dirty="0"/>
              <a:t>포워드 신경망과 마찬가지로 활성화 함수를 </a:t>
            </a:r>
            <a:r>
              <a:rPr lang="en-US" altLang="ko-KR" dirty="0" err="1"/>
              <a:t>ReLU</a:t>
            </a:r>
            <a:r>
              <a:rPr lang="ko-KR" altLang="en-US" dirty="0"/>
              <a:t>로 바꾸면 도움이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다른 해결책으로는 가중치를 단위 행렬로 초기화하는 방법이 있다</a:t>
            </a:r>
            <a:r>
              <a:rPr lang="en-US" altLang="ko-KR" dirty="0"/>
              <a:t>. </a:t>
            </a:r>
            <a:r>
              <a:rPr lang="ko-KR" altLang="en-US" dirty="0"/>
              <a:t>바이어스는 </a:t>
            </a:r>
            <a:r>
              <a:rPr lang="en-US" altLang="ko-KR" dirty="0"/>
              <a:t>0</a:t>
            </a:r>
            <a:r>
              <a:rPr lang="ko-KR" altLang="en-US" dirty="0"/>
              <a:t>으로 초기화하는 것도 도움이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하나의 해결책은 보다 복잡한 순환 유닛인 </a:t>
            </a:r>
            <a:r>
              <a:rPr lang="en-US" altLang="ko-KR" dirty="0"/>
              <a:t>LSTM</a:t>
            </a:r>
            <a:r>
              <a:rPr lang="ko-KR" altLang="en-US" dirty="0"/>
              <a:t>이나 </a:t>
            </a:r>
            <a:r>
              <a:rPr lang="en-US" altLang="ko-KR" dirty="0"/>
              <a:t>GRU </a:t>
            </a:r>
            <a:r>
              <a:rPr lang="ko-KR" altLang="en-US" dirty="0"/>
              <a:t>같은 </a:t>
            </a:r>
            <a:r>
              <a:rPr lang="en-US" altLang="ko-KR" dirty="0"/>
              <a:t>Gated Cell</a:t>
            </a:r>
            <a:r>
              <a:rPr lang="ko-KR" altLang="en-US" dirty="0"/>
              <a:t>을 사용하는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이들 게이트들은 어떤 정보를 지나가게 할 것인지를 제어할 수 있어서 장기적으로 기억할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A032-A558-400C-AB88-A9F2D03E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20301-68F2-4695-ACF6-30807454FB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순차 데이터를 처리하여 정확한 예측을 하려면</a:t>
            </a:r>
            <a:r>
              <a:rPr lang="en-US" altLang="ko-KR" dirty="0"/>
              <a:t>, </a:t>
            </a:r>
            <a:r>
              <a:rPr lang="ko-KR" altLang="en-US" dirty="0"/>
              <a:t>과거의 데이터를 어느 정도 기억하고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3BBD42-E14F-422B-9016-F6A6A6B8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48880"/>
            <a:ext cx="3222885" cy="17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84D68-F5F0-4F32-9CB9-4D0212E4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71" y="4243195"/>
            <a:ext cx="6221924" cy="18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74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043DF-10C8-47BA-9639-F642753B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폭증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FF339-19C2-4288-A92F-91505874D6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폭증은 </a:t>
            </a:r>
            <a:r>
              <a:rPr lang="ko-KR" altLang="en-US" dirty="0" err="1"/>
              <a:t>그래디언트가</a:t>
            </a:r>
            <a:r>
              <a:rPr lang="ko-KR" altLang="en-US" dirty="0"/>
              <a:t> 너무 커지는 것이다</a:t>
            </a:r>
            <a:r>
              <a:rPr lang="en-US" altLang="ko-KR" dirty="0"/>
              <a:t>. </a:t>
            </a:r>
            <a:r>
              <a:rPr lang="ko-KR" altLang="en-US" dirty="0"/>
              <a:t>이때는 </a:t>
            </a:r>
            <a:r>
              <a:rPr lang="ko-KR" altLang="en-US" dirty="0" err="1"/>
              <a:t>그래디언트를</a:t>
            </a:r>
            <a:r>
              <a:rPr lang="ko-KR" altLang="en-US" dirty="0"/>
              <a:t> 일정 크기 이상 커지지 못하게 하는 방법이 많이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39330-7E82-4169-A381-BECA07A8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24944"/>
            <a:ext cx="6480720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8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6DBD-8F1F-48E3-A6E2-910B020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사인파</a:t>
            </a:r>
            <a:r>
              <a:rPr lang="ko-KR" altLang="en-US" dirty="0"/>
              <a:t> 예측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121AE-C69E-4939-A728-62BCDA4B82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459D8-C243-4F1F-A56B-8C412424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4709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SimpleRNN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Dense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def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(data, window):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train = []			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공백 리스트 생성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target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range(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(data)-window):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데이터의 길이만큼 반복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train.append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i:i+window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		#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부터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(i+window-1)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까지를 저장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target.append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i+window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		#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i+window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번째 요소는 정답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return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(train),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(target)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파이썬 리스트를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넘파이로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변환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np.arange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(0, 1000):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+= [[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np.sin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np.pi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0.01 )]]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X, 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10)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윈도우 크기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3069994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6DBD-8F1F-48E3-A6E2-910B020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사인파</a:t>
            </a:r>
            <a:r>
              <a:rPr lang="ko-KR" altLang="en-US" dirty="0"/>
              <a:t> 예측 프로그램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459D8-C243-4F1F-A56B-8C412424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24048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(10, activation='tanh',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input_shape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=(10,1)))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(Dense(1, activation='tanh'))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(optimizer='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loss='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history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y, epochs=100, verbose=1)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history.history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['loss'], label="loss")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A6277FB-300B-451A-A26D-9447FD7C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4224536"/>
            <a:ext cx="8153400" cy="15807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99/100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31/31 [==============================] - 0s 2ms/step - loss: 5.6981e-04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100/100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31/31 [==============================] - 0s 3ms/step - loss: 5.4923e-04</a:t>
            </a:r>
          </a:p>
        </p:txBody>
      </p:sp>
    </p:spTree>
    <p:extLst>
      <p:ext uri="{BB962C8B-B14F-4D97-AF65-F5344CB8AC3E}">
        <p14:creationId xmlns:p14="http://schemas.microsoft.com/office/powerpoint/2010/main" val="3592557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D335-58CC-4A9F-B4F9-6C475E4E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F02CB35-2836-40B3-93E6-1FB368C8EE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3931" y="1988840"/>
            <a:ext cx="5016137" cy="3200400"/>
          </a:xfrm>
        </p:spPr>
      </p:pic>
    </p:spTree>
    <p:extLst>
      <p:ext uri="{BB962C8B-B14F-4D97-AF65-F5344CB8AC3E}">
        <p14:creationId xmlns:p14="http://schemas.microsoft.com/office/powerpoint/2010/main" val="4183966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6DBD-8F1F-48E3-A6E2-910B020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사인파</a:t>
            </a:r>
            <a:r>
              <a:rPr lang="ko-KR" altLang="en-US" dirty="0"/>
              <a:t> 예측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121AE-C69E-4939-A728-62BCDA4B82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459D8-C243-4F1F-A56B-8C412424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2908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np.arange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(0, 1000):	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테스트 샘플 생성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+= [[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np.cos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np.pi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0.01 )]]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X, 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10)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윈도우 크기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y_pred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verbose=0)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테스트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예측값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np.pi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np.arange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(0, 990)*0.01,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y_pred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np.pi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np.arange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(0, 990)*0.01, y)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0858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D335-58CC-4A9F-B4F9-6C475E4E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73A809-1D2D-4938-960C-991FC3DF2E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916832"/>
            <a:ext cx="5016137" cy="3265714"/>
          </a:xfrm>
        </p:spPr>
      </p:pic>
    </p:spTree>
    <p:extLst>
      <p:ext uri="{BB962C8B-B14F-4D97-AF65-F5344CB8AC3E}">
        <p14:creationId xmlns:p14="http://schemas.microsoft.com/office/powerpoint/2010/main" val="4036790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94A9-7FCA-4BE7-A612-E7DC9D6A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408D9-33D9-435B-88D0-17FC2561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에서는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현상 때문에 초반의 입력은 뒤로 갈수록 점점 손실된다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이 초반의 입력을 기억 못 한다면 다음 단어를 엉뚱하게 예측할 것이다</a:t>
            </a:r>
            <a:r>
              <a:rPr lang="en-US" altLang="ko-KR" dirty="0"/>
              <a:t>. </a:t>
            </a:r>
            <a:r>
              <a:rPr lang="ko-KR" altLang="en-US" dirty="0"/>
              <a:t>이것을 장기 의존성 문제라고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79E67-284E-4296-9991-D99A9C85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6191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4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B44C6-EE48-480C-BAF5-2BC687C4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 short-term memory)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A908-3AC1-445E-9C54-230044EE4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기존 </a:t>
            </a:r>
            <a:r>
              <a:rPr lang="en-US" altLang="ko-KR" dirty="0"/>
              <a:t>RNN</a:t>
            </a:r>
            <a:r>
              <a:rPr lang="ko-KR" altLang="en-US" dirty="0"/>
              <a:t>을 훈련할 때 발생할 수 있는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문제를 해결하기 위해 개발되었다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LSTM </a:t>
            </a:r>
            <a:r>
              <a:rPr lang="ko-KR" altLang="en-US" dirty="0"/>
              <a:t>유닛은 셀</a:t>
            </a:r>
            <a:r>
              <a:rPr lang="en-US" altLang="ko-KR" dirty="0"/>
              <a:t>, </a:t>
            </a:r>
            <a:r>
              <a:rPr lang="ko-KR" altLang="en-US" dirty="0"/>
              <a:t>입력 게이트</a:t>
            </a:r>
            <a:r>
              <a:rPr lang="en-US" altLang="ko-KR" dirty="0"/>
              <a:t>, </a:t>
            </a:r>
            <a:r>
              <a:rPr lang="ko-KR" altLang="en-US" dirty="0"/>
              <a:t>출력 게이트</a:t>
            </a:r>
            <a:r>
              <a:rPr lang="en-US" altLang="ko-KR" dirty="0"/>
              <a:t>, </a:t>
            </a:r>
            <a:r>
              <a:rPr lang="ko-KR" altLang="en-US" dirty="0"/>
              <a:t>삭제 게이트로 구성된다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셀은 임의의 시점에 대한 값을 기억하고 세 개의 게이트</a:t>
            </a:r>
            <a:r>
              <a:rPr lang="en-US" altLang="ko-KR" dirty="0"/>
              <a:t>(</a:t>
            </a:r>
            <a:r>
              <a:rPr lang="ko-KR" altLang="en-US" dirty="0"/>
              <a:t>입력 게이트</a:t>
            </a:r>
            <a:r>
              <a:rPr lang="en-US" altLang="ko-KR" dirty="0"/>
              <a:t>, </a:t>
            </a:r>
            <a:r>
              <a:rPr lang="ko-KR" altLang="en-US" dirty="0"/>
              <a:t>망각 게이트</a:t>
            </a:r>
            <a:r>
              <a:rPr lang="en-US" altLang="ko-KR" dirty="0"/>
              <a:t>, </a:t>
            </a:r>
            <a:r>
              <a:rPr lang="ko-KR" altLang="en-US" dirty="0"/>
              <a:t>출력 게이트</a:t>
            </a:r>
            <a:r>
              <a:rPr lang="en-US" altLang="ko-KR" dirty="0"/>
              <a:t>)</a:t>
            </a:r>
            <a:r>
              <a:rPr lang="ko-KR" altLang="en-US" dirty="0"/>
              <a:t>는 셀로 들어오고 나가는 정보의 흐름을 조절한다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FE63B-F315-4D25-B3EE-C4292D26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60" y="3848100"/>
            <a:ext cx="74961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DE-54D2-494C-B056-4D8293DD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1D3C7-118F-4964-87A0-88A351B483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주된 빌딩 블록은 게이트</a:t>
            </a:r>
            <a:r>
              <a:rPr lang="en-US" altLang="ko-KR" dirty="0"/>
              <a:t>(gate)</a:t>
            </a:r>
            <a:r>
              <a:rPr lang="ko-KR" altLang="en-US" dirty="0"/>
              <a:t>이다</a:t>
            </a:r>
            <a:r>
              <a:rPr lang="en-US" altLang="ko-KR" dirty="0"/>
              <a:t>. LSTM </a:t>
            </a:r>
            <a:r>
              <a:rPr lang="ko-KR" altLang="en-US" dirty="0"/>
              <a:t>안의 정보들은 게이트를 통하여 추가되거나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C4C24-46E1-4DEE-9CC9-3D736896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695575"/>
            <a:ext cx="1838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4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2B3D-F001-4953-B7CF-5BAAD085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저장 연산은 셀 상태에 </a:t>
            </a:r>
            <a:r>
              <a:rPr lang="ko-KR" altLang="en-US" dirty="0" err="1"/>
              <a:t>관련있는</a:t>
            </a:r>
            <a:r>
              <a:rPr lang="en-US" altLang="ko-KR" dirty="0"/>
              <a:t>, </a:t>
            </a:r>
            <a:r>
              <a:rPr lang="ko-KR" altLang="en-US" dirty="0"/>
              <a:t>새로운 정보를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71F00-F46C-4DE8-975A-63F81B22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00808"/>
            <a:ext cx="3533775" cy="2390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21A3E-877C-43AB-B927-204FB8A6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71" y="4341316"/>
            <a:ext cx="3048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1EA5-2302-448F-8D65-5D8F5D69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신경망 </a:t>
            </a:r>
            <a:r>
              <a:rPr lang="en-US" altLang="ko-KR" dirty="0"/>
              <a:t>vs </a:t>
            </a:r>
            <a:r>
              <a:rPr lang="ko-KR" altLang="en-US" dirty="0"/>
              <a:t>순환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A0D93-D27B-470A-B178-CAF23A25F9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앞에서 학습한 표준 신경망을 사용하여도 어느 정도 예측이 가능하지만</a:t>
            </a:r>
            <a:r>
              <a:rPr lang="en-US" altLang="ko-KR" dirty="0"/>
              <a:t>, </a:t>
            </a:r>
            <a:r>
              <a:rPr lang="ko-KR" altLang="en-US" dirty="0"/>
              <a:t>표준 신경망은 멀리 떨어진 과거의 데이터를 잘 기억하지는 못한다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표준 신경망의 구조를 순차 데이터를 잘 처리하게끔 변경하는 것이 필요하다</a:t>
            </a:r>
            <a:r>
              <a:rPr lang="en-US" altLang="ko-KR" dirty="0"/>
              <a:t>. </a:t>
            </a:r>
            <a:r>
              <a:rPr lang="ko-KR" altLang="en-US" dirty="0"/>
              <a:t>이것이 바로 순환 신경망</a:t>
            </a:r>
            <a:r>
              <a:rPr lang="en-US" altLang="ko-KR" dirty="0"/>
              <a:t>(RNN: recurrent neural network)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55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6517-072A-4125-BFC4-FFEA2B35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삭제 연산은 예전 상태 중에서 일부 관련이 없는 정보를 지우는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C4179-8348-4E78-AC22-A4C93A0F85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SandSm"/>
              </a:rPr>
              <a:t>삭제 게이트는 기억을 삭제하기 위한 게이트이다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현재 시점의 입력 </a:t>
            </a:r>
            <a:r>
              <a:rPr lang="en-US" altLang="ko-KR" sz="1800" b="0" i="1" u="none" strike="noStrike" baseline="0" dirty="0" err="1">
                <a:latin typeface="MMaCenturyK-Italic"/>
              </a:rPr>
              <a:t>xt</a:t>
            </a:r>
            <a:r>
              <a:rPr lang="ko-KR" altLang="en-US" sz="1800" b="0" i="0" u="none" strike="noStrike" baseline="0" dirty="0">
                <a:latin typeface="SandSm"/>
              </a:rPr>
              <a:t>와 이전 은닉상태 </a:t>
            </a:r>
            <a:r>
              <a:rPr lang="en-US" altLang="ko-KR" sz="1800" b="0" i="1" u="none" strike="noStrike" baseline="0" dirty="0">
                <a:latin typeface="MMaCenturyK-Italic"/>
              </a:rPr>
              <a:t>ht</a:t>
            </a:r>
            <a:r>
              <a:rPr lang="en-US" altLang="ko-KR" sz="1800" b="0" i="0" u="none" strike="noStrike" baseline="0" dirty="0">
                <a:latin typeface="MMaCenturyK-Regular"/>
              </a:rPr>
              <a:t>-1</a:t>
            </a:r>
            <a:r>
              <a:rPr lang="ko-KR" altLang="en-US" sz="1800" b="0" i="0" u="none" strike="noStrike" baseline="0" dirty="0">
                <a:latin typeface="SandSm"/>
              </a:rPr>
              <a:t>이  </a:t>
            </a:r>
            <a:r>
              <a:rPr lang="ko-KR" altLang="en-US" sz="1800" b="0" i="0" u="none" strike="noStrike" baseline="0" dirty="0" err="1">
                <a:latin typeface="SandSm"/>
              </a:rPr>
              <a:t>시그모이드</a:t>
            </a:r>
            <a:r>
              <a:rPr lang="ko-KR" altLang="en-US" sz="1800" b="0" i="0" u="none" strike="noStrike" baseline="0" dirty="0">
                <a:latin typeface="SandSm"/>
              </a:rPr>
              <a:t> 함수를 거친다</a:t>
            </a:r>
            <a:r>
              <a:rPr lang="en-US" altLang="ko-KR" sz="1800" b="0" i="0" u="none" strike="noStrike" baseline="0" dirty="0">
                <a:latin typeface="SandSm"/>
              </a:rPr>
              <a:t>. 0</a:t>
            </a:r>
            <a:r>
              <a:rPr lang="ko-KR" altLang="en-US" sz="1800" b="0" i="0" u="none" strike="noStrike" baseline="0" dirty="0">
                <a:latin typeface="SandSm"/>
              </a:rPr>
              <a:t>과 </a:t>
            </a:r>
            <a:r>
              <a:rPr lang="en-US" altLang="ko-KR" sz="1800" b="0" i="0" u="none" strike="noStrike" baseline="0" dirty="0">
                <a:latin typeface="SandSm"/>
              </a:rPr>
              <a:t>1 </a:t>
            </a:r>
            <a:r>
              <a:rPr lang="ko-KR" altLang="en-US" sz="1800" b="0" i="0" u="none" strike="noStrike" baseline="0" dirty="0">
                <a:latin typeface="SandSm"/>
              </a:rPr>
              <a:t>사이의 값이 출력되는데 이 값이 바로 셀 상태에서 </a:t>
            </a:r>
            <a:r>
              <a:rPr lang="ko-KR" altLang="en-US" sz="1800" b="0" i="0" u="none" strike="noStrike" baseline="0" dirty="0" err="1">
                <a:latin typeface="SandSm"/>
              </a:rPr>
              <a:t>삭제를결정하는</a:t>
            </a:r>
            <a:r>
              <a:rPr lang="ko-KR" altLang="en-US" sz="1800" b="0" i="0" u="none" strike="noStrike" baseline="0" dirty="0">
                <a:latin typeface="SandSm"/>
              </a:rPr>
              <a:t> 값이다</a:t>
            </a:r>
            <a:r>
              <a:rPr lang="en-US" altLang="ko-KR" sz="1800" b="0" i="0" u="none" strike="noStrike" baseline="0" dirty="0">
                <a:latin typeface="SandSm"/>
              </a:rPr>
              <a:t>. 0</a:t>
            </a:r>
            <a:r>
              <a:rPr lang="ko-KR" altLang="en-US" sz="1800" b="0" i="0" u="none" strike="noStrike" baseline="0" dirty="0">
                <a:latin typeface="SandSm"/>
              </a:rPr>
              <a:t>에 가까우면 기억이 많이 삭제될 것이고 </a:t>
            </a:r>
            <a:r>
              <a:rPr lang="en-US" altLang="ko-KR" sz="1800" b="0" i="0" u="none" strike="noStrike" baseline="0" dirty="0">
                <a:latin typeface="SandSm"/>
              </a:rPr>
              <a:t>1</a:t>
            </a:r>
            <a:r>
              <a:rPr lang="ko-KR" altLang="en-US" sz="1800" b="0" i="0" u="none" strike="noStrike" baseline="0" dirty="0">
                <a:latin typeface="SandSm"/>
              </a:rPr>
              <a:t>에 가까우면 정보들이 많이 살아남는다</a:t>
            </a:r>
            <a:r>
              <a:rPr lang="en-US" altLang="ko-KR" sz="1800" b="0" i="0" u="none" strike="noStrike" baseline="0" dirty="0">
                <a:latin typeface="SandSm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8C6E3-016E-43AD-B437-FB750307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876550"/>
            <a:ext cx="3829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65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5A4B-BF01-4665-A5D5-43B88265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업데이트 연산은 선택적으로 셀 상태 값을 업데이트하는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9DDCF-3E11-477D-808C-2793179AB6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SandSm"/>
              </a:rPr>
              <a:t>LSTM</a:t>
            </a:r>
            <a:r>
              <a:rPr lang="ko-KR" altLang="en-US" sz="1800" b="0" i="0" u="none" strike="noStrike" baseline="0" dirty="0">
                <a:latin typeface="SandSm"/>
              </a:rPr>
              <a:t>에서 장기 기억이 저장되는 곳이 셀 상태 </a:t>
            </a:r>
            <a:r>
              <a:rPr lang="en-US" altLang="ko-KR" sz="1800" b="0" i="1" u="none" strike="noStrike" baseline="0" dirty="0" err="1">
                <a:latin typeface="MMaCenturyK-Italic"/>
              </a:rPr>
              <a:t>ct</a:t>
            </a:r>
            <a:r>
              <a:rPr lang="ko-KR" altLang="en-US" sz="1800" b="0" i="0" u="none" strike="noStrike" baseline="0" dirty="0">
                <a:latin typeface="SandSm"/>
              </a:rPr>
              <a:t>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여기서는 셀 상태를 계산한다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먼저 셀상태에 삭제 게이트를 통하여 들어온 값을 곱해서 일부 기억을 삭제한다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여기에 입력 게이트를 통한 값을 더해준다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즉 입력 게이트에서 선택된 기억이 추가되는 것이다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SandSm"/>
              </a:rPr>
              <a:t>삭제 게이트는 이전 시점의 입력을 얼마나 기억할지를 결정하고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입력 게이트는 현재 시점의 입력을 얼마나 기억할지를 결정한다</a:t>
            </a:r>
            <a:r>
              <a:rPr lang="en-US" altLang="ko-KR" sz="1800" b="0" i="0" u="none" strike="noStrike" baseline="0" dirty="0">
                <a:latin typeface="SandSm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E4571-7BD3-48F6-AE56-1D968799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71844"/>
            <a:ext cx="3733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13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830D2-9407-47D1-8601-DFA220BA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8F8F-DDCB-4940-A5CB-E4F722D32E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출력 게이트는 현재 시점의 </a:t>
            </a:r>
            <a:r>
              <a:rPr lang="ko-KR" altLang="en-US" dirty="0" err="1"/>
              <a:t>입력값과</a:t>
            </a:r>
            <a:r>
              <a:rPr lang="ko-KR" altLang="en-US" dirty="0"/>
              <a:t> 이전 시점의 은닉 상태에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적용한다</a:t>
            </a:r>
            <a:r>
              <a:rPr lang="en-US" altLang="ko-KR" dirty="0"/>
              <a:t>.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결과 값은 다음 시점의 은닉 상태를 결정하는 일에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80E9A-3D46-4457-8787-C0D154C5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68960"/>
            <a:ext cx="3886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6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8D15A-4888-4DBE-8610-76C562F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 문제 해결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A78C19-765E-4416-AE36-362D9D2532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2962" y="2024062"/>
            <a:ext cx="7458075" cy="2809875"/>
          </a:xfrm>
        </p:spPr>
      </p:pic>
    </p:spTree>
    <p:extLst>
      <p:ext uri="{BB962C8B-B14F-4D97-AF65-F5344CB8AC3E}">
        <p14:creationId xmlns:p14="http://schemas.microsoft.com/office/powerpoint/2010/main" val="2219360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2E0C-E0E7-4764-A9BB-FF63B1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케라스에서의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91E4E-C092-48A6-89F6-F240AF6DB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19008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inputs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tf.random.normal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([32, 10, 8])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lstm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tf.keras.layers.LSTM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(4) # 4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개의 셀을 가진다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output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lstm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(inputs)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output.shape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print(output)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C73223-D54B-4F13-9F20-161C4783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717032"/>
            <a:ext cx="815340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(32, 4)</a:t>
            </a:r>
          </a:p>
        </p:txBody>
      </p:sp>
    </p:spTree>
    <p:extLst>
      <p:ext uri="{BB962C8B-B14F-4D97-AF65-F5344CB8AC3E}">
        <p14:creationId xmlns:p14="http://schemas.microsoft.com/office/powerpoint/2010/main" val="1785867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E49066-169D-44B2-B405-F1744970F8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2668" y="1600200"/>
            <a:ext cx="6713613" cy="4495800"/>
          </a:xfrm>
        </p:spPr>
      </p:pic>
    </p:spTree>
    <p:extLst>
      <p:ext uri="{BB962C8B-B14F-4D97-AF65-F5344CB8AC3E}">
        <p14:creationId xmlns:p14="http://schemas.microsoft.com/office/powerpoint/2010/main" val="3826657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E6785F-667E-41FB-8588-32E0F795D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9000" y="2600325"/>
            <a:ext cx="7600950" cy="2495550"/>
          </a:xfrm>
        </p:spPr>
      </p:pic>
    </p:spTree>
    <p:extLst>
      <p:ext uri="{BB962C8B-B14F-4D97-AF65-F5344CB8AC3E}">
        <p14:creationId xmlns:p14="http://schemas.microsoft.com/office/powerpoint/2010/main" val="3661667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BEF88D-E232-4342-890A-267A647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700808"/>
            <a:ext cx="8153400" cy="46371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FinanceDataReader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fdr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samsung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fdr.DataReader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('005930', '2016')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samsung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openValues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samsung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[['Open']]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sklearn.preprocessing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MinMaxScaler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scaler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MinMaxScaler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feature_range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(0, 1))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scaled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scaler.fit_transform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openValues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TEST_SIZE = 200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train_data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scaled[:-TEST_SIZE]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scaled[-TEST_SIZE:]</a:t>
            </a:r>
          </a:p>
        </p:txBody>
      </p:sp>
    </p:spTree>
    <p:extLst>
      <p:ext uri="{BB962C8B-B14F-4D97-AF65-F5344CB8AC3E}">
        <p14:creationId xmlns:p14="http://schemas.microsoft.com/office/powerpoint/2010/main" val="33635803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BEF88D-E232-4342-890A-267A647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27649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def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(data, window):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train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target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range(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(data)-window):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train.append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i:i+window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target.append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i+window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return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(train),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(target)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train_data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30)</a:t>
            </a:r>
          </a:p>
        </p:txBody>
      </p:sp>
    </p:spTree>
    <p:extLst>
      <p:ext uri="{BB962C8B-B14F-4D97-AF65-F5344CB8AC3E}">
        <p14:creationId xmlns:p14="http://schemas.microsoft.com/office/powerpoint/2010/main" val="561525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BEF88D-E232-4342-890A-267A647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37730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Dense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LSTM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(LSTM(16,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input_shape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X_train.shape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[1], 1),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activation='tanh',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return_sequences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=False)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(Dense(1))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(optimizer = 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loss = 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mean_squared_error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epochs = 100,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16)</a:t>
            </a:r>
          </a:p>
        </p:txBody>
      </p:sp>
    </p:spTree>
    <p:extLst>
      <p:ext uri="{BB962C8B-B14F-4D97-AF65-F5344CB8AC3E}">
        <p14:creationId xmlns:p14="http://schemas.microsoft.com/office/powerpoint/2010/main" val="23844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C597-9F5C-49D3-A0C9-FCA1AB9B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신경망의 응용 분야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30A9B1-125B-463F-BDE3-FD6AEE688E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88840"/>
            <a:ext cx="8153400" cy="2343008"/>
          </a:xfrm>
        </p:spPr>
      </p:pic>
    </p:spTree>
    <p:extLst>
      <p:ext uri="{BB962C8B-B14F-4D97-AF65-F5344CB8AC3E}">
        <p14:creationId xmlns:p14="http://schemas.microsoft.com/office/powerpoint/2010/main" val="684905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를 이용한 주가 예측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BEF88D-E232-4342-890A-267A647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00200"/>
            <a:ext cx="8153400" cy="28369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pred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=(12, 9))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label='stock price')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(pred, label='predicted stock price')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plt.legend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924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0068-B542-4E17-B8DD-4F83165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066B37-7A44-4EEB-AA08-0B092D8FB2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28873" y="1600200"/>
            <a:ext cx="6121204" cy="4495800"/>
          </a:xfrm>
        </p:spPr>
      </p:pic>
    </p:spTree>
    <p:extLst>
      <p:ext uri="{BB962C8B-B14F-4D97-AF65-F5344CB8AC3E}">
        <p14:creationId xmlns:p14="http://schemas.microsoft.com/office/powerpoint/2010/main" val="2176021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RNN(Recurrent Neural Network)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은 시계열 또는 자연어와 같은 시퀀스 데이터를 모델링하는 데 강력한 신경망이다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RNN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은 시간을 통하여 오차를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역전파하여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학습한다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이것을 시간에 따른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역전파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(BPTT)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라고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Keras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에는 세 가지 내장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RNN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레이어가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keras.layers.SimpleRNN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는 이전 시간 단계의 출력이 다음 시간단계로 공급되는 완전히 연결된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RNN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keras.layers.GRU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Cho et al.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등에 의하여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2014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년에서 처음으로 제안되었다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keras.layers.LSTM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1997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Hochreiter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&amp;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Schmidhuber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에 의하여 처음으로 제안되었다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RNN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은 음악 생성이나 기계 번역 등에 사용할 수 있고 주가 예측이나 텍스트 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기후 예측과 같은 분야에도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32F1-E5BF-4B55-B4E2-6C3E67AD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구체적인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9EF7-79DE-46FD-8A55-BAB286C6F7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 중의 빈칸을 예측하는 문제를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순환 신경망의 기능</a:t>
            </a:r>
            <a:endParaRPr lang="en-US" altLang="ko-KR" dirty="0"/>
          </a:p>
          <a:p>
            <a:pPr lvl="1"/>
            <a:r>
              <a:rPr lang="ko-KR" altLang="en-US" dirty="0"/>
              <a:t>가변 길이의 입력을 처리할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장기 의존성을 추적할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순서에 대한 정보를 유지해야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시퀀스 전체의 파라미터를 공유할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3304D6-A212-44F5-B4A9-646BF006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11317"/>
            <a:ext cx="5616624" cy="13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12B4-CB1F-40F8-8D2D-7E00D6CD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데이터의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B7F29-4B6E-4CAF-AF08-D0B2773458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 데이터</a:t>
            </a:r>
            <a:r>
              <a:rPr lang="en-US" altLang="ko-KR" dirty="0"/>
              <a:t>: </a:t>
            </a:r>
            <a:r>
              <a:rPr lang="ko-KR" altLang="en-US" dirty="0"/>
              <a:t>본격적으로 순환 신경망을 학습시키는 데 사용되는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2FB7C-A2D1-4F92-BFD3-43A88C48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62" y="2780928"/>
            <a:ext cx="7432690" cy="1512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5022E8-C56D-473C-AD2A-03B0F92F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5" y="4636007"/>
            <a:ext cx="7581897" cy="8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C110E-CD8B-4E15-80AD-23022508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17E5-3056-4590-AE8E-0F2CBC0BBA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 신경망을 학습시키려면 위의 데이터를 일정한 길이로 잘라서 여러 개의 훈련 샘플을 만들어야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F854F-3BAD-4EE7-BE1B-C13A650F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77412"/>
            <a:ext cx="7200800" cy="15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3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3394</TotalTime>
  <Words>2727</Words>
  <Application>Microsoft Office PowerPoint</Application>
  <PresentationFormat>화면 슬라이드 쇼(4:3)</PresentationFormat>
  <Paragraphs>302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76" baseType="lpstr">
      <vt:lpstr>MMaCenturyK-Italic</vt:lpstr>
      <vt:lpstr>MMaCenturyK-Regular</vt:lpstr>
      <vt:lpstr>SandSm</vt:lpstr>
      <vt:lpstr>맑은 고딕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11장 순환 신경망</vt:lpstr>
      <vt:lpstr>학습 목표</vt:lpstr>
      <vt:lpstr>순차 데이터(시계열 데이터)</vt:lpstr>
      <vt:lpstr>순차 데이터</vt:lpstr>
      <vt:lpstr>표준 신경망 vs 순환 신경망</vt:lpstr>
      <vt:lpstr>순환 신경망의 응용 분야</vt:lpstr>
      <vt:lpstr>구체적인 예</vt:lpstr>
      <vt:lpstr>순환 데이터의 이해</vt:lpstr>
      <vt:lpstr>순환 데이터</vt:lpstr>
      <vt:lpstr>순환 데이터</vt:lpstr>
      <vt:lpstr>예제: 데이터를 다운로드하고 그래프로 그려보자.</vt:lpstr>
      <vt:lpstr>예제: 데이터를 다운로드하고 그래프로 그려보자.</vt:lpstr>
      <vt:lpstr>예제: 데이터를 다운로드하고 그래프로 그려보자.</vt:lpstr>
      <vt:lpstr>PowerPoint 프레젠테이션</vt:lpstr>
      <vt:lpstr>PowerPoint 프레젠테이션</vt:lpstr>
      <vt:lpstr>실행 결과</vt:lpstr>
      <vt:lpstr>RNN의 구조</vt:lpstr>
      <vt:lpstr>다음 단어를 예측하는 RNN</vt:lpstr>
      <vt:lpstr>순환 신경망을 펼쳐 놓은 그림</vt:lpstr>
      <vt:lpstr>참고</vt:lpstr>
      <vt:lpstr>RNN의 동작</vt:lpstr>
      <vt:lpstr>RNN의 동작</vt:lpstr>
      <vt:lpstr>RNN의 유형</vt:lpstr>
      <vt:lpstr>일대일(One to One)</vt:lpstr>
      <vt:lpstr>일대다(One to Many)</vt:lpstr>
      <vt:lpstr>다대일(Many to One)</vt:lpstr>
      <vt:lpstr>다대다(Many to Many)</vt:lpstr>
      <vt:lpstr>RNN의 순방향 패스</vt:lpstr>
      <vt:lpstr>RNN의 순방향 패스</vt:lpstr>
      <vt:lpstr>RNN의 순방향 패스</vt:lpstr>
      <vt:lpstr>RNN의 순방향 패스 알고리즘</vt:lpstr>
      <vt:lpstr>케라스에서의 RNN</vt:lpstr>
      <vt:lpstr>RNN에서의 입력 형상</vt:lpstr>
      <vt:lpstr>메모리 셀의 각 시점에서의 모든 은닉 상태값을 반환받고 싶으면</vt:lpstr>
      <vt:lpstr>시간에 따른 역전파(BPTT)</vt:lpstr>
      <vt:lpstr>그래디언트 역전파 과정</vt:lpstr>
      <vt:lpstr>문제 발생</vt:lpstr>
      <vt:lpstr>그래디언트 소실 문제</vt:lpstr>
      <vt:lpstr>그래디언트 소실 방안</vt:lpstr>
      <vt:lpstr>그래디언트 폭증 방안</vt:lpstr>
      <vt:lpstr>예제: 사인파 예측 프로그램</vt:lpstr>
      <vt:lpstr>예제: 사인파 예측 프로그램</vt:lpstr>
      <vt:lpstr>실행 결과</vt:lpstr>
      <vt:lpstr>예제: 사인파 예측 프로그램</vt:lpstr>
      <vt:lpstr>실행 결과</vt:lpstr>
      <vt:lpstr>LSTM 신경망</vt:lpstr>
      <vt:lpstr>LSTM(Long short-term memory)</vt:lpstr>
      <vt:lpstr>게이트</vt:lpstr>
      <vt:lpstr>저장 연산은 셀 상태에 관련있는, 새로운 정보를 저장</vt:lpstr>
      <vt:lpstr>삭제 연산은 예전 상태 중에서 일부 관련이 없는 정보를 지우는 것</vt:lpstr>
      <vt:lpstr>업데이트 연산은 선택적으로 셀 상태 값을 업데이트하는 것</vt:lpstr>
      <vt:lpstr>출력 연산</vt:lpstr>
      <vt:lpstr>그래디언트 소실 문제 해결</vt:lpstr>
      <vt:lpstr>케라스에서의 LSTM</vt:lpstr>
      <vt:lpstr>예제: Keras를 이용한 주가 예측</vt:lpstr>
      <vt:lpstr>예제: Keras를 이용한 주가 예측</vt:lpstr>
      <vt:lpstr>예제: Keras를 이용한 주가 예측</vt:lpstr>
      <vt:lpstr>예제: Keras를 이용한 주가 예측</vt:lpstr>
      <vt:lpstr>예제: Keras를 이용한 주가 예측</vt:lpstr>
      <vt:lpstr>예제: Keras를 이용한 주가 예측</vt:lpstr>
      <vt:lpstr>실행 결과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천 인국</cp:lastModifiedBy>
  <cp:revision>1027</cp:revision>
  <dcterms:created xsi:type="dcterms:W3CDTF">2012-03-12T19:09:15Z</dcterms:created>
  <dcterms:modified xsi:type="dcterms:W3CDTF">2021-07-29T04:14:40Z</dcterms:modified>
</cp:coreProperties>
</file>