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  <p:sldMasterId id="2147483871" r:id="rId2"/>
  </p:sldMasterIdLst>
  <p:notesMasterIdLst>
    <p:notesMasterId r:id="rId71"/>
  </p:notesMasterIdLst>
  <p:sldIdLst>
    <p:sldId id="256" r:id="rId3"/>
    <p:sldId id="272" r:id="rId4"/>
    <p:sldId id="515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514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48" r:id="rId39"/>
    <p:sldId id="549" r:id="rId40"/>
    <p:sldId id="554" r:id="rId41"/>
    <p:sldId id="550" r:id="rId42"/>
    <p:sldId id="551" r:id="rId43"/>
    <p:sldId id="552" r:id="rId44"/>
    <p:sldId id="553" r:id="rId45"/>
    <p:sldId id="555" r:id="rId46"/>
    <p:sldId id="556" r:id="rId47"/>
    <p:sldId id="557" r:id="rId48"/>
    <p:sldId id="558" r:id="rId49"/>
    <p:sldId id="560" r:id="rId50"/>
    <p:sldId id="561" r:id="rId51"/>
    <p:sldId id="559" r:id="rId52"/>
    <p:sldId id="562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75" r:id="rId66"/>
    <p:sldId id="576" r:id="rId67"/>
    <p:sldId id="577" r:id="rId68"/>
    <p:sldId id="300" r:id="rId69"/>
    <p:sldId id="435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1EC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>
      <p:cViewPr varScale="1">
        <p:scale>
          <a:sx n="114" d="100"/>
          <a:sy n="114" d="100"/>
        </p:scale>
        <p:origin x="13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EC68B-29CE-4783-841F-AF99422E62E1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C166A-B78B-43E5-A1C2-EC1E35CC91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13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2492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35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43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76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01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3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8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997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171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77188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3924300" cy="5181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82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4299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00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95933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3765408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958971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354103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7958737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80443828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9034420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951147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0360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142434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58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59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4730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2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69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3527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53924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2E1641-4D1D-4CB4-B77A-7A1830286FA7}" type="datetimeFigureOut">
              <a:rPr lang="ko-KR" altLang="en-US" smtClean="0"/>
              <a:t>2021-07-29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B131CD4-ABA7-4106-A5CA-AF5464DDED7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627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  <p:sldLayoutId id="2147483865" r:id="rId13"/>
    <p:sldLayoutId id="2147483866" r:id="rId14"/>
    <p:sldLayoutId id="2147483867" r:id="rId15"/>
    <p:sldLayoutId id="2147483868" r:id="rId16"/>
    <p:sldLayoutId id="2147483869" r:id="rId17"/>
    <p:sldLayoutId id="2147483870" r:id="rId18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0DE7D8C-454A-43DC-8947-7671D5C99DA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511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자연어 처리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8554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2BC6F-DA29-4575-BD5D-705790773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구두점 제거하기</a:t>
            </a:r>
            <a:r>
              <a:rPr lang="en-US" altLang="ko-KR" dirty="0"/>
              <a:t>(</a:t>
            </a:r>
            <a:r>
              <a:rPr lang="ko-KR" altLang="en-US" dirty="0"/>
              <a:t>정제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13F1C1-CD78-4BC5-B96E-4110136F6A4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만약 토큰화 결과에 구두점이 포함되어 있다면 삭제하는 것이 좋다</a:t>
            </a:r>
            <a:r>
              <a:rPr lang="en-US" altLang="ko-KR" dirty="0"/>
              <a:t>. </a:t>
            </a:r>
            <a:r>
              <a:rPr lang="ko-KR" altLang="en-US" dirty="0"/>
              <a:t>일반적으로 구두점들은 자연어 처리에 도움이 되지 않기 때문이다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20A9E7-2F9F-482D-A65D-A01C764CD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429644"/>
            <a:ext cx="8153400" cy="1935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word_tokenize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tokens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("Hello World!, This is a dog.")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문자나 숫자인 경우에만 단어를 리스트에 추가한다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words = [word for word in tokens if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word.isalpha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print(words)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A48F276-F0C3-4F94-A169-46815CAA5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56" y="4545767"/>
            <a:ext cx="8153400" cy="64878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['Hello', 'World', 'This', 'is', 'a', 'dog']</a:t>
            </a:r>
          </a:p>
        </p:txBody>
      </p:sp>
    </p:spTree>
    <p:extLst>
      <p:ext uri="{BB962C8B-B14F-4D97-AF65-F5344CB8AC3E}">
        <p14:creationId xmlns:p14="http://schemas.microsoft.com/office/powerpoint/2010/main" val="351419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불용어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E5D17-36D2-4301-BB89-D25B5FF65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자연어 처리를 하기 전에 말뭉치에서 자연어 분석에 도움에 되지 않는 토큰들을 제거하는 작업이 필요하다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불용어</a:t>
            </a:r>
            <a:r>
              <a:rPr lang="en-US" altLang="ko-KR" dirty="0"/>
              <a:t>(</a:t>
            </a:r>
            <a:r>
              <a:rPr lang="en-US" altLang="ko-KR" dirty="0" err="1"/>
              <a:t>stopword</a:t>
            </a:r>
            <a:r>
              <a:rPr lang="en-US" altLang="ko-KR" dirty="0"/>
              <a:t>)</a:t>
            </a:r>
            <a:r>
              <a:rPr lang="ko-KR" altLang="en-US" dirty="0"/>
              <a:t>는 문장에 많이 등장하지만 큰 의미가 없는 단어들이다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429000"/>
            <a:ext cx="8153400" cy="1935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nltk.download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punkt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nltk.download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stopwords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nltk.corpus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stopwords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stopwords.words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english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')[:20])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E01AC7F-2C7C-4140-82AE-70429BD4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64" y="5545123"/>
            <a:ext cx="8153400" cy="98022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'me', 'my', 'myself', 'we', 'our', 'ours', 'ourselves', 'you', "you're",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"you've", "you'll", "you'd", 'your', 'yours', 'yourself', 'yourselves', 'he', 'him',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'his']</a:t>
            </a:r>
          </a:p>
        </p:txBody>
      </p:sp>
    </p:spTree>
    <p:extLst>
      <p:ext uri="{BB962C8B-B14F-4D97-AF65-F5344CB8AC3E}">
        <p14:creationId xmlns:p14="http://schemas.microsoft.com/office/powerpoint/2010/main" val="304676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NLTK</a:t>
            </a:r>
            <a:r>
              <a:rPr lang="ko-KR" altLang="en-US" dirty="0"/>
              <a:t>를 이용한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E5D17-36D2-4301-BB89-D25B5FF65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NLTK </a:t>
            </a:r>
            <a:r>
              <a:rPr lang="ko-KR" altLang="en-US" dirty="0"/>
              <a:t>라이브러리에는 토큰화를 시킬 수 있는 함수 </a:t>
            </a:r>
            <a:r>
              <a:rPr lang="en-US" altLang="ko-KR" dirty="0" err="1"/>
              <a:t>word_tokenize</a:t>
            </a:r>
            <a:r>
              <a:rPr lang="en-US" altLang="ko-KR" dirty="0"/>
              <a:t>()</a:t>
            </a:r>
            <a:r>
              <a:rPr lang="ko-KR" altLang="en-US" dirty="0"/>
              <a:t>가 포함되어 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62" y="2461270"/>
            <a:ext cx="8153400" cy="19354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nltk.download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punkt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 # ①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# ②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 = "This is a dog." # ③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(text))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E01AC7F-2C7C-4140-82AE-70429BD4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62" y="4658579"/>
            <a:ext cx="8153400" cy="498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['This', 'is', 'a', 'dog', '.']</a:t>
            </a:r>
          </a:p>
        </p:txBody>
      </p:sp>
    </p:spTree>
    <p:extLst>
      <p:ext uri="{BB962C8B-B14F-4D97-AF65-F5344CB8AC3E}">
        <p14:creationId xmlns:p14="http://schemas.microsoft.com/office/powerpoint/2010/main" val="2171355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NLTK</a:t>
            </a:r>
            <a:r>
              <a:rPr lang="ko-KR" altLang="en-US" dirty="0"/>
              <a:t>를 이용한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026805"/>
            <a:ext cx="8153400" cy="132777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sent_tokenize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# ①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 = "This is a house. This is a dog."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sent_tokenize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(text)) # ②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BE01AC7F-2C7C-4140-82AE-70429BD41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717032"/>
            <a:ext cx="8153400" cy="49861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['This is a house.', 'This is a dog.']</a:t>
            </a:r>
          </a:p>
        </p:txBody>
      </p:sp>
    </p:spTree>
    <p:extLst>
      <p:ext uri="{BB962C8B-B14F-4D97-AF65-F5344CB8AC3E}">
        <p14:creationId xmlns:p14="http://schemas.microsoft.com/office/powerpoint/2010/main" val="83334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8ED3D-DF42-401A-8436-C73870F37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이용한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A497E-7AD3-4ABA-9642-28A0E2DBA3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공백으로 단어를 분할한다</a:t>
            </a:r>
            <a:r>
              <a:rPr lang="en-US" altLang="ko-KR" dirty="0"/>
              <a:t>. (split =“ ”)</a:t>
            </a:r>
          </a:p>
          <a:p>
            <a:r>
              <a:rPr lang="ko-KR" altLang="en-US" dirty="0"/>
              <a:t>구두점을 필터링한다</a:t>
            </a:r>
            <a:r>
              <a:rPr lang="en-US" altLang="ko-KR" dirty="0"/>
              <a:t>. (filters = ‘!”# $ % &amp; () * +,-. / :; &lt;=&gt;? @ [\\] ^ _`{|} ~ \ t \ n’)</a:t>
            </a:r>
          </a:p>
          <a:p>
            <a:r>
              <a:rPr lang="ko-KR" altLang="en-US" dirty="0"/>
              <a:t>텍스트를 소문자로 변환한다</a:t>
            </a:r>
            <a:r>
              <a:rPr lang="en-US" altLang="ko-KR" dirty="0"/>
              <a:t>. (lower = True)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9BEF88D-E232-4342-890A-267A647DF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39" y="3745632"/>
            <a:ext cx="8153400" cy="89269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*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text_to_word_sequence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("This is a dog."))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BDD17-E072-47E1-AA19-BC45C429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039" y="4969768"/>
            <a:ext cx="8153400" cy="5760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['this', 'is', 'a', 'dog']</a:t>
            </a:r>
          </a:p>
        </p:txBody>
      </p:sp>
    </p:spTree>
    <p:extLst>
      <p:ext uri="{BB962C8B-B14F-4D97-AF65-F5344CB8AC3E}">
        <p14:creationId xmlns:p14="http://schemas.microsoft.com/office/powerpoint/2010/main" val="304192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7BFE2-D634-4A3B-9264-31114388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단어의 표현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F4D29-2D08-4700-81FC-78D30884DE4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심층 신경망이 텍스트</a:t>
            </a:r>
            <a:r>
              <a:rPr lang="en-US" altLang="ko-KR" dirty="0"/>
              <a:t>(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  <a:r>
              <a:rPr lang="ko-KR" altLang="en-US" dirty="0"/>
              <a:t>를 처리하려면 신경망이 소화할 수 있는 방식으로</a:t>
            </a:r>
            <a:r>
              <a:rPr lang="en-US" altLang="ko-KR" dirty="0"/>
              <a:t>, </a:t>
            </a:r>
            <a:r>
              <a:rPr lang="ko-KR" altLang="en-US" dirty="0"/>
              <a:t>단어를 신경망에 제공해야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정수 인코딩</a:t>
            </a:r>
            <a:endParaRPr lang="en-US" altLang="ko-KR" dirty="0"/>
          </a:p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endParaRPr lang="en-US" altLang="ko-KR" dirty="0"/>
          </a:p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256DDE-CD89-4479-805B-AB16ECD00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2922859"/>
            <a:ext cx="4186625" cy="354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8526B-7909-43C0-A50E-1247B1F1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 인코딩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A83C4-7CAE-46E1-8491-47017BE99B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우리는 고유한 숫자를 사용하여 각 단어를 인코딩할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예를 들어서 말뭉치에 단어가 </a:t>
            </a:r>
            <a:r>
              <a:rPr lang="en-US" altLang="ko-KR" dirty="0"/>
              <a:t>1,000</a:t>
            </a:r>
            <a:r>
              <a:rPr lang="ko-KR" altLang="en-US" dirty="0"/>
              <a:t>개가 있다면</a:t>
            </a:r>
            <a:r>
              <a:rPr lang="en-US" altLang="ko-KR" dirty="0"/>
              <a:t>, </a:t>
            </a:r>
            <a:r>
              <a:rPr lang="ko-KR" altLang="en-US" dirty="0"/>
              <a:t>각 단어에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1,000</a:t>
            </a:r>
            <a:r>
              <a:rPr lang="ko-KR" altLang="en-US" dirty="0"/>
              <a:t>번까지의 번호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를 매긴다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일반적으로는 단어를 빈도순으로 정렬한 후에</a:t>
            </a:r>
            <a:r>
              <a:rPr lang="en-US" altLang="ko-KR" dirty="0"/>
              <a:t>, </a:t>
            </a:r>
            <a:r>
              <a:rPr lang="ko-KR" altLang="en-US" dirty="0"/>
              <a:t>빈도가 높은 단어부터</a:t>
            </a:r>
            <a:r>
              <a:rPr lang="en-US" altLang="ko-KR" dirty="0"/>
              <a:t>, </a:t>
            </a:r>
            <a:r>
              <a:rPr lang="ko-KR" altLang="en-US" dirty="0"/>
              <a:t>번호를 차례대로 부여한다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B66EFA-4265-4970-98A2-88E4EDF9B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068960"/>
            <a:ext cx="7344816" cy="17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26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FCEA3-8F69-4E7E-8915-3D32EF58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(one-hot encoding)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4D55A3-535A-40DF-B66E-4D36C13E550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“원</a:t>
            </a:r>
            <a:r>
              <a:rPr lang="en-US" altLang="ko-KR" dirty="0"/>
              <a:t>-</a:t>
            </a:r>
            <a:r>
              <a:rPr lang="ko-KR" altLang="en-US" dirty="0"/>
              <a:t>핫</a:t>
            </a:r>
            <a:r>
              <a:rPr lang="en-US" altLang="ko-KR" dirty="0"/>
              <a:t>(one-hot)”</a:t>
            </a:r>
            <a:r>
              <a:rPr lang="ko-KR" altLang="en-US" dirty="0"/>
              <a:t>이라는 의미는</a:t>
            </a:r>
            <a:r>
              <a:rPr lang="en-US" altLang="ko-KR" dirty="0"/>
              <a:t>, </a:t>
            </a:r>
            <a:r>
              <a:rPr lang="ko-KR" altLang="en-US" dirty="0"/>
              <a:t>이진 벡터 중에서 하나만 </a:t>
            </a:r>
            <a:r>
              <a:rPr lang="en-US" altLang="ko-KR" dirty="0"/>
              <a:t>1</a:t>
            </a:r>
            <a:r>
              <a:rPr lang="ko-KR" altLang="en-US" dirty="0"/>
              <a:t>이고 나머지는 모두 </a:t>
            </a:r>
            <a:r>
              <a:rPr lang="en-US" altLang="ko-KR" dirty="0"/>
              <a:t>0</a:t>
            </a:r>
            <a:r>
              <a:rPr lang="ko-KR" altLang="en-US" dirty="0"/>
              <a:t>이라는 것을 의미한다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52F793-3243-4E76-B0D4-495B557F5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2896"/>
            <a:ext cx="6553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4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원</a:t>
            </a:r>
            <a:r>
              <a:rPr lang="en-US" altLang="ko-KR" dirty="0"/>
              <a:t>-</a:t>
            </a:r>
            <a:r>
              <a:rPr lang="ko-KR" altLang="en-US" dirty="0"/>
              <a:t>핫 인코딩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0E5D17-36D2-4301-BB89-D25B5FF65A4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NLTK </a:t>
            </a:r>
            <a:r>
              <a:rPr lang="ko-KR" altLang="en-US" dirty="0"/>
              <a:t>라이브러리에는 토큰화를 시킬 수 있는 함수 </a:t>
            </a:r>
            <a:r>
              <a:rPr lang="en-US" altLang="ko-KR" dirty="0" err="1"/>
              <a:t>word_tokenize</a:t>
            </a:r>
            <a:r>
              <a:rPr lang="en-US" altLang="ko-KR" dirty="0"/>
              <a:t>()</a:t>
            </a:r>
            <a:r>
              <a:rPr lang="ko-KR" altLang="en-US" dirty="0"/>
              <a:t>가 포함되어 있다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62" y="2461270"/>
            <a:ext cx="8153400" cy="255190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keras.utils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to_categorical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우리가 변환하고 싶은 텍스트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 = ["cat", "dog", "cat", "bird"]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 집합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total_pets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["cat", "dog", "turtle", "fish", "bird"]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print("text=", text)</a:t>
            </a:r>
          </a:p>
        </p:txBody>
      </p:sp>
    </p:spTree>
    <p:extLst>
      <p:ext uri="{BB962C8B-B14F-4D97-AF65-F5344CB8AC3E}">
        <p14:creationId xmlns:p14="http://schemas.microsoft.com/office/powerpoint/2010/main" val="319917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</a:t>
            </a:r>
            <a:r>
              <a:rPr lang="ko-KR" altLang="en-US" dirty="0"/>
              <a:t> 원</a:t>
            </a:r>
            <a:r>
              <a:rPr lang="en-US" altLang="ko-KR" dirty="0"/>
              <a:t>-</a:t>
            </a:r>
            <a:r>
              <a:rPr lang="ko-KR" altLang="en-US" dirty="0"/>
              <a:t>핫 인코딩 만들기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62" y="1772816"/>
            <a:ext cx="8153400" cy="417646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변환에 사용되는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딕셔너리를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만든다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mapping = {}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x in range(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total_pets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mapping[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total_pets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[x]] = x	#“cat"-&gt;0, "dog"-&gt;1,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print(mapping)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단어들을 순차적인 정수 인덱스로 만든다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x in range(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(text)):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text[x] = mapping[text[x]]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print("text=", text)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순차적인 정수 인덱스를 원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-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핫 인코딩으로 만든다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one_hot_encode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to_categorical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(text)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print("text=",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one_hot_encode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05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단어를 실수로 변환하는 워드 </a:t>
            </a:r>
            <a:r>
              <a:rPr lang="ko-KR" altLang="en-US" dirty="0" err="1"/>
              <a:t>임베딩을</a:t>
            </a:r>
            <a:r>
              <a:rPr lang="ko-KR" altLang="en-US" dirty="0"/>
              <a:t>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자연어 처리 시스템의 구조를 이해한다</a:t>
            </a:r>
            <a:r>
              <a:rPr lang="en-US" altLang="ko-KR" dirty="0"/>
              <a:t>.</a:t>
            </a:r>
          </a:p>
          <a:p>
            <a:pPr lvl="0" fontAlgn="base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신경망으로 다음 단어 예측하기</a:t>
            </a:r>
          </a:p>
          <a:p>
            <a:pPr lvl="0" fontAlgn="base"/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en-US" altLang="ko-KR" dirty="0" err="1"/>
              <a:t>iMdb</a:t>
            </a:r>
            <a:r>
              <a:rPr lang="en-US" altLang="ko-KR" dirty="0"/>
              <a:t> </a:t>
            </a:r>
            <a:r>
              <a:rPr lang="ko-KR" altLang="en-US" dirty="0"/>
              <a:t>영화평 구별하기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DBFA0A-ECAD-4747-8702-EE642980D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327462"/>
            <a:ext cx="5745510" cy="330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6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827F5-2DB6-4814-9220-6893FFF4F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C61FB5-5F42-4B1B-BBB2-BEF8297D0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62" y="1772816"/>
            <a:ext cx="8153400" cy="194421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text= ['cat', 'dog', 'cat', 'bird']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{'cat': 0, 'dog': 1, 'turtle': 2, 'fish': 3, 'bird': 4}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text= [0, 1, 0, 4]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text= [[1. 0. 0. 0. 0.]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[0. 1. 0. 0. 0.]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[1. 0. 0. 0. 0.]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[0. 0. 0. 0. 1.]]</a:t>
            </a:r>
          </a:p>
        </p:txBody>
      </p:sp>
    </p:spTree>
    <p:extLst>
      <p:ext uri="{BB962C8B-B14F-4D97-AF65-F5344CB8AC3E}">
        <p14:creationId xmlns:p14="http://schemas.microsoft.com/office/powerpoint/2010/main" val="21254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AE89A-45F4-42EC-9EA1-94320EBC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인코딩의 약점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B546-041E-440C-AA87-4FC7D6361F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인코딩의 최대 약점은 무엇일까</a:t>
            </a:r>
            <a:r>
              <a:rPr lang="en-US" altLang="ko-KR" dirty="0"/>
              <a:t>? </a:t>
            </a:r>
            <a:r>
              <a:rPr lang="ko-KR" altLang="en-US" dirty="0"/>
              <a:t>비효율성이다</a:t>
            </a:r>
            <a:r>
              <a:rPr lang="en-US" altLang="ko-KR" dirty="0"/>
              <a:t>. 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</a:t>
            </a:r>
            <a:r>
              <a:rPr lang="ko-KR" altLang="en-US" dirty="0" err="1"/>
              <a:t>인코딩된</a:t>
            </a:r>
            <a:r>
              <a:rPr lang="ko-KR" altLang="en-US" dirty="0"/>
              <a:t> 벡터는 희소하다</a:t>
            </a:r>
            <a:r>
              <a:rPr lang="en-US" altLang="ko-KR" dirty="0"/>
              <a:t>. </a:t>
            </a:r>
            <a:r>
              <a:rPr lang="ko-KR" altLang="en-US" dirty="0"/>
              <a:t>즉 벡터의 대부분이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예를 들어서 단어 집합에 </a:t>
            </a:r>
            <a:r>
              <a:rPr lang="en-US" altLang="ko-KR" dirty="0"/>
              <a:t>10,000</a:t>
            </a:r>
            <a:r>
              <a:rPr lang="ko-KR" altLang="en-US" dirty="0"/>
              <a:t>개의 단어가 있다고 가정하자</a:t>
            </a:r>
            <a:r>
              <a:rPr lang="en-US" altLang="ko-KR" dirty="0"/>
              <a:t>. </a:t>
            </a:r>
            <a:r>
              <a:rPr lang="ko-KR" altLang="en-US" dirty="0"/>
              <a:t>각 단어를 원</a:t>
            </a:r>
            <a:r>
              <a:rPr lang="en-US" altLang="ko-KR" dirty="0"/>
              <a:t>-</a:t>
            </a:r>
            <a:r>
              <a:rPr lang="ko-KR" altLang="en-US" dirty="0"/>
              <a:t>핫 인코딩하면</a:t>
            </a:r>
            <a:r>
              <a:rPr lang="en-US" altLang="ko-KR" dirty="0"/>
              <a:t>, 99.99%</a:t>
            </a:r>
            <a:r>
              <a:rPr lang="ko-KR" altLang="en-US" dirty="0"/>
              <a:t>가 </a:t>
            </a:r>
            <a:r>
              <a:rPr lang="en-US" altLang="ko-KR" dirty="0"/>
              <a:t>0</a:t>
            </a:r>
            <a:r>
              <a:rPr lang="ko-KR" altLang="en-US" dirty="0"/>
              <a:t>인 벡터가 </a:t>
            </a:r>
            <a:r>
              <a:rPr lang="en-US" altLang="ko-KR" dirty="0"/>
              <a:t>10,000</a:t>
            </a:r>
            <a:r>
              <a:rPr lang="ko-KR" altLang="en-US" dirty="0"/>
              <a:t>개가 만들어진다</a:t>
            </a:r>
            <a:endParaRPr lang="en-US" altLang="ko-KR" dirty="0"/>
          </a:p>
          <a:p>
            <a:r>
              <a:rPr lang="ko-KR" altLang="en-US" dirty="0"/>
              <a:t>각 벡터들은 단어들 간의 유사도를 표현하지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A432B1-1A95-4A97-AC5B-A42B9C1A7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12" y="4200967"/>
            <a:ext cx="6200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03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6654F-129D-4BDB-B96A-822DB94F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33999D-AA63-46CB-9DD8-230FC72B0B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r>
              <a:rPr lang="en-US" altLang="ko-KR" dirty="0"/>
              <a:t>(word embedding)</a:t>
            </a:r>
            <a:r>
              <a:rPr lang="ko-KR" altLang="en-US" dirty="0"/>
              <a:t>은 하나의 단어를 밀집 벡터</a:t>
            </a:r>
            <a:r>
              <a:rPr lang="en-US" altLang="ko-KR" dirty="0"/>
              <a:t>(dense vector)</a:t>
            </a:r>
            <a:r>
              <a:rPr lang="ko-KR" altLang="en-US" dirty="0"/>
              <a:t>로 표현하는 방법이다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단어를 표현하는 벡터들은 일반적으로 단어의 개수보다는 무척 차원이 작다</a:t>
            </a:r>
            <a:r>
              <a:rPr lang="en-US" altLang="ko-KR" dirty="0"/>
              <a:t>. </a:t>
            </a:r>
            <a:r>
              <a:rPr lang="ko-KR" altLang="en-US" dirty="0"/>
              <a:t>이들 벡터들은 효율적이고 조밀하다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이들 </a:t>
            </a:r>
            <a:r>
              <a:rPr lang="ko-KR" altLang="en-US" dirty="0" err="1"/>
              <a:t>임베딩</a:t>
            </a:r>
            <a:r>
              <a:rPr lang="ko-KR" altLang="en-US" dirty="0"/>
              <a:t> 벡터들은 학습을 통하여 훈련 데이터에서 자동으로 생성하는 것이 일반적이다</a:t>
            </a:r>
            <a:r>
              <a:rPr lang="en-US" altLang="ko-KR" dirty="0"/>
              <a:t>. </a:t>
            </a:r>
            <a:r>
              <a:rPr lang="ko-KR" altLang="en-US" dirty="0"/>
              <a:t>신경망이 주로 사용된다</a:t>
            </a:r>
          </a:p>
        </p:txBody>
      </p:sp>
    </p:spTree>
    <p:extLst>
      <p:ext uri="{BB962C8B-B14F-4D97-AF65-F5344CB8AC3E}">
        <p14:creationId xmlns:p14="http://schemas.microsoft.com/office/powerpoint/2010/main" val="788777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6654F-129D-4BDB-B96A-822DB94F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워드 </a:t>
            </a:r>
            <a:r>
              <a:rPr lang="ko-KR" altLang="en-US" dirty="0" err="1"/>
              <a:t>임베딩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EFFA0A5-73BF-4C63-83EC-8E24CEE5094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1639641"/>
            <a:ext cx="5029200" cy="1762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6647CF-545F-43EA-9028-52E490CB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610" y="3456235"/>
            <a:ext cx="64674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14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5D0DBE-9AF3-467E-BF40-7B925CA2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F5D562-E352-4234-9AFC-BA909CA46C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Word2Vec</a:t>
            </a:r>
            <a:r>
              <a:rPr lang="ko-KR" altLang="en-US" dirty="0"/>
              <a:t>은 단어 </a:t>
            </a:r>
            <a:r>
              <a:rPr lang="ko-KR" altLang="en-US" dirty="0" err="1"/>
              <a:t>임베딩의</a:t>
            </a:r>
            <a:r>
              <a:rPr lang="ko-KR" altLang="en-US" dirty="0"/>
              <a:t> 한 가지 방법이다</a:t>
            </a:r>
            <a:r>
              <a:rPr lang="en-US" altLang="ko-KR" dirty="0"/>
              <a:t>. Word2Vec</a:t>
            </a:r>
            <a:r>
              <a:rPr lang="ko-KR" altLang="en-US" dirty="0"/>
              <a:t>은 아래 다이어그램에 표시된 것처럼 텍스트 말뭉치를 입력으로 받아들이고 각 단어에 대한 벡터 표현을 출력하는 알고리즘이다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CBOW(Continuous Bag of Words) </a:t>
            </a:r>
            <a:r>
              <a:rPr lang="ko-KR" altLang="en-US" dirty="0"/>
              <a:t>모델</a:t>
            </a:r>
          </a:p>
          <a:p>
            <a:r>
              <a:rPr lang="en-US" altLang="ko-KR" dirty="0" err="1"/>
              <a:t>skipgram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B06A4F-1752-440F-8F9F-7D192515B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708920"/>
            <a:ext cx="83534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01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20D3E-5C46-47E3-8B63-2FEBA23B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CBOW vs</a:t>
            </a:r>
            <a:r>
              <a:rPr lang="ko-KR" altLang="en-US" dirty="0"/>
              <a:t> </a:t>
            </a:r>
            <a:r>
              <a:rPr lang="en-US" altLang="ko-KR" dirty="0" err="1"/>
              <a:t>skipgram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4DF4E-6E72-4983-9A02-149E33141D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r>
              <a:rPr lang="ko-KR" altLang="en-US" dirty="0"/>
              <a:t>는 주변에 있는 단어들을 가지고</a:t>
            </a:r>
            <a:r>
              <a:rPr lang="en-US" altLang="ko-KR" dirty="0"/>
              <a:t>, </a:t>
            </a:r>
            <a:r>
              <a:rPr lang="ko-KR" altLang="en-US" dirty="0"/>
              <a:t>중간에 있는 단어들을 예측하는 방법</a:t>
            </a:r>
            <a:endParaRPr lang="en-US" altLang="ko-KR" dirty="0"/>
          </a:p>
          <a:p>
            <a:r>
              <a:rPr lang="en-US" altLang="ko-KR" dirty="0" err="1"/>
              <a:t>skipgram</a:t>
            </a:r>
            <a:r>
              <a:rPr lang="ko-KR" altLang="en-US" dirty="0"/>
              <a:t>은 중간에 있는 단어로 주변 단어들을 예측하는 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90E932-B7DC-4976-9B8A-7A2D5950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2996952"/>
            <a:ext cx="7305675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3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74D0-F344-468F-BEC9-31FDCED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18067D-A78D-401D-B0FD-B99A19A5E37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9632" y="1628800"/>
            <a:ext cx="6362700" cy="4419600"/>
          </a:xfrm>
        </p:spPr>
      </p:pic>
    </p:spTree>
    <p:extLst>
      <p:ext uri="{BB962C8B-B14F-4D97-AF65-F5344CB8AC3E}">
        <p14:creationId xmlns:p14="http://schemas.microsoft.com/office/powerpoint/2010/main" val="1070416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74D0-F344-468F-BEC9-31FDCED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CBOW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F4D10D83-DA05-4CAB-A5E4-60FBCD117A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7910" y="1914525"/>
            <a:ext cx="7762875" cy="3028950"/>
          </a:xfrm>
        </p:spPr>
      </p:pic>
    </p:spTree>
    <p:extLst>
      <p:ext uri="{BB962C8B-B14F-4D97-AF65-F5344CB8AC3E}">
        <p14:creationId xmlns:p14="http://schemas.microsoft.com/office/powerpoint/2010/main" val="645580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274D0-F344-468F-BEC9-31FDCED24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skipgram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E3F06D8-493A-4663-A067-94B494E250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1375" y="2390775"/>
            <a:ext cx="7696200" cy="2914650"/>
          </a:xfrm>
        </p:spPr>
      </p:pic>
    </p:spTree>
    <p:extLst>
      <p:ext uri="{BB962C8B-B14F-4D97-AF65-F5344CB8AC3E}">
        <p14:creationId xmlns:p14="http://schemas.microsoft.com/office/powerpoint/2010/main" val="3325940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8502-0566-4A2E-9741-AE2C16A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케라스에서의</a:t>
            </a:r>
            <a:r>
              <a:rPr lang="ko-KR" altLang="en-US" dirty="0"/>
              <a:t> 자연어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0298BF-7088-4AA9-8DE1-0EB7D56FCF1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전처리와</a:t>
            </a:r>
            <a:r>
              <a:rPr lang="en-US" altLang="ko-KR" dirty="0"/>
              <a:t> </a:t>
            </a:r>
            <a:r>
              <a:rPr lang="ko-KR" altLang="en-US" dirty="0"/>
              <a:t>토큰화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BC937-2BB9-401A-8470-6D2957F7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060847"/>
            <a:ext cx="8153400" cy="237626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Tokenizer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 = Tokenizer()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text = """Deep learning is part of a broader family of machine learning methods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based on artificial neural networks with representation learning."""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t.fit_on_texts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([text])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단어집합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",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t.word_index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375ECE9-A50D-44ED-B41A-37861C7A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5085184"/>
            <a:ext cx="8153400" cy="1080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단어집합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{'learning': 1, 'of': 2, 'deep': 3, 'is': 4, 'part': 5, 'a': 6, 'broader': 7,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'family': 8, 'machine': 9, 'methods': 10, 'based': 11, 'on': 12, 'artificial': 13,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'neural': 14, 'networks': 15, 'with': 16, 'representation': 17}</a:t>
            </a:r>
          </a:p>
        </p:txBody>
      </p:sp>
    </p:spTree>
    <p:extLst>
      <p:ext uri="{BB962C8B-B14F-4D97-AF65-F5344CB8AC3E}">
        <p14:creationId xmlns:p14="http://schemas.microsoft.com/office/powerpoint/2010/main" val="85599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E3E1C-2D7A-43CE-B36E-0C922CBF8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</a:t>
            </a:r>
            <a:r>
              <a:rPr lang="ko-KR" altLang="en-US" dirty="0" err="1"/>
              <a:t>처리란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910401-CAD2-4767-9B65-B3D3FBB98E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컴퓨터가 자연어를 이해할 수 있다면</a:t>
            </a:r>
            <a:r>
              <a:rPr lang="en-US" altLang="ko-KR" dirty="0"/>
              <a:t>, </a:t>
            </a:r>
            <a:r>
              <a:rPr lang="ko-KR" altLang="en-US" dirty="0"/>
              <a:t>인간과 자연스럽게 대화하는 컴퓨터가 가능할 것이다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자연어 처리의 응용 분야 중 하나가 </a:t>
            </a:r>
            <a:r>
              <a:rPr lang="ko-KR" altLang="en-US" dirty="0" err="1"/>
              <a:t>챗봇이다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971FCB-0695-47B7-AE67-04B430FB3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935" y="3068960"/>
            <a:ext cx="66008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38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8502-0566-4A2E-9741-AE2C16A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텍스트의 정수 인코딩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BC937-2BB9-401A-8470-6D2957F7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060847"/>
            <a:ext cx="8153400" cy="72008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seq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t.texts_to_sequences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([text])[0]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print(text,"-&gt;", seq)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375ECE9-A50D-44ED-B41A-37861C7A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429000"/>
            <a:ext cx="8153400" cy="1080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Deep learning is part of a broader family of machine learning methods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based on artificial neural networks with representation learning. -&gt; [3, 1, 4,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5, 2, 6, 7, 8, 2, 9, 1, 10, 11, 12, 13, 14, 15, 16, 17, 1]</a:t>
            </a:r>
          </a:p>
        </p:txBody>
      </p:sp>
    </p:spTree>
    <p:extLst>
      <p:ext uri="{BB962C8B-B14F-4D97-AF65-F5344CB8AC3E}">
        <p14:creationId xmlns:p14="http://schemas.microsoft.com/office/powerpoint/2010/main" val="2046402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8502-0566-4A2E-9741-AE2C16A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샘플의 패딩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DC3866-8516-4FE2-9B16-8F0ABFFA6F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sz="1800" b="0" i="0" u="none" strike="noStrike" baseline="0" dirty="0">
                <a:latin typeface="SandSm"/>
              </a:rPr>
              <a:t>샘플의 길이가 다를 수 있다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SandSm"/>
              </a:rPr>
              <a:t>특히 텍스트를 문장 단위로 분리하여 신경망을 훈련시키고자 할 때 많이 발생한다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SandSm"/>
              </a:rPr>
              <a:t>보통 숫자 </a:t>
            </a:r>
            <a:r>
              <a:rPr lang="en-US" altLang="ko-KR" sz="1800" b="0" i="0" u="none" strike="noStrike" baseline="0" dirty="0">
                <a:latin typeface="SandSm"/>
              </a:rPr>
              <a:t>0</a:t>
            </a:r>
            <a:r>
              <a:rPr lang="ko-KR" altLang="en-US" sz="1800" b="0" i="0" u="none" strike="noStrike" baseline="0" dirty="0">
                <a:latin typeface="SandSm"/>
              </a:rPr>
              <a:t>을 넣어서</a:t>
            </a:r>
            <a:r>
              <a:rPr lang="en-US" altLang="ko-KR" sz="1800" b="0" i="0" u="none" strike="noStrike" baseline="0" dirty="0">
                <a:latin typeface="SandSm"/>
              </a:rPr>
              <a:t>, </a:t>
            </a:r>
            <a:r>
              <a:rPr lang="ko-KR" altLang="en-US" sz="1800" b="0" i="0" u="none" strike="noStrike" baseline="0" dirty="0">
                <a:latin typeface="SandSm"/>
              </a:rPr>
              <a:t>길이가 다른 샘플들의 길이를 맞추게 되는데 이것을 패딩</a:t>
            </a:r>
            <a:r>
              <a:rPr lang="en-US" altLang="ko-KR" sz="1800" b="0" i="0" u="none" strike="noStrike" baseline="0" dirty="0">
                <a:latin typeface="SandSm"/>
              </a:rPr>
              <a:t>(padding)</a:t>
            </a:r>
            <a:r>
              <a:rPr lang="ko-KR" altLang="en-US" sz="1800" b="0" i="0" u="none" strike="noStrike" baseline="0" dirty="0">
                <a:latin typeface="SandSm"/>
              </a:rPr>
              <a:t>이라고 한다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 err="1">
                <a:latin typeface="SandSm"/>
              </a:rPr>
              <a:t>케라스에서는</a:t>
            </a:r>
            <a:r>
              <a:rPr lang="ko-KR" altLang="en-US" sz="1800" b="0" i="0" u="none" strike="noStrike" baseline="0" dirty="0">
                <a:latin typeface="SandSm"/>
              </a:rPr>
              <a:t> </a:t>
            </a:r>
            <a:r>
              <a:rPr lang="en-US" altLang="ko-KR" sz="1800" b="0" i="0" u="none" strike="noStrike" baseline="0" dirty="0" err="1">
                <a:latin typeface="SandSm"/>
              </a:rPr>
              <a:t>pad_sequence</a:t>
            </a:r>
            <a:r>
              <a:rPr lang="en-US" altLang="ko-KR" sz="1800" b="0" i="0" u="none" strike="noStrike" baseline="0" dirty="0">
                <a:latin typeface="SandSm"/>
              </a:rPr>
              <a:t>()</a:t>
            </a:r>
            <a:r>
              <a:rPr lang="ko-KR" altLang="en-US" sz="1800" b="0" i="0" u="none" strike="noStrike" baseline="0" dirty="0">
                <a:latin typeface="SandSm"/>
              </a:rPr>
              <a:t>를 지원한다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BC937-2BB9-401A-8470-6D2957F7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43" y="3690200"/>
            <a:ext cx="8153400" cy="10801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tensorflow.keras.preprocessing.sequence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([[7, 8, 9], [1, 2, 3, 4, 5], [7]],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=3, padding='pre')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print(X)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375ECE9-A50D-44ED-B41A-37861C7A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5013176"/>
            <a:ext cx="8153400" cy="83726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[[7 8 9]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[3 4 5]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[0 0 7]]</a:t>
            </a:r>
          </a:p>
        </p:txBody>
      </p:sp>
    </p:spTree>
    <p:extLst>
      <p:ext uri="{BB962C8B-B14F-4D97-AF65-F5344CB8AC3E}">
        <p14:creationId xmlns:p14="http://schemas.microsoft.com/office/powerpoint/2010/main" val="6179162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94A3-6633-4780-B2CF-24FD3CDE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pad_sequences</a:t>
            </a:r>
            <a:r>
              <a:rPr lang="en-US" altLang="ko-KR" dirty="0"/>
              <a:t>()</a:t>
            </a:r>
            <a:r>
              <a:rPr lang="ko-KR" altLang="en-US" dirty="0"/>
              <a:t>의 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247FBD-9887-4225-8673-A6487FE060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pad_sequences</a:t>
            </a:r>
            <a:r>
              <a:rPr lang="en-US" altLang="ko-KR" dirty="0"/>
              <a:t>(sequences, </a:t>
            </a:r>
            <a:r>
              <a:rPr lang="en-US" altLang="ko-KR" dirty="0" err="1"/>
              <a:t>maxlen</a:t>
            </a:r>
            <a:r>
              <a:rPr lang="en-US" altLang="ko-KR" dirty="0"/>
              <a:t>=None, padding='pre’, 				truncating='pre', value=0.0)</a:t>
            </a:r>
          </a:p>
          <a:p>
            <a:pPr lvl="1"/>
            <a:r>
              <a:rPr lang="en-US" altLang="ko-KR" dirty="0"/>
              <a:t>sequences = </a:t>
            </a:r>
            <a:r>
              <a:rPr lang="ko-KR" altLang="en-US" dirty="0"/>
              <a:t>패딩이 수행되는 시퀀스 데이터</a:t>
            </a:r>
          </a:p>
          <a:p>
            <a:pPr lvl="1"/>
            <a:r>
              <a:rPr lang="en-US" altLang="ko-KR" dirty="0" err="1"/>
              <a:t>maxlen</a:t>
            </a:r>
            <a:r>
              <a:rPr lang="en-US" altLang="ko-KR" dirty="0"/>
              <a:t> = </a:t>
            </a:r>
            <a:r>
              <a:rPr lang="ko-KR" altLang="en-US" dirty="0"/>
              <a:t>샘플의 최대 길이</a:t>
            </a:r>
          </a:p>
          <a:p>
            <a:pPr lvl="1"/>
            <a:r>
              <a:rPr lang="en-US" altLang="ko-KR" dirty="0"/>
              <a:t>padding = ‘pre’</a:t>
            </a:r>
            <a:r>
              <a:rPr lang="ko-KR" altLang="en-US" dirty="0"/>
              <a:t>이면 앞에 </a:t>
            </a:r>
            <a:r>
              <a:rPr lang="en-US" altLang="ko-KR" dirty="0"/>
              <a:t>0</a:t>
            </a:r>
            <a:r>
              <a:rPr lang="ko-KR" altLang="en-US" dirty="0"/>
              <a:t>을 채우고 ‘</a:t>
            </a:r>
            <a:r>
              <a:rPr lang="en-US" altLang="ko-KR" dirty="0"/>
              <a:t>post’</a:t>
            </a:r>
            <a:r>
              <a:rPr lang="ko-KR" altLang="en-US" dirty="0"/>
              <a:t>이면 뒤에 </a:t>
            </a:r>
            <a:r>
              <a:rPr lang="en-US" altLang="ko-KR" dirty="0"/>
              <a:t>0</a:t>
            </a:r>
            <a:r>
              <a:rPr lang="ko-KR" altLang="en-US" dirty="0"/>
              <a:t>을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0466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70ACE-2BE3-4FDC-822B-EBDB02A2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Embedding </a:t>
            </a:r>
            <a:r>
              <a:rPr lang="ko-KR" altLang="en-US" dirty="0"/>
              <a:t>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C3053-13D1-4608-B252-37AEA6252E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케라스는</a:t>
            </a:r>
            <a:r>
              <a:rPr lang="ko-KR" altLang="en-US" dirty="0"/>
              <a:t> 텍스트 데이터를 처리하는 신경망에 사용할 수 있는 </a:t>
            </a:r>
            <a:r>
              <a:rPr lang="en-US" altLang="ko-KR" dirty="0"/>
              <a:t>Embedding </a:t>
            </a:r>
            <a:r>
              <a:rPr lang="ko-KR" altLang="en-US" dirty="0"/>
              <a:t>레이어를 제공한다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Embedding </a:t>
            </a:r>
            <a:r>
              <a:rPr lang="ko-KR" altLang="en-US" dirty="0"/>
              <a:t>레이어의 입력 데이터는 정수 </a:t>
            </a:r>
            <a:r>
              <a:rPr lang="ko-KR" altLang="en-US" dirty="0" err="1"/>
              <a:t>인코딩되어서</a:t>
            </a:r>
            <a:r>
              <a:rPr lang="en-US" altLang="ko-KR" dirty="0"/>
              <a:t>, </a:t>
            </a:r>
            <a:r>
              <a:rPr lang="ko-KR" altLang="en-US" dirty="0"/>
              <a:t>각 단어가 고유한 정수로 표현되어야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8719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F70ACE-2BE3-4FDC-822B-EBDB02A2F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케라스</a:t>
            </a:r>
            <a:r>
              <a:rPr lang="ko-KR" altLang="en-US" dirty="0"/>
              <a:t> </a:t>
            </a:r>
            <a:r>
              <a:rPr lang="en-US" altLang="ko-KR" dirty="0"/>
              <a:t>Embedding </a:t>
            </a:r>
            <a:r>
              <a:rPr lang="ko-KR" altLang="en-US" dirty="0"/>
              <a:t>레이어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FC3053-13D1-4608-B252-37AEA6252EC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 = Embedding(</a:t>
            </a:r>
            <a:r>
              <a:rPr lang="en-US" altLang="ko-KR" dirty="0" err="1"/>
              <a:t>input_dim</a:t>
            </a:r>
            <a:r>
              <a:rPr lang="en-US" altLang="ko-KR" dirty="0"/>
              <a:t>, </a:t>
            </a:r>
            <a:r>
              <a:rPr lang="en-US" altLang="ko-KR" dirty="0" err="1"/>
              <a:t>output_dim</a:t>
            </a:r>
            <a:r>
              <a:rPr lang="en-US" altLang="ko-KR" dirty="0"/>
              <a:t>, </a:t>
            </a:r>
            <a:r>
              <a:rPr lang="en-US" altLang="ko-KR" dirty="0" err="1"/>
              <a:t>input_length</a:t>
            </a:r>
            <a:r>
              <a:rPr lang="en-US" altLang="ko-KR" dirty="0"/>
              <a:t>=100)</a:t>
            </a:r>
          </a:p>
          <a:p>
            <a:pPr lvl="1"/>
            <a:r>
              <a:rPr lang="en-US" altLang="ko-KR" dirty="0" err="1"/>
              <a:t>input_dim</a:t>
            </a:r>
            <a:r>
              <a:rPr lang="en-US" altLang="ko-KR" dirty="0"/>
              <a:t>: </a:t>
            </a:r>
            <a:r>
              <a:rPr lang="ko-KR" altLang="en-US" dirty="0"/>
              <a:t>이것은 텍스트 데이터의 어휘 크기이다</a:t>
            </a:r>
            <a:r>
              <a:rPr lang="en-US" altLang="ko-KR" dirty="0"/>
              <a:t>. </a:t>
            </a:r>
            <a:r>
              <a:rPr lang="ko-KR" altLang="en-US" dirty="0"/>
              <a:t>예를 들어 데이터가 </a:t>
            </a:r>
            <a:r>
              <a:rPr lang="en-US" altLang="ko-KR" dirty="0"/>
              <a:t>0~9 </a:t>
            </a:r>
            <a:r>
              <a:rPr lang="ko-KR" altLang="en-US" dirty="0"/>
              <a:t>사이의 값으로 정수 </a:t>
            </a:r>
            <a:r>
              <a:rPr lang="ko-KR" altLang="en-US" dirty="0" err="1"/>
              <a:t>인코딩된</a:t>
            </a:r>
            <a:r>
              <a:rPr lang="ko-KR" altLang="en-US" dirty="0"/>
              <a:t> 경우 어휘의 크기는 </a:t>
            </a:r>
            <a:r>
              <a:rPr lang="en-US" altLang="ko-KR" dirty="0"/>
              <a:t>10 </a:t>
            </a:r>
            <a:r>
              <a:rPr lang="ko-KR" altLang="en-US" dirty="0"/>
              <a:t>단어가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output_dim</a:t>
            </a:r>
            <a:r>
              <a:rPr lang="en-US" altLang="ko-KR" dirty="0"/>
              <a:t>: </a:t>
            </a:r>
            <a:r>
              <a:rPr lang="ko-KR" altLang="en-US" dirty="0"/>
              <a:t>이것은 단어가 표현되는 벡터 공간의 크기이다</a:t>
            </a:r>
            <a:r>
              <a:rPr lang="en-US" altLang="ko-KR" dirty="0"/>
              <a:t>. </a:t>
            </a:r>
            <a:r>
              <a:rPr lang="ko-KR" altLang="en-US" dirty="0"/>
              <a:t>각 단어에 대해 이 레이어의 출력 벡터 크기를 정의한다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32 </a:t>
            </a:r>
            <a:r>
              <a:rPr lang="ko-KR" altLang="en-US" dirty="0"/>
              <a:t>또는 </a:t>
            </a:r>
            <a:r>
              <a:rPr lang="en-US" altLang="ko-KR" dirty="0"/>
              <a:t>100 </a:t>
            </a:r>
            <a:r>
              <a:rPr lang="ko-KR" altLang="en-US" dirty="0"/>
              <a:t>이상일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input_length</a:t>
            </a:r>
            <a:r>
              <a:rPr lang="en-US" altLang="ko-KR" dirty="0"/>
              <a:t>: </a:t>
            </a:r>
            <a:r>
              <a:rPr lang="ko-KR" altLang="en-US" dirty="0"/>
              <a:t>입력 시퀀스의 길이이다</a:t>
            </a:r>
            <a:r>
              <a:rPr lang="en-US" altLang="ko-KR" dirty="0"/>
              <a:t>. </a:t>
            </a:r>
            <a:r>
              <a:rPr lang="ko-KR" altLang="en-US" dirty="0"/>
              <a:t>예를 들어 모든 입력 문서가 </a:t>
            </a:r>
            <a:r>
              <a:rPr lang="en-US" altLang="ko-KR" dirty="0"/>
              <a:t>100</a:t>
            </a:r>
            <a:r>
              <a:rPr lang="ko-KR" altLang="en-US" dirty="0"/>
              <a:t>개의 단어로 구성되어 있으면 </a:t>
            </a:r>
            <a:r>
              <a:rPr lang="en-US" altLang="ko-KR" dirty="0"/>
              <a:t>100</a:t>
            </a:r>
            <a:r>
              <a:rPr lang="ko-KR" altLang="en-US" dirty="0"/>
              <a:t>이 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입력 형태</a:t>
            </a:r>
            <a:r>
              <a:rPr lang="en-US" altLang="ko-KR" dirty="0"/>
              <a:t>: 2D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sequence_length</a:t>
            </a:r>
            <a:r>
              <a:rPr lang="en-US" altLang="ko-KR" dirty="0"/>
              <a:t>)</a:t>
            </a:r>
            <a:r>
              <a:rPr lang="ko-KR" altLang="en-US" dirty="0"/>
              <a:t>의 형태이다</a:t>
            </a:r>
            <a:r>
              <a:rPr lang="en-US" altLang="ko-KR" dirty="0"/>
              <a:t>. </a:t>
            </a:r>
            <a:r>
              <a:rPr lang="ko-KR" altLang="en-US" dirty="0"/>
              <a:t>정수 인코딩 형태이어야 한다</a:t>
            </a:r>
            <a:r>
              <a:rPr lang="en-US" altLang="ko-KR" dirty="0"/>
              <a:t>. </a:t>
            </a:r>
            <a:r>
              <a:rPr lang="ko-KR" altLang="en-US" dirty="0"/>
              <a:t>즉 정수의 시퀀스이어야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출력 형태</a:t>
            </a:r>
            <a:r>
              <a:rPr lang="en-US" altLang="ko-KR" dirty="0"/>
              <a:t>: 3D </a:t>
            </a:r>
            <a:r>
              <a:rPr lang="ko-KR" altLang="en-US" dirty="0" err="1"/>
              <a:t>텐서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batch_size</a:t>
            </a:r>
            <a:r>
              <a:rPr lang="en-US" altLang="ko-KR" dirty="0"/>
              <a:t>, </a:t>
            </a:r>
            <a:r>
              <a:rPr lang="en-US" altLang="ko-KR" dirty="0" err="1"/>
              <a:t>sequence_length</a:t>
            </a:r>
            <a:r>
              <a:rPr lang="en-US" altLang="ko-KR" dirty="0"/>
              <a:t>, </a:t>
            </a:r>
            <a:r>
              <a:rPr lang="en-US" altLang="ko-KR" dirty="0" err="1"/>
              <a:t>output_dim</a:t>
            </a:r>
            <a:r>
              <a:rPr lang="en-US" altLang="ko-KR" dirty="0"/>
              <a:t>)</a:t>
            </a:r>
            <a:r>
              <a:rPr lang="ko-KR" altLang="en-US" dirty="0"/>
              <a:t>의 형태이다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48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8502-0566-4A2E-9741-AE2C16A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</a:t>
            </a:r>
            <a:r>
              <a:rPr lang="ko-KR" altLang="en-US" dirty="0"/>
              <a:t>레이어 예제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9BC937-2BB9-401A-8470-6D2957F73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352839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Embedding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입력 형태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)=(32, 3)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출력 형태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(None, 3, 4)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(Embedding(100, 4,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=3))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np.random.randint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(100, size=(32, 3))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rmsprop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mse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output_array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output_array.shape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375ECE9-A50D-44ED-B41A-37861C7A8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5229200"/>
            <a:ext cx="8153400" cy="4320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(32, 3, 4)</a:t>
            </a:r>
          </a:p>
        </p:txBody>
      </p:sp>
    </p:spTree>
    <p:extLst>
      <p:ext uri="{BB962C8B-B14F-4D97-AF65-F5344CB8AC3E}">
        <p14:creationId xmlns:p14="http://schemas.microsoft.com/office/powerpoint/2010/main" val="3844402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E8502-0566-4A2E-9741-AE2C16A1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Embedding </a:t>
            </a:r>
            <a:r>
              <a:rPr lang="ko-KR" altLang="en-US" dirty="0"/>
              <a:t>레이어 예제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7E3F5700-42C8-46BD-BFE1-3220844B09C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83568" y="2204864"/>
            <a:ext cx="8153400" cy="2264315"/>
          </a:xfrm>
        </p:spPr>
      </p:pic>
    </p:spTree>
    <p:extLst>
      <p:ext uri="{BB962C8B-B14F-4D97-AF65-F5344CB8AC3E}">
        <p14:creationId xmlns:p14="http://schemas.microsoft.com/office/powerpoint/2010/main" val="26013843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A41E22-4087-4E76-919F-AAC40CEC231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2132856"/>
            <a:ext cx="8153400" cy="1940475"/>
          </a:xfrm>
        </p:spPr>
      </p:pic>
    </p:spTree>
    <p:extLst>
      <p:ext uri="{BB962C8B-B14F-4D97-AF65-F5344CB8AC3E}">
        <p14:creationId xmlns:p14="http://schemas.microsoft.com/office/powerpoint/2010/main" val="3654522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2"/>
            <a:ext cx="8153400" cy="439248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Embedding, Flatten, Dense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tensorflow.keras.preprocessing.sequence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docs = [	'additional income',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'best price',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'big bucks',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'cash bonus',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'earn extra cash',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'spring savings certificate',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valero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gas marketing',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'all domestic employees',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'nominations for oct',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'confirmation from spinner']</a:t>
            </a:r>
          </a:p>
        </p:txBody>
      </p:sp>
    </p:spTree>
    <p:extLst>
      <p:ext uri="{BB962C8B-B14F-4D97-AF65-F5344CB8AC3E}">
        <p14:creationId xmlns:p14="http://schemas.microsoft.com/office/powerpoint/2010/main" val="390256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8722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labels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([1,1,1,1,1,0,0,0,0,0])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50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for d in docs]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58720-60A1-44ED-90B8-61814E14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2" y="3791812"/>
            <a:ext cx="8153400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[[30, 24], [30, 29], [1, 9], [49, 46], [29, 47, 49], [23, 39, 47], [14, 20, 31], [17,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22, 3], [42, 25, 37], [41, 5, 9]]</a:t>
            </a:r>
          </a:p>
        </p:txBody>
      </p:sp>
    </p:spTree>
    <p:extLst>
      <p:ext uri="{BB962C8B-B14F-4D97-AF65-F5344CB8AC3E}">
        <p14:creationId xmlns:p14="http://schemas.microsoft.com/office/powerpoint/2010/main" val="247946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84D0-3256-412C-B9C8-0EDFD3DE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처리의 역사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565268-6896-46C2-AFEF-7E40C8745E0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자연어 처리는 </a:t>
            </a:r>
            <a:r>
              <a:rPr lang="en-US" altLang="ko-KR" dirty="0"/>
              <a:t>1950</a:t>
            </a:r>
            <a:r>
              <a:rPr lang="ko-KR" altLang="en-US" dirty="0"/>
              <a:t>년대부터 시작되어</a:t>
            </a:r>
            <a:r>
              <a:rPr lang="en-US" altLang="ko-KR" dirty="0"/>
              <a:t>, </a:t>
            </a:r>
            <a:r>
              <a:rPr lang="ko-KR" altLang="en-US" dirty="0"/>
              <a:t>그동안 많은 연구가 진행되었다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그동안은 단어 간의 통계적인 유사성에 바탕을 둔 방법이 많이 사용되었다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최근에는 </a:t>
            </a:r>
            <a:r>
              <a:rPr lang="ko-KR" altLang="en-US" dirty="0" err="1"/>
              <a:t>딥러닝을</a:t>
            </a:r>
            <a:r>
              <a:rPr lang="ko-KR" altLang="en-US" dirty="0"/>
              <a:t> 이용한 방법이 많은 인기를 얻고 있다</a:t>
            </a:r>
            <a:r>
              <a:rPr lang="en-US" altLang="ko-KR" dirty="0"/>
              <a:t>. </a:t>
            </a:r>
            <a:r>
              <a:rPr lang="ko-KR" altLang="en-US" dirty="0"/>
              <a:t>자연어 처리는 주로 순환 신경망</a:t>
            </a:r>
            <a:r>
              <a:rPr lang="en-US" altLang="ko-KR" dirty="0"/>
              <a:t>(RNN)</a:t>
            </a:r>
            <a:r>
              <a:rPr lang="ko-KR" altLang="en-US" dirty="0"/>
              <a:t>을 많이 이용한다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EEC29E-0FB5-402E-8305-87043918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553" y="3645024"/>
            <a:ext cx="3268671" cy="31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4155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5121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4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padding='post')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58720-60A1-44ED-90B8-61814E14A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2" y="3212976"/>
            <a:ext cx="8153400" cy="25202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[[30 24 0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[30 29 0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[ 1 9 0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[49 46 0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[29 47 49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[23 39 47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[14 20 31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[17 22 3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[42 25 37 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[41 5 9 0]]</a:t>
            </a:r>
          </a:p>
        </p:txBody>
      </p:sp>
    </p:spTree>
    <p:extLst>
      <p:ext uri="{BB962C8B-B14F-4D97-AF65-F5344CB8AC3E}">
        <p14:creationId xmlns:p14="http://schemas.microsoft.com/office/powerpoint/2010/main" val="4230506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952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(Embedding(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8,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(Flatten())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(Dense(1, activation='sigmoid'))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(optimizer='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loss='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binary_crossentropy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metrics=['accuracy'])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labels, epochs=50, verbose=0)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loss, accuracy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model.evaluate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labels, verbose=0)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정확도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=', accuracy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E1FAD-AE78-49B9-81C5-053FDA859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202" y="4941168"/>
            <a:ext cx="8153400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정확도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 1.0</a:t>
            </a:r>
          </a:p>
        </p:txBody>
      </p:sp>
    </p:spTree>
    <p:extLst>
      <p:ext uri="{BB962C8B-B14F-4D97-AF65-F5344CB8AC3E}">
        <p14:creationId xmlns:p14="http://schemas.microsoft.com/office/powerpoint/2010/main" val="9242828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스팸 메일 분류하기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6561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['big income']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for d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padding='post')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470482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65618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['big income']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for d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test_doc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encoded_docs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padding='post’)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padded_docs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5D6C5A-5BE2-4040-8870-BF136BB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633195"/>
            <a:ext cx="8153400" cy="504056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[[0.5746514]]</a:t>
            </a:r>
          </a:p>
        </p:txBody>
      </p:sp>
    </p:spTree>
    <p:extLst>
      <p:ext uri="{BB962C8B-B14F-4D97-AF65-F5344CB8AC3E}">
        <p14:creationId xmlns:p14="http://schemas.microsoft.com/office/powerpoint/2010/main" val="1627457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D1BE2-962A-4150-AC4D-2A376ED5B0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자연어 처리에서 많이 등장하는 문제 중 하나는</a:t>
            </a:r>
            <a:r>
              <a:rPr lang="en-US" altLang="ko-KR" dirty="0"/>
              <a:t>, </a:t>
            </a:r>
            <a:r>
              <a:rPr lang="ko-KR" altLang="en-US" dirty="0"/>
              <a:t>이전 단어를 고려하여 다음 단어를 예측하는 것이다</a:t>
            </a:r>
            <a:r>
              <a:rPr lang="en-US" altLang="ko-KR" dirty="0"/>
              <a:t>. </a:t>
            </a:r>
            <a:r>
              <a:rPr lang="ko-KR" altLang="en-US" dirty="0"/>
              <a:t>우리는 구글이나 네이버에서 검색할 때 이것을 자주 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9C5AE1-DB52-4307-B0CB-EF18E777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068960"/>
            <a:ext cx="6048672" cy="2384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03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D1BE2-962A-4150-AC4D-2A376ED5B0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절에서는 노래 가사에서 짧은 단어 시퀀스를 추출하고 이것으로 학습을 시켜서 어떻게 단어가 예측되는지 살펴보자</a:t>
            </a:r>
            <a:r>
              <a:rPr lang="en-US" altLang="ko-KR" dirty="0"/>
              <a:t>. </a:t>
            </a:r>
            <a:r>
              <a:rPr lang="ko-KR" altLang="en-US" dirty="0"/>
              <a:t>일단 가장 간단한 모델부터 시작하자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BABAFF-35FB-439C-8F05-9DFF6A09F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924944"/>
            <a:ext cx="29718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3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432047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Embedding, Flatten, Dense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one_hot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tensorflow.keras.preprocessing.sequence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Tokenizer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tensorflow.keras.utils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to_categorical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text_data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="""Soft as the voice of an angel\n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Breathing a lesson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unhead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Hope with a gentle persuasion\n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Whispers her comforting word\n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Wait till the darkness is over\n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Wait till the tempest is done\n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Hope for sunshine tomorrow\n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After the shower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2530247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51216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tokenizer = Tokenizer()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tokenizer.fit_on_texts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text_data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encoded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tokenizer.texts_to_sequences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text_data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])[0]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print(encoded)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C90A59-F078-467B-8B60-E4178907C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80" y="3356993"/>
            <a:ext cx="8153400" cy="792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[7, 8, 1, 9, 10, 11, 12, 13, 2, 14, 15, 3, 16, 2, 17, 18, 19, 20, 21, 22, 4, 5, 1,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23, 6, 24, 4, 5, 1, 25, 6, 26, 3, 27, 28, 29, 30, 1, 31]</a:t>
            </a:r>
          </a:p>
        </p:txBody>
      </p:sp>
    </p:spTree>
    <p:extLst>
      <p:ext uri="{BB962C8B-B14F-4D97-AF65-F5344CB8AC3E}">
        <p14:creationId xmlns:p14="http://schemas.microsoft.com/office/powerpoint/2010/main" val="39899618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2961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tokenizer.word_index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tokenizer.word_index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+ 1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어휘 크기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%d' %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73F82-3F8D-4A50-8493-AE9ABD9C2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87" y="3356993"/>
            <a:ext cx="8153400" cy="17281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{'the': 1, 'a': 2, 'hope': 3, 'wait': 4, 'till': 5, 'is': 6, 'soft': 7, 'as':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8, 'voice': 9, 'of': 10, 'an': 11, 'angel': 12, 'breathing': 13, 'lesson': 14,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unhead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': 15, 'with': 16, 'gentle': 17, 'persuasion': 18, 'whispers': 19, 'her': 20,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'comforting': 21, 'word': 22, 'darkness': 23, 'over': 24, 'tempest': 25, 'done':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26, 'for': 27, 'sunshine': 28, 'tomorrow': 29, 'after': 30, 'shower': 31}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어휘 크기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32</a:t>
            </a:r>
          </a:p>
        </p:txBody>
      </p:sp>
    </p:spTree>
    <p:extLst>
      <p:ext uri="{BB962C8B-B14F-4D97-AF65-F5344CB8AC3E}">
        <p14:creationId xmlns:p14="http://schemas.microsoft.com/office/powerpoint/2010/main" val="664256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0162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sequences = list()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range(1,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(encoded)):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sequence = encoded[i-1:i+1]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sequences.append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(sequence)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print(sequences)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총 시퀀스 개수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%d' %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(sequences))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24248-FAFC-4786-BC83-E02E0A44B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919702"/>
            <a:ext cx="8153400" cy="201622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[[7, 8], [8, 1], [1, 9], [9, 10], [10, 11], [11, 12], [12, 13], [13, 2], [2, 14], [14,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15], [15, 3], [3, 16], [16, 2], [2, 17], [17, 18], [18, 19], [19, 20], [20, 21], [21,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22], [22, 4], [4, 5], [5, 1], [1, 23], [23, 6], [6, 24], [24, 4], [4, 5], [5, 1], [1,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25], [25, 6], [6, 26], [26, 3], [3, 27], [27, 28], [28, 29], [29, 30], [30, 1], [1,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31]]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총 시퀀스 개수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38</a:t>
            </a:r>
          </a:p>
        </p:txBody>
      </p:sp>
    </p:spTree>
    <p:extLst>
      <p:ext uri="{BB962C8B-B14F-4D97-AF65-F5344CB8AC3E}">
        <p14:creationId xmlns:p14="http://schemas.microsoft.com/office/powerpoint/2010/main" val="21138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7EE57-DA68-407B-93AD-CEF02441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음성 인식과 자연어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F0B86-B700-4E59-AB88-7F10A83FE1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자연어 처리는 텍스트 형태로 자연어를 </a:t>
            </a:r>
            <a:r>
              <a:rPr lang="ko-KR" altLang="en-US" dirty="0" err="1"/>
              <a:t>입력받아서</a:t>
            </a:r>
            <a:r>
              <a:rPr lang="ko-KR" altLang="en-US" dirty="0"/>
              <a:t> 처리한다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음성 인식</a:t>
            </a:r>
            <a:r>
              <a:rPr lang="en-US" altLang="ko-KR" dirty="0"/>
              <a:t>(speech recognition)</a:t>
            </a:r>
            <a:r>
              <a:rPr lang="ko-KR" altLang="en-US" dirty="0"/>
              <a:t>은 음성에서 출발하여서</a:t>
            </a:r>
            <a:r>
              <a:rPr lang="en-US" altLang="ko-KR" dirty="0"/>
              <a:t>, </a:t>
            </a:r>
            <a:r>
              <a:rPr lang="ko-KR" altLang="en-US" dirty="0"/>
              <a:t>컴퓨터를 이용하여 음성을 텍스트로 변환하는 방법론과 기술을 개발하는 분야이다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434807-5F35-489F-9355-E56D477F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73" y="3573016"/>
            <a:ext cx="78771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944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다음 단어 예측하기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5841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sequences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(sequences)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X, y = sequences[:,0],sequences[:,1]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print("X=", X)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print("y=", y)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A5430E-F87A-4E86-B7F8-4CE846F96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429000"/>
            <a:ext cx="8153400" cy="158417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X= [ 7 8 1 9 10 11 12 13 2 14 15 3 16 2 17 18 19 20 21 22 4 5 1 23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6 24 4 5 1 25 6 26 3 27 28 29 30 1]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y= [ 8 1 9 10 11 12 13 2 14 15 3 16 2 17 18 19 20 21 22 4 5 1 23 6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s-E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24 4 5 1 25 6 26 3 27 28 29 30 1 31]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7392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 모델 정의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37626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Embedding, Dense,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SimpleRNN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LSTM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(Embedding(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10,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(LSTM(50))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activation='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softmax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'))</a:t>
            </a:r>
          </a:p>
        </p:txBody>
      </p:sp>
    </p:spTree>
    <p:extLst>
      <p:ext uri="{BB962C8B-B14F-4D97-AF65-F5344CB8AC3E}">
        <p14:creationId xmlns:p14="http://schemas.microsoft.com/office/powerpoint/2010/main" val="5937917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 및 학습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2961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(loss='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sparse_categorical_crossentropy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optimizer='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’,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metrics=['accuracy’])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(X, y, epochs=500, verbose=2)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A6EDEF-48D6-4ACF-A845-A3390C31F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5" y="3190529"/>
            <a:ext cx="8153400" cy="129614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2/2 - 0s - loss: 0.3056 - accuracy: 0.8421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500/500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2/2 - 0s - loss: 0.3053 - accuracy: 0.8421</a:t>
            </a:r>
          </a:p>
        </p:txBody>
      </p:sp>
    </p:spTree>
    <p:extLst>
      <p:ext uri="{BB962C8B-B14F-4D97-AF65-F5344CB8AC3E}">
        <p14:creationId xmlns:p14="http://schemas.microsoft.com/office/powerpoint/2010/main" val="529400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48965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테스트 단어를 정수 인코딩한다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'Wait'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encoded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tokenizer.texts_to_sequences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])[0]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encoded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np.array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(encoded)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신경망의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예측값을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출력해본다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onehot_output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(encoded)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onehot_output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=',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onehot_output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가장 높은 출력을 내는 유닛을 찾는다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output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np.argmax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onehot_output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print('output=', output)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출력층의 유닛 번호를 단어로 바꾼다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test_text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"=&gt;", end=" ")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word, index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tokenizer.word_index.items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if index == output: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print(word)</a:t>
            </a:r>
          </a:p>
        </p:txBody>
      </p:sp>
    </p:spTree>
    <p:extLst>
      <p:ext uri="{BB962C8B-B14F-4D97-AF65-F5344CB8AC3E}">
        <p14:creationId xmlns:p14="http://schemas.microsoft.com/office/powerpoint/2010/main" val="14427290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테스트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7363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onehot_output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 [[5.6587060e-06 4.0273936e-03 6.2348531e-03 8.6066285e-03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1.5018744e-05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9.7867030e-01 6.0064325e-05 5.6844797e-06 1.7885073e-05 8.7188082e-06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3.1823198e-05 2.8105886e-04 3.3933269e-05 1.3699831e-06 3.2279258e-06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7.1233828e-08 2.3057231e-05 3.4311252e-06 1.0358917e-05 7.9929187e-08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1.4642384e-04 1.2234473e-06 1.0129405e-04 1.5086286e-05 8.9766763e-06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8.6069404e-06 9.3199278e-06 3.4068940e-05 2.0460826e-08 1.5851222e-03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3.8524475e-05 1.0519097e-05]]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output= [5]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Wait =&gt; till</a:t>
            </a:r>
          </a:p>
        </p:txBody>
      </p:sp>
    </p:spTree>
    <p:extLst>
      <p:ext uri="{BB962C8B-B14F-4D97-AF65-F5344CB8AC3E}">
        <p14:creationId xmlns:p14="http://schemas.microsoft.com/office/powerpoint/2010/main" val="1942293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90711-9789-417F-BC3C-9A9AD0DC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: </a:t>
            </a:r>
            <a:r>
              <a:rPr lang="ko-KR" altLang="en-US" dirty="0"/>
              <a:t>영화 리뷰 감성 판별하기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04F10-DC58-4301-9FC5-0FB990A5C3B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IMDB </a:t>
            </a:r>
            <a:r>
              <a:rPr lang="ko-KR" altLang="en-US" dirty="0"/>
              <a:t>사이트는 영화에 대한 리뷰가 올려져 있는 사이트이다</a:t>
            </a:r>
            <a:r>
              <a:rPr lang="en-US" altLang="ko-KR" dirty="0"/>
              <a:t>. 2011</a:t>
            </a:r>
            <a:r>
              <a:rPr lang="ko-KR" altLang="en-US" dirty="0"/>
              <a:t>년에 스탠포드 대학교에서는 이 리뷰 데이터를 사용하여 영화 리뷰가 긍정적인지 부정적인지를 학습하는 논문을 발표하였다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데이터를 </a:t>
            </a:r>
            <a:r>
              <a:rPr lang="en-US" altLang="ko-KR" dirty="0" err="1"/>
              <a:t>imdb.load_data</a:t>
            </a:r>
            <a:r>
              <a:rPr lang="en-US" altLang="ko-KR" dirty="0"/>
              <a:t>() </a:t>
            </a:r>
            <a:r>
              <a:rPr lang="ko-KR" altLang="en-US" dirty="0"/>
              <a:t>함수를 통해 바로 다운로드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193B86-8D89-49C3-882C-95F4BA3A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3573016"/>
            <a:ext cx="42576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534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라이브러리 포함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8722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np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tf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keras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matplotlib.pyplot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as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plt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31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데이터를 다운로드한다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29614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imdb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keras.datasets.imdb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),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imdb.load_data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num_words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=10000)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[0])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D6073-62E9-400C-8D49-8F270A41B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200995"/>
            <a:ext cx="8153400" cy="73206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[1, 14, 22, 16, 43, 530, 973, 1622, 1385, 65, 458, 4468, 66, 3941, 4, 173, 36, 256, 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,32]</a:t>
            </a:r>
          </a:p>
        </p:txBody>
      </p:sp>
    </p:spTree>
    <p:extLst>
      <p:ext uri="{BB962C8B-B14F-4D97-AF65-F5344CB8AC3E}">
        <p14:creationId xmlns:p14="http://schemas.microsoft.com/office/powerpoint/2010/main" val="11832030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리뷰 복원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33843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-&gt;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정수 인덱스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딕셔너리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imdb.get_word_index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처음 몇 개의 인덱스는 특수 용도로 사용된다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{k:(v+3) for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k,v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word_to_index.items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()}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["&lt;PAD&gt;"] = 0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문장을 채우는 기호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["&lt;START&gt;"] = 1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시작을 표시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["&lt;UNK&gt;"] = 2  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알려지지 않은 토큰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["&lt;UNUSED&gt;"] = 3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index_to_word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([(value, key) for (key, value)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word_to_index.items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print(' '.join([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index_to_word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[index] for index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[0]]))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FD6073-62E9-400C-8D49-8F270A41B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5278761"/>
            <a:ext cx="8153400" cy="13905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START this film was just brilliant casting location scenery story direction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everyone's really suited the part they played and you could just imagine being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there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robert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redford's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is an amazing actor and ... the whole story was so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lovely because it was true and was someone's life after all that was shared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with us all</a:t>
            </a:r>
          </a:p>
        </p:txBody>
      </p:sp>
    </p:spTree>
    <p:extLst>
      <p:ext uri="{BB962C8B-B14F-4D97-AF65-F5344CB8AC3E}">
        <p14:creationId xmlns:p14="http://schemas.microsoft.com/office/powerpoint/2010/main" val="39017732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304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tensorflow.keras.preprocessing.sequence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tensorflow.keras.models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Sequential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from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tensorflow.keras.layers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import *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=100)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10000</a:t>
            </a:r>
          </a:p>
        </p:txBody>
      </p:sp>
    </p:spTree>
    <p:extLst>
      <p:ext uri="{BB962C8B-B14F-4D97-AF65-F5344CB8AC3E}">
        <p14:creationId xmlns:p14="http://schemas.microsoft.com/office/powerpoint/2010/main" val="259636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58B60-70C4-41F7-B7A4-3E3978FF7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자연어 처리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35143-F62C-41AC-AAE7-DB967BA2DDF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NLTK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케라스의</a:t>
            </a:r>
            <a:r>
              <a:rPr lang="ko-KR" altLang="en-US" dirty="0"/>
              <a:t> 자연어 처리 함수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A9DD8C-174D-43A2-904D-89C706283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2132856"/>
            <a:ext cx="8153400" cy="129614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C&gt; pip install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&gt;&gt;&gt; import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&gt;&gt;&gt;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nltk.download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924871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신경망 구축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30425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 = Sequential()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(Embedding(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vocab_size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64,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input_length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=100))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(Flatten())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(Dense(64, activation='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relu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(Dropout(0.5))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model.add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(Dense(1, activation='sigmoid'))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model.summary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99753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신경망 구축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468051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Model: "sequential_3"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Layer (type) Output Shape Param #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=================================================================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embedding_3 (Embedding) (None, 100, 64) 640000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flatten_2 (Flatten) (None, 6400) 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dense_3 (Dense) (None, 64) 409664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dropout (Dropout) (None, 64) 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dense_4 (Dense) (None, 1) 65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=================================================================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Total params: 1,049,729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Trainable params: 1,049,729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Non-trainable params: 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_________________________________________________________________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8639942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컴파일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14401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model.compile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(loss='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binary_crossentropy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 optimizer='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adam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',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metrics=['accuracy'])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history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model.fit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y_train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batch_size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=64, epochs=20, verbose=1,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validation_data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=(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82A33-AE97-495E-8EE3-573A682D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3338025"/>
            <a:ext cx="8153400" cy="282727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...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18/20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391/391 [==============================] - 2s 5ms/step - loss: 0.0545 - accuracy: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0.9882 -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val_loss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0.8295 -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val_accuracy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0.8112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19/20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391/391 [==============================] - 2s 5ms/step - loss: 0.0527 - accuracy: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0.9890 -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val_loss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0.8738 -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val_accuracy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0.8092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Epoch 20/20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391/391 [==============================] - 2s 6ms/step - loss: 0.0417 - accuracy: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0.9924 -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val_loss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0.9395 -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val_accuracy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: 0.8077</a:t>
            </a:r>
          </a:p>
        </p:txBody>
      </p:sp>
    </p:spTree>
    <p:extLst>
      <p:ext uri="{BB962C8B-B14F-4D97-AF65-F5344CB8AC3E}">
        <p14:creationId xmlns:p14="http://schemas.microsoft.com/office/powerpoint/2010/main" val="24446330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모델 평가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64807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results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model.evaluate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x_test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y_test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verbose=2)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print(results)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D82A33-AE97-495E-8EE3-573A682D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023" y="2689161"/>
            <a:ext cx="8153400" cy="73983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782/782 - 1s - loss: 0.9395 - accuracy: 0.8077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[0.93949955701828, 0.8076800107955933]</a:t>
            </a:r>
          </a:p>
        </p:txBody>
      </p:sp>
    </p:spTree>
    <p:extLst>
      <p:ext uri="{BB962C8B-B14F-4D97-AF65-F5344CB8AC3E}">
        <p14:creationId xmlns:p14="http://schemas.microsoft.com/office/powerpoint/2010/main" val="246520131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작성한 리뷰로 테스트해보자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20162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review = "What can I say about this movie that was already said? It is my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favorite time travel sci-fi, adventure epic comedy in the 80's and I love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this movie to death! When I saw this movie I was thrown out by its theme. An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excellent sci-fi, adventure epic, I LOVE the 80s. It's simple the greatest time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travel movie ever happened in the history of world cinema. I love this movie to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death, I love, LOVE, love it!"</a:t>
            </a:r>
          </a:p>
        </p:txBody>
      </p:sp>
      <p:pic>
        <p:nvPicPr>
          <p:cNvPr id="1026" name="Picture 2" descr="Back to the Future - Wikipedia">
            <a:extLst>
              <a:ext uri="{FF2B5EF4-FFF2-40B4-BE49-F238E27FC236}">
                <a16:creationId xmlns:a16="http://schemas.microsoft.com/office/drawing/2014/main" id="{D46C82B8-4575-4798-AE45-77868DCD0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212976"/>
            <a:ext cx="20955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7368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작성한 리뷰로 테스트해보자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530120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import re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review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re.sub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("[^0-9a-zA-Z ]", "", review).lower()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review_encoding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[]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리뷰의 각 단어 대하여 반복한다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for w in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review.split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index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word_to_index.get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(w, 2)	# </a:t>
            </a:r>
            <a:r>
              <a:rPr lang="ko-KR" altLang="en-US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딕셔너리에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없으면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2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반환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if index &lt;= 10000:		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단어의 개수는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10000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이하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review_encoding.append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(index)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else: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		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review_encoding.append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word_to_index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["UNK"])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# 2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차원 리스트로 전달하여야 한다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test_input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pad_sequences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review_encoding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maxlen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100) 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value =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model.predict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test_input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# 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예측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if(value &gt; 0.5):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print("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긍정적인 리뷰입니다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.")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else: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	print("</a:t>
            </a: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부정적인 리뷰입니다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.")</a:t>
            </a:r>
          </a:p>
        </p:txBody>
      </p:sp>
    </p:spTree>
    <p:extLst>
      <p:ext uri="{BB962C8B-B14F-4D97-AF65-F5344CB8AC3E}">
        <p14:creationId xmlns:p14="http://schemas.microsoft.com/office/powerpoint/2010/main" val="15055597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64B3-947B-4A7D-A169-DB422D2E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5A07D51E-A9DC-4FC5-9653-04818065F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48" y="1556793"/>
            <a:ext cx="8153400" cy="50405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vert="horz" wrap="square">
            <a:noAutofit/>
          </a:bodyPr>
          <a:lstStyle>
            <a:lvl1pPr marL="342900" indent="-342900" algn="l" rtl="0" eaLnBrk="0" latinLnBrk="1" hangingPunct="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1pPr>
            <a:lvl2pPr marL="742950" indent="-285750" algn="l" rtl="0" eaLnBrk="0" latinLnBrk="1" hangingPunct="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2pPr>
            <a:lvl3pPr marL="1143000" indent="-228600" algn="l" rtl="0" eaLnBrk="0" latinLnBrk="1" hangingPunct="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§"/>
              <a:defRPr kumimoji="1" sz="20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3pPr>
            <a:lvl4pPr marL="1600200" indent="-228600" algn="l" rtl="0" eaLnBrk="0" latinLnBrk="1" hangingPunct="0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4pPr>
            <a:lvl5pPr marL="2057400" indent="-228600" algn="l" rtl="0" eaLnBrk="0" latinLnBrk="1" hangingPunct="0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1" sz="1800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Arial" panose="020B0604020202020204" pitchFamily="34" charset="0"/>
              </a:defRPr>
            </a:lvl5pPr>
            <a:lvl6pPr marL="25146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9718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4290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3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886200" indent="-228600" algn="l" rtl="0" eaLnBrk="0" fontAlgn="base" latinLnBrk="1" hangingPunct="0">
              <a:spcBef>
                <a:spcPct val="0"/>
              </a:spcBef>
              <a:spcAft>
                <a:spcPct val="0"/>
              </a:spcAft>
              <a:buClr>
                <a:schemeClr val="accent4"/>
              </a:buClr>
              <a:buFont typeface="Wingdings"/>
              <a:buChar char="§"/>
              <a:defRPr kumimoji="1" sz="1800" kern="1200" baseline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긍정적인 리뷰입니다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.</a:t>
            </a:r>
          </a:p>
        </p:txBody>
      </p:sp>
      <p:pic>
        <p:nvPicPr>
          <p:cNvPr id="2050" name="Picture 2" descr="Back to the Future Part II - Wikipedia">
            <a:extLst>
              <a:ext uri="{FF2B5EF4-FFF2-40B4-BE49-F238E27FC236}">
                <a16:creationId xmlns:a16="http://schemas.microsoft.com/office/drawing/2014/main" id="{E18AE0C9-1184-43F5-92FF-1723E7B33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371893"/>
            <a:ext cx="246697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0701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자연어 처리는 텍스트 형태로 자연어를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입력받아서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처리한다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자연어 처리의 첫 단계는 텍스트 전처리이다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텍스트를 받아서 토큰으로 분리하는 작업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각종 구두점을 삭제하는 것 등이 전처리에 속한다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케라스에도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토큰화를 위한 함수 </a:t>
            </a:r>
            <a:r>
              <a:rPr lang="en-US" altLang="ko-KR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text_to_word_sequence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가 포함되어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단어들을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수치값으로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변환하는 방법에는 정수 인코딩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원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-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핫 인코딩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워드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임베딩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등의 방법이 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R="0" lvl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케라스는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텍스트 데이터를 처리하는 신경망에 사용할 수 있는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Embedding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레이어를 제공한다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596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624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775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C473B-9ADA-4385-9560-8C99950D1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C0AAB2-25C0-472B-A510-2A5E3BA8E60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자연어 처리의 첫 단계는 텍스트 전처리이다</a:t>
            </a:r>
            <a:r>
              <a:rPr lang="en-US" altLang="ko-KR" dirty="0"/>
              <a:t>. </a:t>
            </a:r>
            <a:r>
              <a:rPr lang="ko-KR" altLang="en-US" dirty="0"/>
              <a:t>텍스트를 받아서 토큰으로 분리하는 작업</a:t>
            </a:r>
            <a:r>
              <a:rPr lang="en-US" altLang="ko-KR" dirty="0"/>
              <a:t>, </a:t>
            </a:r>
            <a:r>
              <a:rPr lang="ko-KR" altLang="en-US" dirty="0" err="1"/>
              <a:t>각종구두점을</a:t>
            </a:r>
            <a:r>
              <a:rPr lang="ko-KR" altLang="en-US" dirty="0"/>
              <a:t> 삭제하는 것 등이 전처리에 속한다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041583-44C3-4AE9-9E9B-07520C8A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996952"/>
            <a:ext cx="6553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3A7B6-6794-4122-AE4C-89CD5112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1C9786-3C7D-431F-8210-36847161DD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말뭉치에 포함된 텍스트를 꺼내서 토큰</a:t>
            </a:r>
            <a:r>
              <a:rPr lang="en-US" altLang="ko-KR" dirty="0"/>
              <a:t>(token)</a:t>
            </a:r>
            <a:r>
              <a:rPr lang="ko-KR" altLang="en-US" dirty="0"/>
              <a:t>이라 불리는 단위로 나누는 작업을 토큰화</a:t>
            </a:r>
            <a:r>
              <a:rPr lang="en-US" altLang="ko-KR" dirty="0"/>
              <a:t>(tokenization)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3454F7-C5F3-4442-BA2A-A6A63774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708920"/>
            <a:ext cx="44577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4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98916-9C3C-42C8-9091-D2BC33C9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소문자로 변환하기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46BA8-F800-4EB4-A93F-E3920EF3DEC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영문에서는 대문자를 소문자로 통합하는 것도</a:t>
            </a:r>
            <a:r>
              <a:rPr lang="en-US" altLang="ko-KR" dirty="0"/>
              <a:t>, </a:t>
            </a:r>
            <a:r>
              <a:rPr lang="ko-KR" altLang="en-US" dirty="0"/>
              <a:t>중요한 </a:t>
            </a:r>
            <a:r>
              <a:rPr lang="ko-KR" altLang="en-US" dirty="0" err="1"/>
              <a:t>전처리</a:t>
            </a:r>
            <a:r>
              <a:rPr lang="ko-KR" altLang="en-US" dirty="0"/>
              <a:t> 과정이다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대문자로 된 </a:t>
            </a:r>
            <a:r>
              <a:rPr lang="ko-KR" altLang="en-US" dirty="0" err="1"/>
              <a:t>단어를소문자로</a:t>
            </a:r>
            <a:r>
              <a:rPr lang="ko-KR" altLang="en-US" dirty="0"/>
              <a:t> 변경하면 단어의 개수를 줄일 수 있다</a:t>
            </a:r>
            <a:r>
              <a:rPr lang="en-US" altLang="ko-KR" dirty="0"/>
              <a:t>. </a:t>
            </a:r>
            <a:r>
              <a:rPr lang="ko-KR" altLang="en-US" dirty="0"/>
              <a:t>또 검색할 때</a:t>
            </a:r>
            <a:r>
              <a:rPr lang="en-US" altLang="ko-KR" dirty="0"/>
              <a:t>, “dog”</a:t>
            </a:r>
            <a:r>
              <a:rPr lang="ko-KR" altLang="en-US" dirty="0"/>
              <a:t>와 “</a:t>
            </a:r>
            <a:r>
              <a:rPr lang="en-US" altLang="ko-KR" dirty="0"/>
              <a:t>Dog”</a:t>
            </a:r>
            <a:r>
              <a:rPr lang="ko-KR" altLang="en-US" dirty="0"/>
              <a:t>가 들어간 문서들을 모두 찾을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 무조건 대문자를 소문자로 만들어도 안 된다</a:t>
            </a:r>
            <a:r>
              <a:rPr lang="en-US" altLang="ko-KR" dirty="0"/>
              <a:t>. </a:t>
            </a:r>
            <a:r>
              <a:rPr lang="ko-KR" altLang="en-US" dirty="0"/>
              <a:t>미국을 나타내는 “</a:t>
            </a:r>
            <a:r>
              <a:rPr lang="en-US" altLang="ko-KR" dirty="0"/>
              <a:t>US”</a:t>
            </a:r>
            <a:r>
              <a:rPr lang="ko-KR" altLang="en-US" dirty="0"/>
              <a:t>와 우리는 의미하는 “</a:t>
            </a:r>
            <a:r>
              <a:rPr lang="en-US" altLang="ko-KR" dirty="0"/>
              <a:t>us”</a:t>
            </a:r>
            <a:r>
              <a:rPr lang="ko-KR" altLang="en-US" dirty="0"/>
              <a:t>는 구분되어야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16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제01장 인공지능소개(강의)</Template>
  <TotalTime>3452</TotalTime>
  <Words>4777</Words>
  <Application>Microsoft Office PowerPoint</Application>
  <PresentationFormat>화면 슬라이드 쇼(4:3)</PresentationFormat>
  <Paragraphs>534</Paragraphs>
  <Slides>68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68</vt:i4>
      </vt:variant>
    </vt:vector>
  </HeadingPairs>
  <TitlesOfParts>
    <vt:vector size="79" baseType="lpstr">
      <vt:lpstr>SandSm</vt:lpstr>
      <vt:lpstr>맑은 고딕</vt:lpstr>
      <vt:lpstr>Arial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1_Crayons</vt:lpstr>
      <vt:lpstr>12장 자연어 처리</vt:lpstr>
      <vt:lpstr>학습 목표</vt:lpstr>
      <vt:lpstr>자연어 처리란?</vt:lpstr>
      <vt:lpstr>자연어 처리의 역사</vt:lpstr>
      <vt:lpstr>음성 인식과 자연어 처리</vt:lpstr>
      <vt:lpstr>자연어 처리 라이브러리</vt:lpstr>
      <vt:lpstr>텍스트 전처리</vt:lpstr>
      <vt:lpstr>토큰화</vt:lpstr>
      <vt:lpstr>소문자로 변환하기</vt:lpstr>
      <vt:lpstr>구두점 제거하기(정제)</vt:lpstr>
      <vt:lpstr>불용어</vt:lpstr>
      <vt:lpstr>NLTK를 이용한 전처리</vt:lpstr>
      <vt:lpstr>NLTK를 이용한 전처리</vt:lpstr>
      <vt:lpstr>Keras를 이용한 전처리</vt:lpstr>
      <vt:lpstr>단어의 표현</vt:lpstr>
      <vt:lpstr>정수 인코딩</vt:lpstr>
      <vt:lpstr>원-핫 인코딩(one-hot encoding)</vt:lpstr>
      <vt:lpstr>케라스에서 원-핫 인코딩 만들기</vt:lpstr>
      <vt:lpstr>케라스에서 원-핫 인코딩 만들기</vt:lpstr>
      <vt:lpstr>실행 결과</vt:lpstr>
      <vt:lpstr>원-핫 인코딩의 약점</vt:lpstr>
      <vt:lpstr>워드 임베딩</vt:lpstr>
      <vt:lpstr>워드 임베딩</vt:lpstr>
      <vt:lpstr>Word2vec</vt:lpstr>
      <vt:lpstr>CBOW vs skipgram </vt:lpstr>
      <vt:lpstr>CBOW</vt:lpstr>
      <vt:lpstr>CBOW</vt:lpstr>
      <vt:lpstr>skipgram</vt:lpstr>
      <vt:lpstr>케라스에서의 자연어 처리</vt:lpstr>
      <vt:lpstr>텍스트의 정수 인코딩</vt:lpstr>
      <vt:lpstr>샘플의 패딩</vt:lpstr>
      <vt:lpstr>pad_sequences()의 매개 변수</vt:lpstr>
      <vt:lpstr>케라스 Embedding 레이어</vt:lpstr>
      <vt:lpstr>케라스 Embedding 레이어</vt:lpstr>
      <vt:lpstr>Embedding 레이어 예제</vt:lpstr>
      <vt:lpstr>Embedding 레이어 예제</vt:lpstr>
      <vt:lpstr>예제: 스팸 메일 분류하기</vt:lpstr>
      <vt:lpstr>예제: 스팸 메일 분류하기</vt:lpstr>
      <vt:lpstr>예제: 스팸 메일 분류하기</vt:lpstr>
      <vt:lpstr>예제: 스팸 메일 분류하기</vt:lpstr>
      <vt:lpstr>예제: 스팸 메일 분류하기</vt:lpstr>
      <vt:lpstr>예제: 스팸 메일 분류하기</vt:lpstr>
      <vt:lpstr>테스트</vt:lpstr>
      <vt:lpstr>예제: 다음 단어 예측하기</vt:lpstr>
      <vt:lpstr>예제: 다음 단어 예측하기</vt:lpstr>
      <vt:lpstr>예제: 다음 단어 예측하기</vt:lpstr>
      <vt:lpstr>예제: 다음 단어 예측하기</vt:lpstr>
      <vt:lpstr>예제: 다음 단어 예측하기</vt:lpstr>
      <vt:lpstr>예제: 다음 단어 예측하기</vt:lpstr>
      <vt:lpstr>예제: 다음 단어 예측하기</vt:lpstr>
      <vt:lpstr>신경망 모델 정의</vt:lpstr>
      <vt:lpstr>컴파일 및 학습</vt:lpstr>
      <vt:lpstr>테스트</vt:lpstr>
      <vt:lpstr>테스트</vt:lpstr>
      <vt:lpstr>예제: 영화 리뷰 감성 판별하기</vt:lpstr>
      <vt:lpstr>라이브러리 포함</vt:lpstr>
      <vt:lpstr>데이터를 다운로드한다.</vt:lpstr>
      <vt:lpstr>리뷰 복원</vt:lpstr>
      <vt:lpstr>전처리</vt:lpstr>
      <vt:lpstr>신경망 구축</vt:lpstr>
      <vt:lpstr>신경망 구축</vt:lpstr>
      <vt:lpstr>모델 컴파일</vt:lpstr>
      <vt:lpstr>모델 평가</vt:lpstr>
      <vt:lpstr>우리가 작성한 리뷰로 테스트해보자.</vt:lpstr>
      <vt:lpstr>우리가 작성한 리뷰로 테스트해보자.</vt:lpstr>
      <vt:lpstr>실행 결과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탐색</dc:title>
  <dc:creator>sec</dc:creator>
  <cp:lastModifiedBy>천 인국</cp:lastModifiedBy>
  <cp:revision>1086</cp:revision>
  <dcterms:created xsi:type="dcterms:W3CDTF">2012-03-12T19:09:15Z</dcterms:created>
  <dcterms:modified xsi:type="dcterms:W3CDTF">2021-07-29T05:15:49Z</dcterms:modified>
</cp:coreProperties>
</file>