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8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4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9B24906-4773-4D2F-AEE8-C7FCF92D6971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FD11F09-0305-4D31-A472-ABAF1B2E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26AD6-F1A6-BB60-662C-CB3088C68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셔틀버스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C6281-6A79-5152-6B8B-F6D910397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201958003_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김근호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201995110_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왕호진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202395038_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임태욱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202395030_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정성욱</a:t>
            </a:r>
            <a:endParaRPr lang="ko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2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D7F32-3761-A5BF-A6B5-AAD99828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118425-E3B9-46AF-BB75-DA1EB10DC79E}"/>
              </a:ext>
            </a:extLst>
          </p:cNvPr>
          <p:cNvSpPr/>
          <p:nvPr/>
        </p:nvSpPr>
        <p:spPr>
          <a:xfrm>
            <a:off x="777922" y="2242755"/>
            <a:ext cx="2347415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버스 운행 시작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EB8C96C-62F7-F0F9-5738-A5B3D685F53E}"/>
              </a:ext>
            </a:extLst>
          </p:cNvPr>
          <p:cNvSpPr/>
          <p:nvPr/>
        </p:nvSpPr>
        <p:spPr>
          <a:xfrm>
            <a:off x="3736189" y="2242755"/>
            <a:ext cx="1921490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Loop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58C8B73-E9DB-1A52-0444-0B5517B1C38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125337" y="2704222"/>
            <a:ext cx="610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F9B3CE-80BD-9617-4613-8F4086BD7FF8}"/>
              </a:ext>
            </a:extLst>
          </p:cNvPr>
          <p:cNvSpPr/>
          <p:nvPr/>
        </p:nvSpPr>
        <p:spPr>
          <a:xfrm>
            <a:off x="6073652" y="3418600"/>
            <a:ext cx="2472422" cy="792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버스가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만차인가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8D8B1A-E369-19D0-4F27-ABD9F322E54F}"/>
              </a:ext>
            </a:extLst>
          </p:cNvPr>
          <p:cNvSpPr/>
          <p:nvPr/>
        </p:nvSpPr>
        <p:spPr>
          <a:xfrm>
            <a:off x="3463373" y="4404759"/>
            <a:ext cx="2221741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대학교로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5067CA-72DC-17F0-B850-D2DC0D8D5AB3}"/>
              </a:ext>
            </a:extLst>
          </p:cNvPr>
          <p:cNvSpPr/>
          <p:nvPr/>
        </p:nvSpPr>
        <p:spPr>
          <a:xfrm>
            <a:off x="8934610" y="4404759"/>
            <a:ext cx="1921490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다음 정류장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EBAA3B-7B15-E411-B931-0CABCE67FB35}"/>
              </a:ext>
            </a:extLst>
          </p:cNvPr>
          <p:cNvSpPr/>
          <p:nvPr/>
        </p:nvSpPr>
        <p:spPr>
          <a:xfrm>
            <a:off x="6315614" y="2242755"/>
            <a:ext cx="1921490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승객 탑승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561A83-9ACD-8616-D75C-EF083193BFD0}"/>
              </a:ext>
            </a:extLst>
          </p:cNvPr>
          <p:cNvCxnSpPr>
            <a:stCxn id="6" idx="6"/>
          </p:cNvCxnSpPr>
          <p:nvPr/>
        </p:nvCxnSpPr>
        <p:spPr>
          <a:xfrm>
            <a:off x="5657679" y="2704222"/>
            <a:ext cx="657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A9DC82-C46C-B5B4-85DB-678A107A0CD2}"/>
              </a:ext>
            </a:extLst>
          </p:cNvPr>
          <p:cNvCxnSpPr>
            <a:stCxn id="15" idx="4"/>
          </p:cNvCxnSpPr>
          <p:nvPr/>
        </p:nvCxnSpPr>
        <p:spPr>
          <a:xfrm>
            <a:off x="7276359" y="3165689"/>
            <a:ext cx="0" cy="27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DDD933FB-078E-564F-4652-D21C45E3997F}"/>
              </a:ext>
            </a:extLst>
          </p:cNvPr>
          <p:cNvSpPr/>
          <p:nvPr/>
        </p:nvSpPr>
        <p:spPr>
          <a:xfrm>
            <a:off x="641447" y="4404759"/>
            <a:ext cx="2221741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종착역 도착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A8A2B1-DDBC-9B8E-E413-82A8A4F1B342}"/>
              </a:ext>
            </a:extLst>
          </p:cNvPr>
          <p:cNvSpPr/>
          <p:nvPr/>
        </p:nvSpPr>
        <p:spPr>
          <a:xfrm>
            <a:off x="3463374" y="3353253"/>
            <a:ext cx="2221741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어플에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만차</a:t>
            </a:r>
            <a:r>
              <a:rPr lang="ko-KR" altLang="en-US" dirty="0">
                <a:solidFill>
                  <a:sysClr val="windowText" lastClr="000000"/>
                </a:solidFill>
              </a:rPr>
              <a:t> 사실 알림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3A6AD9-4A41-C64D-95E2-B2BA283FB8F4}"/>
              </a:ext>
            </a:extLst>
          </p:cNvPr>
          <p:cNvCxnSpPr>
            <a:stCxn id="10" idx="1"/>
            <a:endCxn id="29" idx="6"/>
          </p:cNvCxnSpPr>
          <p:nvPr/>
        </p:nvCxnSpPr>
        <p:spPr>
          <a:xfrm flipH="1">
            <a:off x="5685115" y="3814720"/>
            <a:ext cx="38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2D5EE2-FA8A-D5B0-9D99-4B3C0484AB69}"/>
              </a:ext>
            </a:extLst>
          </p:cNvPr>
          <p:cNvCxnSpPr>
            <a:stCxn id="29" idx="4"/>
            <a:endCxn id="13" idx="0"/>
          </p:cNvCxnSpPr>
          <p:nvPr/>
        </p:nvCxnSpPr>
        <p:spPr>
          <a:xfrm flipH="1">
            <a:off x="4574244" y="4276187"/>
            <a:ext cx="1" cy="12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F5BEC01-20DC-B44E-BC72-D351038C219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16200000" flipV="1">
            <a:off x="6215143" y="724546"/>
            <a:ext cx="2162004" cy="5198421"/>
          </a:xfrm>
          <a:prstGeom prst="bentConnector3">
            <a:avLst>
              <a:gd name="adj1" fmla="val 110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C59346-03F3-7492-40BA-329DC1D6D4A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09863" y="4210840"/>
            <a:ext cx="0" cy="19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F4D291E-401B-AB48-78E8-260E70A37B4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8599576" y="4866226"/>
            <a:ext cx="33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860DC99-FBB2-1F25-FACC-90623BE8567A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5685114" y="4866226"/>
            <a:ext cx="33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E73BA85-33BB-7ECF-4226-B17459FC1DF9}"/>
              </a:ext>
            </a:extLst>
          </p:cNvPr>
          <p:cNvCxnSpPr>
            <a:stCxn id="13" idx="2"/>
            <a:endCxn id="26" idx="6"/>
          </p:cNvCxnSpPr>
          <p:nvPr/>
        </p:nvCxnSpPr>
        <p:spPr>
          <a:xfrm flipH="1">
            <a:off x="2863188" y="4866226"/>
            <a:ext cx="6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3FBECC-FD5F-440E-93F0-E512F8E9A049}"/>
              </a:ext>
            </a:extLst>
          </p:cNvPr>
          <p:cNvSpPr/>
          <p:nvPr/>
        </p:nvSpPr>
        <p:spPr>
          <a:xfrm>
            <a:off x="5479429" y="3300629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E6AFBE-8D42-F01C-290D-FD4EC98A2A44}"/>
              </a:ext>
            </a:extLst>
          </p:cNvPr>
          <p:cNvSpPr/>
          <p:nvPr/>
        </p:nvSpPr>
        <p:spPr>
          <a:xfrm>
            <a:off x="5553669" y="4430344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5964AE8-9EFF-A4AC-2443-C1C2DBF36841}"/>
              </a:ext>
            </a:extLst>
          </p:cNvPr>
          <p:cNvSpPr/>
          <p:nvPr/>
        </p:nvSpPr>
        <p:spPr>
          <a:xfrm>
            <a:off x="8441379" y="4446007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226707E-736A-C83B-F1C1-139611C9F2D7}"/>
              </a:ext>
            </a:extLst>
          </p:cNvPr>
          <p:cNvSpPr/>
          <p:nvPr/>
        </p:nvSpPr>
        <p:spPr>
          <a:xfrm>
            <a:off x="7281589" y="4109739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2A2D65-7184-D035-24DB-B1B8EA8091ED}"/>
              </a:ext>
            </a:extLst>
          </p:cNvPr>
          <p:cNvSpPr/>
          <p:nvPr/>
        </p:nvSpPr>
        <p:spPr>
          <a:xfrm>
            <a:off x="6073651" y="4407176"/>
            <a:ext cx="2472422" cy="792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종착 정류장 전 정류장인가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2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011A1-17DE-813D-6EF1-087E5598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69119-2315-AD2D-8708-C31BF29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 수집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자료 분석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자료 구조화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분해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모델링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7500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D6F9-0F2A-31EA-FAAE-4F8D5B04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 수집</a:t>
            </a:r>
          </a:p>
        </p:txBody>
      </p:sp>
      <p:pic>
        <p:nvPicPr>
          <p:cNvPr id="5" name="내용 개체 틀 4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9AFEEB97-5C48-BF74-9020-F5B188D21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10728"/>
            <a:ext cx="5048879" cy="3992903"/>
          </a:xfrm>
        </p:spPr>
      </p:pic>
      <p:pic>
        <p:nvPicPr>
          <p:cNvPr id="7" name="그림 6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EFD473E5-E95B-8CE0-5DC4-8EDB45C22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1" y="1748084"/>
            <a:ext cx="5271320" cy="4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F29F7-4818-5A2B-2726-BAF4ACB9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자료 수집</a:t>
            </a:r>
          </a:p>
        </p:txBody>
      </p:sp>
      <p:pic>
        <p:nvPicPr>
          <p:cNvPr id="5" name="내용 개체 틀 4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093ED638-E379-B6F1-BD77-9864854D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1" y="1723937"/>
            <a:ext cx="5775622" cy="4027934"/>
          </a:xfrm>
        </p:spPr>
      </p:pic>
      <p:pic>
        <p:nvPicPr>
          <p:cNvPr id="7" name="그림 6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C88D5B35-60D9-8EB7-6370-AC3E75DA8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31" y="1727112"/>
            <a:ext cx="5325911" cy="41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0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1C464-7850-B34D-4D82-8863EDD6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자료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744FA-5931-E365-2F65-FFB9FFD9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셔틀 버스 이용자들이 대부분 불편함을 겪었다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셔틀버스 배차 간격이 너무 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셔틀버스가 정차하지 않고 바로 출발하였다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 셔틀버스의 개선이 필요하다고 생각하고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0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76079-E69F-8813-7D3F-D7D5E55C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자료 구조화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C92E58-B02E-AFE2-FA9D-EA9615043844}"/>
              </a:ext>
            </a:extLst>
          </p:cNvPr>
          <p:cNvSpPr/>
          <p:nvPr/>
        </p:nvSpPr>
        <p:spPr>
          <a:xfrm>
            <a:off x="6597446" y="3616461"/>
            <a:ext cx="1921490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버스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AF0AD5-63B0-8E2E-88C4-723D3862A925}"/>
              </a:ext>
            </a:extLst>
          </p:cNvPr>
          <p:cNvSpPr/>
          <p:nvPr/>
        </p:nvSpPr>
        <p:spPr>
          <a:xfrm>
            <a:off x="3559279" y="3714134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버스 이용 승객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8F9F19-DB8A-4EF8-4516-A8DE7B830D64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5761704" y="4077928"/>
            <a:ext cx="835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0BF00-1321-B1CB-0013-C4DC0890419B}"/>
              </a:ext>
            </a:extLst>
          </p:cNvPr>
          <p:cNvSpPr/>
          <p:nvPr/>
        </p:nvSpPr>
        <p:spPr>
          <a:xfrm>
            <a:off x="1071718" y="3714134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버스 정차 </a:t>
            </a:r>
            <a:r>
              <a:rPr lang="en-US" altLang="ko-KR" sz="2400" dirty="0">
                <a:solidFill>
                  <a:schemeClr val="tx1"/>
                </a:solidFill>
              </a:rPr>
              <a:t>X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C233B-8A4D-7498-2BF2-08F25A74124D}"/>
              </a:ext>
            </a:extLst>
          </p:cNvPr>
          <p:cNvSpPr/>
          <p:nvPr/>
        </p:nvSpPr>
        <p:spPr>
          <a:xfrm>
            <a:off x="1071717" y="2392019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너무 긴 배차간격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BA69FED-7847-458B-7C94-F4481189814C}"/>
              </a:ext>
            </a:extLst>
          </p:cNvPr>
          <p:cNvCxnSpPr>
            <a:stCxn id="13" idx="3"/>
            <a:endCxn id="5" idx="0"/>
          </p:cNvCxnSpPr>
          <p:nvPr/>
        </p:nvCxnSpPr>
        <p:spPr>
          <a:xfrm>
            <a:off x="3274142" y="2755813"/>
            <a:ext cx="1386350" cy="9583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C5FBCD-0358-F581-CEE1-4B926CA4DA5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3274143" y="4077928"/>
            <a:ext cx="285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E0D555-919C-EC88-BB45-76691FAB976D}"/>
              </a:ext>
            </a:extLst>
          </p:cNvPr>
          <p:cNvSpPr/>
          <p:nvPr/>
        </p:nvSpPr>
        <p:spPr>
          <a:xfrm>
            <a:off x="9085007" y="3714134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버스기사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C9C01FE-42EE-F47A-AD11-C9EF1E5086EB}"/>
              </a:ext>
            </a:extLst>
          </p:cNvPr>
          <p:cNvCxnSpPr>
            <a:cxnSpLocks/>
            <a:stCxn id="23" idx="1"/>
            <a:endCxn id="4" idx="6"/>
          </p:cNvCxnSpPr>
          <p:nvPr/>
        </p:nvCxnSpPr>
        <p:spPr>
          <a:xfrm flipH="1">
            <a:off x="8518936" y="4077928"/>
            <a:ext cx="56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7E80BA-E99B-7BE6-2957-9C1DD1644980}"/>
              </a:ext>
            </a:extLst>
          </p:cNvPr>
          <p:cNvSpPr/>
          <p:nvPr/>
        </p:nvSpPr>
        <p:spPr>
          <a:xfrm>
            <a:off x="9085007" y="2392020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운전 피로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1D54242-1DEF-0C76-0008-8F25F47260AD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186220" y="3119607"/>
            <a:ext cx="0" cy="59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724700-92B0-A067-1BD2-9A37CDFD2958}"/>
              </a:ext>
            </a:extLst>
          </p:cNvPr>
          <p:cNvSpPr/>
          <p:nvPr/>
        </p:nvSpPr>
        <p:spPr>
          <a:xfrm>
            <a:off x="1071716" y="5036249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새치기 문제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E927DA-D167-6F58-A81F-08BE2184C537}"/>
              </a:ext>
            </a:extLst>
          </p:cNvPr>
          <p:cNvSpPr/>
          <p:nvPr/>
        </p:nvSpPr>
        <p:spPr>
          <a:xfrm>
            <a:off x="9085007" y="5036248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도착 시간 문제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A7235E-8CB9-6464-D188-8BE693B43540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10186220" y="4441721"/>
            <a:ext cx="0" cy="59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CE056CB-D839-757A-E074-D54661BC3011}"/>
              </a:ext>
            </a:extLst>
          </p:cNvPr>
          <p:cNvCxnSpPr>
            <a:stCxn id="5" idx="2"/>
            <a:endCxn id="32" idx="3"/>
          </p:cNvCxnSpPr>
          <p:nvPr/>
        </p:nvCxnSpPr>
        <p:spPr>
          <a:xfrm rot="5400000">
            <a:off x="3488156" y="4227707"/>
            <a:ext cx="958322" cy="13863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F8399-1AD4-AE51-DD2E-ED610E13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1229"/>
            <a:ext cx="9603275" cy="104923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분해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B3987E-3FDE-53A1-E738-E201718A5BCA}"/>
              </a:ext>
            </a:extLst>
          </p:cNvPr>
          <p:cNvSpPr/>
          <p:nvPr/>
        </p:nvSpPr>
        <p:spPr>
          <a:xfrm>
            <a:off x="1111045" y="3355258"/>
            <a:ext cx="2949679" cy="9537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셔틀버스 위치 어플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80DFC-BC97-989A-F6AE-A281A53E69C0}"/>
              </a:ext>
            </a:extLst>
          </p:cNvPr>
          <p:cNvSpPr/>
          <p:nvPr/>
        </p:nvSpPr>
        <p:spPr>
          <a:xfrm>
            <a:off x="4798143" y="1853380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사용자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1D552C-49DC-9F4C-59C7-61C8CCD1FF28}"/>
              </a:ext>
            </a:extLst>
          </p:cNvPr>
          <p:cNvSpPr/>
          <p:nvPr/>
        </p:nvSpPr>
        <p:spPr>
          <a:xfrm>
            <a:off x="4798142" y="5011998"/>
            <a:ext cx="2202425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버스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F9D4D-2131-B3F7-93B9-D3AEE8454695}"/>
              </a:ext>
            </a:extLst>
          </p:cNvPr>
          <p:cNvSpPr/>
          <p:nvPr/>
        </p:nvSpPr>
        <p:spPr>
          <a:xfrm>
            <a:off x="8288595" y="1004838"/>
            <a:ext cx="2310579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버스 위치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4F61D-1C4E-8281-1C19-309724470982}"/>
              </a:ext>
            </a:extLst>
          </p:cNvPr>
          <p:cNvSpPr/>
          <p:nvPr/>
        </p:nvSpPr>
        <p:spPr>
          <a:xfrm>
            <a:off x="8288594" y="1853379"/>
            <a:ext cx="2310579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버스 예상 도착시간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544DC7-2F59-C851-ED10-B24A08E0C613}"/>
              </a:ext>
            </a:extLst>
          </p:cNvPr>
          <p:cNvSpPr/>
          <p:nvPr/>
        </p:nvSpPr>
        <p:spPr>
          <a:xfrm>
            <a:off x="8288593" y="2701413"/>
            <a:ext cx="2310579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버스 </a:t>
            </a:r>
            <a:r>
              <a:rPr lang="ko-KR" altLang="en-US" sz="2400" dirty="0" err="1">
                <a:solidFill>
                  <a:schemeClr val="tx1"/>
                </a:solidFill>
              </a:rPr>
              <a:t>만차</a:t>
            </a:r>
            <a:r>
              <a:rPr lang="ko-KR" altLang="en-US" sz="2400" dirty="0">
                <a:solidFill>
                  <a:schemeClr val="tx1"/>
                </a:solidFill>
              </a:rPr>
              <a:t> 유무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3B7CF-D14A-D54F-C397-E785A5D1EC4F}"/>
              </a:ext>
            </a:extLst>
          </p:cNvPr>
          <p:cNvSpPr/>
          <p:nvPr/>
        </p:nvSpPr>
        <p:spPr>
          <a:xfrm>
            <a:off x="8144616" y="5860033"/>
            <a:ext cx="2310579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실시간 </a:t>
            </a:r>
            <a:r>
              <a:rPr lang="en-US" altLang="ko-KR" sz="2400" dirty="0">
                <a:solidFill>
                  <a:schemeClr val="tx1"/>
                </a:solidFill>
              </a:rPr>
              <a:t>GPS </a:t>
            </a:r>
            <a:r>
              <a:rPr lang="ko-KR" altLang="en-US" sz="2400" dirty="0">
                <a:solidFill>
                  <a:schemeClr val="tx1"/>
                </a:solidFill>
              </a:rPr>
              <a:t>위치전송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0EDC60-7D69-B3B4-9786-430C7F7447A9}"/>
              </a:ext>
            </a:extLst>
          </p:cNvPr>
          <p:cNvSpPr/>
          <p:nvPr/>
        </p:nvSpPr>
        <p:spPr>
          <a:xfrm>
            <a:off x="8144616" y="5011999"/>
            <a:ext cx="2910238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버스 </a:t>
            </a:r>
            <a:r>
              <a:rPr lang="ko-KR" altLang="en-US" sz="2400" dirty="0" err="1">
                <a:solidFill>
                  <a:schemeClr val="tx1"/>
                </a:solidFill>
              </a:rPr>
              <a:t>만차</a:t>
            </a:r>
            <a:r>
              <a:rPr lang="ko-KR" altLang="en-US" sz="2400" dirty="0">
                <a:solidFill>
                  <a:schemeClr val="tx1"/>
                </a:solidFill>
              </a:rPr>
              <a:t> 시 </a:t>
            </a:r>
            <a:r>
              <a:rPr lang="ko-KR" altLang="en-US" sz="2400" dirty="0" err="1">
                <a:solidFill>
                  <a:schemeClr val="tx1"/>
                </a:solidFill>
              </a:rPr>
              <a:t>어플에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</a:rPr>
              <a:t>만차</a:t>
            </a:r>
            <a:r>
              <a:rPr lang="ko-KR" altLang="en-US" sz="2400" dirty="0">
                <a:solidFill>
                  <a:schemeClr val="tx1"/>
                </a:solidFill>
              </a:rPr>
              <a:t> 사실 알림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F1C1A2-0C73-22A1-3C06-0BC2305817F4}"/>
              </a:ext>
            </a:extLst>
          </p:cNvPr>
          <p:cNvSpPr/>
          <p:nvPr/>
        </p:nvSpPr>
        <p:spPr>
          <a:xfrm>
            <a:off x="8288592" y="3558956"/>
            <a:ext cx="2310579" cy="727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버스 도착 알림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F146E53-6A61-015D-EA6C-9B49773D0964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122972" y="1680087"/>
            <a:ext cx="1138084" cy="2212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3ABCDE0-0999-1760-5C0C-106D2C57EDD4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158611" y="3736260"/>
            <a:ext cx="1066805" cy="221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A9FE42-5B04-7B6C-D15A-B413F510A28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000567" y="5375792"/>
            <a:ext cx="11440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005BF78-9FB6-6D59-C9AB-2F18C673EA3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7000568" y="2217173"/>
            <a:ext cx="1288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C404291-42D4-F931-63A3-B8776C37F145}"/>
              </a:ext>
            </a:extLst>
          </p:cNvPr>
          <p:cNvCxnSpPr/>
          <p:nvPr/>
        </p:nvCxnSpPr>
        <p:spPr>
          <a:xfrm flipH="1" flipV="1">
            <a:off x="7629832" y="1349662"/>
            <a:ext cx="14747" cy="175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C065A56-5855-7D44-46E2-7A98DD70A6D2}"/>
              </a:ext>
            </a:extLst>
          </p:cNvPr>
          <p:cNvCxnSpPr>
            <a:endCxn id="7" idx="1"/>
          </p:cNvCxnSpPr>
          <p:nvPr/>
        </p:nvCxnSpPr>
        <p:spPr>
          <a:xfrm>
            <a:off x="7644579" y="1368631"/>
            <a:ext cx="6440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07BC16B-177A-4AE0-3FFC-CA6ABB052BD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7000568" y="2217174"/>
            <a:ext cx="1288024" cy="1705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0B5DC3-9C71-772A-1983-3F9491B4EFF5}"/>
              </a:ext>
            </a:extLst>
          </p:cNvPr>
          <p:cNvCxnSpPr>
            <a:endCxn id="9" idx="1"/>
          </p:cNvCxnSpPr>
          <p:nvPr/>
        </p:nvCxnSpPr>
        <p:spPr>
          <a:xfrm>
            <a:off x="7629832" y="3043463"/>
            <a:ext cx="658761" cy="2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1BAEB52-BB06-DC86-B12A-820874A75F4D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000567" y="5375792"/>
            <a:ext cx="1144049" cy="848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ACA2-A372-6226-3C4D-9059F663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06" y="488880"/>
            <a:ext cx="9875520" cy="135636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모델링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C0B6C7-4C8D-94EC-E882-719FA714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00" y="529712"/>
            <a:ext cx="4647203" cy="23867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08A993-F731-8CD9-19FD-5DA3685E2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54" y="2686664"/>
            <a:ext cx="1315140" cy="3013587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98917AF-38E0-1C9D-F010-BC22BAF036A5}"/>
              </a:ext>
            </a:extLst>
          </p:cNvPr>
          <p:cNvSpPr/>
          <p:nvPr/>
        </p:nvSpPr>
        <p:spPr>
          <a:xfrm rot="19565058">
            <a:off x="1927186" y="2003077"/>
            <a:ext cx="1812036" cy="64647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위치 정보 요청</a:t>
            </a:r>
          </a:p>
        </p:txBody>
      </p:sp>
      <p:pic>
        <p:nvPicPr>
          <p:cNvPr id="6" name="그림 5" descr="의류, 드레스이(가) 표시된 사진&#10;&#10;자동 생성된 설명">
            <a:extLst>
              <a:ext uri="{FF2B5EF4-FFF2-40B4-BE49-F238E27FC236}">
                <a16:creationId xmlns:a16="http://schemas.microsoft.com/office/drawing/2014/main" id="{8F9635BF-986C-801F-701F-D17A8195F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20" y="3487238"/>
            <a:ext cx="1389777" cy="3051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851B91-035E-07B0-B357-CEE3672CE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4" y="2653493"/>
            <a:ext cx="1632283" cy="16322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C39AF6-2CDB-CD52-F77F-1C7A548958E3}"/>
              </a:ext>
            </a:extLst>
          </p:cNvPr>
          <p:cNvSpPr/>
          <p:nvPr/>
        </p:nvSpPr>
        <p:spPr>
          <a:xfrm>
            <a:off x="11125246" y="4146160"/>
            <a:ext cx="312088" cy="2543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416F424D-D5D5-28E5-2798-86B3D4D153B0}"/>
              </a:ext>
            </a:extLst>
          </p:cNvPr>
          <p:cNvSpPr/>
          <p:nvPr/>
        </p:nvSpPr>
        <p:spPr>
          <a:xfrm rot="19537595">
            <a:off x="2301028" y="2580968"/>
            <a:ext cx="1830180" cy="68613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위치 정보 전송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CF2C793-40E2-BD38-6B0E-C2916E76E5F5}"/>
              </a:ext>
            </a:extLst>
          </p:cNvPr>
          <p:cNvSpPr/>
          <p:nvPr/>
        </p:nvSpPr>
        <p:spPr>
          <a:xfrm rot="2901508">
            <a:off x="8336965" y="2503336"/>
            <a:ext cx="2233614" cy="7252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만차일</a:t>
            </a:r>
            <a:r>
              <a:rPr lang="ko-KR" altLang="en-US" dirty="0">
                <a:solidFill>
                  <a:sysClr val="windowText" lastClr="000000"/>
                </a:solidFill>
              </a:rPr>
              <a:t>  경우 알림</a:t>
            </a: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50341F1D-137F-6B2A-2261-81F5E896B3E1}"/>
              </a:ext>
            </a:extLst>
          </p:cNvPr>
          <p:cNvSpPr/>
          <p:nvPr/>
        </p:nvSpPr>
        <p:spPr>
          <a:xfrm rot="2846831">
            <a:off x="7916683" y="3005638"/>
            <a:ext cx="2026144" cy="85677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버스 상황 요청</a:t>
            </a:r>
          </a:p>
        </p:txBody>
      </p:sp>
    </p:spTree>
    <p:extLst>
      <p:ext uri="{BB962C8B-B14F-4D97-AF65-F5344CB8AC3E}">
        <p14:creationId xmlns:p14="http://schemas.microsoft.com/office/powerpoint/2010/main" val="103331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AA19-8E22-3406-B4DF-4E4C7427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95" y="457768"/>
            <a:ext cx="9875520" cy="135636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알고리즘 </a:t>
            </a:r>
            <a:r>
              <a:rPr lang="en-US" altLang="ko-KR" dirty="0"/>
              <a:t>(</a:t>
            </a:r>
            <a:r>
              <a:rPr lang="ko-KR" altLang="en-US" dirty="0"/>
              <a:t>승객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24CA6B-E0CE-AE2A-BFAD-523946320064}"/>
              </a:ext>
            </a:extLst>
          </p:cNvPr>
          <p:cNvSpPr/>
          <p:nvPr/>
        </p:nvSpPr>
        <p:spPr>
          <a:xfrm>
            <a:off x="496009" y="1730122"/>
            <a:ext cx="1842109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어플 실행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39EF21F-B972-0399-EB58-5BC48223535D}"/>
              </a:ext>
            </a:extLst>
          </p:cNvPr>
          <p:cNvSpPr/>
          <p:nvPr/>
        </p:nvSpPr>
        <p:spPr>
          <a:xfrm>
            <a:off x="2980231" y="1730122"/>
            <a:ext cx="1921490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버스 위치 추적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67C05C-1F04-404E-DC16-4EEFEEB31FE5}"/>
              </a:ext>
            </a:extLst>
          </p:cNvPr>
          <p:cNvSpPr/>
          <p:nvPr/>
        </p:nvSpPr>
        <p:spPr>
          <a:xfrm>
            <a:off x="5716939" y="1814128"/>
            <a:ext cx="1812677" cy="7549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근처에 버스가 있는가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CA006-CCBC-3BA4-F585-FFDAD32EF4C4}"/>
              </a:ext>
            </a:extLst>
          </p:cNvPr>
          <p:cNvSpPr/>
          <p:nvPr/>
        </p:nvSpPr>
        <p:spPr>
          <a:xfrm>
            <a:off x="8272481" y="1793470"/>
            <a:ext cx="2195020" cy="792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버스가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만차인가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4CFC90-BF9A-3B13-51A7-0095B8C486C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338118" y="2191589"/>
            <a:ext cx="642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998D6E-F635-3E2D-08E1-BDCC17A55E6E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4901721" y="2191589"/>
            <a:ext cx="81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68B465-5ED6-E8C5-5579-67E6C5FAA24B}"/>
              </a:ext>
            </a:extLst>
          </p:cNvPr>
          <p:cNvSpPr/>
          <p:nvPr/>
        </p:nvSpPr>
        <p:spPr>
          <a:xfrm>
            <a:off x="10141787" y="2653056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C3258F-BA09-42E4-DD86-DAAF82FFFF5B}"/>
              </a:ext>
            </a:extLst>
          </p:cNvPr>
          <p:cNvSpPr/>
          <p:nvPr/>
        </p:nvSpPr>
        <p:spPr>
          <a:xfrm>
            <a:off x="8722612" y="2622542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CD8EAB-9869-159C-D76C-15C13D35904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7529616" y="2189590"/>
            <a:ext cx="742865" cy="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09A5F06-BDF5-C895-266C-8CACCC5C9DC2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387985" y="-331380"/>
            <a:ext cx="1064916" cy="6899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E091B0BD-A646-08DC-CB3C-4B025277D08B}"/>
              </a:ext>
            </a:extLst>
          </p:cNvPr>
          <p:cNvSpPr/>
          <p:nvPr/>
        </p:nvSpPr>
        <p:spPr>
          <a:xfrm>
            <a:off x="7123435" y="3687459"/>
            <a:ext cx="3198353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다음에 오는 버스의 거리 및 예측 시간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20069E2-9DA5-862B-2673-AE49B3179D59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4006298" y="1033645"/>
            <a:ext cx="1081577" cy="4152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9B36B7F-1673-27A0-3191-2DDD089F551B}"/>
              </a:ext>
            </a:extLst>
          </p:cNvPr>
          <p:cNvSpPr/>
          <p:nvPr/>
        </p:nvSpPr>
        <p:spPr>
          <a:xfrm>
            <a:off x="5812218" y="2605881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24B24C-FBC2-6B84-7477-B68AA74A4CD5}"/>
              </a:ext>
            </a:extLst>
          </p:cNvPr>
          <p:cNvSpPr/>
          <p:nvPr/>
        </p:nvSpPr>
        <p:spPr>
          <a:xfrm>
            <a:off x="7576161" y="1807614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D116C4C-88C0-D661-F215-F090CA1D599D}"/>
              </a:ext>
            </a:extLst>
          </p:cNvPr>
          <p:cNvSpPr/>
          <p:nvPr/>
        </p:nvSpPr>
        <p:spPr>
          <a:xfrm>
            <a:off x="1377373" y="5755461"/>
            <a:ext cx="1921490" cy="7112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버스 탑승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383E949-C855-225D-F132-C1F18C65A93A}"/>
              </a:ext>
            </a:extLst>
          </p:cNvPr>
          <p:cNvCxnSpPr>
            <a:stCxn id="8" idx="3"/>
            <a:endCxn id="36" idx="6"/>
          </p:cNvCxnSpPr>
          <p:nvPr/>
        </p:nvCxnSpPr>
        <p:spPr>
          <a:xfrm flipH="1">
            <a:off x="10321788" y="2189590"/>
            <a:ext cx="145713" cy="1959336"/>
          </a:xfrm>
          <a:prstGeom prst="bentConnector3">
            <a:avLst>
              <a:gd name="adj1" fmla="val -156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B89653-9198-F0C5-188A-5664D24D7FEC}"/>
              </a:ext>
            </a:extLst>
          </p:cNvPr>
          <p:cNvSpPr/>
          <p:nvPr/>
        </p:nvSpPr>
        <p:spPr>
          <a:xfrm>
            <a:off x="4380288" y="3752806"/>
            <a:ext cx="2472422" cy="792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버스가 늦게 도착하는가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9574E7E-22FA-C6EE-102C-9D773F6309FF}"/>
              </a:ext>
            </a:extLst>
          </p:cNvPr>
          <p:cNvSpPr/>
          <p:nvPr/>
        </p:nvSpPr>
        <p:spPr>
          <a:xfrm>
            <a:off x="633600" y="3667287"/>
            <a:ext cx="3436470" cy="8101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가까운 버스의 남은 거리 및 예측 시간 표시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B5EE8CD-E9D6-927C-B11A-E021C364B5B8}"/>
              </a:ext>
            </a:extLst>
          </p:cNvPr>
          <p:cNvCxnSpPr>
            <a:stCxn id="36" idx="2"/>
            <a:endCxn id="56" idx="3"/>
          </p:cNvCxnSpPr>
          <p:nvPr/>
        </p:nvCxnSpPr>
        <p:spPr>
          <a:xfrm flipH="1">
            <a:off x="6852710" y="4148926"/>
            <a:ext cx="27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1B80C2B-69CC-375A-BAAD-7027EDBAD36E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074445" y="4087099"/>
            <a:ext cx="270181" cy="118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10531ED-CA93-DEA3-6665-3E2C01EB7307}"/>
              </a:ext>
            </a:extLst>
          </p:cNvPr>
          <p:cNvSpPr/>
          <p:nvPr/>
        </p:nvSpPr>
        <p:spPr>
          <a:xfrm>
            <a:off x="6747583" y="4493522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F071C1-41C6-106E-EE27-A4309EC2F624}"/>
              </a:ext>
            </a:extLst>
          </p:cNvPr>
          <p:cNvSpPr/>
          <p:nvPr/>
        </p:nvSpPr>
        <p:spPr>
          <a:xfrm>
            <a:off x="4120832" y="4493522"/>
            <a:ext cx="651428" cy="3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9B04A1F-FA10-FF4A-12A3-7C34062E5D79}"/>
              </a:ext>
            </a:extLst>
          </p:cNvPr>
          <p:cNvSpPr/>
          <p:nvPr/>
        </p:nvSpPr>
        <p:spPr>
          <a:xfrm>
            <a:off x="748274" y="4672167"/>
            <a:ext cx="3207121" cy="792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버스 탑승을 위해 정류소에서 대기할 것인가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CA08871-C689-86CA-0C4F-C6064230415A}"/>
              </a:ext>
            </a:extLst>
          </p:cNvPr>
          <p:cNvCxnSpPr>
            <a:stCxn id="58" idx="4"/>
            <a:endCxn id="76" idx="0"/>
          </p:cNvCxnSpPr>
          <p:nvPr/>
        </p:nvCxnSpPr>
        <p:spPr>
          <a:xfrm>
            <a:off x="2351835" y="4477455"/>
            <a:ext cx="0" cy="19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BDB8A0A-3529-DED6-1F9D-66A718BC563E}"/>
              </a:ext>
            </a:extLst>
          </p:cNvPr>
          <p:cNvCxnSpPr>
            <a:stCxn id="56" idx="1"/>
            <a:endCxn id="76" idx="3"/>
          </p:cNvCxnSpPr>
          <p:nvPr/>
        </p:nvCxnSpPr>
        <p:spPr>
          <a:xfrm rot="10800000" flipV="1">
            <a:off x="3955396" y="4148925"/>
            <a:ext cx="424893" cy="919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FD4A757-62BC-4D75-C947-38F54449034A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3940976" y="5219541"/>
            <a:ext cx="1567976" cy="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855E786-B1F2-7811-3C55-1D0F909D2F09}"/>
              </a:ext>
            </a:extLst>
          </p:cNvPr>
          <p:cNvCxnSpPr>
            <a:stCxn id="76" idx="2"/>
            <a:endCxn id="47" idx="0"/>
          </p:cNvCxnSpPr>
          <p:nvPr/>
        </p:nvCxnSpPr>
        <p:spPr>
          <a:xfrm flipH="1">
            <a:off x="2338118" y="5464407"/>
            <a:ext cx="13717" cy="29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6D4646-F8D8-34B2-CFA2-ADB0000F1739}"/>
              </a:ext>
            </a:extLst>
          </p:cNvPr>
          <p:cNvSpPr/>
          <p:nvPr/>
        </p:nvSpPr>
        <p:spPr>
          <a:xfrm flipH="1">
            <a:off x="4337513" y="4889643"/>
            <a:ext cx="951651" cy="3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6E6EDCF-224E-7E4B-1652-4C9D12FA57F6}"/>
              </a:ext>
            </a:extLst>
          </p:cNvPr>
          <p:cNvSpPr/>
          <p:nvPr/>
        </p:nvSpPr>
        <p:spPr>
          <a:xfrm>
            <a:off x="1700406" y="5398172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CCD637A-F5B8-1DAD-DCE0-138D4D87C204}"/>
              </a:ext>
            </a:extLst>
          </p:cNvPr>
          <p:cNvSpPr/>
          <p:nvPr/>
        </p:nvSpPr>
        <p:spPr>
          <a:xfrm>
            <a:off x="5508952" y="4823421"/>
            <a:ext cx="2472422" cy="7922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다른 교통수단을 이용할 것인가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5081A822-B6F2-C22A-5B20-19DD0A0B5996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3940976" y="5337284"/>
            <a:ext cx="2804187" cy="278377"/>
          </a:xfrm>
          <a:prstGeom prst="bentConnector4">
            <a:avLst>
              <a:gd name="adj1" fmla="val 27958"/>
              <a:gd name="adj2" fmla="val 182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A1DBAAE9-7EBB-087E-A065-70FA6248D8A4}"/>
              </a:ext>
            </a:extLst>
          </p:cNvPr>
          <p:cNvSpPr/>
          <p:nvPr/>
        </p:nvSpPr>
        <p:spPr>
          <a:xfrm>
            <a:off x="8530095" y="4752376"/>
            <a:ext cx="2733187" cy="92293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다른 교통수단 이용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27E7F3E-EDBC-F9ED-AA99-D31BC1F39580}"/>
              </a:ext>
            </a:extLst>
          </p:cNvPr>
          <p:cNvCxnSpPr>
            <a:stCxn id="101" idx="3"/>
            <a:endCxn id="109" idx="2"/>
          </p:cNvCxnSpPr>
          <p:nvPr/>
        </p:nvCxnSpPr>
        <p:spPr>
          <a:xfrm flipV="1">
            <a:off x="7981374" y="5213843"/>
            <a:ext cx="548721" cy="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500231-8AB8-5DE5-FFCA-8E200220DA7B}"/>
              </a:ext>
            </a:extLst>
          </p:cNvPr>
          <p:cNvSpPr/>
          <p:nvPr/>
        </p:nvSpPr>
        <p:spPr>
          <a:xfrm flipH="1">
            <a:off x="4515259" y="5845011"/>
            <a:ext cx="951651" cy="3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CB6456E-BC27-13A2-EBE8-9722CBA76049}"/>
              </a:ext>
            </a:extLst>
          </p:cNvPr>
          <p:cNvSpPr/>
          <p:nvPr/>
        </p:nvSpPr>
        <p:spPr>
          <a:xfrm>
            <a:off x="7902972" y="4810110"/>
            <a:ext cx="651428" cy="357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0447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303</TotalTime>
  <Words>242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Corbel</vt:lpstr>
      <vt:lpstr>기본</vt:lpstr>
      <vt:lpstr>셔틀버스 문제</vt:lpstr>
      <vt:lpstr>목차</vt:lpstr>
      <vt:lpstr>1. 자료 수집</vt:lpstr>
      <vt:lpstr>1. 자료 수집</vt:lpstr>
      <vt:lpstr>2. 자료 분석</vt:lpstr>
      <vt:lpstr>3. 자료 구조화</vt:lpstr>
      <vt:lpstr>4. 분해 </vt:lpstr>
      <vt:lpstr>5. 모델링</vt:lpstr>
      <vt:lpstr>6. 알고리즘 (승객)</vt:lpstr>
      <vt:lpstr>알고리즘 (버스)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셔틀버스 문제</dc:title>
  <dc:creator>김근호</dc:creator>
  <cp:lastModifiedBy>김근호</cp:lastModifiedBy>
  <cp:revision>3</cp:revision>
  <dcterms:created xsi:type="dcterms:W3CDTF">2023-03-27T12:39:57Z</dcterms:created>
  <dcterms:modified xsi:type="dcterms:W3CDTF">2023-03-28T14:11:16Z</dcterms:modified>
</cp:coreProperties>
</file>