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6370" autoAdjust="0"/>
  </p:normalViewPr>
  <p:slideViewPr>
    <p:cSldViewPr snapToGrid="0">
      <p:cViewPr varScale="1">
        <p:scale>
          <a:sx n="63" d="100"/>
          <a:sy n="63" d="100"/>
        </p:scale>
        <p:origin x="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2023-03-14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2023-03-14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6600" dirty="0">
                <a:latin typeface="+mj-ea"/>
                <a:ea typeface="+mj-ea"/>
              </a:rPr>
              <a:t>S/W </a:t>
            </a:r>
            <a:r>
              <a:rPr lang="ko-KR" altLang="en-US" sz="6600" dirty="0">
                <a:latin typeface="+mj-ea"/>
                <a:ea typeface="+mj-ea"/>
              </a:rPr>
              <a:t>프로그래밍 사고 </a:t>
            </a:r>
            <a:r>
              <a:rPr lang="en-US" altLang="ko-KR" sz="6600" dirty="0">
                <a:latin typeface="+mj-ea"/>
                <a:ea typeface="+mj-ea"/>
              </a:rPr>
              <a:t>1</a:t>
            </a:r>
            <a:r>
              <a:rPr lang="ko-KR" altLang="en-US" sz="6600" dirty="0">
                <a:latin typeface="+mj-ea"/>
                <a:ea typeface="+mj-ea"/>
              </a:rPr>
              <a:t>팀 </a:t>
            </a:r>
            <a:r>
              <a:rPr lang="en-US" altLang="ko-KR" sz="6600" dirty="0">
                <a:latin typeface="+mj-ea"/>
                <a:ea typeface="+mj-ea"/>
              </a:rPr>
              <a:t>PPT</a:t>
            </a:r>
            <a:endParaRPr lang="ko" sz="6600" dirty="0">
              <a:latin typeface="+mj-ea"/>
              <a:ea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201958003_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김근호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201995110_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왕호진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202395038_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임태욱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202395030_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정성욱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Autofit/>
          </a:bodyPr>
          <a:lstStyle/>
          <a:p>
            <a:pPr lvl="0" rtl="0"/>
            <a:r>
              <a:rPr lang="en-US" altLang="ko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출석체크 방식</a:t>
            </a:r>
            <a:b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수집</a:t>
            </a:r>
            <a:b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분석</a:t>
            </a:r>
            <a:b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구조화</a:t>
            </a:r>
            <a:b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분해</a:t>
            </a:r>
            <a:b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b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ko" sz="4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solidFill>
                  <a:srgbClr val="FFFFFF"/>
                </a:solidFill>
              </a:rPr>
              <a:t>-</a:t>
            </a:r>
            <a:r>
              <a:rPr lang="en-US" altLang="ko" dirty="0">
                <a:solidFill>
                  <a:srgbClr val="FFFFFF"/>
                </a:solidFill>
              </a:rPr>
              <a:t> </a:t>
            </a:r>
            <a:r>
              <a:rPr lang="ko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34CFA-592C-C153-0247-5A3C8F8F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출석체크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9EF9A-9E33-C557-3547-956132F6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67561"/>
            <a:ext cx="10058400" cy="3760891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수업시작 전</a:t>
            </a:r>
            <a:r>
              <a:rPr lang="en-US" altLang="ko-KR" dirty="0"/>
              <a:t>,</a:t>
            </a:r>
            <a:r>
              <a:rPr lang="ko-KR" altLang="en-US" dirty="0"/>
              <a:t> 전자 출석체크 어플을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블루투스</a:t>
            </a:r>
            <a:r>
              <a:rPr lang="en-US" altLang="ko-KR" dirty="0"/>
              <a:t> </a:t>
            </a:r>
            <a:r>
              <a:rPr lang="ko-KR" altLang="en-US" dirty="0"/>
              <a:t>검색과 위치 기반으로 출석 알람이 오고 접속 시 출석이 되는 방식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위 작동방식을 악용하여 화장실 등에서 부정출석을 하고 수업을 듣지 않는 학생들이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E5B73-475A-C2C2-8A43-9643E35E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2023-03-14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7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7CFA3-3328-7F01-D779-CD2FAE0A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347632"/>
            <a:ext cx="10058400" cy="1450757"/>
          </a:xfrm>
        </p:spPr>
        <p:txBody>
          <a:bodyPr/>
          <a:lstStyle/>
          <a:p>
            <a:r>
              <a:rPr lang="ko-KR" altLang="en-US" dirty="0"/>
              <a:t>자료 수집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401B8-D511-57BC-136A-BE14E27C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2023-03-14</a:t>
            </a:fld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A168D4B-F218-A37F-C3F4-9393F4FF2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18" y="2108200"/>
            <a:ext cx="9202689" cy="3760788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35CED9-BDDD-D6E9-655A-F4E7C7CD72ED}"/>
              </a:ext>
            </a:extLst>
          </p:cNvPr>
          <p:cNvSpPr/>
          <p:nvPr/>
        </p:nvSpPr>
        <p:spPr>
          <a:xfrm>
            <a:off x="2580640" y="5984240"/>
            <a:ext cx="927608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자료 출처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서울과기대</a:t>
            </a:r>
            <a:r>
              <a:rPr lang="ko-KR" altLang="en-US" dirty="0">
                <a:solidFill>
                  <a:sysClr val="windowText" lastClr="000000"/>
                </a:solidFill>
              </a:rPr>
              <a:t> 신문 </a:t>
            </a:r>
            <a:r>
              <a:rPr lang="en-US" altLang="ko-KR" dirty="0">
                <a:solidFill>
                  <a:sysClr val="windowText" lastClr="000000"/>
                </a:solidFill>
              </a:rPr>
              <a:t>https://times.seoultech.ac.krreportscategory=43&amp;idx=19494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0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8C608-9C3A-42F0-3D1C-5C5E26AD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4F374-63B5-5C6C-9A8B-EB4676F1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전자 출결 방식에는 예전 수기 출결 방식보다 긍정적인 의견이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하지만 부정 출석 등의 부작용이 존재한다는 의견도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대체적으로 출석 기능의 강화가 필요하다는 의견이다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647C7-3819-6DE5-94FB-4CA98037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2023-03-14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38B5-5A14-8BAB-FD62-9E891579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BCEE0-5CD2-E7B2-DC07-C29C3210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ACA0C9C-BACC-420D-B1DC-6E6270AB5C5B}"/>
              </a:ext>
            </a:extLst>
          </p:cNvPr>
          <p:cNvSpPr/>
          <p:nvPr/>
        </p:nvSpPr>
        <p:spPr>
          <a:xfrm>
            <a:off x="5470331" y="3296873"/>
            <a:ext cx="1251337" cy="795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출결 프로그램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A11899-3BEE-4851-98CB-C9652926BB5C}"/>
              </a:ext>
            </a:extLst>
          </p:cNvPr>
          <p:cNvSpPr/>
          <p:nvPr/>
        </p:nvSpPr>
        <p:spPr>
          <a:xfrm>
            <a:off x="7281644" y="4655916"/>
            <a:ext cx="1016446" cy="795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교수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A04649-B47D-4588-96F9-66D012B3B5A9}"/>
              </a:ext>
            </a:extLst>
          </p:cNvPr>
          <p:cNvSpPr/>
          <p:nvPr/>
        </p:nvSpPr>
        <p:spPr>
          <a:xfrm>
            <a:off x="3632454" y="3296873"/>
            <a:ext cx="1016446" cy="795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학생</a:t>
            </a:r>
            <a:endParaRPr lang="en-US" altLang="ko-KR" sz="1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BC40275-2D8D-41AC-B1E9-D9FFCEE65FB2}"/>
              </a:ext>
            </a:extLst>
          </p:cNvPr>
          <p:cNvSpPr/>
          <p:nvPr/>
        </p:nvSpPr>
        <p:spPr>
          <a:xfrm>
            <a:off x="7281644" y="2202084"/>
            <a:ext cx="1016446" cy="795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기능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1BC8A6-AB9A-47BB-AB18-3CA8DA9491A2}"/>
              </a:ext>
            </a:extLst>
          </p:cNvPr>
          <p:cNvSpPr/>
          <p:nvPr/>
        </p:nvSpPr>
        <p:spPr>
          <a:xfrm>
            <a:off x="1097280" y="2599696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출석인식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64395-B5BB-4919-9E64-CE8236965AFF}"/>
              </a:ext>
            </a:extLst>
          </p:cNvPr>
          <p:cNvSpPr/>
          <p:nvPr/>
        </p:nvSpPr>
        <p:spPr>
          <a:xfrm>
            <a:off x="1097280" y="3244442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결석사유기입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18DEF-EECF-498C-8A1C-AABC96B2E635}"/>
              </a:ext>
            </a:extLst>
          </p:cNvPr>
          <p:cNvSpPr/>
          <p:nvPr/>
        </p:nvSpPr>
        <p:spPr>
          <a:xfrm>
            <a:off x="1097280" y="3870996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지각통보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399ECE-157D-43F2-818C-59089BB606E9}"/>
              </a:ext>
            </a:extLst>
          </p:cNvPr>
          <p:cNvSpPr/>
          <p:nvPr/>
        </p:nvSpPr>
        <p:spPr>
          <a:xfrm>
            <a:off x="1097280" y="4497550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정보 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FEDF02-BF0F-42EE-9627-C02E28329ECD}"/>
              </a:ext>
            </a:extLst>
          </p:cNvPr>
          <p:cNvSpPr/>
          <p:nvPr/>
        </p:nvSpPr>
        <p:spPr>
          <a:xfrm>
            <a:off x="9090223" y="2017526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위치 정보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7D83D9-8C45-45EA-85D5-9C335FE0CA16}"/>
              </a:ext>
            </a:extLst>
          </p:cNvPr>
          <p:cNvSpPr/>
          <p:nvPr/>
        </p:nvSpPr>
        <p:spPr>
          <a:xfrm>
            <a:off x="9090223" y="2548499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출석 거리 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14BE36-4D85-4C62-A342-4E78E6B8925B}"/>
              </a:ext>
            </a:extLst>
          </p:cNvPr>
          <p:cNvSpPr/>
          <p:nvPr/>
        </p:nvSpPr>
        <p:spPr>
          <a:xfrm>
            <a:off x="9100356" y="3059884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자동 출석 시간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BE2C62-C3EC-4687-AA22-A78DF0488DC3}"/>
              </a:ext>
            </a:extLst>
          </p:cNvPr>
          <p:cNvSpPr/>
          <p:nvPr/>
        </p:nvSpPr>
        <p:spPr>
          <a:xfrm>
            <a:off x="9090223" y="4424697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자동 출석 체크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305819-53D8-47EE-92C3-46ED8BC8A864}"/>
              </a:ext>
            </a:extLst>
          </p:cNvPr>
          <p:cNvSpPr/>
          <p:nvPr/>
        </p:nvSpPr>
        <p:spPr>
          <a:xfrm>
            <a:off x="9100356" y="4968024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결석사유 및 인원체크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B3025A-A91A-4AAC-8B6F-F214D01916EF}"/>
              </a:ext>
            </a:extLst>
          </p:cNvPr>
          <p:cNvSpPr/>
          <p:nvPr/>
        </p:nvSpPr>
        <p:spPr>
          <a:xfrm>
            <a:off x="9090223" y="5538603"/>
            <a:ext cx="2055324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수동 출석 체크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ED957E-7E6E-4E7B-B6B2-48F8468C17C1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4648900" y="3694486"/>
            <a:ext cx="821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58CD75B-98F9-477D-8E27-4F62EDD7684A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3334346" y="3694484"/>
            <a:ext cx="29810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F97705-32CC-4BC4-AAA6-F49062EDC7BC}"/>
              </a:ext>
            </a:extLst>
          </p:cNvPr>
          <p:cNvCxnSpPr>
            <a:cxnSpLocks/>
          </p:cNvCxnSpPr>
          <p:nvPr/>
        </p:nvCxnSpPr>
        <p:spPr>
          <a:xfrm flipV="1">
            <a:off x="3334346" y="2784254"/>
            <a:ext cx="6637" cy="91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7A17D8-90F8-4D04-B4E6-B232AFD3F726}"/>
              </a:ext>
            </a:extLst>
          </p:cNvPr>
          <p:cNvCxnSpPr>
            <a:cxnSpLocks/>
          </p:cNvCxnSpPr>
          <p:nvPr/>
        </p:nvCxnSpPr>
        <p:spPr>
          <a:xfrm>
            <a:off x="3334346" y="3694485"/>
            <a:ext cx="6637" cy="98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C14A874-B0C3-4947-84AA-66733B16F36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152604" y="2784254"/>
            <a:ext cx="195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E98951B-E42A-4101-8D0F-F3DB01DA746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152604" y="4682108"/>
            <a:ext cx="195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3CC98A-A10F-4161-B31C-BB55B78846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52604" y="3429000"/>
            <a:ext cx="188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F495BEC-9580-41AD-A906-0F08CFEBC3C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2604" y="4055554"/>
            <a:ext cx="18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F29A14B-0843-4481-A4C1-B22BB5FB2C4F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6340234" y="2355463"/>
            <a:ext cx="697176" cy="1185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E4F9275-42E3-4FAE-93DE-FF735B3D2D6D}"/>
              </a:ext>
            </a:extLst>
          </p:cNvPr>
          <p:cNvCxnSpPr>
            <a:stCxn id="5" idx="4"/>
            <a:endCxn id="6" idx="2"/>
          </p:cNvCxnSpPr>
          <p:nvPr/>
        </p:nvCxnSpPr>
        <p:spPr>
          <a:xfrm rot="16200000" flipH="1">
            <a:off x="6208107" y="3979992"/>
            <a:ext cx="961430" cy="1185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B4A0E1E-F358-4216-A221-60526C73507E}"/>
              </a:ext>
            </a:extLst>
          </p:cNvPr>
          <p:cNvCxnSpPr>
            <a:stCxn id="8" idx="6"/>
            <a:endCxn id="13" idx="1"/>
          </p:cNvCxnSpPr>
          <p:nvPr/>
        </p:nvCxnSpPr>
        <p:spPr>
          <a:xfrm flipV="1">
            <a:off x="8298090" y="2202084"/>
            <a:ext cx="792133" cy="3976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4DD5C1F-5693-4666-89F5-2AF391973990}"/>
              </a:ext>
            </a:extLst>
          </p:cNvPr>
          <p:cNvCxnSpPr>
            <a:stCxn id="8" idx="6"/>
            <a:endCxn id="15" idx="1"/>
          </p:cNvCxnSpPr>
          <p:nvPr/>
        </p:nvCxnSpPr>
        <p:spPr>
          <a:xfrm>
            <a:off x="8298090" y="2599697"/>
            <a:ext cx="802266" cy="644745"/>
          </a:xfrm>
          <a:prstGeom prst="bentConnector3">
            <a:avLst>
              <a:gd name="adj1" fmla="val 494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A9ABFEC-7D2F-4A2A-85B0-C79CA7246CA8}"/>
              </a:ext>
            </a:extLst>
          </p:cNvPr>
          <p:cNvCxnSpPr>
            <a:stCxn id="14" idx="1"/>
          </p:cNvCxnSpPr>
          <p:nvPr/>
        </p:nvCxnSpPr>
        <p:spPr>
          <a:xfrm flipH="1">
            <a:off x="8696325" y="2733057"/>
            <a:ext cx="393898" cy="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A4DD60C-5EF2-4FEA-9C4A-701D91EA680F}"/>
              </a:ext>
            </a:extLst>
          </p:cNvPr>
          <p:cNvCxnSpPr>
            <a:stCxn id="6" idx="6"/>
            <a:endCxn id="16" idx="1"/>
          </p:cNvCxnSpPr>
          <p:nvPr/>
        </p:nvCxnSpPr>
        <p:spPr>
          <a:xfrm flipV="1">
            <a:off x="8298090" y="4609255"/>
            <a:ext cx="792133" cy="4442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4A7D37F-9FB9-4088-81A6-30DDA75DF3D2}"/>
              </a:ext>
            </a:extLst>
          </p:cNvPr>
          <p:cNvCxnSpPr>
            <a:stCxn id="6" idx="6"/>
            <a:endCxn id="18" idx="1"/>
          </p:cNvCxnSpPr>
          <p:nvPr/>
        </p:nvCxnSpPr>
        <p:spPr>
          <a:xfrm>
            <a:off x="8298090" y="5053529"/>
            <a:ext cx="792133" cy="6696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C40B6F-24C1-4D29-80A9-F541E2B98ED6}"/>
              </a:ext>
            </a:extLst>
          </p:cNvPr>
          <p:cNvCxnSpPr>
            <a:stCxn id="17" idx="1"/>
          </p:cNvCxnSpPr>
          <p:nvPr/>
        </p:nvCxnSpPr>
        <p:spPr>
          <a:xfrm flipH="1">
            <a:off x="8696325" y="5152582"/>
            <a:ext cx="404031" cy="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1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4399-8376-B86C-718D-E95B6EA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34D28-3550-9436-5319-14A53C3A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599A022-9AC8-486B-A66C-64EF0844D371}"/>
              </a:ext>
            </a:extLst>
          </p:cNvPr>
          <p:cNvSpPr/>
          <p:nvPr/>
        </p:nvSpPr>
        <p:spPr>
          <a:xfrm>
            <a:off x="7661242" y="3362922"/>
            <a:ext cx="154305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 기능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E0FAF14A-7FEF-4CC5-AA73-72006152F8C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rot="5400000">
            <a:off x="1829556" y="3233205"/>
            <a:ext cx="647690" cy="1717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1AD211A-24A8-4660-9A91-67A9A28BEF28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 rot="16200000" flipH="1">
            <a:off x="2689838" y="4090380"/>
            <a:ext cx="64458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F8DC5D9-3734-4E55-8C7F-632C4F54D77B}"/>
              </a:ext>
            </a:extLst>
          </p:cNvPr>
          <p:cNvSpPr/>
          <p:nvPr/>
        </p:nvSpPr>
        <p:spPr>
          <a:xfrm>
            <a:off x="2179218" y="4412673"/>
            <a:ext cx="1665825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결석 사유 등록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6324AC6D-9E28-4AC9-A9C2-4E9472C43D19}"/>
              </a:ext>
            </a:extLst>
          </p:cNvPr>
          <p:cNvSpPr/>
          <p:nvPr/>
        </p:nvSpPr>
        <p:spPr>
          <a:xfrm>
            <a:off x="636176" y="4415779"/>
            <a:ext cx="131699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 확인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AD3D2A9-2EDA-4E4A-B0E9-9BD69799B39A}"/>
              </a:ext>
            </a:extLst>
          </p:cNvPr>
          <p:cNvSpPr/>
          <p:nvPr/>
        </p:nvSpPr>
        <p:spPr>
          <a:xfrm>
            <a:off x="5032074" y="2142649"/>
            <a:ext cx="154305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전자 출결 앱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80D5F6B-6FE3-4DDF-AB1A-9A3A7A1CE637}"/>
              </a:ext>
            </a:extLst>
          </p:cNvPr>
          <p:cNvSpPr/>
          <p:nvPr/>
        </p:nvSpPr>
        <p:spPr>
          <a:xfrm>
            <a:off x="4081145" y="4412674"/>
            <a:ext cx="1493512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출석 체크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0A75E08-5F1F-4329-BA66-F827CDADBE2F}"/>
              </a:ext>
            </a:extLst>
          </p:cNvPr>
          <p:cNvSpPr/>
          <p:nvPr/>
        </p:nvSpPr>
        <p:spPr>
          <a:xfrm>
            <a:off x="8843187" y="5452368"/>
            <a:ext cx="2095141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출석 종료 후 </a:t>
            </a:r>
            <a:r>
              <a:rPr lang="en-US" altLang="ko-KR" dirty="0"/>
              <a:t>QR</a:t>
            </a:r>
            <a:r>
              <a:rPr lang="ko-KR" altLang="en-US" dirty="0"/>
              <a:t>코드 초기화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2EAA7A0-0632-4E19-B657-73E58FAE4A9D}"/>
              </a:ext>
            </a:extLst>
          </p:cNvPr>
          <p:cNvSpPr/>
          <p:nvPr/>
        </p:nvSpPr>
        <p:spPr>
          <a:xfrm>
            <a:off x="2240605" y="3358514"/>
            <a:ext cx="154305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 기능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6E61FD7-129B-4430-BFF4-EF0F5492167D}"/>
              </a:ext>
            </a:extLst>
          </p:cNvPr>
          <p:cNvSpPr/>
          <p:nvPr/>
        </p:nvSpPr>
        <p:spPr>
          <a:xfrm>
            <a:off x="6282955" y="4415779"/>
            <a:ext cx="1373098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출석</a:t>
            </a:r>
            <a:r>
              <a:rPr lang="en-US" altLang="ko-KR" dirty="0"/>
              <a:t>, </a:t>
            </a:r>
            <a:r>
              <a:rPr lang="ko-KR" altLang="en-US" dirty="0"/>
              <a:t>결석</a:t>
            </a:r>
            <a:r>
              <a:rPr lang="en-US" altLang="ko-KR" dirty="0"/>
              <a:t>, </a:t>
            </a:r>
            <a:r>
              <a:rPr lang="ko-KR" altLang="en-US" dirty="0"/>
              <a:t>지각 설정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26075A9-288C-488C-879C-65750A006695}"/>
              </a:ext>
            </a:extLst>
          </p:cNvPr>
          <p:cNvSpPr/>
          <p:nvPr/>
        </p:nvSpPr>
        <p:spPr>
          <a:xfrm>
            <a:off x="7743706" y="4433229"/>
            <a:ext cx="1372933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출석 거리 설정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B92FAAE-753F-4937-8846-74220AB10688}"/>
              </a:ext>
            </a:extLst>
          </p:cNvPr>
          <p:cNvSpPr/>
          <p:nvPr/>
        </p:nvSpPr>
        <p:spPr>
          <a:xfrm>
            <a:off x="9204292" y="4426873"/>
            <a:ext cx="1372932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 출석 체크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81DE736-E1BD-C6E7-CEEB-6CCF767CF4C5}"/>
              </a:ext>
            </a:extLst>
          </p:cNvPr>
          <p:cNvCxnSpPr>
            <a:stCxn id="83" idx="0"/>
            <a:endCxn id="74" idx="2"/>
          </p:cNvCxnSpPr>
          <p:nvPr/>
        </p:nvCxnSpPr>
        <p:spPr>
          <a:xfrm rot="5400000" flipH="1" flipV="1">
            <a:off x="7379494" y="3362507"/>
            <a:ext cx="643282" cy="1463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8F4EA56-890E-D58B-496A-F9835A26593F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8427577" y="4091933"/>
            <a:ext cx="0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5B0B7FC0-55F3-993A-87D3-130548088FAA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 rot="16200000" flipH="1">
            <a:off x="3597723" y="3182495"/>
            <a:ext cx="644585" cy="18157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9C4E6BA6-33FF-F085-3127-D2CF653A74E2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5400000">
            <a:off x="4004720" y="1559635"/>
            <a:ext cx="806290" cy="279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AC89A90-9300-B00C-E135-FC4E90FFBFCB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16200000" flipH="1">
            <a:off x="6712834" y="1642989"/>
            <a:ext cx="810698" cy="26291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5F1F877-2357-07B8-04BB-E5801E35CBC8}"/>
              </a:ext>
            </a:extLst>
          </p:cNvPr>
          <p:cNvCxnSpPr>
            <a:stCxn id="79" idx="0"/>
            <a:endCxn id="85" idx="2"/>
          </p:cNvCxnSpPr>
          <p:nvPr/>
        </p:nvCxnSpPr>
        <p:spPr>
          <a:xfrm flipV="1">
            <a:off x="9890758" y="5160298"/>
            <a:ext cx="0" cy="29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39E76F8-B43B-870E-588D-F36773A30104}"/>
              </a:ext>
            </a:extLst>
          </p:cNvPr>
          <p:cNvCxnSpPr>
            <a:stCxn id="74" idx="2"/>
            <a:endCxn id="85" idx="0"/>
          </p:cNvCxnSpPr>
          <p:nvPr/>
        </p:nvCxnSpPr>
        <p:spPr>
          <a:xfrm rot="16200000" flipH="1">
            <a:off x="8834574" y="3370689"/>
            <a:ext cx="654376" cy="14579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1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4FC957A8-D48C-4FEC-950C-EA31C1FD862C}"/>
              </a:ext>
            </a:extLst>
          </p:cNvPr>
          <p:cNvSpPr/>
          <p:nvPr/>
        </p:nvSpPr>
        <p:spPr>
          <a:xfrm>
            <a:off x="973710" y="2924177"/>
            <a:ext cx="1141262" cy="37396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학생</a:t>
            </a:r>
          </a:p>
        </p:txBody>
      </p:sp>
      <p:sp>
        <p:nvSpPr>
          <p:cNvPr id="1050" name="타원 1049">
            <a:extLst>
              <a:ext uri="{FF2B5EF4-FFF2-40B4-BE49-F238E27FC236}">
                <a16:creationId xmlns:a16="http://schemas.microsoft.com/office/drawing/2014/main" id="{02F846F4-E4CD-4B90-8E1B-F950E9860A03}"/>
              </a:ext>
            </a:extLst>
          </p:cNvPr>
          <p:cNvSpPr/>
          <p:nvPr/>
        </p:nvSpPr>
        <p:spPr>
          <a:xfrm>
            <a:off x="1328171" y="2996060"/>
            <a:ext cx="2078179" cy="2018703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73C63B-BC75-4678-B19E-B46A4A8E4A5E}"/>
              </a:ext>
            </a:extLst>
          </p:cNvPr>
          <p:cNvSpPr/>
          <p:nvPr/>
        </p:nvSpPr>
        <p:spPr>
          <a:xfrm>
            <a:off x="4342702" y="1963554"/>
            <a:ext cx="3401443" cy="4178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2A9827-A0EC-5A57-8343-F46430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90FD3-39B9-F957-F973-BC093E12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CD4D3-531A-4B5E-8D1D-1A6EED902335}"/>
              </a:ext>
            </a:extLst>
          </p:cNvPr>
          <p:cNvSpPr txBox="1"/>
          <p:nvPr/>
        </p:nvSpPr>
        <p:spPr>
          <a:xfrm>
            <a:off x="5138045" y="50147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기기 시리얼 번호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C05F-7140-4573-9172-879CB286AD13}"/>
              </a:ext>
            </a:extLst>
          </p:cNvPr>
          <p:cNvSpPr txBox="1"/>
          <p:nvPr/>
        </p:nvSpPr>
        <p:spPr>
          <a:xfrm>
            <a:off x="4950077" y="5471963"/>
            <a:ext cx="22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1234 – 5678 – 9012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A64CA0-65E6-4431-A2AE-80B0BE9C2396}"/>
              </a:ext>
            </a:extLst>
          </p:cNvPr>
          <p:cNvCxnSpPr/>
          <p:nvPr/>
        </p:nvCxnSpPr>
        <p:spPr>
          <a:xfrm>
            <a:off x="4697730" y="4652813"/>
            <a:ext cx="193357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7DC874-4AE1-4E18-A60B-1C4EF4CE729F}"/>
              </a:ext>
            </a:extLst>
          </p:cNvPr>
          <p:cNvCxnSpPr/>
          <p:nvPr/>
        </p:nvCxnSpPr>
        <p:spPr>
          <a:xfrm>
            <a:off x="6631305" y="4652813"/>
            <a:ext cx="7934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qr코드에 대한 이미지 검색결과">
            <a:extLst>
              <a:ext uri="{FF2B5EF4-FFF2-40B4-BE49-F238E27FC236}">
                <a16:creationId xmlns:a16="http://schemas.microsoft.com/office/drawing/2014/main" id="{75E444D6-7C97-4F31-903E-4E99558AD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59" y="3314980"/>
            <a:ext cx="1219881" cy="12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FB7EF1-65BE-4178-BA00-F79083423B3B}"/>
              </a:ext>
            </a:extLst>
          </p:cNvPr>
          <p:cNvSpPr txBox="1"/>
          <p:nvPr/>
        </p:nvSpPr>
        <p:spPr>
          <a:xfrm>
            <a:off x="5600511" y="288667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QR </a:t>
            </a:r>
            <a:r>
              <a:rPr lang="ko-KR" altLang="en-US" dirty="0"/>
              <a:t>코드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FAFA35-BA42-49DA-89F1-66C1E15EDDBE}"/>
              </a:ext>
            </a:extLst>
          </p:cNvPr>
          <p:cNvCxnSpPr/>
          <p:nvPr/>
        </p:nvCxnSpPr>
        <p:spPr>
          <a:xfrm>
            <a:off x="4333653" y="2531444"/>
            <a:ext cx="34014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6A61DC-E145-4386-92F9-2D9A973BFEE6}"/>
              </a:ext>
            </a:extLst>
          </p:cNvPr>
          <p:cNvSpPr txBox="1"/>
          <p:nvPr/>
        </p:nvSpPr>
        <p:spPr>
          <a:xfrm>
            <a:off x="4333653" y="2062833"/>
            <a:ext cx="406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←</a:t>
            </a:r>
            <a:endParaRPr lang="ko-KR" altLang="en-US" dirty="0"/>
          </a:p>
        </p:txBody>
      </p:sp>
      <p:pic>
        <p:nvPicPr>
          <p:cNvPr id="1040" name="그림 1039">
            <a:extLst>
              <a:ext uri="{FF2B5EF4-FFF2-40B4-BE49-F238E27FC236}">
                <a16:creationId xmlns:a16="http://schemas.microsoft.com/office/drawing/2014/main" id="{913265ED-C952-4DB3-BC52-844EE07B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78" y="2693369"/>
            <a:ext cx="247650" cy="247650"/>
          </a:xfrm>
          <a:prstGeom prst="rect">
            <a:avLst/>
          </a:prstGeom>
        </p:spPr>
      </p:pic>
      <p:pic>
        <p:nvPicPr>
          <p:cNvPr id="1041" name="Picture 4">
            <a:extLst>
              <a:ext uri="{FF2B5EF4-FFF2-40B4-BE49-F238E27FC236}">
                <a16:creationId xmlns:a16="http://schemas.microsoft.com/office/drawing/2014/main" id="{12217AF8-75D7-4406-957A-DB5A8D42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99" y="20950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3DBDAB23-8B1F-4D2F-8503-B0AE3A8D7B35}"/>
              </a:ext>
            </a:extLst>
          </p:cNvPr>
          <p:cNvSpPr txBox="1"/>
          <p:nvPr/>
        </p:nvSpPr>
        <p:spPr>
          <a:xfrm>
            <a:off x="5138045" y="20637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신라대학교</a:t>
            </a:r>
          </a:p>
        </p:txBody>
      </p:sp>
      <p:pic>
        <p:nvPicPr>
          <p:cNvPr id="1049" name="그래픽 1048" descr="사용자">
            <a:extLst>
              <a:ext uri="{FF2B5EF4-FFF2-40B4-BE49-F238E27FC236}">
                <a16:creationId xmlns:a16="http://schemas.microsoft.com/office/drawing/2014/main" id="{81BD2F41-3F86-42F8-8C91-E3238A340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0061" y="2383738"/>
            <a:ext cx="914400" cy="914400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C52EF6A-941E-4CA1-B28B-45FE833565C8}"/>
              </a:ext>
            </a:extLst>
          </p:cNvPr>
          <p:cNvSpPr/>
          <p:nvPr/>
        </p:nvSpPr>
        <p:spPr>
          <a:xfrm>
            <a:off x="10109564" y="2849704"/>
            <a:ext cx="1141262" cy="37396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/>
              <a:t>교수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3BA9AC9-8218-446E-96E3-7EC9A25ACC94}"/>
              </a:ext>
            </a:extLst>
          </p:cNvPr>
          <p:cNvSpPr/>
          <p:nvPr/>
        </p:nvSpPr>
        <p:spPr>
          <a:xfrm>
            <a:off x="8843095" y="2941019"/>
            <a:ext cx="2078179" cy="2018703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래픽 62" descr="사용자">
            <a:extLst>
              <a:ext uri="{FF2B5EF4-FFF2-40B4-BE49-F238E27FC236}">
                <a16:creationId xmlns:a16="http://schemas.microsoft.com/office/drawing/2014/main" id="{73D8808B-86FE-4CE4-A9E6-DC67B1BB2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7090" y="2318390"/>
            <a:ext cx="914400" cy="9144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20B0451-E5F4-0EFA-F106-4134801170E9}"/>
              </a:ext>
            </a:extLst>
          </p:cNvPr>
          <p:cNvSpPr/>
          <p:nvPr/>
        </p:nvSpPr>
        <p:spPr>
          <a:xfrm>
            <a:off x="3465024" y="3777650"/>
            <a:ext cx="851390" cy="345440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351695-8D68-FE0C-43AE-4F9BB550FE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339" y="3394018"/>
            <a:ext cx="1413841" cy="11659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F74346-A0DA-CD89-6E69-8CB696CF07AB}"/>
              </a:ext>
            </a:extLst>
          </p:cNvPr>
          <p:cNvSpPr/>
          <p:nvPr/>
        </p:nvSpPr>
        <p:spPr>
          <a:xfrm>
            <a:off x="1097280" y="5140960"/>
            <a:ext cx="2743200" cy="100131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스마트폰 카메라로 </a:t>
            </a:r>
            <a:r>
              <a:rPr lang="en-US" altLang="ko-KR" dirty="0"/>
              <a:t>QR</a:t>
            </a:r>
            <a:r>
              <a:rPr lang="ko-KR" altLang="en-US" dirty="0"/>
              <a:t>코드 인식</a:t>
            </a:r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585D9275-57F3-C744-6A88-E3980F7D588B}"/>
              </a:ext>
            </a:extLst>
          </p:cNvPr>
          <p:cNvSpPr/>
          <p:nvPr/>
        </p:nvSpPr>
        <p:spPr>
          <a:xfrm>
            <a:off x="7786561" y="3724532"/>
            <a:ext cx="993798" cy="365125"/>
          </a:xfrm>
          <a:prstGeom prst="lef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F64060-08C4-FA1F-3255-E41F6B745D32}"/>
              </a:ext>
            </a:extLst>
          </p:cNvPr>
          <p:cNvSpPr/>
          <p:nvPr/>
        </p:nvSpPr>
        <p:spPr>
          <a:xfrm>
            <a:off x="8539488" y="5110482"/>
            <a:ext cx="2743200" cy="1001313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출석 </a:t>
            </a:r>
            <a:r>
              <a:rPr lang="en-US" altLang="ko-KR" dirty="0"/>
              <a:t>QR</a:t>
            </a:r>
            <a:r>
              <a:rPr lang="ko-KR" altLang="en-US" dirty="0"/>
              <a:t>코드 </a:t>
            </a:r>
            <a:endParaRPr lang="en-US" altLang="ko-KR" dirty="0"/>
          </a:p>
          <a:p>
            <a:pPr algn="ctr"/>
            <a:r>
              <a:rPr lang="ko-KR" altLang="en-US" dirty="0"/>
              <a:t>화면에 전송</a:t>
            </a:r>
          </a:p>
        </p:txBody>
      </p:sp>
      <p:pic>
        <p:nvPicPr>
          <p:cNvPr id="23" name="Picture 2" descr="컴퓨터 무료 아이콘">
            <a:extLst>
              <a:ext uri="{FF2B5EF4-FFF2-40B4-BE49-F238E27FC236}">
                <a16:creationId xmlns:a16="http://schemas.microsoft.com/office/drawing/2014/main" id="{B80CA6C9-7BFF-1E07-6D7E-E2CFF59D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76" y="3280956"/>
            <a:ext cx="1338828" cy="13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86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857FB-1F91-067D-F741-A9261A80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362120"/>
            <a:ext cx="10058400" cy="1450757"/>
          </a:xfrm>
        </p:spPr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59AD2-95C1-EB8A-7F4B-1CCA3EEA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2023-03-14</a:t>
            </a:fld>
            <a:endParaRPr 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4E6778-F7E5-BCC7-6690-DE4BA14E4482}"/>
              </a:ext>
            </a:extLst>
          </p:cNvPr>
          <p:cNvSpPr/>
          <p:nvPr/>
        </p:nvSpPr>
        <p:spPr>
          <a:xfrm>
            <a:off x="3992880" y="2019753"/>
            <a:ext cx="2844800" cy="5994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앱 실행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C7080E-E1A7-7513-124F-83466C1FF6BB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415280" y="2619193"/>
            <a:ext cx="0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A437CE-59A3-56CE-10B2-1B22FCDA9472}"/>
              </a:ext>
            </a:extLst>
          </p:cNvPr>
          <p:cNvCxnSpPr>
            <a:cxnSpLocks/>
          </p:cNvCxnSpPr>
          <p:nvPr/>
        </p:nvCxnSpPr>
        <p:spPr>
          <a:xfrm>
            <a:off x="5415275" y="3391353"/>
            <a:ext cx="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9AD50ACF-F304-C615-57C2-3C46294ECDB4}"/>
              </a:ext>
            </a:extLst>
          </p:cNvPr>
          <p:cNvSpPr/>
          <p:nvPr/>
        </p:nvSpPr>
        <p:spPr>
          <a:xfrm>
            <a:off x="4058440" y="2934153"/>
            <a:ext cx="2460808" cy="457200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출석 체크 실행</a:t>
            </a: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640A9478-B123-F156-2523-2A52FCB07CA9}"/>
              </a:ext>
            </a:extLst>
          </p:cNvPr>
          <p:cNvSpPr/>
          <p:nvPr/>
        </p:nvSpPr>
        <p:spPr>
          <a:xfrm>
            <a:off x="4066456" y="3706313"/>
            <a:ext cx="2460808" cy="457200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QR</a:t>
            </a:r>
            <a:r>
              <a:rPr lang="ko-KR" altLang="en-US" dirty="0">
                <a:solidFill>
                  <a:sysClr val="windowText" lastClr="000000"/>
                </a:solidFill>
              </a:rPr>
              <a:t> 코드 인식</a:t>
            </a: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EE9F2086-48BC-0EFC-0D59-1449A3BE960F}"/>
              </a:ext>
            </a:extLst>
          </p:cNvPr>
          <p:cNvSpPr/>
          <p:nvPr/>
        </p:nvSpPr>
        <p:spPr>
          <a:xfrm>
            <a:off x="3840480" y="4427673"/>
            <a:ext cx="3362960" cy="508000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블루투스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위치 정보 주변에 있는가 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C3C1BF-CF0D-1AE6-3548-84C5CFB22AC0}"/>
              </a:ext>
            </a:extLst>
          </p:cNvPr>
          <p:cNvCxnSpPr>
            <a:cxnSpLocks/>
          </p:cNvCxnSpPr>
          <p:nvPr/>
        </p:nvCxnSpPr>
        <p:spPr>
          <a:xfrm>
            <a:off x="5415270" y="4138113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E7EBDA-74C6-8044-63A1-00E7752EA663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415270" y="4935673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E4D4C32D-5B0E-4814-B08C-10B57E461FF5}"/>
              </a:ext>
            </a:extLst>
          </p:cNvPr>
          <p:cNvSpPr/>
          <p:nvPr/>
        </p:nvSpPr>
        <p:spPr>
          <a:xfrm>
            <a:off x="3779506" y="5199833"/>
            <a:ext cx="3271527" cy="457200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학생 정보가 일치하는가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DF1857-ED36-8B86-A754-93D0F3D64A40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7139940" y="4656273"/>
            <a:ext cx="8763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3AF5292-07A6-3A5B-5B8F-21E9C7586022}"/>
              </a:ext>
            </a:extLst>
          </p:cNvPr>
          <p:cNvCxnSpPr>
            <a:stCxn id="29" idx="2"/>
          </p:cNvCxnSpPr>
          <p:nvPr/>
        </p:nvCxnSpPr>
        <p:spPr>
          <a:xfrm>
            <a:off x="6993883" y="5428433"/>
            <a:ext cx="1022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787E6B3-B29E-9306-EDAB-FEB5BBCAD4BF}"/>
              </a:ext>
            </a:extLst>
          </p:cNvPr>
          <p:cNvCxnSpPr/>
          <p:nvPr/>
        </p:nvCxnSpPr>
        <p:spPr>
          <a:xfrm flipV="1">
            <a:off x="8016240" y="3086553"/>
            <a:ext cx="0" cy="2341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0B30D10E-4BDF-AD33-5991-3B0953952215}"/>
              </a:ext>
            </a:extLst>
          </p:cNvPr>
          <p:cNvSpPr/>
          <p:nvPr/>
        </p:nvSpPr>
        <p:spPr>
          <a:xfrm>
            <a:off x="6837680" y="2753813"/>
            <a:ext cx="911971" cy="65024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루프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F8A55F-4852-145A-5AD9-DF2F9B055705}"/>
              </a:ext>
            </a:extLst>
          </p:cNvPr>
          <p:cNvCxnSpPr/>
          <p:nvPr/>
        </p:nvCxnSpPr>
        <p:spPr>
          <a:xfrm flipH="1">
            <a:off x="7731748" y="3086553"/>
            <a:ext cx="284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7D9472-F946-E833-03B6-30C9ACC8D0EE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6492240" y="3078933"/>
            <a:ext cx="345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E67977-737B-0EFC-83DD-EDAA55DB8E11}"/>
              </a:ext>
            </a:extLst>
          </p:cNvPr>
          <p:cNvSpPr/>
          <p:nvPr/>
        </p:nvSpPr>
        <p:spPr>
          <a:xfrm>
            <a:off x="7228311" y="4183833"/>
            <a:ext cx="776715" cy="340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1A1D00-3B9A-770C-298F-92EC39911FC3}"/>
              </a:ext>
            </a:extLst>
          </p:cNvPr>
          <p:cNvSpPr/>
          <p:nvPr/>
        </p:nvSpPr>
        <p:spPr>
          <a:xfrm>
            <a:off x="7221483" y="5049974"/>
            <a:ext cx="776715" cy="340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05DFEB-1F5D-1B4A-67A8-B3C4FF94DDA8}"/>
              </a:ext>
            </a:extLst>
          </p:cNvPr>
          <p:cNvSpPr/>
          <p:nvPr/>
        </p:nvSpPr>
        <p:spPr>
          <a:xfrm>
            <a:off x="5521960" y="4967423"/>
            <a:ext cx="604529" cy="1651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80AA495-5C81-14F3-0E76-F7EF0D131A6D}"/>
              </a:ext>
            </a:extLst>
          </p:cNvPr>
          <p:cNvCxnSpPr>
            <a:cxnSpLocks/>
            <a:stCxn id="29" idx="4"/>
            <a:endCxn id="49" idx="5"/>
          </p:cNvCxnSpPr>
          <p:nvPr/>
        </p:nvCxnSpPr>
        <p:spPr>
          <a:xfrm rot="16200000" flipH="1">
            <a:off x="5428118" y="5644185"/>
            <a:ext cx="354328" cy="380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평행 사변형 48">
            <a:extLst>
              <a:ext uri="{FF2B5EF4-FFF2-40B4-BE49-F238E27FC236}">
                <a16:creationId xmlns:a16="http://schemas.microsoft.com/office/drawing/2014/main" id="{4A41F9A1-F010-042F-6718-85D0DFCBE2FA}"/>
              </a:ext>
            </a:extLst>
          </p:cNvPr>
          <p:cNvSpPr/>
          <p:nvPr/>
        </p:nvSpPr>
        <p:spPr>
          <a:xfrm>
            <a:off x="5738144" y="5782761"/>
            <a:ext cx="2278096" cy="457200"/>
          </a:xfrm>
          <a:prstGeom prst="parallelogram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출석 완료</a:t>
            </a:r>
          </a:p>
        </p:txBody>
      </p:sp>
    </p:spTree>
    <p:extLst>
      <p:ext uri="{BB962C8B-B14F-4D97-AF65-F5344CB8AC3E}">
        <p14:creationId xmlns:p14="http://schemas.microsoft.com/office/powerpoint/2010/main" val="41561886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{7CAB3973-1016-405C-A578-B8930E6BF6D9}tf56160789_win32</Template>
  <TotalTime>848</TotalTime>
  <Words>273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Apple SD Gothic Neo</vt:lpstr>
      <vt:lpstr>맑은 고딕</vt:lpstr>
      <vt:lpstr>맑은 고딕</vt:lpstr>
      <vt:lpstr>Arial</vt:lpstr>
      <vt:lpstr>Calibri</vt:lpstr>
      <vt:lpstr>Franklin Gothic Book</vt:lpstr>
      <vt:lpstr>1_RetrospectVTI</vt:lpstr>
      <vt:lpstr>S/W 프로그래밍 사고 1팀 PPT</vt:lpstr>
      <vt:lpstr>1. 기존 출석체크 방식 2. 자료 수집 3. 자료 분석 4. 자료 구조화 5. 분해 6. 모델링 7. 알고리즘</vt:lpstr>
      <vt:lpstr>기존 출석체크 방식</vt:lpstr>
      <vt:lpstr>자료 수집</vt:lpstr>
      <vt:lpstr>자료 분석</vt:lpstr>
      <vt:lpstr>자료 구조화</vt:lpstr>
      <vt:lpstr>분해</vt:lpstr>
      <vt:lpstr>모델링</vt:lpstr>
      <vt:lpstr>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프로그래밍 사고 1팀 PPT</dc:title>
  <dc:creator>김근호</dc:creator>
  <cp:lastModifiedBy>김근호</cp:lastModifiedBy>
  <cp:revision>9</cp:revision>
  <dcterms:created xsi:type="dcterms:W3CDTF">2023-03-12T06:19:32Z</dcterms:created>
  <dcterms:modified xsi:type="dcterms:W3CDTF">2023-03-14T14:09:14Z</dcterms:modified>
</cp:coreProperties>
</file>