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8" r:id="rId3"/>
    <p:sldId id="261" r:id="rId4"/>
    <p:sldId id="259" r:id="rId5"/>
    <p:sldId id="260" r:id="rId6"/>
    <p:sldId id="257" r:id="rId7"/>
    <p:sldId id="297" r:id="rId8"/>
    <p:sldId id="298" r:id="rId9"/>
    <p:sldId id="299" r:id="rId10"/>
    <p:sldId id="263" r:id="rId11"/>
    <p:sldId id="300" r:id="rId12"/>
    <p:sldId id="301" r:id="rId13"/>
    <p:sldId id="304" r:id="rId14"/>
    <p:sldId id="305" r:id="rId15"/>
    <p:sldId id="302" r:id="rId16"/>
    <p:sldId id="306" r:id="rId17"/>
    <p:sldId id="307" r:id="rId18"/>
    <p:sldId id="309" r:id="rId19"/>
    <p:sldId id="310" r:id="rId20"/>
    <p:sldId id="303" r:id="rId21"/>
    <p:sldId id="311" r:id="rId22"/>
    <p:sldId id="313" r:id="rId23"/>
    <p:sldId id="314" r:id="rId24"/>
    <p:sldId id="281" r:id="rId25"/>
  </p:sldIdLst>
  <p:sldSz cx="9144000" cy="5143500" type="screen16x9"/>
  <p:notesSz cx="6858000" cy="9144000"/>
  <p:embeddedFontLst>
    <p:embeddedFont>
      <p:font typeface="Josefin Slab Thin" pitchFamily="2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</p:embeddedFont>
    <p:embeddedFont>
      <p:font typeface="SB 어그로 Bold" panose="02020603020101020101" pitchFamily="18" charset="-127"/>
      <p:regular r:id="rId37"/>
    </p:embeddedFont>
    <p:embeddedFont>
      <p:font typeface="SB 어그로 Light" panose="02020603020101020101" pitchFamily="18" charset="-127"/>
      <p:regular r:id="rId38"/>
    </p:embeddedFont>
    <p:embeddedFont>
      <p:font typeface="SB 어그로 Medium" panose="02020603020101020101" pitchFamily="18" charset="-127"/>
      <p:regular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  <p:embeddedFont>
      <p:font typeface="나눔스퀘어 Bold" panose="020B0600000101010101" pitchFamily="50" charset="-127"/>
      <p:bold r:id="rId44"/>
    </p:embeddedFont>
    <p:embeddedFont>
      <p:font typeface="나눔스퀘어_ac ExtraBold" panose="020B0600000101010101" pitchFamily="50" charset="-127"/>
      <p:bold r:id="rId45"/>
    </p:embeddedFont>
    <p:embeddedFont>
      <p:font typeface="나눔스퀘어라운드 Bold" panose="020B0600000101010101" pitchFamily="50" charset="-127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47AB"/>
    <a:srgbClr val="000000"/>
    <a:srgbClr val="BEC6EC"/>
    <a:srgbClr val="1B265B"/>
    <a:srgbClr val="F5D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ACE6F-A320-428C-82FF-7D7DC507A8A0}">
  <a:tblStyle styleId="{E29ACE6F-A320-428C-82FF-7D7DC507A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투자자금 부담(비용부담)</c:v>
                </c:pt>
                <c:pt idx="1">
                  <c:v>유지/보수, 업그레이드 등 사후관리 부담</c:v>
                </c:pt>
                <c:pt idx="2">
                  <c:v>전문인력(업체) 확보 어려움</c:v>
                </c:pt>
                <c:pt idx="3">
                  <c:v>가시적 성과 확산 부족</c:v>
                </c:pt>
                <c:pt idx="4">
                  <c:v>내부 직원들 저항 (낮은 수용성)</c:v>
                </c:pt>
                <c:pt idx="5">
                  <c:v>정보(기술 유출) 우려</c:v>
                </c:pt>
                <c:pt idx="6">
                  <c:v>대기업 종속성 강화 우려</c:v>
                </c:pt>
                <c:pt idx="7">
                  <c:v>기타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83.3</c:v>
                </c:pt>
                <c:pt idx="1">
                  <c:v>57.4</c:v>
                </c:pt>
                <c:pt idx="2">
                  <c:v>35.700000000000003</c:v>
                </c:pt>
                <c:pt idx="3">
                  <c:v>23.2</c:v>
                </c:pt>
                <c:pt idx="4">
                  <c:v>14.8</c:v>
                </c:pt>
                <c:pt idx="5">
                  <c:v>11.4</c:v>
                </c:pt>
                <c:pt idx="6">
                  <c:v>2.7</c:v>
                </c:pt>
                <c:pt idx="7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0-445A-86BC-89478804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52063"/>
        <c:axId val="69034591"/>
      </c:barChart>
      <c:catAx>
        <c:axId val="69052063"/>
        <c:scaling>
          <c:orientation val="minMax"/>
        </c:scaling>
        <c:delete val="0"/>
        <c:axPos val="b"/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69034591"/>
        <c:crosses val="autoZero"/>
        <c:auto val="1"/>
        <c:lblAlgn val="ctr"/>
        <c:lblOffset val="100"/>
        <c:noMultiLvlLbl val="0"/>
      </c:catAx>
      <c:valAx>
        <c:axId val="69034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69052063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57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32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10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4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95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66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3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e39e3565a8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e39e3565a8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7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7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9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제목 텍스트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1"/>
          </a:xfrm>
          <a:prstGeom prst="rect">
            <a:avLst/>
          </a:prstGeom>
          <a:solidFill>
            <a:srgbClr val="040E41"/>
          </a:solidFill>
        </p:spPr>
        <p:txBody>
          <a:bodyPr/>
          <a:lstStyle>
            <a:lvl1pPr algn="ctr">
              <a:defRPr sz="2500"/>
            </a:lvl1pPr>
          </a:lstStyle>
          <a:p>
            <a:r>
              <a:t>제목 텍스트</a:t>
            </a:r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5060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자재관리</a:t>
            </a:r>
            <a:r>
              <a:rPr lang="en-US" altLang="ko-KR" dirty="0"/>
              <a:t>(PDA)</a:t>
            </a:r>
            <a:br>
              <a:rPr lang="en-US" altLang="ko-KR" dirty="0"/>
            </a:b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개발 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/ 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연구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929213" y="3288799"/>
            <a:ext cx="5005500" cy="878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종합프로젝트</a:t>
            </a:r>
            <a:r>
              <a:rPr lang="en-US" altLang="ko-KR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1(ITEC401002) 6</a:t>
            </a:r>
            <a:r>
              <a:rPr lang="ko-KR" altLang="en-US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팀</a:t>
            </a:r>
            <a:endParaRPr lang="en-US" altLang="ko-KR" dirty="0">
              <a:solidFill>
                <a:schemeClr val="tx1"/>
              </a:solidFill>
              <a:latin typeface="SB 어그로 Light" panose="02020603020101020101" pitchFamily="18" charset="-127"/>
              <a:ea typeface="SB 어그로 Light" panose="02020603020101020101" pitchFamily="18" charset="-127"/>
              <a:cs typeface="코트라 볼드체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김기훈 권동영 </a:t>
            </a:r>
            <a:r>
              <a:rPr lang="ko-KR" altLang="en-US"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김나형</a:t>
            </a:r>
            <a:r>
              <a:rPr lang="ko-KR" altLang="en-US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 김태헌</a:t>
            </a:r>
            <a:endParaRPr lang="en-US" altLang="ko-KR" dirty="0">
              <a:solidFill>
                <a:schemeClr val="tx1"/>
              </a:solidFill>
              <a:latin typeface="SB 어그로 Light" panose="02020603020101020101" pitchFamily="18" charset="-127"/>
              <a:ea typeface="SB 어그로 Light" panose="02020603020101020101" pitchFamily="18" charset="-127"/>
              <a:cs typeface="코트라 볼드체" panose="02020603020101020101" pitchFamily="18" charset="-127"/>
            </a:endParaRPr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/>
          <p:nvPr/>
        </p:nvSpPr>
        <p:spPr>
          <a:xfrm>
            <a:off x="6674825" y="1883725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낮은 단계</a:t>
            </a:r>
            <a:endParaRPr sz="20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3913519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부담</a:t>
            </a:r>
            <a:endParaRPr sz="20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grpSp>
        <p:nvGrpSpPr>
          <p:cNvPr id="1061" name="Google Shape;1061;p40"/>
          <p:cNvGrpSpPr/>
          <p:nvPr/>
        </p:nvGrpSpPr>
        <p:grpSpPr>
          <a:xfrm rot="900049" flipH="1">
            <a:off x="3779892" y="1838475"/>
            <a:ext cx="1669185" cy="1585716"/>
            <a:chOff x="2632375" y="3649275"/>
            <a:chExt cx="1063875" cy="1010675"/>
          </a:xfrm>
        </p:grpSpPr>
        <p:sp>
          <p:nvSpPr>
            <p:cNvPr id="1062" name="Google Shape;1062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도입의 </a:t>
            </a: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우려점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65" name="Google Shape;1065;p40"/>
          <p:cNvSpPr/>
          <p:nvPr/>
        </p:nvSpPr>
        <p:spPr>
          <a:xfrm>
            <a:off x="1173650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질 </a:t>
            </a:r>
            <a:r>
              <a:rPr lang="en-US" altLang="ko-KR" sz="18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&lt;</a:t>
            </a:r>
            <a:r>
              <a:rPr lang="ko-KR" altLang="en-US" sz="18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 양</a:t>
            </a:r>
            <a:endParaRPr sz="18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grpSp>
        <p:nvGrpSpPr>
          <p:cNvPr id="1066" name="Google Shape;1066;p40"/>
          <p:cNvGrpSpPr/>
          <p:nvPr/>
        </p:nvGrpSpPr>
        <p:grpSpPr>
          <a:xfrm>
            <a:off x="2457394" y="2301727"/>
            <a:ext cx="1454012" cy="431350"/>
            <a:chOff x="5604500" y="1883813"/>
            <a:chExt cx="1491600" cy="431350"/>
          </a:xfrm>
        </p:grpSpPr>
        <p:cxnSp>
          <p:nvCxnSpPr>
            <p:cNvPr id="1067" name="Google Shape;1067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8" name="Google Shape;1068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69" name="Google Shape;1069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1" name="Google Shape;1071;p40"/>
          <p:cNvGrpSpPr/>
          <p:nvPr/>
        </p:nvGrpSpPr>
        <p:grpSpPr>
          <a:xfrm>
            <a:off x="5195050" y="2301713"/>
            <a:ext cx="1491600" cy="431350"/>
            <a:chOff x="5604500" y="1883813"/>
            <a:chExt cx="1491600" cy="431350"/>
          </a:xfrm>
        </p:grpSpPr>
        <p:cxnSp>
          <p:nvCxnSpPr>
            <p:cNvPr id="1072" name="Google Shape;1072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3" name="Google Shape;1073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74" name="Google Shape;1074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0"/>
          <p:cNvSpPr txBox="1">
            <a:spLocks noGrp="1"/>
          </p:cNvSpPr>
          <p:nvPr>
            <p:ph type="title" idx="4294967295"/>
          </p:nvPr>
        </p:nvSpPr>
        <p:spPr>
          <a:xfrm>
            <a:off x="773156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양적인 보급 확산 정책</a:t>
            </a:r>
            <a:endParaRPr sz="16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4294967295"/>
          </p:nvPr>
        </p:nvSpPr>
        <p:spPr>
          <a:xfrm>
            <a:off x="773150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국가에 비해 질적인 보급보다 양적인 보급을 중시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4294967295"/>
          </p:nvPr>
        </p:nvSpPr>
        <p:spPr>
          <a:xfrm>
            <a:off x="35296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비용 등의 부담 </a:t>
            </a:r>
            <a:endParaRPr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4294967295"/>
          </p:nvPr>
        </p:nvSpPr>
        <p:spPr>
          <a:xfrm>
            <a:off x="3529647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사후관리 등의 부담으로 중소기업에서 도입을 꺼려함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4294967295"/>
          </p:nvPr>
        </p:nvSpPr>
        <p:spPr>
          <a:xfrm>
            <a:off x="62861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고도화되지 못함</a:t>
            </a:r>
            <a:endParaRPr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4294967295"/>
          </p:nvPr>
        </p:nvSpPr>
        <p:spPr>
          <a:xfrm>
            <a:off x="6286153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도입 기업 대부분이 낮은 단계의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스마트팩토리를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유지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82" name="Google Shape;1082;p40"/>
          <p:cNvGrpSpPr/>
          <p:nvPr/>
        </p:nvGrpSpPr>
        <p:grpSpPr>
          <a:xfrm rot="-2700000" flipH="1">
            <a:off x="1073759" y="1686142"/>
            <a:ext cx="1669144" cy="1646473"/>
            <a:chOff x="2632375" y="3610525"/>
            <a:chExt cx="1063875" cy="1049425"/>
          </a:xfrm>
        </p:grpSpPr>
        <p:sp>
          <p:nvSpPr>
            <p:cNvPr id="1083" name="Google Shape;1083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0"/>
          <p:cNvGrpSpPr/>
          <p:nvPr/>
        </p:nvGrpSpPr>
        <p:grpSpPr>
          <a:xfrm rot="2700000">
            <a:off x="6367855" y="1694167"/>
            <a:ext cx="1669144" cy="1646473"/>
            <a:chOff x="2632375" y="3610525"/>
            <a:chExt cx="1063875" cy="1049425"/>
          </a:xfrm>
        </p:grpSpPr>
        <p:sp>
          <p:nvSpPr>
            <p:cNvPr id="1087" name="Google Shape;1087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0" name="Google Shape;1090;p40"/>
          <p:cNvCxnSpPr/>
          <p:nvPr/>
        </p:nvCxnSpPr>
        <p:spPr>
          <a:xfrm>
            <a:off x="7970300" y="25174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/>
          <p:nvPr/>
        </p:nvSpPr>
        <p:spPr>
          <a:xfrm>
            <a:off x="6674825" y="1883725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8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고도화</a:t>
            </a:r>
            <a:endParaRPr sz="198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3913519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부담 감소</a:t>
            </a:r>
            <a:endParaRPr sz="20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프로젝트의 목적 및 필요성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65" name="Google Shape;1065;p40"/>
          <p:cNvSpPr/>
          <p:nvPr/>
        </p:nvSpPr>
        <p:spPr>
          <a:xfrm>
            <a:off x="1173650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질적 향상</a:t>
            </a:r>
            <a:endParaRPr sz="18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cxnSp>
        <p:nvCxnSpPr>
          <p:cNvPr id="1067" name="Google Shape;1067;p40"/>
          <p:cNvCxnSpPr/>
          <p:nvPr/>
        </p:nvCxnSpPr>
        <p:spPr>
          <a:xfrm>
            <a:off x="2457394" y="2519614"/>
            <a:ext cx="14540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8" name="Google Shape;1068;p40"/>
          <p:cNvGrpSpPr/>
          <p:nvPr/>
        </p:nvGrpSpPr>
        <p:grpSpPr>
          <a:xfrm rot="2700000">
            <a:off x="3026071" y="2374212"/>
            <a:ext cx="316239" cy="286380"/>
            <a:chOff x="5761175" y="4621750"/>
            <a:chExt cx="253560" cy="235555"/>
          </a:xfrm>
        </p:grpSpPr>
        <p:sp>
          <p:nvSpPr>
            <p:cNvPr id="1069" name="Google Shape;1069;p40"/>
            <p:cNvSpPr/>
            <p:nvPr/>
          </p:nvSpPr>
          <p:spPr>
            <a:xfrm flipH="1">
              <a:off x="5761175" y="4621750"/>
              <a:ext cx="253560" cy="235555"/>
            </a:xfrm>
            <a:custGeom>
              <a:avLst/>
              <a:gdLst/>
              <a:ahLst/>
              <a:cxnLst/>
              <a:rect l="l" t="t" r="r" b="b"/>
              <a:pathLst>
                <a:path w="7661" h="7117" extrusionOk="0">
                  <a:moveTo>
                    <a:pt x="3815" y="0"/>
                  </a:moveTo>
                  <a:cubicBezTo>
                    <a:pt x="3630" y="0"/>
                    <a:pt x="3442" y="15"/>
                    <a:pt x="3253" y="44"/>
                  </a:cubicBezTo>
                  <a:cubicBezTo>
                    <a:pt x="1307" y="379"/>
                    <a:pt x="0" y="2202"/>
                    <a:pt x="304" y="4148"/>
                  </a:cubicBezTo>
                  <a:cubicBezTo>
                    <a:pt x="604" y="5864"/>
                    <a:pt x="2101" y="7117"/>
                    <a:pt x="3787" y="7117"/>
                  </a:cubicBezTo>
                  <a:cubicBezTo>
                    <a:pt x="3982" y="7117"/>
                    <a:pt x="4179" y="7100"/>
                    <a:pt x="4377" y="7066"/>
                  </a:cubicBezTo>
                  <a:cubicBezTo>
                    <a:pt x="6323" y="6762"/>
                    <a:pt x="7660" y="4938"/>
                    <a:pt x="7326" y="2993"/>
                  </a:cubicBezTo>
                  <a:cubicBezTo>
                    <a:pt x="7051" y="1236"/>
                    <a:pt x="5538" y="0"/>
                    <a:pt x="381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 flipH="1">
              <a:off x="5841670" y="4693107"/>
              <a:ext cx="106673" cy="91084"/>
            </a:xfrm>
            <a:custGeom>
              <a:avLst/>
              <a:gdLst/>
              <a:ahLst/>
              <a:cxnLst/>
              <a:rect l="l" t="t" r="r" b="b"/>
              <a:pathLst>
                <a:path w="3223" h="2752" extrusionOk="0">
                  <a:moveTo>
                    <a:pt x="1832" y="1"/>
                  </a:moveTo>
                  <a:cubicBezTo>
                    <a:pt x="1497" y="1"/>
                    <a:pt x="1156" y="127"/>
                    <a:pt x="882" y="411"/>
                  </a:cubicBezTo>
                  <a:cubicBezTo>
                    <a:pt x="0" y="1262"/>
                    <a:pt x="608" y="2752"/>
                    <a:pt x="1855" y="2752"/>
                  </a:cubicBezTo>
                  <a:cubicBezTo>
                    <a:pt x="2614" y="2752"/>
                    <a:pt x="3222" y="2144"/>
                    <a:pt x="3222" y="1384"/>
                  </a:cubicBezTo>
                  <a:cubicBezTo>
                    <a:pt x="3222" y="560"/>
                    <a:pt x="2538" y="1"/>
                    <a:pt x="1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72" name="Google Shape;1072;p40"/>
          <p:cNvCxnSpPr/>
          <p:nvPr/>
        </p:nvCxnSpPr>
        <p:spPr>
          <a:xfrm>
            <a:off x="5195050" y="2519600"/>
            <a:ext cx="14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3" name="Google Shape;1073;p40"/>
          <p:cNvGrpSpPr/>
          <p:nvPr/>
        </p:nvGrpSpPr>
        <p:grpSpPr>
          <a:xfrm rot="2700000">
            <a:off x="5782516" y="2370496"/>
            <a:ext cx="316239" cy="293783"/>
            <a:chOff x="5761175" y="4621750"/>
            <a:chExt cx="253560" cy="235555"/>
          </a:xfrm>
        </p:grpSpPr>
        <p:sp>
          <p:nvSpPr>
            <p:cNvPr id="1074" name="Google Shape;1074;p40"/>
            <p:cNvSpPr/>
            <p:nvPr/>
          </p:nvSpPr>
          <p:spPr>
            <a:xfrm flipH="1">
              <a:off x="5761175" y="4621750"/>
              <a:ext cx="253560" cy="235555"/>
            </a:xfrm>
            <a:custGeom>
              <a:avLst/>
              <a:gdLst/>
              <a:ahLst/>
              <a:cxnLst/>
              <a:rect l="l" t="t" r="r" b="b"/>
              <a:pathLst>
                <a:path w="7661" h="7117" extrusionOk="0">
                  <a:moveTo>
                    <a:pt x="3815" y="0"/>
                  </a:moveTo>
                  <a:cubicBezTo>
                    <a:pt x="3630" y="0"/>
                    <a:pt x="3442" y="15"/>
                    <a:pt x="3253" y="44"/>
                  </a:cubicBezTo>
                  <a:cubicBezTo>
                    <a:pt x="1307" y="379"/>
                    <a:pt x="0" y="2202"/>
                    <a:pt x="304" y="4148"/>
                  </a:cubicBezTo>
                  <a:cubicBezTo>
                    <a:pt x="604" y="5864"/>
                    <a:pt x="2101" y="7117"/>
                    <a:pt x="3787" y="7117"/>
                  </a:cubicBezTo>
                  <a:cubicBezTo>
                    <a:pt x="3982" y="7117"/>
                    <a:pt x="4179" y="7100"/>
                    <a:pt x="4377" y="7066"/>
                  </a:cubicBezTo>
                  <a:cubicBezTo>
                    <a:pt x="6323" y="6762"/>
                    <a:pt x="7660" y="4938"/>
                    <a:pt x="7326" y="2993"/>
                  </a:cubicBezTo>
                  <a:cubicBezTo>
                    <a:pt x="7051" y="1236"/>
                    <a:pt x="5538" y="0"/>
                    <a:pt x="381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 flipH="1">
              <a:off x="5841670" y="4693107"/>
              <a:ext cx="106673" cy="91084"/>
            </a:xfrm>
            <a:custGeom>
              <a:avLst/>
              <a:gdLst/>
              <a:ahLst/>
              <a:cxnLst/>
              <a:rect l="l" t="t" r="r" b="b"/>
              <a:pathLst>
                <a:path w="3223" h="2752" extrusionOk="0">
                  <a:moveTo>
                    <a:pt x="1832" y="1"/>
                  </a:moveTo>
                  <a:cubicBezTo>
                    <a:pt x="1497" y="1"/>
                    <a:pt x="1156" y="127"/>
                    <a:pt x="882" y="411"/>
                  </a:cubicBezTo>
                  <a:cubicBezTo>
                    <a:pt x="0" y="1262"/>
                    <a:pt x="608" y="2752"/>
                    <a:pt x="1855" y="2752"/>
                  </a:cubicBezTo>
                  <a:cubicBezTo>
                    <a:pt x="2614" y="2752"/>
                    <a:pt x="3222" y="2144"/>
                    <a:pt x="3222" y="1384"/>
                  </a:cubicBezTo>
                  <a:cubicBezTo>
                    <a:pt x="3222" y="560"/>
                    <a:pt x="2538" y="1"/>
                    <a:pt x="1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40"/>
          <p:cNvSpPr txBox="1">
            <a:spLocks noGrp="1"/>
          </p:cNvSpPr>
          <p:nvPr>
            <p:ph type="title" idx="4294967295"/>
          </p:nvPr>
        </p:nvSpPr>
        <p:spPr>
          <a:xfrm>
            <a:off x="773156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질적인 부분 향상</a:t>
            </a:r>
            <a:endParaRPr sz="16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4294967295"/>
          </p:nvPr>
        </p:nvSpPr>
        <p:spPr>
          <a:xfrm>
            <a:off x="773150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PDA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기법에 더해 스마트 기기를 활용함으로써 확장성 및 효율성에 기여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4294967295"/>
          </p:nvPr>
        </p:nvSpPr>
        <p:spPr>
          <a:xfrm>
            <a:off x="35296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6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도입 비용 등의 부담 감소</a:t>
            </a:r>
            <a:endParaRPr sz="146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4294967295"/>
          </p:nvPr>
        </p:nvSpPr>
        <p:spPr>
          <a:xfrm>
            <a:off x="3529647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도입 시</a:t>
            </a:r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추가적인 기기 도입 또는 재교육 비용 감소에 기여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4294967295"/>
          </p:nvPr>
        </p:nvSpPr>
        <p:spPr>
          <a:xfrm>
            <a:off x="62861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고도화 연결에 기여</a:t>
            </a:r>
            <a:endParaRPr sz="1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4294967295"/>
          </p:nvPr>
        </p:nvSpPr>
        <p:spPr>
          <a:xfrm>
            <a:off x="6286153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낮은 단계에서 고도화까지 점진적으로 진행할 수 있도록 기여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3" name="Google Shape;1083;p40"/>
          <p:cNvSpPr/>
          <p:nvPr/>
        </p:nvSpPr>
        <p:spPr>
          <a:xfrm rot="18900000" flipH="1">
            <a:off x="1340319" y="3014002"/>
            <a:ext cx="27456" cy="203882"/>
          </a:xfrm>
          <a:custGeom>
            <a:avLst/>
            <a:gdLst/>
            <a:ahLst/>
            <a:cxnLst/>
            <a:rect l="l" t="t" r="r" b="b"/>
            <a:pathLst>
              <a:path w="700" h="5198" fill="none" extrusionOk="0">
                <a:moveTo>
                  <a:pt x="699" y="0"/>
                </a:moveTo>
                <a:cubicBezTo>
                  <a:pt x="699" y="1763"/>
                  <a:pt x="456" y="3496"/>
                  <a:pt x="0" y="5198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0"/>
          <p:cNvSpPr/>
          <p:nvPr/>
        </p:nvSpPr>
        <p:spPr>
          <a:xfrm rot="18900000" flipH="1">
            <a:off x="1184810" y="1700939"/>
            <a:ext cx="1564222" cy="1585677"/>
          </a:xfrm>
          <a:custGeom>
            <a:avLst/>
            <a:gdLst/>
            <a:ahLst/>
            <a:cxnLst/>
            <a:rect l="l" t="t" r="r" b="b"/>
            <a:pathLst>
              <a:path w="39880" h="40427" fill="none" extrusionOk="0">
                <a:moveTo>
                  <a:pt x="39880" y="27600"/>
                </a:moveTo>
                <a:cubicBezTo>
                  <a:pt x="33193" y="38937"/>
                  <a:pt x="17387" y="40427"/>
                  <a:pt x="8694" y="30548"/>
                </a:cubicBezTo>
                <a:cubicBezTo>
                  <a:pt x="0" y="20639"/>
                  <a:pt x="3526" y="5137"/>
                  <a:pt x="15654" y="1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0"/>
          <p:cNvSpPr/>
          <p:nvPr/>
        </p:nvSpPr>
        <p:spPr>
          <a:xfrm rot="18900000" flipH="1">
            <a:off x="1252106" y="1905117"/>
            <a:ext cx="203882" cy="27456"/>
          </a:xfrm>
          <a:custGeom>
            <a:avLst/>
            <a:gdLst/>
            <a:ahLst/>
            <a:cxnLst/>
            <a:rect l="l" t="t" r="r" b="b"/>
            <a:pathLst>
              <a:path w="5198" h="700" fill="none" extrusionOk="0">
                <a:moveTo>
                  <a:pt x="0" y="700"/>
                </a:moveTo>
                <a:cubicBezTo>
                  <a:pt x="1702" y="244"/>
                  <a:pt x="3435" y="0"/>
                  <a:pt x="5198" y="0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0"/>
          <p:cNvSpPr/>
          <p:nvPr/>
        </p:nvSpPr>
        <p:spPr>
          <a:xfrm rot="2700000">
            <a:off x="7742983" y="3022027"/>
            <a:ext cx="27456" cy="203882"/>
          </a:xfrm>
          <a:custGeom>
            <a:avLst/>
            <a:gdLst/>
            <a:ahLst/>
            <a:cxnLst/>
            <a:rect l="l" t="t" r="r" b="b"/>
            <a:pathLst>
              <a:path w="700" h="5198" fill="none" extrusionOk="0">
                <a:moveTo>
                  <a:pt x="699" y="0"/>
                </a:moveTo>
                <a:cubicBezTo>
                  <a:pt x="699" y="1763"/>
                  <a:pt x="456" y="3496"/>
                  <a:pt x="0" y="5198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0"/>
          <p:cNvSpPr/>
          <p:nvPr/>
        </p:nvSpPr>
        <p:spPr>
          <a:xfrm rot="2700000">
            <a:off x="6361726" y="1708964"/>
            <a:ext cx="1564222" cy="1585677"/>
          </a:xfrm>
          <a:custGeom>
            <a:avLst/>
            <a:gdLst/>
            <a:ahLst/>
            <a:cxnLst/>
            <a:rect l="l" t="t" r="r" b="b"/>
            <a:pathLst>
              <a:path w="39880" h="40427" fill="none" extrusionOk="0">
                <a:moveTo>
                  <a:pt x="39880" y="27600"/>
                </a:moveTo>
                <a:cubicBezTo>
                  <a:pt x="33193" y="38937"/>
                  <a:pt x="17387" y="40427"/>
                  <a:pt x="8694" y="30548"/>
                </a:cubicBezTo>
                <a:cubicBezTo>
                  <a:pt x="0" y="20639"/>
                  <a:pt x="3526" y="5137"/>
                  <a:pt x="15654" y="1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0"/>
          <p:cNvSpPr/>
          <p:nvPr/>
        </p:nvSpPr>
        <p:spPr>
          <a:xfrm rot="2700000">
            <a:off x="7654770" y="1913142"/>
            <a:ext cx="203882" cy="27456"/>
          </a:xfrm>
          <a:custGeom>
            <a:avLst/>
            <a:gdLst/>
            <a:ahLst/>
            <a:cxnLst/>
            <a:rect l="l" t="t" r="r" b="b"/>
            <a:pathLst>
              <a:path w="5198" h="700" fill="none" extrusionOk="0">
                <a:moveTo>
                  <a:pt x="0" y="700"/>
                </a:moveTo>
                <a:cubicBezTo>
                  <a:pt x="1702" y="244"/>
                  <a:pt x="3435" y="0"/>
                  <a:pt x="5198" y="0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0" name="Google Shape;1090;p40"/>
          <p:cNvCxnSpPr>
            <a:cxnSpLocks/>
          </p:cNvCxnSpPr>
          <p:nvPr/>
        </p:nvCxnSpPr>
        <p:spPr>
          <a:xfrm>
            <a:off x="-505150" y="25196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1061;p40">
            <a:extLst>
              <a:ext uri="{FF2B5EF4-FFF2-40B4-BE49-F238E27FC236}">
                <a16:creationId xmlns:a16="http://schemas.microsoft.com/office/drawing/2014/main" id="{9B9ACC39-980A-4791-ACA3-1BFB09B7AE11}"/>
              </a:ext>
            </a:extLst>
          </p:cNvPr>
          <p:cNvGrpSpPr/>
          <p:nvPr/>
        </p:nvGrpSpPr>
        <p:grpSpPr>
          <a:xfrm rot="11788797" flipH="1">
            <a:off x="3676062" y="1613520"/>
            <a:ext cx="1669185" cy="1585716"/>
            <a:chOff x="2632375" y="3649275"/>
            <a:chExt cx="1063875" cy="1010675"/>
          </a:xfrm>
        </p:grpSpPr>
        <p:sp>
          <p:nvSpPr>
            <p:cNvPr id="36" name="Google Shape;1062;p40">
              <a:extLst>
                <a:ext uri="{FF2B5EF4-FFF2-40B4-BE49-F238E27FC236}">
                  <a16:creationId xmlns:a16="http://schemas.microsoft.com/office/drawing/2014/main" id="{F6689DD2-AB13-42CB-8AD2-4E5715C44AC3}"/>
                </a:ext>
              </a:extLst>
            </p:cNvPr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3;p40">
              <a:extLst>
                <a:ext uri="{FF2B5EF4-FFF2-40B4-BE49-F238E27FC236}">
                  <a16:creationId xmlns:a16="http://schemas.microsoft.com/office/drawing/2014/main" id="{2E973098-FCE5-4443-95C6-C97E318548DD}"/>
                </a:ext>
              </a:extLst>
            </p:cNvPr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33455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내용 및 추진 방법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80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기술문서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7F351D-9812-476E-A03D-96F9AB38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3503" y="950962"/>
            <a:ext cx="3006423" cy="3572450"/>
          </a:xfrm>
        </p:spPr>
        <p:txBody>
          <a:bodyPr/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기기 버전을 기초로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버전을 제작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REST API(Spring)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활용하는 방식으로 클라이언트 측에서 사용하는 웹페이지 작성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기반으로 회사 측에서 활용하는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MariaDB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REST API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송수신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협력기관과 목요일에 진행상황 보고 및 금요일에 회의</a:t>
            </a:r>
            <a:b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(E-mail, Google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간 최소 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회의 실시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오프라인으로 협력기관 방문하여 회의 및 현장답사 예정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250B5C-C187-4975-BDC6-358DEC8C7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47735"/>
              </p:ext>
            </p:extLst>
          </p:nvPr>
        </p:nvGraphicFramePr>
        <p:xfrm>
          <a:off x="841960" y="1094400"/>
          <a:ext cx="4086387" cy="2060385"/>
        </p:xfrm>
        <a:graphic>
          <a:graphicData uri="http://schemas.openxmlformats.org/drawingml/2006/table">
            <a:tbl>
              <a:tblPr/>
              <a:tblGrid>
                <a:gridCol w="1646900">
                  <a:extLst>
                    <a:ext uri="{9D8B030D-6E8A-4147-A177-3AD203B41FA5}">
                      <a16:colId xmlns:a16="http://schemas.microsoft.com/office/drawing/2014/main" val="721753970"/>
                    </a:ext>
                  </a:extLst>
                </a:gridCol>
                <a:gridCol w="2439487">
                  <a:extLst>
                    <a:ext uri="{9D8B030D-6E8A-4147-A177-3AD203B41FA5}">
                      <a16:colId xmlns:a16="http://schemas.microsoft.com/office/drawing/2014/main" val="2739790936"/>
                    </a:ext>
                  </a:extLst>
                </a:gridCol>
              </a:tblGrid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타겟 디바이스</a:t>
                      </a:r>
                      <a:r>
                        <a:rPr lang="en-US" altLang="ko-KR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화면비율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갤럭시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10(1440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x3040) / 9:19</a:t>
                      </a:r>
                      <a:endParaRPr 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75642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Javascript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기반 웹페이지</a:t>
                      </a:r>
                      <a:endParaRPr lang="ko-KR" alt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60296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 및 네트워크 엔진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Spring boot, AWS</a:t>
                      </a:r>
                      <a:endParaRPr 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74128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 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Intellij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Community with Maven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2662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협업 툴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Github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Google Meet</a:t>
                      </a:r>
                      <a:endParaRPr 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291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47DB20-5C77-4B58-A043-30DEF8D3F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10524"/>
              </p:ext>
            </p:extLst>
          </p:nvPr>
        </p:nvGraphicFramePr>
        <p:xfrm>
          <a:off x="841960" y="3189416"/>
          <a:ext cx="4086387" cy="1236231"/>
        </p:xfrm>
        <a:graphic>
          <a:graphicData uri="http://schemas.openxmlformats.org/drawingml/2006/table">
            <a:tbl>
              <a:tblPr/>
              <a:tblGrid>
                <a:gridCol w="1432163">
                  <a:extLst>
                    <a:ext uri="{9D8B030D-6E8A-4147-A177-3AD203B41FA5}">
                      <a16:colId xmlns:a16="http://schemas.microsoft.com/office/drawing/2014/main" val="721753970"/>
                    </a:ext>
                  </a:extLst>
                </a:gridCol>
                <a:gridCol w="2654224">
                  <a:extLst>
                    <a:ext uri="{9D8B030D-6E8A-4147-A177-3AD203B41FA5}">
                      <a16:colId xmlns:a16="http://schemas.microsoft.com/office/drawing/2014/main" val="2739790936"/>
                    </a:ext>
                  </a:extLst>
                </a:gridCol>
              </a:tblGrid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역할 담당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담당 분야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60296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김기훈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김태헌</a:t>
                      </a:r>
                      <a:endParaRPr lang="ko-KR" alt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 작성 및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REST API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연결</a:t>
                      </a:r>
                      <a:endParaRPr 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74128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권동영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김나형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Middleware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구축 및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DB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7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C59C3B-4541-4AFA-A98D-26278DFF4993}"/>
              </a:ext>
            </a:extLst>
          </p:cNvPr>
          <p:cNvSpPr/>
          <p:nvPr/>
        </p:nvSpPr>
        <p:spPr>
          <a:xfrm>
            <a:off x="880782" y="1284940"/>
            <a:ext cx="7543218" cy="1609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Use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Case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7F351D-9812-476E-A03D-96F9AB38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145" y="3080082"/>
            <a:ext cx="6964567" cy="1408917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바코드 및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인식하여 자재의 정보를 확인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정보 인식 후 사용자가 원하는 대로 입고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작업을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입출고시 알고자 하는 정보를 출력해야 함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지속적인 조사와 피드백을 통해 사용자의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파악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0">
            <a:extLst>
              <a:ext uri="{FF2B5EF4-FFF2-40B4-BE49-F238E27FC236}">
                <a16:creationId xmlns:a16="http://schemas.microsoft.com/office/drawing/2014/main" id="{7429F1B2-19C0-4961-AF1C-E7A4128FC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37" r="373"/>
          <a:stretch/>
        </p:blipFill>
        <p:spPr>
          <a:xfrm>
            <a:off x="943828" y="1284940"/>
            <a:ext cx="7175827" cy="160960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930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65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(1)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05B9D-D8D2-4CB8-BFB1-5095E68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71757"/>
              </p:ext>
            </p:extLst>
          </p:nvPr>
        </p:nvGraphicFramePr>
        <p:xfrm>
          <a:off x="720002" y="1677969"/>
          <a:ext cx="7703998" cy="1979836"/>
        </p:xfrm>
        <a:graphic>
          <a:graphicData uri="http://schemas.openxmlformats.org/drawingml/2006/table">
            <a:tbl>
              <a:tblPr/>
              <a:tblGrid>
                <a:gridCol w="1061737">
                  <a:extLst>
                    <a:ext uri="{9D8B030D-6E8A-4147-A177-3AD203B41FA5}">
                      <a16:colId xmlns:a16="http://schemas.microsoft.com/office/drawing/2014/main" val="888495700"/>
                    </a:ext>
                  </a:extLst>
                </a:gridCol>
                <a:gridCol w="3449171">
                  <a:extLst>
                    <a:ext uri="{9D8B030D-6E8A-4147-A177-3AD203B41FA5}">
                      <a16:colId xmlns:a16="http://schemas.microsoft.com/office/drawing/2014/main" val="2195462099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138352653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8955045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132018328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6591794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948308921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4617150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6402120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583104076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885485560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74921066"/>
                    </a:ext>
                  </a:extLst>
                </a:gridCol>
              </a:tblGrid>
              <a:tr h="1951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71026"/>
                  </a:ext>
                </a:extLst>
              </a:tr>
              <a:tr h="35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15462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계획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아이디어 구체화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상세 계획 수립 및 요구사항 분석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0247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기존 유사 프로젝트 및 오픈소스 분석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0189"/>
                  </a:ext>
                </a:extLst>
              </a:tr>
              <a:tr h="3569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System Design with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UML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4213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UI(Web Page) Design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2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(2)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05B9D-D8D2-4CB8-BFB1-5095E68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6382"/>
              </p:ext>
            </p:extLst>
          </p:nvPr>
        </p:nvGraphicFramePr>
        <p:xfrm>
          <a:off x="720002" y="1353776"/>
          <a:ext cx="7703998" cy="2693788"/>
        </p:xfrm>
        <a:graphic>
          <a:graphicData uri="http://schemas.openxmlformats.org/drawingml/2006/table">
            <a:tbl>
              <a:tblPr/>
              <a:tblGrid>
                <a:gridCol w="1061737">
                  <a:extLst>
                    <a:ext uri="{9D8B030D-6E8A-4147-A177-3AD203B41FA5}">
                      <a16:colId xmlns:a16="http://schemas.microsoft.com/office/drawing/2014/main" val="888495700"/>
                    </a:ext>
                  </a:extLst>
                </a:gridCol>
                <a:gridCol w="3449171">
                  <a:extLst>
                    <a:ext uri="{9D8B030D-6E8A-4147-A177-3AD203B41FA5}">
                      <a16:colId xmlns:a16="http://schemas.microsoft.com/office/drawing/2014/main" val="2195462099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138352653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8955045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132018328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6591794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948308921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4617150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6402120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583104076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885485560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74921066"/>
                    </a:ext>
                  </a:extLst>
                </a:gridCol>
              </a:tblGrid>
              <a:tr h="1951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71026"/>
                  </a:ext>
                </a:extLst>
              </a:tr>
              <a:tr h="35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15462"/>
                  </a:ext>
                </a:extLst>
              </a:tr>
              <a:tr h="35697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Login Function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 및 화면 작성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0247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Data Transmission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구축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0189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입출고 등록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Page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 및 연결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4213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입출고 현황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Page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 및 연결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23589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현재고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현황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Page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작성 및 연결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716075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 화면 및 환경설정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Page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 및 연결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9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(3)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05B9D-D8D2-4CB8-BFB1-5095E68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36739"/>
              </p:ext>
            </p:extLst>
          </p:nvPr>
        </p:nvGraphicFramePr>
        <p:xfrm>
          <a:off x="720002" y="1353776"/>
          <a:ext cx="7703998" cy="2693788"/>
        </p:xfrm>
        <a:graphic>
          <a:graphicData uri="http://schemas.openxmlformats.org/drawingml/2006/table">
            <a:tbl>
              <a:tblPr/>
              <a:tblGrid>
                <a:gridCol w="1061737">
                  <a:extLst>
                    <a:ext uri="{9D8B030D-6E8A-4147-A177-3AD203B41FA5}">
                      <a16:colId xmlns:a16="http://schemas.microsoft.com/office/drawing/2014/main" val="888495700"/>
                    </a:ext>
                  </a:extLst>
                </a:gridCol>
                <a:gridCol w="3449171">
                  <a:extLst>
                    <a:ext uri="{9D8B030D-6E8A-4147-A177-3AD203B41FA5}">
                      <a16:colId xmlns:a16="http://schemas.microsoft.com/office/drawing/2014/main" val="2195462099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138352653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8955045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132018328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6591794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948308921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4617150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6402120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583104076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885485560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74921066"/>
                    </a:ext>
                  </a:extLst>
                </a:gridCol>
              </a:tblGrid>
              <a:tr h="1951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71026"/>
                  </a:ext>
                </a:extLst>
              </a:tr>
              <a:tr h="35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15462"/>
                  </a:ext>
                </a:extLst>
              </a:tr>
              <a:tr h="35697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Server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구축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0247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AWS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개발 환경 구축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(DNS)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0189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Middleware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4213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REST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연결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23589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 스케일링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716075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분산 처리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9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(4)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05B9D-D8D2-4CB8-BFB1-5095E68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73458"/>
              </p:ext>
            </p:extLst>
          </p:nvPr>
        </p:nvGraphicFramePr>
        <p:xfrm>
          <a:off x="720002" y="1353776"/>
          <a:ext cx="7703998" cy="1622860"/>
        </p:xfrm>
        <a:graphic>
          <a:graphicData uri="http://schemas.openxmlformats.org/drawingml/2006/table">
            <a:tbl>
              <a:tblPr/>
              <a:tblGrid>
                <a:gridCol w="1061737">
                  <a:extLst>
                    <a:ext uri="{9D8B030D-6E8A-4147-A177-3AD203B41FA5}">
                      <a16:colId xmlns:a16="http://schemas.microsoft.com/office/drawing/2014/main" val="888495700"/>
                    </a:ext>
                  </a:extLst>
                </a:gridCol>
                <a:gridCol w="3449171">
                  <a:extLst>
                    <a:ext uri="{9D8B030D-6E8A-4147-A177-3AD203B41FA5}">
                      <a16:colId xmlns:a16="http://schemas.microsoft.com/office/drawing/2014/main" val="2195462099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138352653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8955045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132018328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6591794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948308921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4617150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6402120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583104076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885485560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74921066"/>
                    </a:ext>
                  </a:extLst>
                </a:gridCol>
              </a:tblGrid>
              <a:tr h="1951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71026"/>
                  </a:ext>
                </a:extLst>
              </a:tr>
              <a:tr h="35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15462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테스트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실제 구동을 통해 설계 간 인식 오차율 탐색 및 보완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0247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종료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보고서 작성 및 동영상 제작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0189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미팅계획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 협력기관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팀원간 미팅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4213"/>
                  </a:ext>
                </a:extLst>
              </a:tr>
            </a:tbl>
          </a:graphicData>
        </a:graphic>
      </p:graphicFrame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888AF940-8A36-4F60-8713-3D68FEC53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908" y="3080082"/>
            <a:ext cx="7254184" cy="1408917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중간고사 기간을 제외하고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단위로 프로젝트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예산은 협력기관과의 추가적인 회의 및 현장답사 진행 후 예산 편성 계획 작성 예정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프로젝트 완료 예정 일자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4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목적 및 필요성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코트라 볼드체" panose="02020603020101020101" pitchFamily="18" charset="-127"/>
            </a:endParaRP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내용 및 추진 방법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코트라 볼드체" panose="02020603020101020101" pitchFamily="18" charset="-127"/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목차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추진 일정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코트라 볼드체" panose="02020603020101020101" pitchFamily="18" charset="-127"/>
            </a:endParaRPr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884924" y="3622628"/>
            <a:ext cx="2755075" cy="720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효과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및 활용 방안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</a:b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예상 성과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코트라 볼드체" panose="02020603020101020101" pitchFamily="18" charset="-127"/>
            </a:endParaRPr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2" name="Google Shape;952;p35"/>
          <p:cNvCxnSpPr>
            <a:stCxn id="909" idx="3"/>
            <a:endCxn id="912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효과 및 활용방안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04</a:t>
            </a:r>
            <a:endParaRPr sz="5600" dirty="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FFFF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예상성과</a:t>
            </a:r>
            <a:endParaRPr sz="3600" dirty="0">
              <a:solidFill>
                <a:srgbClr val="FFFFFF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88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교육적 측면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E1274-9529-4809-8CC1-99C018DF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322" y="1770600"/>
            <a:ext cx="5349430" cy="2468700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경험적 측면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현장에서 지금까지 배워온 기술들을 활용 및 적용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프로젝트를 통한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 간의 협업 경험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능력적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측면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 및 협업 능력 향상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기술 습득 및 공부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능력 향상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5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1041;p39">
            <a:extLst>
              <a:ext uri="{FF2B5EF4-FFF2-40B4-BE49-F238E27FC236}">
                <a16:creationId xmlns:a16="http://schemas.microsoft.com/office/drawing/2014/main" id="{12E45984-993C-4618-8EDC-5DB6C2C65A68}"/>
              </a:ext>
            </a:extLst>
          </p:cNvPr>
          <p:cNvGrpSpPr/>
          <p:nvPr/>
        </p:nvGrpSpPr>
        <p:grpSpPr>
          <a:xfrm rot="18900000" flipH="1" flipV="1">
            <a:off x="440207" y="1258669"/>
            <a:ext cx="1851812" cy="4777164"/>
            <a:chOff x="7613132" y="1646510"/>
            <a:chExt cx="1402258" cy="3617440"/>
          </a:xfrm>
        </p:grpSpPr>
        <p:grpSp>
          <p:nvGrpSpPr>
            <p:cNvPr id="35" name="Google Shape;1042;p39">
              <a:extLst>
                <a:ext uri="{FF2B5EF4-FFF2-40B4-BE49-F238E27FC236}">
                  <a16:creationId xmlns:a16="http://schemas.microsoft.com/office/drawing/2014/main" id="{336464DA-4E38-43B5-8620-C1C0231D1B73}"/>
                </a:ext>
              </a:extLst>
            </p:cNvPr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37" name="Google Shape;1043;p39">
                <a:extLst>
                  <a:ext uri="{FF2B5EF4-FFF2-40B4-BE49-F238E27FC236}">
                    <a16:creationId xmlns:a16="http://schemas.microsoft.com/office/drawing/2014/main" id="{B26F99E1-7A63-425A-A2EA-715499C32444}"/>
                  </a:ext>
                </a:extLst>
              </p:cNvPr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44;p39">
                <a:extLst>
                  <a:ext uri="{FF2B5EF4-FFF2-40B4-BE49-F238E27FC236}">
                    <a16:creationId xmlns:a16="http://schemas.microsoft.com/office/drawing/2014/main" id="{7D525331-A9BF-41A5-B567-3C1F8A2A9F4E}"/>
                  </a:ext>
                </a:extLst>
              </p:cNvPr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45;p39">
                <a:extLst>
                  <a:ext uri="{FF2B5EF4-FFF2-40B4-BE49-F238E27FC236}">
                    <a16:creationId xmlns:a16="http://schemas.microsoft.com/office/drawing/2014/main" id="{9229569E-0440-497A-996E-5D6BE02B2FD4}"/>
                  </a:ext>
                </a:extLst>
              </p:cNvPr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46;p39">
                <a:extLst>
                  <a:ext uri="{FF2B5EF4-FFF2-40B4-BE49-F238E27FC236}">
                    <a16:creationId xmlns:a16="http://schemas.microsoft.com/office/drawing/2014/main" id="{73F235AF-2854-4B50-A96C-F1CB87054BB1}"/>
                  </a:ext>
                </a:extLst>
              </p:cNvPr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47;p39">
                <a:extLst>
                  <a:ext uri="{FF2B5EF4-FFF2-40B4-BE49-F238E27FC236}">
                    <a16:creationId xmlns:a16="http://schemas.microsoft.com/office/drawing/2014/main" id="{D0DBFD0E-95BC-4EE3-AE1B-9414093C58B3}"/>
                  </a:ext>
                </a:extLst>
              </p:cNvPr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48;p39">
                <a:extLst>
                  <a:ext uri="{FF2B5EF4-FFF2-40B4-BE49-F238E27FC236}">
                    <a16:creationId xmlns:a16="http://schemas.microsoft.com/office/drawing/2014/main" id="{ABA85D45-A505-4073-84AB-E490BD6DDEE1}"/>
                  </a:ext>
                </a:extLst>
              </p:cNvPr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49;p39">
                <a:extLst>
                  <a:ext uri="{FF2B5EF4-FFF2-40B4-BE49-F238E27FC236}">
                    <a16:creationId xmlns:a16="http://schemas.microsoft.com/office/drawing/2014/main" id="{5380F6B3-9C26-446F-BD5A-313EF0626AAF}"/>
                  </a:ext>
                </a:extLst>
              </p:cNvPr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50;p39">
                <a:extLst>
                  <a:ext uri="{FF2B5EF4-FFF2-40B4-BE49-F238E27FC236}">
                    <a16:creationId xmlns:a16="http://schemas.microsoft.com/office/drawing/2014/main" id="{F6992F93-6F45-4EEB-BD0C-D26071607419}"/>
                  </a:ext>
                </a:extLst>
              </p:cNvPr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51;p39">
                <a:extLst>
                  <a:ext uri="{FF2B5EF4-FFF2-40B4-BE49-F238E27FC236}">
                    <a16:creationId xmlns:a16="http://schemas.microsoft.com/office/drawing/2014/main" id="{678F05D5-848A-419E-8211-7C11C3AC4753}"/>
                  </a:ext>
                </a:extLst>
              </p:cNvPr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52;p39">
                <a:extLst>
                  <a:ext uri="{FF2B5EF4-FFF2-40B4-BE49-F238E27FC236}">
                    <a16:creationId xmlns:a16="http://schemas.microsoft.com/office/drawing/2014/main" id="{DF4E26C1-C237-4457-A88A-01E902D5389E}"/>
                  </a:ext>
                </a:extLst>
              </p:cNvPr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53;p39">
                <a:extLst>
                  <a:ext uri="{FF2B5EF4-FFF2-40B4-BE49-F238E27FC236}">
                    <a16:creationId xmlns:a16="http://schemas.microsoft.com/office/drawing/2014/main" id="{FD484649-BB9A-4220-8FEB-FB0B1EA5E4CD}"/>
                  </a:ext>
                </a:extLst>
              </p:cNvPr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6" name="Google Shape;1054;p39">
              <a:extLst>
                <a:ext uri="{FF2B5EF4-FFF2-40B4-BE49-F238E27FC236}">
                  <a16:creationId xmlns:a16="http://schemas.microsoft.com/office/drawing/2014/main" id="{EFF871ED-3FD9-4009-A639-3BD9F595C580}"/>
                </a:ext>
              </a:extLst>
            </p:cNvPr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1039;p39">
            <a:extLst>
              <a:ext uri="{FF2B5EF4-FFF2-40B4-BE49-F238E27FC236}">
                <a16:creationId xmlns:a16="http://schemas.microsoft.com/office/drawing/2014/main" id="{DF97DDC7-49B1-46A8-96EB-B49BE8A304A3}"/>
              </a:ext>
            </a:extLst>
          </p:cNvPr>
          <p:cNvSpPr txBox="1">
            <a:spLocks/>
          </p:cNvSpPr>
          <p:nvPr/>
        </p:nvSpPr>
        <p:spPr>
          <a:xfrm>
            <a:off x="5929239" y="987038"/>
            <a:ext cx="42546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27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경제적 측면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21844E3F-3E0C-448B-817A-6941A564C542}"/>
              </a:ext>
            </a:extLst>
          </p:cNvPr>
          <p:cNvSpPr txBox="1">
            <a:spLocks/>
          </p:cNvSpPr>
          <p:nvPr/>
        </p:nvSpPr>
        <p:spPr>
          <a:xfrm>
            <a:off x="2752639" y="1729035"/>
            <a:ext cx="5349430" cy="24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</a:t>
            </a:r>
            <a:r>
              <a:rPr lang="ko-KR" altLang="en-US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스마트팩토리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공정과 비교해서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도입 비용 감소로 인한 경쟁력 강화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자체적인 프로그램 개발을 통한 필수적인 스마트기기 이외의 추가 하드웨어의 필요성 차단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스마트기기를 활용함으로써 업무 효율성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경제성 향상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표준화된 시스템 사용으로 호환성 및 경제성 향상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1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기업적 측면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7F351D-9812-476E-A03D-96F9AB38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208" y="888212"/>
            <a:ext cx="7247584" cy="1955841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자재 관리를 통한 경제적 측면의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경쟁성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효율성 향상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개발 기업에 대한 고객사의 충성도 및 신뢰성 증가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불필요한 업무 감소를 통한 고객사의 노동생산성 향상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D7C918C1-D7BC-4589-8D5C-0C9637BD52A8}"/>
              </a:ext>
            </a:extLst>
          </p:cNvPr>
          <p:cNvSpPr txBox="1">
            <a:spLocks/>
          </p:cNvSpPr>
          <p:nvPr/>
        </p:nvSpPr>
        <p:spPr>
          <a:xfrm>
            <a:off x="805163" y="2668836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예상 성과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3F4CD60-331D-4870-A326-B659D5F46722}"/>
              </a:ext>
            </a:extLst>
          </p:cNvPr>
          <p:cNvSpPr txBox="1">
            <a:spLocks/>
          </p:cNvSpPr>
          <p:nvPr/>
        </p:nvSpPr>
        <p:spPr>
          <a:xfrm>
            <a:off x="1033371" y="3017348"/>
            <a:ext cx="7247584" cy="195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협력기관 측에서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 및 특허출원 등에 부정적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협의하여 가능한 경우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 발표 쪽으로 의견 조율 예정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2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58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188684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감사합니다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!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pSp>
        <p:nvGrpSpPr>
          <p:cNvPr id="2499" name="Google Shape;2499;p58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2500" name="Google Shape;2500;p58"/>
            <p:cNvCxnSpPr/>
            <p:nvPr/>
          </p:nvCxnSpPr>
          <p:spPr>
            <a:xfrm rot="-5400000" flipH="1">
              <a:off x="6118938" y="1658925"/>
              <a:ext cx="831600" cy="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01" name="Google Shape;2501;p58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2502" name="Google Shape;2502;p58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2503" name="Google Shape;2503;p58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0" fill="none" extrusionOk="0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58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10670" fill="none" extrusionOk="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w="326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05" name="Google Shape;2505;p58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2506" name="Google Shape;2506;p58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53" h="18785" fill="none" extrusionOk="0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7" name="Google Shape;2507;p58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8" name="Google Shape;2508;p58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9" name="Google Shape;2509;p58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0" name="Google Shape;2510;p58"/>
                  <p:cNvSpPr/>
                  <p:nvPr/>
                </p:nvSpPr>
                <p:spPr>
                  <a:xfrm rot="2700000" flipH="1">
                    <a:off x="6269987" y="3888725"/>
                    <a:ext cx="529520" cy="52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1" name="Google Shape;2511;p58"/>
                  <p:cNvSpPr/>
                  <p:nvPr/>
                </p:nvSpPr>
                <p:spPr>
                  <a:xfrm rot="2700000" flipH="1">
                    <a:off x="5732073" y="3350847"/>
                    <a:ext cx="1605317" cy="160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1" h="31430" fill="none" extrusionOk="0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2" name="Google Shape;2512;p58"/>
                  <p:cNvSpPr/>
                  <p:nvPr/>
                </p:nvSpPr>
                <p:spPr>
                  <a:xfrm rot="2700000" flipH="1">
                    <a:off x="6073736" y="3575019"/>
                    <a:ext cx="1156924" cy="115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0" h="10670" fill="none" extrusionOk="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3" name="Google Shape;2513;p58"/>
                  <p:cNvSpPr/>
                  <p:nvPr/>
                </p:nvSpPr>
                <p:spPr>
                  <a:xfrm rot="2700000" flipH="1">
                    <a:off x="6327038" y="3945773"/>
                    <a:ext cx="415435" cy="415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4" name="Google Shape;2514;p58"/>
                  <p:cNvSpPr/>
                  <p:nvPr/>
                </p:nvSpPr>
                <p:spPr>
                  <a:xfrm rot="2700000" flipH="1">
                    <a:off x="6445027" y="4063770"/>
                    <a:ext cx="179432" cy="17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15" name="Google Shape;2515;p58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2516" name="Google Shape;2516;p58"/>
                  <p:cNvCxnSpPr/>
                  <p:nvPr/>
                </p:nvCxnSpPr>
                <p:spPr>
                  <a:xfrm rot="10800000" flipH="1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2517" name="Google Shape;2517;p58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8" name="Google Shape;2518;p58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9" name="Google Shape;2519;p58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4" h="2797" extrusionOk="0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0" name="Google Shape;2520;p58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521" name="Google Shape;2521;p58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6A96D121-D8F5-4792-A665-6AD0BA5B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022" y="1523607"/>
            <a:ext cx="5124399" cy="2131620"/>
          </a:xfrm>
        </p:spPr>
        <p:txBody>
          <a:bodyPr anchor="ctr"/>
          <a:lstStyle/>
          <a:p>
            <a:pPr indent="0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구본진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이종선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이미화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손석호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(2018), ｢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스마트 제조 정책과 지원 현황 및 개선 방안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｣,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Issue Weekly, 219, </a:t>
            </a:r>
            <a:r>
              <a:rPr lang="ko-KR" altLang="en-US" sz="1200" kern="0" spc="-5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한국과학기술기획평가원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강재원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박재성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(2020), ｢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스마트공장 보급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확산에서 스마트 비즈니스 정책으로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｣,</a:t>
            </a:r>
            <a:r>
              <a:rPr lang="ko-KR" altLang="en-US" sz="12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KOSBI 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중소기업 포커스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20-06, 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중소기업연구원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indent="0"/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사진인용</a:t>
            </a:r>
            <a:endParaRPr lang="en-US" altLang="ko-KR" sz="1200" kern="0" spc="-50" dirty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부처 업무보고④ 기획재정부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산업통상자원부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중소벤처기업부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금융위원회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," </a:t>
            </a:r>
            <a:r>
              <a:rPr lang="ko-KR" altLang="en-US" sz="1200" i="1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 청와대</a:t>
            </a:r>
            <a:r>
              <a:rPr lang="en-US" altLang="ko-KR" sz="12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2020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수정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2021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접속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https://www1.president.go.kr/articles/8123.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목적 및 필요성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903;p34"/>
          <p:cNvSpPr txBox="1">
            <a:spLocks noGrp="1"/>
          </p:cNvSpPr>
          <p:nvPr>
            <p:ph type="sldNum" sz="quarter" idx="2"/>
          </p:nvPr>
        </p:nvSpPr>
        <p:spPr>
          <a:xfrm>
            <a:off x="8404383" y="4673651"/>
            <a:ext cx="393319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434343"/>
                </a:solidFill>
                <a:effectLst/>
                <a:uFillTx/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4</a:t>
            </a:fld>
            <a:endParaRPr/>
          </a:p>
        </p:txBody>
      </p:sp>
      <p:sp>
        <p:nvSpPr>
          <p:cNvPr id="610" name="Google Shape;901;p34"/>
          <p:cNvSpPr txBox="1">
            <a:spLocks noGrp="1"/>
          </p:cNvSpPr>
          <p:nvPr>
            <p:ph type="title"/>
          </p:nvPr>
        </p:nvSpPr>
        <p:spPr>
          <a:xfrm>
            <a:off x="716483" y="4079853"/>
            <a:ext cx="4989099" cy="477901"/>
          </a:xfrm>
          <a:prstGeom prst="rect">
            <a:avLst/>
          </a:prstGeom>
        </p:spPr>
        <p:txBody>
          <a:bodyPr/>
          <a:lstStyle/>
          <a:p>
            <a:pPr lvl="4" algn="ctr" defTabSz="530351">
              <a:defRPr sz="1856">
                <a:latin typeface="SB 어그로 Medium"/>
                <a:ea typeface="SB 어그로 Medium"/>
                <a:cs typeface="SB 어그로 Medium"/>
                <a:sym typeface="SB 어그로 Medium"/>
              </a:defRPr>
            </a:pPr>
            <a:r>
              <a:rPr b="0" dirty="0" err="1"/>
              <a:t>생산설비</a:t>
            </a:r>
            <a:r>
              <a:rPr b="0" dirty="0"/>
              <a:t>, </a:t>
            </a:r>
            <a:r>
              <a:rPr b="0" dirty="0" err="1"/>
              <a:t>사람</a:t>
            </a:r>
            <a:r>
              <a:rPr b="0" dirty="0"/>
              <a:t>, </a:t>
            </a:r>
            <a:r>
              <a:rPr b="0" dirty="0" err="1"/>
              <a:t>데이터의</a:t>
            </a:r>
            <a:r>
              <a:rPr b="0" dirty="0"/>
              <a:t> </a:t>
            </a:r>
            <a:r>
              <a:rPr b="0" dirty="0" err="1"/>
              <a:t>가치사슬을</a:t>
            </a:r>
            <a:r>
              <a:rPr b="0" dirty="0"/>
              <a:t> </a:t>
            </a:r>
            <a:r>
              <a:rPr b="0" dirty="0" err="1"/>
              <a:t>연결하는</a:t>
            </a:r>
            <a:endParaRPr b="0" dirty="0"/>
          </a:p>
        </p:txBody>
      </p:sp>
      <p:sp>
        <p:nvSpPr>
          <p:cNvPr id="611" name="스마트 팩토리"/>
          <p:cNvSpPr txBox="1"/>
          <p:nvPr/>
        </p:nvSpPr>
        <p:spPr>
          <a:xfrm>
            <a:off x="5523075" y="3981122"/>
            <a:ext cx="248721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4">
              <a:defRPr sz="3200" b="1">
                <a:latin typeface="SB 어그로 Medium"/>
                <a:ea typeface="SB 어그로 Medium"/>
                <a:cs typeface="SB 어그로 Medium"/>
                <a:sym typeface="SB 어그로 Medium"/>
              </a:defRPr>
            </a:pPr>
            <a:r>
              <a:rPr dirty="0" err="1">
                <a:solidFill>
                  <a:srgbClr val="F1DF59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</a:t>
            </a:r>
            <a:r>
              <a:rPr dirty="0">
                <a:solidFill>
                  <a:srgbClr val="F1DF59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dirty="0" err="1">
                <a:solidFill>
                  <a:srgbClr val="F1DF59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팩토리</a:t>
            </a:r>
            <a:endParaRPr dirty="0">
              <a:solidFill>
                <a:srgbClr val="F1DF59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2" name="Google Shape;901;p34">
            <a:extLst>
              <a:ext uri="{FF2B5EF4-FFF2-40B4-BE49-F238E27FC236}">
                <a16:creationId xmlns:a16="http://schemas.microsoft.com/office/drawing/2014/main" id="{1C2CB0AC-AB93-473D-ABBB-3C0A1BE57108}"/>
              </a:ext>
            </a:extLst>
          </p:cNvPr>
          <p:cNvSpPr txBox="1">
            <a:spLocks/>
          </p:cNvSpPr>
          <p:nvPr/>
        </p:nvSpPr>
        <p:spPr>
          <a:xfrm>
            <a:off x="720000" y="5397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sz="2700" dirty="0">
                <a:solidFill>
                  <a:schemeClr val="tx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4</a:t>
            </a:r>
            <a:r>
              <a:rPr lang="ko-KR" altLang="en-US" sz="2700" dirty="0">
                <a:solidFill>
                  <a:schemeClr val="tx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차 산업혁명으로 인한 산업구조의 변화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9577D8-BAD3-4E18-92B4-0898240F3FA7}"/>
              </a:ext>
            </a:extLst>
          </p:cNvPr>
          <p:cNvGrpSpPr/>
          <p:nvPr/>
        </p:nvGrpSpPr>
        <p:grpSpPr>
          <a:xfrm>
            <a:off x="2148377" y="1110220"/>
            <a:ext cx="4847247" cy="2862759"/>
            <a:chOff x="1719034" y="1110220"/>
            <a:chExt cx="4847247" cy="28627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4B9B29-F85C-42D7-B93C-947B626C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110220"/>
              <a:ext cx="1994281" cy="2862759"/>
            </a:xfrm>
            <a:prstGeom prst="rect">
              <a:avLst/>
            </a:prstGeom>
          </p:spPr>
        </p:pic>
        <p:pic>
          <p:nvPicPr>
            <p:cNvPr id="7" name="그림 6" descr="텍스트, 묶음, 행, 줄지은이(가) 표시된 사진&#10;&#10;자동 생성된 설명">
              <a:extLst>
                <a:ext uri="{FF2B5EF4-FFF2-40B4-BE49-F238E27FC236}">
                  <a16:creationId xmlns:a16="http://schemas.microsoft.com/office/drawing/2014/main" id="{5AAF43FC-E8BC-48FE-A98B-A2183679C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034" y="1333385"/>
              <a:ext cx="2484433" cy="24767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962" y="-275122"/>
            <a:ext cx="9607924" cy="6405283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Google Shape;1290;p47"/>
          <p:cNvSpPr txBox="1">
            <a:spLocks noGrp="1"/>
          </p:cNvSpPr>
          <p:nvPr>
            <p:ph type="title"/>
          </p:nvPr>
        </p:nvSpPr>
        <p:spPr>
          <a:xfrm>
            <a:off x="-41150" y="3946712"/>
            <a:ext cx="9226200" cy="889859"/>
          </a:xfrm>
          <a:prstGeom prst="rect">
            <a:avLst/>
          </a:prstGeom>
        </p:spPr>
        <p:txBody>
          <a:bodyPr/>
          <a:lstStyle/>
          <a:p>
            <a:pPr algn="l">
              <a:defRPr sz="1400" b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</p:txBody>
      </p:sp>
      <p:sp>
        <p:nvSpPr>
          <p:cNvPr id="620" name="텍스트"/>
          <p:cNvSpPr txBox="1"/>
          <p:nvPr/>
        </p:nvSpPr>
        <p:spPr>
          <a:xfrm>
            <a:off x="4289234" y="2418079"/>
            <a:ext cx="565532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621" name="코로나19로 인한 생산 차질 → 스마트팩토리를 활용한 리쇼어링 재조명"/>
          <p:cNvSpPr txBox="1"/>
          <p:nvPr/>
        </p:nvSpPr>
        <p:spPr>
          <a:xfrm>
            <a:off x="674602" y="4024575"/>
            <a:ext cx="7794697" cy="51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166370" algn="ctr">
              <a:lnSpc>
                <a:spcPct val="130000"/>
              </a:lnSpc>
              <a:defRPr sz="1800" b="1" spc="-100">
                <a:latin typeface="SB 어그로 Medium"/>
                <a:ea typeface="SB 어그로 Medium"/>
                <a:cs typeface="SB 어그로 Medium"/>
                <a:sym typeface="SB 어그로 Medium"/>
              </a:defRPr>
            </a:pPr>
            <a:r>
              <a:rPr sz="2100" dirty="0">
                <a:solidFill>
                  <a:schemeClr val="tx1"/>
                </a:solidFill>
              </a:rPr>
              <a:t>코로나19로 </a:t>
            </a:r>
            <a:r>
              <a:rPr sz="2100" dirty="0" err="1">
                <a:solidFill>
                  <a:schemeClr val="tx1"/>
                </a:solidFill>
              </a:rPr>
              <a:t>인한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생산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차질</a:t>
            </a:r>
            <a:r>
              <a:rPr sz="2100" dirty="0">
                <a:solidFill>
                  <a:schemeClr val="tx1"/>
                </a:solidFill>
              </a:rPr>
              <a:t> → </a:t>
            </a:r>
            <a:r>
              <a:rPr sz="2100" dirty="0" err="1">
                <a:solidFill>
                  <a:schemeClr val="tx1"/>
                </a:solidFill>
              </a:rPr>
              <a:t>스마트팩토리를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활용한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리쇼어링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재조명</a:t>
            </a:r>
            <a:endParaRPr sz="2100" dirty="0">
              <a:solidFill>
                <a:schemeClr val="tx1"/>
              </a:solidFill>
            </a:endParaRPr>
          </a:p>
        </p:txBody>
      </p:sp>
      <p:sp>
        <p:nvSpPr>
          <p:cNvPr id="622" name="도약하는 경제, 새로운 미래’ 청와대 정부 업무 보고 후 토론회 (2020. 02. 17)"/>
          <p:cNvSpPr txBox="1"/>
          <p:nvPr/>
        </p:nvSpPr>
        <p:spPr>
          <a:xfrm>
            <a:off x="4116740" y="4463289"/>
            <a:ext cx="488819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66370" algn="ctr">
              <a:lnSpc>
                <a:spcPct val="130000"/>
              </a:lnSpc>
              <a:defRPr sz="1200" b="1" spc="-66">
                <a:solidFill>
                  <a:srgbClr val="DDDDDD"/>
                </a:solidFill>
                <a:latin typeface="SB 어그로 Medium"/>
                <a:ea typeface="SB 어그로 Medium"/>
                <a:cs typeface="SB 어그로 Medium"/>
                <a:sym typeface="SB 어그로 Medium"/>
              </a:defRPr>
            </a:pP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도약하는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경제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새로운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미래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’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청와대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정부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업무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보고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후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토론회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(2020. 02. 17)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 후 성과</a:t>
            </a:r>
            <a:endParaRPr 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9256B30-33D1-4B0D-802F-96BA765E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73183"/>
              </p:ext>
            </p:extLst>
          </p:nvPr>
        </p:nvGraphicFramePr>
        <p:xfrm>
          <a:off x="588311" y="1794620"/>
          <a:ext cx="7967379" cy="1554260"/>
        </p:xfrm>
        <a:graphic>
          <a:graphicData uri="http://schemas.openxmlformats.org/drawingml/2006/table">
            <a:tbl>
              <a:tblPr firstRow="1" bandRow="1">
                <a:tableStyleId>{E29ACE6F-A320-428C-82FF-7D7DC507A8A0}</a:tableStyleId>
              </a:tblPr>
              <a:tblGrid>
                <a:gridCol w="1138197">
                  <a:extLst>
                    <a:ext uri="{9D8B030D-6E8A-4147-A177-3AD203B41FA5}">
                      <a16:colId xmlns:a16="http://schemas.microsoft.com/office/drawing/2014/main" val="3106259104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2659445998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058864854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672820865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961311351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3283955437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920028396"/>
                    </a:ext>
                  </a:extLst>
                </a:gridCol>
              </a:tblGrid>
              <a:tr h="5180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공정개선 성과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경영개선 성과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00130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생산성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증가율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품질향상률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원가감소율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납기준수율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고용증가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매출액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증가율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산업재해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감소율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872321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30%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43.5%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15.9%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15.5%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7.7%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18.3%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073073"/>
                  </a:ext>
                </a:extLst>
              </a:tr>
            </a:tbl>
          </a:graphicData>
        </a:graphic>
      </p:graphicFrame>
      <p:sp>
        <p:nvSpPr>
          <p:cNvPr id="14" name="Google Shape;1212;p44">
            <a:extLst>
              <a:ext uri="{FF2B5EF4-FFF2-40B4-BE49-F238E27FC236}">
                <a16:creationId xmlns:a16="http://schemas.microsoft.com/office/drawing/2014/main" id="{BC831EFD-77F2-430B-AE5C-6044B9CE1C27}"/>
              </a:ext>
            </a:extLst>
          </p:cNvPr>
          <p:cNvSpPr txBox="1">
            <a:spLocks/>
          </p:cNvSpPr>
          <p:nvPr/>
        </p:nvSpPr>
        <p:spPr>
          <a:xfrm>
            <a:off x="711355" y="3810107"/>
            <a:ext cx="796737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중소벤처기업부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2019)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 효과 분석</a:t>
            </a:r>
            <a:endParaRPr 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9256B30-33D1-4B0D-802F-96BA765E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01917"/>
              </p:ext>
            </p:extLst>
          </p:nvPr>
        </p:nvGraphicFramePr>
        <p:xfrm>
          <a:off x="588311" y="1794620"/>
          <a:ext cx="7967379" cy="2089860"/>
        </p:xfrm>
        <a:graphic>
          <a:graphicData uri="http://schemas.openxmlformats.org/drawingml/2006/table">
            <a:tbl>
              <a:tblPr firstRow="1" bandRow="1">
                <a:tableStyleId>{E29ACE6F-A320-428C-82FF-7D7DC507A8A0}</a:tableStyleId>
              </a:tblPr>
              <a:tblGrid>
                <a:gridCol w="1138197">
                  <a:extLst>
                    <a:ext uri="{9D8B030D-6E8A-4147-A177-3AD203B41FA5}">
                      <a16:colId xmlns:a16="http://schemas.microsoft.com/office/drawing/2014/main" val="3106259104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2659445998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058864854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672820865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961311351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3283955437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920028396"/>
                    </a:ext>
                  </a:extLst>
                </a:gridCol>
              </a:tblGrid>
              <a:tr h="25908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 매출액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 수출액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00130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45371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도입기업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272.9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289.1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304.5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5.8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11.8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872321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미도입기업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270.3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274.6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278.3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7.0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073073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차이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26.2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-0.1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322213"/>
                  </a:ext>
                </a:extLst>
              </a:tr>
            </a:tbl>
          </a:graphicData>
        </a:graphic>
      </p:graphicFrame>
      <p:sp>
        <p:nvSpPr>
          <p:cNvPr id="13" name="Google Shape;1212;p44">
            <a:extLst>
              <a:ext uri="{FF2B5EF4-FFF2-40B4-BE49-F238E27FC236}">
                <a16:creationId xmlns:a16="http://schemas.microsoft.com/office/drawing/2014/main" id="{E6FA7338-F0A9-4AD0-8171-0C420F7AA8F9}"/>
              </a:ext>
            </a:extLst>
          </p:cNvPr>
          <p:cNvSpPr txBox="1">
            <a:spLocks/>
          </p:cNvSpPr>
          <p:nvPr/>
        </p:nvSpPr>
        <p:spPr>
          <a:xfrm>
            <a:off x="711355" y="3810107"/>
            <a:ext cx="796737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미도입기업은 도입 전의 도입기업과 비슷한 규모의 기업으로 설정됨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중소벤처기업부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2019)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Google Shape;1212;p44">
            <a:extLst>
              <a:ext uri="{FF2B5EF4-FFF2-40B4-BE49-F238E27FC236}">
                <a16:creationId xmlns:a16="http://schemas.microsoft.com/office/drawing/2014/main" id="{F2B971D1-8C79-4067-A7EC-B42903C42416}"/>
              </a:ext>
            </a:extLst>
          </p:cNvPr>
          <p:cNvSpPr txBox="1">
            <a:spLocks/>
          </p:cNvSpPr>
          <p:nvPr/>
        </p:nvSpPr>
        <p:spPr>
          <a:xfrm>
            <a:off x="6061139" y="1375897"/>
            <a:ext cx="255571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억원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43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 효과 분석</a:t>
            </a:r>
            <a:endParaRPr 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9256B30-33D1-4B0D-802F-96BA765E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29712"/>
              </p:ext>
            </p:extLst>
          </p:nvPr>
        </p:nvGraphicFramePr>
        <p:xfrm>
          <a:off x="588311" y="1794620"/>
          <a:ext cx="7967379" cy="2089860"/>
        </p:xfrm>
        <a:graphic>
          <a:graphicData uri="http://schemas.openxmlformats.org/drawingml/2006/table">
            <a:tbl>
              <a:tblPr firstRow="1" bandRow="1">
                <a:tableStyleId>{E29ACE6F-A320-428C-82FF-7D7DC507A8A0}</a:tableStyleId>
              </a:tblPr>
              <a:tblGrid>
                <a:gridCol w="1138197">
                  <a:extLst>
                    <a:ext uri="{9D8B030D-6E8A-4147-A177-3AD203B41FA5}">
                      <a16:colId xmlns:a16="http://schemas.microsoft.com/office/drawing/2014/main" val="3106259104"/>
                    </a:ext>
                  </a:extLst>
                </a:gridCol>
                <a:gridCol w="2276394">
                  <a:extLst>
                    <a:ext uri="{9D8B030D-6E8A-4147-A177-3AD203B41FA5}">
                      <a16:colId xmlns:a16="http://schemas.microsoft.com/office/drawing/2014/main" val="2659445998"/>
                    </a:ext>
                  </a:extLst>
                </a:gridCol>
                <a:gridCol w="2276394">
                  <a:extLst>
                    <a:ext uri="{9D8B030D-6E8A-4147-A177-3AD203B41FA5}">
                      <a16:colId xmlns:a16="http://schemas.microsoft.com/office/drawing/2014/main" val="1672820865"/>
                    </a:ext>
                  </a:extLst>
                </a:gridCol>
                <a:gridCol w="2276394">
                  <a:extLst>
                    <a:ext uri="{9D8B030D-6E8A-4147-A177-3AD203B41FA5}">
                      <a16:colId xmlns:a16="http://schemas.microsoft.com/office/drawing/2014/main" val="3283955437"/>
                    </a:ext>
                  </a:extLst>
                </a:gridCol>
              </a:tblGrid>
              <a:tr h="25908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 종업원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00130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45371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도입기업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64.4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872321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미도입기업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57.9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58.1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57.4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073073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차이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322213"/>
                  </a:ext>
                </a:extLst>
              </a:tr>
            </a:tbl>
          </a:graphicData>
        </a:graphic>
      </p:graphicFrame>
      <p:sp>
        <p:nvSpPr>
          <p:cNvPr id="13" name="Google Shape;1212;p44">
            <a:extLst>
              <a:ext uri="{FF2B5EF4-FFF2-40B4-BE49-F238E27FC236}">
                <a16:creationId xmlns:a16="http://schemas.microsoft.com/office/drawing/2014/main" id="{E6FA7338-F0A9-4AD0-8171-0C420F7AA8F9}"/>
              </a:ext>
            </a:extLst>
          </p:cNvPr>
          <p:cNvSpPr txBox="1">
            <a:spLocks/>
          </p:cNvSpPr>
          <p:nvPr/>
        </p:nvSpPr>
        <p:spPr>
          <a:xfrm>
            <a:off x="711355" y="3810107"/>
            <a:ext cx="796737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미도입기업은 도입 전의 도입기업과 비슷한 규모의 기업으로 설정됨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중소벤처기업부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2019)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Google Shape;1212;p44">
            <a:extLst>
              <a:ext uri="{FF2B5EF4-FFF2-40B4-BE49-F238E27FC236}">
                <a16:creationId xmlns:a16="http://schemas.microsoft.com/office/drawing/2014/main" id="{F2B971D1-8C79-4067-A7EC-B42903C42416}"/>
              </a:ext>
            </a:extLst>
          </p:cNvPr>
          <p:cNvSpPr txBox="1">
            <a:spLocks/>
          </p:cNvSpPr>
          <p:nvPr/>
        </p:nvSpPr>
        <p:spPr>
          <a:xfrm>
            <a:off x="6061139" y="1375897"/>
            <a:ext cx="255571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0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 애로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우려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)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사항</a:t>
            </a:r>
            <a:endParaRPr 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Google Shape;1212;p44">
            <a:extLst>
              <a:ext uri="{FF2B5EF4-FFF2-40B4-BE49-F238E27FC236}">
                <a16:creationId xmlns:a16="http://schemas.microsoft.com/office/drawing/2014/main" id="{E6FA7338-F0A9-4AD0-8171-0C420F7AA8F9}"/>
              </a:ext>
            </a:extLst>
          </p:cNvPr>
          <p:cNvSpPr txBox="1">
            <a:spLocks/>
          </p:cNvSpPr>
          <p:nvPr/>
        </p:nvSpPr>
        <p:spPr>
          <a:xfrm>
            <a:off x="711355" y="3810107"/>
            <a:ext cx="796737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 fontAlgn="base">
              <a:lnSpc>
                <a:spcPct val="160000"/>
              </a:lnSpc>
              <a:buNone/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복수 응답 포함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중소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기업중앙회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2016)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2530D59-0DCC-49AA-99D8-4E2BD3241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087514"/>
              </p:ext>
            </p:extLst>
          </p:nvPr>
        </p:nvGraphicFramePr>
        <p:xfrm>
          <a:off x="711355" y="1333393"/>
          <a:ext cx="7802263" cy="278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803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992</Words>
  <Application>Microsoft Office PowerPoint</Application>
  <PresentationFormat>화면 슬라이드 쇼(16:9)</PresentationFormat>
  <Paragraphs>266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0" baseType="lpstr">
      <vt:lpstr>Arial</vt:lpstr>
      <vt:lpstr>Josefin Slab Thin</vt:lpstr>
      <vt:lpstr>나눔스퀘어 Bold</vt:lpstr>
      <vt:lpstr>나눔스퀘어라운드 Bold</vt:lpstr>
      <vt:lpstr>Lato</vt:lpstr>
      <vt:lpstr>SB 어그로 Light</vt:lpstr>
      <vt:lpstr>Montserrat</vt:lpstr>
      <vt:lpstr>SB 어그로 Medium</vt:lpstr>
      <vt:lpstr>나눔스퀘어_ac ExtraBold</vt:lpstr>
      <vt:lpstr>바탕</vt:lpstr>
      <vt:lpstr>Source Sans Pro</vt:lpstr>
      <vt:lpstr>SB 어그로 Bold</vt:lpstr>
      <vt:lpstr>Raleway</vt:lpstr>
      <vt:lpstr>맑은 고딕</vt:lpstr>
      <vt:lpstr>Wingdings</vt:lpstr>
      <vt:lpstr>Electronic Circuit Style CV by Slidesgo</vt:lpstr>
      <vt:lpstr>자재관리(PDA) 개발 / 연구</vt:lpstr>
      <vt:lpstr>목적 및 필요성</vt:lpstr>
      <vt:lpstr>목적 및 필요성</vt:lpstr>
      <vt:lpstr>생산설비, 사람, 데이터의 가치사슬을 연결하는</vt:lpstr>
      <vt:lpstr>PowerPoint 프레젠테이션</vt:lpstr>
      <vt:lpstr>스마트팩토리 도입 후 성과</vt:lpstr>
      <vt:lpstr>스마트팩토리 도입 효과 분석</vt:lpstr>
      <vt:lpstr>스마트팩토리 도입 효과 분석</vt:lpstr>
      <vt:lpstr>스마트팩토리 도입 애로(우려) 사항</vt:lpstr>
      <vt:lpstr>스마트팩토리 도입의 우려점</vt:lpstr>
      <vt:lpstr>프로젝트의 목적 및 필요성</vt:lpstr>
      <vt:lpstr>내용 및 추진 방법</vt:lpstr>
      <vt:lpstr>기술문서 개요</vt:lpstr>
      <vt:lpstr>Use Case</vt:lpstr>
      <vt:lpstr>추진 일정</vt:lpstr>
      <vt:lpstr>추진 일정(1)</vt:lpstr>
      <vt:lpstr>추진 일정(2)</vt:lpstr>
      <vt:lpstr>추진 일정(3)</vt:lpstr>
      <vt:lpstr>추진 일정(4)</vt:lpstr>
      <vt:lpstr>효과 및 활용방안</vt:lpstr>
      <vt:lpstr>교육적 측면</vt:lpstr>
      <vt:lpstr>PowerPoint 프레젠테이션</vt:lpstr>
      <vt:lpstr>기업적 측면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자재관리(PDA) 개발 / 연구</dc:title>
  <cp:lastModifiedBy>권동영</cp:lastModifiedBy>
  <cp:revision>16</cp:revision>
  <dcterms:modified xsi:type="dcterms:W3CDTF">2021-12-10T08:58:01Z</dcterms:modified>
</cp:coreProperties>
</file>