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6"/>
  </p:notesMasterIdLst>
  <p:sldIdLst>
    <p:sldId id="256" r:id="rId2"/>
    <p:sldId id="258" r:id="rId3"/>
    <p:sldId id="261" r:id="rId4"/>
    <p:sldId id="259" r:id="rId5"/>
    <p:sldId id="260" r:id="rId6"/>
    <p:sldId id="257" r:id="rId7"/>
    <p:sldId id="297" r:id="rId8"/>
    <p:sldId id="298" r:id="rId9"/>
    <p:sldId id="299" r:id="rId10"/>
    <p:sldId id="263" r:id="rId11"/>
    <p:sldId id="300" r:id="rId12"/>
    <p:sldId id="301" r:id="rId13"/>
    <p:sldId id="304" r:id="rId14"/>
    <p:sldId id="305" r:id="rId15"/>
    <p:sldId id="302" r:id="rId16"/>
    <p:sldId id="306" r:id="rId17"/>
    <p:sldId id="307" r:id="rId18"/>
    <p:sldId id="309" r:id="rId19"/>
    <p:sldId id="310" r:id="rId20"/>
    <p:sldId id="303" r:id="rId21"/>
    <p:sldId id="311" r:id="rId22"/>
    <p:sldId id="313" r:id="rId23"/>
    <p:sldId id="314" r:id="rId24"/>
    <p:sldId id="281" r:id="rId25"/>
  </p:sldIdLst>
  <p:sldSz cx="9144000" cy="5143500" type="screen16x9"/>
  <p:notesSz cx="6858000" cy="9144000"/>
  <p:embeddedFontLst>
    <p:embeddedFont>
      <p:font typeface="Josefin Slab Thin" panose="020B0600000101010101" charset="0"/>
      <p:regular r:id="rId27"/>
      <p:bold r:id="rId28"/>
      <p:italic r:id="rId29"/>
      <p:boldItalic r:id="rId30"/>
    </p:embeddedFont>
    <p:embeddedFont>
      <p:font typeface="Montserrat" panose="020B0600000101010101" charset="0"/>
      <p:regular r:id="rId31"/>
      <p:bold r:id="rId32"/>
      <p:italic r:id="rId33"/>
      <p:boldItalic r:id="rId34"/>
    </p:embeddedFont>
    <p:embeddedFont>
      <p:font typeface="SB 어그로 Bold" panose="02020603020101020101" pitchFamily="18" charset="-127"/>
      <p:regular r:id="rId35"/>
    </p:embeddedFont>
    <p:embeddedFont>
      <p:font typeface="SB 어그로 Light" panose="02020603020101020101" pitchFamily="18" charset="-127"/>
      <p:regular r:id="rId36"/>
    </p:embeddedFont>
    <p:embeddedFont>
      <p:font typeface="SB 어그로 Medium" panose="02020603020101020101" pitchFamily="18" charset="-127"/>
      <p:regular r:id="rId37"/>
    </p:embeddedFont>
    <p:embeddedFont>
      <p:font typeface="Source Sans Pro" panose="020B0503030403020204" pitchFamily="34" charset="0"/>
      <p:regular r:id="rId38"/>
      <p:bold r:id="rId39"/>
      <p:italic r:id="rId40"/>
      <p:boldItalic r:id="rId41"/>
    </p:embeddedFont>
    <p:embeddedFont>
      <p:font typeface="나눔스퀘어 Bold" panose="020B0600000101010101" pitchFamily="50" charset="-127"/>
      <p:bold r:id="rId42"/>
    </p:embeddedFont>
    <p:embeddedFont>
      <p:font typeface="나눔스퀘어_ac ExtraBold" panose="020B0600000101010101" pitchFamily="50" charset="-127"/>
      <p:bold r:id="rId43"/>
    </p:embeddedFont>
    <p:embeddedFont>
      <p:font typeface="나눔스퀘어라운드 Bold" panose="020B0600000101010101" pitchFamily="50" charset="-127"/>
      <p:bold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47AB"/>
    <a:srgbClr val="000000"/>
    <a:srgbClr val="BEC6EC"/>
    <a:srgbClr val="1B265B"/>
    <a:srgbClr val="F5D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9ACE6F-A320-428C-82FF-7D7DC507A8A0}">
  <a:tblStyle styleId="{E29ACE6F-A320-428C-82FF-7D7DC507A8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3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투자자금 부담(비용부담)</c:v>
                </c:pt>
                <c:pt idx="1">
                  <c:v>유지/보수, 업그레이드 등 사후관리 부담</c:v>
                </c:pt>
                <c:pt idx="2">
                  <c:v>전문인력(업체) 확보 어려움</c:v>
                </c:pt>
                <c:pt idx="3">
                  <c:v>가시적 성과 확산 부족</c:v>
                </c:pt>
                <c:pt idx="4">
                  <c:v>내부 직원들 저항 (낮은 수용성)</c:v>
                </c:pt>
                <c:pt idx="5">
                  <c:v>정보(기술 유출) 우려</c:v>
                </c:pt>
                <c:pt idx="6">
                  <c:v>대기업 종속성 강화 우려</c:v>
                </c:pt>
                <c:pt idx="7">
                  <c:v>기타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83.3</c:v>
                </c:pt>
                <c:pt idx="1">
                  <c:v>57.4</c:v>
                </c:pt>
                <c:pt idx="2">
                  <c:v>35.700000000000003</c:v>
                </c:pt>
                <c:pt idx="3">
                  <c:v>23.2</c:v>
                </c:pt>
                <c:pt idx="4">
                  <c:v>14.8</c:v>
                </c:pt>
                <c:pt idx="5">
                  <c:v>11.4</c:v>
                </c:pt>
                <c:pt idx="6">
                  <c:v>2.7</c:v>
                </c:pt>
                <c:pt idx="7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90-445A-86BC-89478804E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052063"/>
        <c:axId val="69034591"/>
      </c:barChart>
      <c:catAx>
        <c:axId val="69052063"/>
        <c:scaling>
          <c:orientation val="minMax"/>
        </c:scaling>
        <c:delete val="0"/>
        <c:axPos val="b"/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69034591"/>
        <c:crosses val="autoZero"/>
        <c:auto val="1"/>
        <c:lblAlgn val="ctr"/>
        <c:lblOffset val="100"/>
        <c:noMultiLvlLbl val="0"/>
      </c:catAx>
      <c:valAx>
        <c:axId val="690345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69052063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57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320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10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40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952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166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331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e39e3565a8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e39e3565a8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53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37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71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69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제목 텍스트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1"/>
          </a:xfrm>
          <a:prstGeom prst="rect">
            <a:avLst/>
          </a:prstGeom>
          <a:solidFill>
            <a:srgbClr val="040E41"/>
          </a:solidFill>
        </p:spPr>
        <p:txBody>
          <a:bodyPr/>
          <a:lstStyle>
            <a:lvl1pPr algn="ctr">
              <a:defRPr sz="2500"/>
            </a:lvl1pPr>
          </a:lstStyle>
          <a:p>
            <a:r>
              <a:t>제목 텍스트</a:t>
            </a:r>
          </a:p>
        </p:txBody>
      </p:sp>
      <p:sp>
        <p:nvSpPr>
          <p:cNvPr id="28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5060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자재관리</a:t>
            </a:r>
            <a:r>
              <a:rPr lang="en-US" altLang="ko-KR" dirty="0"/>
              <a:t>(PDA)</a:t>
            </a:r>
            <a:br>
              <a:rPr lang="en-US" altLang="ko-KR" dirty="0"/>
            </a:b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개발 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/ 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연구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865" name="Google Shape;865;p33"/>
          <p:cNvSpPr txBox="1">
            <a:spLocks noGrp="1"/>
          </p:cNvSpPr>
          <p:nvPr>
            <p:ph type="subTitle" idx="1"/>
          </p:nvPr>
        </p:nvSpPr>
        <p:spPr>
          <a:xfrm>
            <a:off x="929213" y="3288799"/>
            <a:ext cx="5005500" cy="878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코트라 볼드체" panose="02020603020101020101" pitchFamily="18" charset="-127"/>
              </a:rPr>
              <a:t>종합프로젝트</a:t>
            </a:r>
            <a:r>
              <a:rPr lang="en-US" altLang="ko-KR"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코트라 볼드체" panose="02020603020101020101" pitchFamily="18" charset="-127"/>
              </a:rPr>
              <a:t>1(ITEC401002) 6</a:t>
            </a:r>
            <a:r>
              <a:rPr lang="ko-KR" altLang="en-US"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코트라 볼드체" panose="02020603020101020101" pitchFamily="18" charset="-127"/>
              </a:rPr>
              <a:t>팀</a:t>
            </a:r>
            <a:endParaRPr lang="en-US" altLang="ko-KR" dirty="0">
              <a:solidFill>
                <a:schemeClr val="tx1"/>
              </a:solidFill>
              <a:latin typeface="SB 어그로 Light" panose="02020603020101020101" pitchFamily="18" charset="-127"/>
              <a:ea typeface="SB 어그로 Light" panose="02020603020101020101" pitchFamily="18" charset="-127"/>
              <a:cs typeface="코트라 볼드체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코트라 볼드체" panose="02020603020101020101" pitchFamily="18" charset="-127"/>
              </a:rPr>
              <a:t>김기훈 권동영 </a:t>
            </a:r>
            <a:r>
              <a:rPr lang="ko-KR" altLang="en-US"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코트라 볼드체" panose="02020603020101020101" pitchFamily="18" charset="-127"/>
              </a:rPr>
              <a:t>김나형</a:t>
            </a:r>
            <a:r>
              <a:rPr lang="ko-KR" altLang="en-US"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코트라 볼드체" panose="02020603020101020101" pitchFamily="18" charset="-127"/>
              </a:rPr>
              <a:t> 김태헌</a:t>
            </a:r>
            <a:endParaRPr lang="en-US" altLang="ko-KR" dirty="0">
              <a:solidFill>
                <a:schemeClr val="tx1"/>
              </a:solidFill>
              <a:latin typeface="SB 어그로 Light" panose="02020603020101020101" pitchFamily="18" charset="-127"/>
              <a:ea typeface="SB 어그로 Light" panose="02020603020101020101" pitchFamily="18" charset="-127"/>
              <a:cs typeface="코트라 볼드체" panose="02020603020101020101" pitchFamily="18" charset="-127"/>
            </a:endParaRPr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3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3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0" name="Google Shape;880;p3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0"/>
          <p:cNvSpPr/>
          <p:nvPr/>
        </p:nvSpPr>
        <p:spPr>
          <a:xfrm>
            <a:off x="6674825" y="1883725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코트라 볼드체" panose="02020603020101020101" pitchFamily="18" charset="-127"/>
                <a:sym typeface="Montserrat ExtraBold"/>
              </a:rPr>
              <a:t>낮은 단계</a:t>
            </a:r>
            <a:endParaRPr sz="2000" dirty="0">
              <a:solidFill>
                <a:schemeClr val="dk1"/>
              </a:solidFill>
              <a:latin typeface="SB 어그로 Bold" panose="02020603020101020101" pitchFamily="18" charset="-127"/>
              <a:ea typeface="SB 어그로 Bold" panose="02020603020101020101" pitchFamily="18" charset="-127"/>
              <a:cs typeface="코트라 볼드체" panose="02020603020101020101" pitchFamily="18" charset="-127"/>
              <a:sym typeface="Montserrat ExtraBold"/>
            </a:endParaRPr>
          </a:p>
        </p:txBody>
      </p:sp>
      <p:sp>
        <p:nvSpPr>
          <p:cNvPr id="1060" name="Google Shape;1060;p40"/>
          <p:cNvSpPr/>
          <p:nvPr/>
        </p:nvSpPr>
        <p:spPr>
          <a:xfrm>
            <a:off x="3913519" y="1875700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코트라 볼드체" panose="02020603020101020101" pitchFamily="18" charset="-127"/>
                <a:sym typeface="Montserrat ExtraBold"/>
              </a:rPr>
              <a:t>부담</a:t>
            </a:r>
            <a:endParaRPr sz="2000" dirty="0">
              <a:solidFill>
                <a:schemeClr val="dk1"/>
              </a:solidFill>
              <a:latin typeface="SB 어그로 Bold" panose="02020603020101020101" pitchFamily="18" charset="-127"/>
              <a:ea typeface="SB 어그로 Bold" panose="02020603020101020101" pitchFamily="18" charset="-127"/>
              <a:cs typeface="코트라 볼드체" panose="02020603020101020101" pitchFamily="18" charset="-127"/>
              <a:sym typeface="Montserrat ExtraBold"/>
            </a:endParaRPr>
          </a:p>
        </p:txBody>
      </p:sp>
      <p:grpSp>
        <p:nvGrpSpPr>
          <p:cNvPr id="1061" name="Google Shape;1061;p40"/>
          <p:cNvGrpSpPr/>
          <p:nvPr/>
        </p:nvGrpSpPr>
        <p:grpSpPr>
          <a:xfrm rot="900049" flipH="1">
            <a:off x="3779892" y="1838475"/>
            <a:ext cx="1669185" cy="1585716"/>
            <a:chOff x="2632375" y="3649275"/>
            <a:chExt cx="1063875" cy="1010675"/>
          </a:xfrm>
        </p:grpSpPr>
        <p:sp>
          <p:nvSpPr>
            <p:cNvPr id="1062" name="Google Shape;1062;p40"/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40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스마트팩토리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도입의 </a:t>
            </a:r>
            <a:r>
              <a:rPr lang="ko-KR" altLang="en-US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우려점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65" name="Google Shape;1065;p40"/>
          <p:cNvSpPr/>
          <p:nvPr/>
        </p:nvSpPr>
        <p:spPr>
          <a:xfrm>
            <a:off x="1173650" y="1875700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코트라 볼드체" panose="02020603020101020101" pitchFamily="18" charset="-127"/>
                <a:sym typeface="Montserrat ExtraBold"/>
              </a:rPr>
              <a:t>질 </a:t>
            </a:r>
            <a:r>
              <a:rPr lang="en-US" altLang="ko-KR" sz="1800" dirty="0">
                <a:solidFill>
                  <a:schemeClr val="dk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코트라 볼드체" panose="02020603020101020101" pitchFamily="18" charset="-127"/>
                <a:sym typeface="Montserrat ExtraBold"/>
              </a:rPr>
              <a:t>&lt;</a:t>
            </a:r>
            <a:r>
              <a:rPr lang="ko-KR" altLang="en-US" sz="1800" dirty="0">
                <a:solidFill>
                  <a:schemeClr val="dk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코트라 볼드체" panose="02020603020101020101" pitchFamily="18" charset="-127"/>
                <a:sym typeface="Montserrat ExtraBold"/>
              </a:rPr>
              <a:t> 양</a:t>
            </a:r>
            <a:endParaRPr sz="1800" dirty="0">
              <a:solidFill>
                <a:schemeClr val="dk1"/>
              </a:solidFill>
              <a:latin typeface="SB 어그로 Bold" panose="02020603020101020101" pitchFamily="18" charset="-127"/>
              <a:ea typeface="SB 어그로 Bold" panose="02020603020101020101" pitchFamily="18" charset="-127"/>
              <a:cs typeface="코트라 볼드체" panose="02020603020101020101" pitchFamily="18" charset="-127"/>
              <a:sym typeface="Montserrat ExtraBold"/>
            </a:endParaRPr>
          </a:p>
        </p:txBody>
      </p:sp>
      <p:grpSp>
        <p:nvGrpSpPr>
          <p:cNvPr id="1066" name="Google Shape;1066;p40"/>
          <p:cNvGrpSpPr/>
          <p:nvPr/>
        </p:nvGrpSpPr>
        <p:grpSpPr>
          <a:xfrm>
            <a:off x="2457394" y="2301727"/>
            <a:ext cx="1454012" cy="431350"/>
            <a:chOff x="5604500" y="1883813"/>
            <a:chExt cx="1491600" cy="431350"/>
          </a:xfrm>
        </p:grpSpPr>
        <p:cxnSp>
          <p:nvCxnSpPr>
            <p:cNvPr id="1067" name="Google Shape;1067;p40"/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8" name="Google Shape;1068;p40"/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069" name="Google Shape;1069;p40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1" name="Google Shape;1071;p40"/>
          <p:cNvGrpSpPr/>
          <p:nvPr/>
        </p:nvGrpSpPr>
        <p:grpSpPr>
          <a:xfrm>
            <a:off x="5195050" y="2301713"/>
            <a:ext cx="1491600" cy="431350"/>
            <a:chOff x="5604500" y="1883813"/>
            <a:chExt cx="1491600" cy="431350"/>
          </a:xfrm>
        </p:grpSpPr>
        <p:cxnSp>
          <p:nvCxnSpPr>
            <p:cNvPr id="1072" name="Google Shape;1072;p40"/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73" name="Google Shape;1073;p40"/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074" name="Google Shape;1074;p40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0"/>
          <p:cNvSpPr txBox="1">
            <a:spLocks noGrp="1"/>
          </p:cNvSpPr>
          <p:nvPr>
            <p:ph type="title" idx="4294967295"/>
          </p:nvPr>
        </p:nvSpPr>
        <p:spPr>
          <a:xfrm>
            <a:off x="773156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양적인 보급 확산 정책</a:t>
            </a:r>
            <a:endParaRPr sz="16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4294967295"/>
          </p:nvPr>
        </p:nvSpPr>
        <p:spPr>
          <a:xfrm>
            <a:off x="773150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국가에 비해 질적인 보급보다 양적인 보급을 중시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4294967295"/>
          </p:nvPr>
        </p:nvSpPr>
        <p:spPr>
          <a:xfrm>
            <a:off x="3529653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비용 등의 부담 </a:t>
            </a:r>
            <a:endParaRPr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79" name="Google Shape;1079;p40"/>
          <p:cNvSpPr txBox="1">
            <a:spLocks noGrp="1"/>
          </p:cNvSpPr>
          <p:nvPr>
            <p:ph type="subTitle" idx="4294967295"/>
          </p:nvPr>
        </p:nvSpPr>
        <p:spPr>
          <a:xfrm>
            <a:off x="3529647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사후관리 등의 부담으로 중소기업에서 도입을 꺼려함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Google Shape;1080;p40"/>
          <p:cNvSpPr txBox="1">
            <a:spLocks noGrp="1"/>
          </p:cNvSpPr>
          <p:nvPr>
            <p:ph type="title" idx="4294967295"/>
          </p:nvPr>
        </p:nvSpPr>
        <p:spPr>
          <a:xfrm>
            <a:off x="6286153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고도화되지 못함</a:t>
            </a:r>
            <a:endParaRPr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81" name="Google Shape;1081;p40"/>
          <p:cNvSpPr txBox="1">
            <a:spLocks noGrp="1"/>
          </p:cNvSpPr>
          <p:nvPr>
            <p:ph type="subTitle" idx="4294967295"/>
          </p:nvPr>
        </p:nvSpPr>
        <p:spPr>
          <a:xfrm>
            <a:off x="6286153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도입 기업 대부분이 낮은 단계의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스마트팩토리를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유지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82" name="Google Shape;1082;p40"/>
          <p:cNvGrpSpPr/>
          <p:nvPr/>
        </p:nvGrpSpPr>
        <p:grpSpPr>
          <a:xfrm rot="-2700000" flipH="1">
            <a:off x="1073759" y="1686142"/>
            <a:ext cx="1669144" cy="1646473"/>
            <a:chOff x="2632375" y="3610525"/>
            <a:chExt cx="1063875" cy="1049425"/>
          </a:xfrm>
        </p:grpSpPr>
        <p:sp>
          <p:nvSpPr>
            <p:cNvPr id="1083" name="Google Shape;1083;p40"/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3083000" y="3610525"/>
              <a:ext cx="129950" cy="17500"/>
            </a:xfrm>
            <a:custGeom>
              <a:avLst/>
              <a:gdLst/>
              <a:ahLst/>
              <a:cxnLst/>
              <a:rect l="l" t="t" r="r" b="b"/>
              <a:pathLst>
                <a:path w="5198" h="700" fill="none" extrusionOk="0">
                  <a:moveTo>
                    <a:pt x="0" y="700"/>
                  </a:moveTo>
                  <a:cubicBezTo>
                    <a:pt x="1702" y="244"/>
                    <a:pt x="3435" y="0"/>
                    <a:pt x="5198" y="0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0"/>
          <p:cNvGrpSpPr/>
          <p:nvPr/>
        </p:nvGrpSpPr>
        <p:grpSpPr>
          <a:xfrm rot="2700000">
            <a:off x="6367855" y="1694167"/>
            <a:ext cx="1669144" cy="1646473"/>
            <a:chOff x="2632375" y="3610525"/>
            <a:chExt cx="1063875" cy="1049425"/>
          </a:xfrm>
        </p:grpSpPr>
        <p:sp>
          <p:nvSpPr>
            <p:cNvPr id="1087" name="Google Shape;1087;p40"/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3083000" y="3610525"/>
              <a:ext cx="129950" cy="17500"/>
            </a:xfrm>
            <a:custGeom>
              <a:avLst/>
              <a:gdLst/>
              <a:ahLst/>
              <a:cxnLst/>
              <a:rect l="l" t="t" r="r" b="b"/>
              <a:pathLst>
                <a:path w="5198" h="700" fill="none" extrusionOk="0">
                  <a:moveTo>
                    <a:pt x="0" y="700"/>
                  </a:moveTo>
                  <a:cubicBezTo>
                    <a:pt x="1702" y="244"/>
                    <a:pt x="3435" y="0"/>
                    <a:pt x="5198" y="0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0" name="Google Shape;1090;p40"/>
          <p:cNvCxnSpPr/>
          <p:nvPr/>
        </p:nvCxnSpPr>
        <p:spPr>
          <a:xfrm>
            <a:off x="7970300" y="2517400"/>
            <a:ext cx="167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0"/>
          <p:cNvSpPr/>
          <p:nvPr/>
        </p:nvSpPr>
        <p:spPr>
          <a:xfrm>
            <a:off x="6674825" y="1883725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80" dirty="0">
                <a:solidFill>
                  <a:schemeClr val="dk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코트라 볼드체" panose="02020603020101020101" pitchFamily="18" charset="-127"/>
                <a:sym typeface="Montserrat ExtraBold"/>
              </a:rPr>
              <a:t>고도화</a:t>
            </a:r>
            <a:endParaRPr sz="1980" dirty="0">
              <a:solidFill>
                <a:schemeClr val="dk1"/>
              </a:solidFill>
              <a:latin typeface="SB 어그로 Bold" panose="02020603020101020101" pitchFamily="18" charset="-127"/>
              <a:ea typeface="SB 어그로 Bold" panose="02020603020101020101" pitchFamily="18" charset="-127"/>
              <a:cs typeface="코트라 볼드체" panose="02020603020101020101" pitchFamily="18" charset="-127"/>
              <a:sym typeface="Montserrat ExtraBold"/>
            </a:endParaRPr>
          </a:p>
        </p:txBody>
      </p:sp>
      <p:sp>
        <p:nvSpPr>
          <p:cNvPr id="1060" name="Google Shape;1060;p40"/>
          <p:cNvSpPr/>
          <p:nvPr/>
        </p:nvSpPr>
        <p:spPr>
          <a:xfrm>
            <a:off x="3913519" y="1875700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코트라 볼드체" panose="02020603020101020101" pitchFamily="18" charset="-127"/>
                <a:sym typeface="Montserrat ExtraBold"/>
              </a:rPr>
              <a:t>부담 감소</a:t>
            </a:r>
            <a:endParaRPr sz="2000" dirty="0">
              <a:solidFill>
                <a:schemeClr val="dk1"/>
              </a:solidFill>
              <a:latin typeface="SB 어그로 Bold" panose="02020603020101020101" pitchFamily="18" charset="-127"/>
              <a:ea typeface="SB 어그로 Bold" panose="02020603020101020101" pitchFamily="18" charset="-127"/>
              <a:cs typeface="코트라 볼드체" panose="02020603020101020101" pitchFamily="18" charset="-127"/>
              <a:sym typeface="Montserrat ExtraBold"/>
            </a:endParaRPr>
          </a:p>
        </p:txBody>
      </p:sp>
      <p:sp>
        <p:nvSpPr>
          <p:cNvPr id="1064" name="Google Shape;1064;p40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프로젝트의 목적 및 필요성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65" name="Google Shape;1065;p40"/>
          <p:cNvSpPr/>
          <p:nvPr/>
        </p:nvSpPr>
        <p:spPr>
          <a:xfrm>
            <a:off x="1173650" y="1875700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코트라 볼드체" panose="02020603020101020101" pitchFamily="18" charset="-127"/>
                <a:sym typeface="Montserrat ExtraBold"/>
              </a:rPr>
              <a:t>질적 향상</a:t>
            </a:r>
            <a:endParaRPr sz="1800" dirty="0">
              <a:solidFill>
                <a:schemeClr val="dk1"/>
              </a:solidFill>
              <a:latin typeface="SB 어그로 Bold" panose="02020603020101020101" pitchFamily="18" charset="-127"/>
              <a:ea typeface="SB 어그로 Bold" panose="02020603020101020101" pitchFamily="18" charset="-127"/>
              <a:cs typeface="코트라 볼드체" panose="02020603020101020101" pitchFamily="18" charset="-127"/>
              <a:sym typeface="Montserrat ExtraBold"/>
            </a:endParaRPr>
          </a:p>
        </p:txBody>
      </p:sp>
      <p:cxnSp>
        <p:nvCxnSpPr>
          <p:cNvPr id="1067" name="Google Shape;1067;p40"/>
          <p:cNvCxnSpPr/>
          <p:nvPr/>
        </p:nvCxnSpPr>
        <p:spPr>
          <a:xfrm>
            <a:off x="2457394" y="2519614"/>
            <a:ext cx="145401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8" name="Google Shape;1068;p40"/>
          <p:cNvGrpSpPr/>
          <p:nvPr/>
        </p:nvGrpSpPr>
        <p:grpSpPr>
          <a:xfrm rot="2700000">
            <a:off x="3026071" y="2374212"/>
            <a:ext cx="316239" cy="286380"/>
            <a:chOff x="5761175" y="4621750"/>
            <a:chExt cx="253560" cy="235555"/>
          </a:xfrm>
        </p:grpSpPr>
        <p:sp>
          <p:nvSpPr>
            <p:cNvPr id="1069" name="Google Shape;1069;p40"/>
            <p:cNvSpPr/>
            <p:nvPr/>
          </p:nvSpPr>
          <p:spPr>
            <a:xfrm flipH="1">
              <a:off x="5761175" y="4621750"/>
              <a:ext cx="253560" cy="235555"/>
            </a:xfrm>
            <a:custGeom>
              <a:avLst/>
              <a:gdLst/>
              <a:ahLst/>
              <a:cxnLst/>
              <a:rect l="l" t="t" r="r" b="b"/>
              <a:pathLst>
                <a:path w="7661" h="7117" extrusionOk="0">
                  <a:moveTo>
                    <a:pt x="3815" y="0"/>
                  </a:moveTo>
                  <a:cubicBezTo>
                    <a:pt x="3630" y="0"/>
                    <a:pt x="3442" y="15"/>
                    <a:pt x="3253" y="44"/>
                  </a:cubicBezTo>
                  <a:cubicBezTo>
                    <a:pt x="1307" y="379"/>
                    <a:pt x="0" y="2202"/>
                    <a:pt x="304" y="4148"/>
                  </a:cubicBezTo>
                  <a:cubicBezTo>
                    <a:pt x="604" y="5864"/>
                    <a:pt x="2101" y="7117"/>
                    <a:pt x="3787" y="7117"/>
                  </a:cubicBezTo>
                  <a:cubicBezTo>
                    <a:pt x="3982" y="7117"/>
                    <a:pt x="4179" y="7100"/>
                    <a:pt x="4377" y="7066"/>
                  </a:cubicBezTo>
                  <a:cubicBezTo>
                    <a:pt x="6323" y="6762"/>
                    <a:pt x="7660" y="4938"/>
                    <a:pt x="7326" y="2993"/>
                  </a:cubicBezTo>
                  <a:cubicBezTo>
                    <a:pt x="7051" y="1236"/>
                    <a:pt x="5538" y="0"/>
                    <a:pt x="3815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 flipH="1">
              <a:off x="5841670" y="4693107"/>
              <a:ext cx="106673" cy="91084"/>
            </a:xfrm>
            <a:custGeom>
              <a:avLst/>
              <a:gdLst/>
              <a:ahLst/>
              <a:cxnLst/>
              <a:rect l="l" t="t" r="r" b="b"/>
              <a:pathLst>
                <a:path w="3223" h="2752" extrusionOk="0">
                  <a:moveTo>
                    <a:pt x="1832" y="1"/>
                  </a:moveTo>
                  <a:cubicBezTo>
                    <a:pt x="1497" y="1"/>
                    <a:pt x="1156" y="127"/>
                    <a:pt x="882" y="411"/>
                  </a:cubicBezTo>
                  <a:cubicBezTo>
                    <a:pt x="0" y="1262"/>
                    <a:pt x="608" y="2752"/>
                    <a:pt x="1855" y="2752"/>
                  </a:cubicBezTo>
                  <a:cubicBezTo>
                    <a:pt x="2614" y="2752"/>
                    <a:pt x="3222" y="2144"/>
                    <a:pt x="3222" y="1384"/>
                  </a:cubicBezTo>
                  <a:cubicBezTo>
                    <a:pt x="3222" y="560"/>
                    <a:pt x="2538" y="1"/>
                    <a:pt x="1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72" name="Google Shape;1072;p40"/>
          <p:cNvCxnSpPr/>
          <p:nvPr/>
        </p:nvCxnSpPr>
        <p:spPr>
          <a:xfrm>
            <a:off x="5195050" y="2519600"/>
            <a:ext cx="14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3" name="Google Shape;1073;p40"/>
          <p:cNvGrpSpPr/>
          <p:nvPr/>
        </p:nvGrpSpPr>
        <p:grpSpPr>
          <a:xfrm rot="2700000">
            <a:off x="5782516" y="2370496"/>
            <a:ext cx="316239" cy="293783"/>
            <a:chOff x="5761175" y="4621750"/>
            <a:chExt cx="253560" cy="235555"/>
          </a:xfrm>
        </p:grpSpPr>
        <p:sp>
          <p:nvSpPr>
            <p:cNvPr id="1074" name="Google Shape;1074;p40"/>
            <p:cNvSpPr/>
            <p:nvPr/>
          </p:nvSpPr>
          <p:spPr>
            <a:xfrm flipH="1">
              <a:off x="5761175" y="4621750"/>
              <a:ext cx="253560" cy="235555"/>
            </a:xfrm>
            <a:custGeom>
              <a:avLst/>
              <a:gdLst/>
              <a:ahLst/>
              <a:cxnLst/>
              <a:rect l="l" t="t" r="r" b="b"/>
              <a:pathLst>
                <a:path w="7661" h="7117" extrusionOk="0">
                  <a:moveTo>
                    <a:pt x="3815" y="0"/>
                  </a:moveTo>
                  <a:cubicBezTo>
                    <a:pt x="3630" y="0"/>
                    <a:pt x="3442" y="15"/>
                    <a:pt x="3253" y="44"/>
                  </a:cubicBezTo>
                  <a:cubicBezTo>
                    <a:pt x="1307" y="379"/>
                    <a:pt x="0" y="2202"/>
                    <a:pt x="304" y="4148"/>
                  </a:cubicBezTo>
                  <a:cubicBezTo>
                    <a:pt x="604" y="5864"/>
                    <a:pt x="2101" y="7117"/>
                    <a:pt x="3787" y="7117"/>
                  </a:cubicBezTo>
                  <a:cubicBezTo>
                    <a:pt x="3982" y="7117"/>
                    <a:pt x="4179" y="7100"/>
                    <a:pt x="4377" y="7066"/>
                  </a:cubicBezTo>
                  <a:cubicBezTo>
                    <a:pt x="6323" y="6762"/>
                    <a:pt x="7660" y="4938"/>
                    <a:pt x="7326" y="2993"/>
                  </a:cubicBezTo>
                  <a:cubicBezTo>
                    <a:pt x="7051" y="1236"/>
                    <a:pt x="5538" y="0"/>
                    <a:pt x="3815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 flipH="1">
              <a:off x="5841670" y="4693107"/>
              <a:ext cx="106673" cy="91084"/>
            </a:xfrm>
            <a:custGeom>
              <a:avLst/>
              <a:gdLst/>
              <a:ahLst/>
              <a:cxnLst/>
              <a:rect l="l" t="t" r="r" b="b"/>
              <a:pathLst>
                <a:path w="3223" h="2752" extrusionOk="0">
                  <a:moveTo>
                    <a:pt x="1832" y="1"/>
                  </a:moveTo>
                  <a:cubicBezTo>
                    <a:pt x="1497" y="1"/>
                    <a:pt x="1156" y="127"/>
                    <a:pt x="882" y="411"/>
                  </a:cubicBezTo>
                  <a:cubicBezTo>
                    <a:pt x="0" y="1262"/>
                    <a:pt x="608" y="2752"/>
                    <a:pt x="1855" y="2752"/>
                  </a:cubicBezTo>
                  <a:cubicBezTo>
                    <a:pt x="2614" y="2752"/>
                    <a:pt x="3222" y="2144"/>
                    <a:pt x="3222" y="1384"/>
                  </a:cubicBezTo>
                  <a:cubicBezTo>
                    <a:pt x="3222" y="560"/>
                    <a:pt x="2538" y="1"/>
                    <a:pt x="1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6" name="Google Shape;1076;p40"/>
          <p:cNvSpPr txBox="1">
            <a:spLocks noGrp="1"/>
          </p:cNvSpPr>
          <p:nvPr>
            <p:ph type="title" idx="4294967295"/>
          </p:nvPr>
        </p:nvSpPr>
        <p:spPr>
          <a:xfrm>
            <a:off x="773156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질적인 부분 향상</a:t>
            </a:r>
            <a:endParaRPr sz="16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4294967295"/>
          </p:nvPr>
        </p:nvSpPr>
        <p:spPr>
          <a:xfrm>
            <a:off x="773150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PDA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기법에 더해 스마트 기기를 활용함으로써 확장성 및 효율성에 기여</a:t>
            </a:r>
            <a:endParaRPr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4294967295"/>
          </p:nvPr>
        </p:nvSpPr>
        <p:spPr>
          <a:xfrm>
            <a:off x="3529653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6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도입 비용 등의 부담 감소</a:t>
            </a:r>
            <a:endParaRPr sz="146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79" name="Google Shape;1079;p40"/>
          <p:cNvSpPr txBox="1">
            <a:spLocks noGrp="1"/>
          </p:cNvSpPr>
          <p:nvPr>
            <p:ph type="subTitle" idx="4294967295"/>
          </p:nvPr>
        </p:nvSpPr>
        <p:spPr>
          <a:xfrm>
            <a:off x="3529647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도입 시</a:t>
            </a:r>
            <a:r>
              <a:rPr lang="en-US" altLang="ko-KR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추가적인 기기 도입 또는 재교육 비용 감소에 기여</a:t>
            </a:r>
            <a:endParaRPr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Google Shape;1080;p40"/>
          <p:cNvSpPr txBox="1">
            <a:spLocks noGrp="1"/>
          </p:cNvSpPr>
          <p:nvPr>
            <p:ph type="title" idx="4294967295"/>
          </p:nvPr>
        </p:nvSpPr>
        <p:spPr>
          <a:xfrm>
            <a:off x="6286153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고도화 연결에 기여</a:t>
            </a:r>
            <a:endParaRPr sz="18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81" name="Google Shape;1081;p40"/>
          <p:cNvSpPr txBox="1">
            <a:spLocks noGrp="1"/>
          </p:cNvSpPr>
          <p:nvPr>
            <p:ph type="subTitle" idx="4294967295"/>
          </p:nvPr>
        </p:nvSpPr>
        <p:spPr>
          <a:xfrm>
            <a:off x="6286153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낮은 단계에서 고도화까지 점진적으로 진행할 수 있도록 기여</a:t>
            </a:r>
            <a:endParaRPr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3" name="Google Shape;1083;p40"/>
          <p:cNvSpPr/>
          <p:nvPr/>
        </p:nvSpPr>
        <p:spPr>
          <a:xfrm rot="18900000" flipH="1">
            <a:off x="1340319" y="3014002"/>
            <a:ext cx="27456" cy="203882"/>
          </a:xfrm>
          <a:custGeom>
            <a:avLst/>
            <a:gdLst/>
            <a:ahLst/>
            <a:cxnLst/>
            <a:rect l="l" t="t" r="r" b="b"/>
            <a:pathLst>
              <a:path w="700" h="5198" fill="none" extrusionOk="0">
                <a:moveTo>
                  <a:pt x="699" y="0"/>
                </a:moveTo>
                <a:cubicBezTo>
                  <a:pt x="699" y="1763"/>
                  <a:pt x="456" y="3496"/>
                  <a:pt x="0" y="5198"/>
                </a:cubicBezTo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0"/>
          <p:cNvSpPr/>
          <p:nvPr/>
        </p:nvSpPr>
        <p:spPr>
          <a:xfrm rot="18900000" flipH="1">
            <a:off x="1184810" y="1700939"/>
            <a:ext cx="1564222" cy="1585677"/>
          </a:xfrm>
          <a:custGeom>
            <a:avLst/>
            <a:gdLst/>
            <a:ahLst/>
            <a:cxnLst/>
            <a:rect l="l" t="t" r="r" b="b"/>
            <a:pathLst>
              <a:path w="39880" h="40427" fill="none" extrusionOk="0">
                <a:moveTo>
                  <a:pt x="39880" y="27600"/>
                </a:moveTo>
                <a:cubicBezTo>
                  <a:pt x="33193" y="38937"/>
                  <a:pt x="17387" y="40427"/>
                  <a:pt x="8694" y="30548"/>
                </a:cubicBezTo>
                <a:cubicBezTo>
                  <a:pt x="0" y="20639"/>
                  <a:pt x="3526" y="5137"/>
                  <a:pt x="15654" y="1"/>
                </a:cubicBezTo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40"/>
          <p:cNvSpPr/>
          <p:nvPr/>
        </p:nvSpPr>
        <p:spPr>
          <a:xfrm rot="18900000" flipH="1">
            <a:off x="1252106" y="1905117"/>
            <a:ext cx="203882" cy="27456"/>
          </a:xfrm>
          <a:custGeom>
            <a:avLst/>
            <a:gdLst/>
            <a:ahLst/>
            <a:cxnLst/>
            <a:rect l="l" t="t" r="r" b="b"/>
            <a:pathLst>
              <a:path w="5198" h="700" fill="none" extrusionOk="0">
                <a:moveTo>
                  <a:pt x="0" y="700"/>
                </a:moveTo>
                <a:cubicBezTo>
                  <a:pt x="1702" y="244"/>
                  <a:pt x="3435" y="0"/>
                  <a:pt x="5198" y="0"/>
                </a:cubicBezTo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0"/>
          <p:cNvSpPr/>
          <p:nvPr/>
        </p:nvSpPr>
        <p:spPr>
          <a:xfrm rot="2700000">
            <a:off x="7742983" y="3022027"/>
            <a:ext cx="27456" cy="203882"/>
          </a:xfrm>
          <a:custGeom>
            <a:avLst/>
            <a:gdLst/>
            <a:ahLst/>
            <a:cxnLst/>
            <a:rect l="l" t="t" r="r" b="b"/>
            <a:pathLst>
              <a:path w="700" h="5198" fill="none" extrusionOk="0">
                <a:moveTo>
                  <a:pt x="699" y="0"/>
                </a:moveTo>
                <a:cubicBezTo>
                  <a:pt x="699" y="1763"/>
                  <a:pt x="456" y="3496"/>
                  <a:pt x="0" y="5198"/>
                </a:cubicBezTo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0"/>
          <p:cNvSpPr/>
          <p:nvPr/>
        </p:nvSpPr>
        <p:spPr>
          <a:xfrm rot="2700000">
            <a:off x="6361726" y="1708964"/>
            <a:ext cx="1564222" cy="1585677"/>
          </a:xfrm>
          <a:custGeom>
            <a:avLst/>
            <a:gdLst/>
            <a:ahLst/>
            <a:cxnLst/>
            <a:rect l="l" t="t" r="r" b="b"/>
            <a:pathLst>
              <a:path w="39880" h="40427" fill="none" extrusionOk="0">
                <a:moveTo>
                  <a:pt x="39880" y="27600"/>
                </a:moveTo>
                <a:cubicBezTo>
                  <a:pt x="33193" y="38937"/>
                  <a:pt x="17387" y="40427"/>
                  <a:pt x="8694" y="30548"/>
                </a:cubicBezTo>
                <a:cubicBezTo>
                  <a:pt x="0" y="20639"/>
                  <a:pt x="3526" y="5137"/>
                  <a:pt x="15654" y="1"/>
                </a:cubicBezTo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0"/>
          <p:cNvSpPr/>
          <p:nvPr/>
        </p:nvSpPr>
        <p:spPr>
          <a:xfrm rot="2700000">
            <a:off x="7654770" y="1913142"/>
            <a:ext cx="203882" cy="27456"/>
          </a:xfrm>
          <a:custGeom>
            <a:avLst/>
            <a:gdLst/>
            <a:ahLst/>
            <a:cxnLst/>
            <a:rect l="l" t="t" r="r" b="b"/>
            <a:pathLst>
              <a:path w="5198" h="700" fill="none" extrusionOk="0">
                <a:moveTo>
                  <a:pt x="0" y="700"/>
                </a:moveTo>
                <a:cubicBezTo>
                  <a:pt x="1702" y="244"/>
                  <a:pt x="3435" y="0"/>
                  <a:pt x="5198" y="0"/>
                </a:cubicBezTo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0" name="Google Shape;1090;p40"/>
          <p:cNvCxnSpPr>
            <a:cxnSpLocks/>
          </p:cNvCxnSpPr>
          <p:nvPr/>
        </p:nvCxnSpPr>
        <p:spPr>
          <a:xfrm>
            <a:off x="-505150" y="2519600"/>
            <a:ext cx="167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1061;p40">
            <a:extLst>
              <a:ext uri="{FF2B5EF4-FFF2-40B4-BE49-F238E27FC236}">
                <a16:creationId xmlns:a16="http://schemas.microsoft.com/office/drawing/2014/main" id="{9B9ACC39-980A-4791-ACA3-1BFB09B7AE11}"/>
              </a:ext>
            </a:extLst>
          </p:cNvPr>
          <p:cNvGrpSpPr/>
          <p:nvPr/>
        </p:nvGrpSpPr>
        <p:grpSpPr>
          <a:xfrm rot="11788797" flipH="1">
            <a:off x="3676062" y="1613520"/>
            <a:ext cx="1669185" cy="1585716"/>
            <a:chOff x="2632375" y="3649275"/>
            <a:chExt cx="1063875" cy="1010675"/>
          </a:xfrm>
        </p:grpSpPr>
        <p:sp>
          <p:nvSpPr>
            <p:cNvPr id="36" name="Google Shape;1062;p40">
              <a:extLst>
                <a:ext uri="{FF2B5EF4-FFF2-40B4-BE49-F238E27FC236}">
                  <a16:creationId xmlns:a16="http://schemas.microsoft.com/office/drawing/2014/main" id="{F6689DD2-AB13-42CB-8AD2-4E5715C44AC3}"/>
                </a:ext>
              </a:extLst>
            </p:cNvPr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3;p40">
              <a:extLst>
                <a:ext uri="{FF2B5EF4-FFF2-40B4-BE49-F238E27FC236}">
                  <a16:creationId xmlns:a16="http://schemas.microsoft.com/office/drawing/2014/main" id="{2E973098-FCE5-4443-95C6-C97E318548DD}"/>
                </a:ext>
              </a:extLst>
            </p:cNvPr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533455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내용 및 추진 방법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02</a:t>
            </a:r>
            <a:endParaRPr sz="6000" dirty="0"/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806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B641DF3-8C38-4E7C-9317-4951BD00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기술문서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7F351D-9812-476E-A03D-96F9AB38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3503" y="950962"/>
            <a:ext cx="3006423" cy="3572450"/>
          </a:xfrm>
        </p:spPr>
        <p:txBody>
          <a:bodyPr/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기기 버전을 기초로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버전을 제작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REST API(Spring)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활용하는 방식으로 클라이언트 측에서 사용하는 웹페이지 작성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Node.js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기반으로 회사 측에서 활용하는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MariaDB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REST API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송수신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협력기관과 목요일에 진행상황 보고 및 금요일에 회의</a:t>
            </a:r>
            <a:b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(E-mail, Google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활용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간 최소 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회의 실시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오프라인으로 협력기관 방문하여 회의 및 현장답사 예정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7250B5C-C187-4975-BDC6-358DEC8C7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47735"/>
              </p:ext>
            </p:extLst>
          </p:nvPr>
        </p:nvGraphicFramePr>
        <p:xfrm>
          <a:off x="841960" y="1094400"/>
          <a:ext cx="4086387" cy="2060385"/>
        </p:xfrm>
        <a:graphic>
          <a:graphicData uri="http://schemas.openxmlformats.org/drawingml/2006/table">
            <a:tbl>
              <a:tblPr/>
              <a:tblGrid>
                <a:gridCol w="1646900">
                  <a:extLst>
                    <a:ext uri="{9D8B030D-6E8A-4147-A177-3AD203B41FA5}">
                      <a16:colId xmlns:a16="http://schemas.microsoft.com/office/drawing/2014/main" val="721753970"/>
                    </a:ext>
                  </a:extLst>
                </a:gridCol>
                <a:gridCol w="2439487">
                  <a:extLst>
                    <a:ext uri="{9D8B030D-6E8A-4147-A177-3AD203B41FA5}">
                      <a16:colId xmlns:a16="http://schemas.microsoft.com/office/drawing/2014/main" val="2739790936"/>
                    </a:ext>
                  </a:extLst>
                </a:gridCol>
              </a:tblGrid>
              <a:tr h="41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타겟 디바이스</a:t>
                      </a:r>
                      <a:r>
                        <a:rPr lang="en-US" altLang="ko-KR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화면비율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갤럭시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10(1440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x3040) / 9:19</a:t>
                      </a:r>
                      <a:endParaRPr lang="en-US" sz="105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775642"/>
                  </a:ext>
                </a:extLst>
              </a:tr>
              <a:tr h="41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클라이언트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Javascript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기반 웹페이지</a:t>
                      </a:r>
                      <a:endParaRPr lang="ko-KR" altLang="en-US" sz="105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360296"/>
                  </a:ext>
                </a:extLst>
              </a:tr>
              <a:tr h="41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 및 네트워크 엔진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Spring boot, AWS</a:t>
                      </a:r>
                      <a:endParaRPr lang="en-US" sz="105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74128"/>
                  </a:ext>
                </a:extLst>
              </a:tr>
              <a:tr h="41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개발 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Intellij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Community with Maven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2662"/>
                  </a:ext>
                </a:extLst>
              </a:tr>
              <a:tr h="41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협업 툴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Github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Google Meet</a:t>
                      </a:r>
                      <a:endParaRPr lang="en-US" sz="105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291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47DB20-5C77-4B58-A043-30DEF8D3F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10524"/>
              </p:ext>
            </p:extLst>
          </p:nvPr>
        </p:nvGraphicFramePr>
        <p:xfrm>
          <a:off x="841960" y="3189416"/>
          <a:ext cx="4086387" cy="1236231"/>
        </p:xfrm>
        <a:graphic>
          <a:graphicData uri="http://schemas.openxmlformats.org/drawingml/2006/table">
            <a:tbl>
              <a:tblPr/>
              <a:tblGrid>
                <a:gridCol w="1432163">
                  <a:extLst>
                    <a:ext uri="{9D8B030D-6E8A-4147-A177-3AD203B41FA5}">
                      <a16:colId xmlns:a16="http://schemas.microsoft.com/office/drawing/2014/main" val="721753970"/>
                    </a:ext>
                  </a:extLst>
                </a:gridCol>
                <a:gridCol w="2654224">
                  <a:extLst>
                    <a:ext uri="{9D8B030D-6E8A-4147-A177-3AD203B41FA5}">
                      <a16:colId xmlns:a16="http://schemas.microsoft.com/office/drawing/2014/main" val="2739790936"/>
                    </a:ext>
                  </a:extLst>
                </a:gridCol>
              </a:tblGrid>
              <a:tr h="41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역할 담당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담당 분야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360296"/>
                  </a:ext>
                </a:extLst>
              </a:tr>
              <a:tr h="41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김기훈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김태헌</a:t>
                      </a:r>
                      <a:endParaRPr lang="ko-KR" altLang="en-US" sz="105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클라이언트 작성 및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REST API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연결</a:t>
                      </a:r>
                      <a:endParaRPr lang="en-US" sz="105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74128"/>
                  </a:ext>
                </a:extLst>
              </a:tr>
              <a:tr h="41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권동영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김나형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Middleware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구축 및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DB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2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7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C59C3B-4541-4AFA-A98D-26278DFF4993}"/>
              </a:ext>
            </a:extLst>
          </p:cNvPr>
          <p:cNvSpPr/>
          <p:nvPr/>
        </p:nvSpPr>
        <p:spPr>
          <a:xfrm>
            <a:off x="880782" y="1284940"/>
            <a:ext cx="7543218" cy="16096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B641DF3-8C38-4E7C-9317-4951BD00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Use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Case</a:t>
            </a:r>
            <a:endParaRPr lang="ko-KR" alt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7F351D-9812-476E-A03D-96F9AB38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145" y="3080082"/>
            <a:ext cx="6964567" cy="1408917"/>
          </a:xfrm>
        </p:spPr>
        <p:txBody>
          <a:bodyPr/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바코드 및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QR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인식하여 자재의 정보를 확인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정보 인식 후 사용자가 원하는 대로 입고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작업을 진행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입출고시 알고자 하는 정보를 출력해야 함</a:t>
            </a:r>
            <a:b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지속적인 조사와 피드백을 통해 사용자의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Needs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파악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0">
            <a:extLst>
              <a:ext uri="{FF2B5EF4-FFF2-40B4-BE49-F238E27FC236}">
                <a16:creationId xmlns:a16="http://schemas.microsoft.com/office/drawing/2014/main" id="{7429F1B2-19C0-4961-AF1C-E7A4128FC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37" r="373"/>
          <a:stretch/>
        </p:blipFill>
        <p:spPr>
          <a:xfrm>
            <a:off x="943828" y="1284940"/>
            <a:ext cx="7175827" cy="160960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9308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추진 일정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03</a:t>
            </a:r>
            <a:endParaRPr sz="6000" dirty="0"/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656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B641DF3-8C38-4E7C-9317-4951BD00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추진 일정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(1)</a:t>
            </a:r>
            <a:endParaRPr lang="ko-KR" alt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905B9D-D8D2-4CB8-BFB1-5095E68A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71757"/>
              </p:ext>
            </p:extLst>
          </p:nvPr>
        </p:nvGraphicFramePr>
        <p:xfrm>
          <a:off x="720002" y="1677969"/>
          <a:ext cx="7703998" cy="1979836"/>
        </p:xfrm>
        <a:graphic>
          <a:graphicData uri="http://schemas.openxmlformats.org/drawingml/2006/table">
            <a:tbl>
              <a:tblPr/>
              <a:tblGrid>
                <a:gridCol w="1061737">
                  <a:extLst>
                    <a:ext uri="{9D8B030D-6E8A-4147-A177-3AD203B41FA5}">
                      <a16:colId xmlns:a16="http://schemas.microsoft.com/office/drawing/2014/main" val="888495700"/>
                    </a:ext>
                  </a:extLst>
                </a:gridCol>
                <a:gridCol w="3449171">
                  <a:extLst>
                    <a:ext uri="{9D8B030D-6E8A-4147-A177-3AD203B41FA5}">
                      <a16:colId xmlns:a16="http://schemas.microsoft.com/office/drawing/2014/main" val="2195462099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138352653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89550457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132018328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659179492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948308921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846171507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640212092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2583104076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2885485560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874921066"/>
                    </a:ext>
                  </a:extLst>
                </a:gridCol>
              </a:tblGrid>
              <a:tr h="19519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추진내용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추진일정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71026"/>
                  </a:ext>
                </a:extLst>
              </a:tr>
              <a:tr h="356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715462"/>
                  </a:ext>
                </a:extLst>
              </a:tr>
              <a:tr h="3569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계획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아이디어 구체화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상세 계획 수립 및 요구사항 분석</a:t>
                      </a: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FFFF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30247"/>
                  </a:ext>
                </a:extLst>
              </a:tr>
              <a:tr h="3569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분석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기존 유사 프로젝트 및 오픈소스 분석</a:t>
                      </a: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80189"/>
                  </a:ext>
                </a:extLst>
              </a:tr>
              <a:tr h="35697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디자인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System Design with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UML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54213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UI(Web Page) Design</a:t>
                      </a: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623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B641DF3-8C38-4E7C-9317-4951BD00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추진 일정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(2)</a:t>
            </a:r>
            <a:endParaRPr lang="ko-KR" alt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905B9D-D8D2-4CB8-BFB1-5095E68A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6382"/>
              </p:ext>
            </p:extLst>
          </p:nvPr>
        </p:nvGraphicFramePr>
        <p:xfrm>
          <a:off x="720002" y="1353776"/>
          <a:ext cx="7703998" cy="2693788"/>
        </p:xfrm>
        <a:graphic>
          <a:graphicData uri="http://schemas.openxmlformats.org/drawingml/2006/table">
            <a:tbl>
              <a:tblPr/>
              <a:tblGrid>
                <a:gridCol w="1061737">
                  <a:extLst>
                    <a:ext uri="{9D8B030D-6E8A-4147-A177-3AD203B41FA5}">
                      <a16:colId xmlns:a16="http://schemas.microsoft.com/office/drawing/2014/main" val="888495700"/>
                    </a:ext>
                  </a:extLst>
                </a:gridCol>
                <a:gridCol w="3449171">
                  <a:extLst>
                    <a:ext uri="{9D8B030D-6E8A-4147-A177-3AD203B41FA5}">
                      <a16:colId xmlns:a16="http://schemas.microsoft.com/office/drawing/2014/main" val="2195462099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138352653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89550457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132018328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659179492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948308921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846171507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640212092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2583104076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2885485560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874921066"/>
                    </a:ext>
                  </a:extLst>
                </a:gridCol>
              </a:tblGrid>
              <a:tr h="19519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추진내용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추진일정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71026"/>
                  </a:ext>
                </a:extLst>
              </a:tr>
              <a:tr h="356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715462"/>
                  </a:ext>
                </a:extLst>
              </a:tr>
              <a:tr h="356976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클라이언트</a:t>
                      </a:r>
                      <a:endParaRPr lang="en-US" altLang="ko-KR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개발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Login Function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개발 및 화면 작성</a:t>
                      </a: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FFFF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FFFF00"/>
                        </a:solidFill>
                        <a:effectLst/>
                        <a:highlight>
                          <a:srgbClr val="FFFF00"/>
                        </a:highlight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30247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분석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Data Transmission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구축</a:t>
                      </a: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80189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디자인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입출고 등록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Page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작성 및 연결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54213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입출고 현황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Page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작성 및 연결</a:t>
                      </a:r>
                      <a:endParaRPr lang="en-US" altLang="ko-KR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623589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현재고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현황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Page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작성 및 연결</a:t>
                      </a:r>
                      <a:endParaRPr lang="en-US" altLang="ko-KR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716075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메인 화면 및 환경설정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Page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작성 및 연결</a:t>
                      </a:r>
                      <a:endParaRPr lang="en-US" altLang="ko-KR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99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3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B641DF3-8C38-4E7C-9317-4951BD00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추진 일정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(3)</a:t>
            </a:r>
            <a:endParaRPr lang="ko-KR" alt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905B9D-D8D2-4CB8-BFB1-5095E68A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36739"/>
              </p:ext>
            </p:extLst>
          </p:nvPr>
        </p:nvGraphicFramePr>
        <p:xfrm>
          <a:off x="720002" y="1353776"/>
          <a:ext cx="7703998" cy="2693788"/>
        </p:xfrm>
        <a:graphic>
          <a:graphicData uri="http://schemas.openxmlformats.org/drawingml/2006/table">
            <a:tbl>
              <a:tblPr/>
              <a:tblGrid>
                <a:gridCol w="1061737">
                  <a:extLst>
                    <a:ext uri="{9D8B030D-6E8A-4147-A177-3AD203B41FA5}">
                      <a16:colId xmlns:a16="http://schemas.microsoft.com/office/drawing/2014/main" val="888495700"/>
                    </a:ext>
                  </a:extLst>
                </a:gridCol>
                <a:gridCol w="3449171">
                  <a:extLst>
                    <a:ext uri="{9D8B030D-6E8A-4147-A177-3AD203B41FA5}">
                      <a16:colId xmlns:a16="http://schemas.microsoft.com/office/drawing/2014/main" val="2195462099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138352653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89550457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132018328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659179492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948308921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846171507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640212092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2583104076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2885485560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874921066"/>
                    </a:ext>
                  </a:extLst>
                </a:gridCol>
              </a:tblGrid>
              <a:tr h="19519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추진내용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추진일정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71026"/>
                  </a:ext>
                </a:extLst>
              </a:tr>
              <a:tr h="356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715462"/>
                  </a:ext>
                </a:extLst>
              </a:tr>
              <a:tr h="356976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개발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Server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구축</a:t>
                      </a: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FFFF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FFFF00"/>
                        </a:solidFill>
                        <a:effectLst/>
                        <a:highlight>
                          <a:srgbClr val="FFFF00"/>
                        </a:highlight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30247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분석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AWS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개발 환경 구축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(DNS)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80189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디자인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Middleware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작성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54213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REST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API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연결</a:t>
                      </a:r>
                      <a:endParaRPr lang="en-US" altLang="ko-KR" sz="14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623589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 스케일링</a:t>
                      </a:r>
                      <a:endParaRPr lang="en-US" altLang="ko-KR" sz="14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716075"/>
                  </a:ext>
                </a:extLst>
              </a:tr>
              <a:tr h="356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분산 처리</a:t>
                      </a:r>
                      <a:endParaRPr lang="en-US" altLang="ko-KR" sz="14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99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0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B641DF3-8C38-4E7C-9317-4951BD00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추진 일정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(4)</a:t>
            </a:r>
            <a:endParaRPr lang="ko-KR" alt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905B9D-D8D2-4CB8-BFB1-5095E68A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573458"/>
              </p:ext>
            </p:extLst>
          </p:nvPr>
        </p:nvGraphicFramePr>
        <p:xfrm>
          <a:off x="720002" y="1353776"/>
          <a:ext cx="7703998" cy="1622860"/>
        </p:xfrm>
        <a:graphic>
          <a:graphicData uri="http://schemas.openxmlformats.org/drawingml/2006/table">
            <a:tbl>
              <a:tblPr/>
              <a:tblGrid>
                <a:gridCol w="1061737">
                  <a:extLst>
                    <a:ext uri="{9D8B030D-6E8A-4147-A177-3AD203B41FA5}">
                      <a16:colId xmlns:a16="http://schemas.microsoft.com/office/drawing/2014/main" val="888495700"/>
                    </a:ext>
                  </a:extLst>
                </a:gridCol>
                <a:gridCol w="3449171">
                  <a:extLst>
                    <a:ext uri="{9D8B030D-6E8A-4147-A177-3AD203B41FA5}">
                      <a16:colId xmlns:a16="http://schemas.microsoft.com/office/drawing/2014/main" val="2195462099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138352653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89550457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132018328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1659179492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948308921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846171507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640212092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2583104076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2885485560"/>
                    </a:ext>
                  </a:extLst>
                </a:gridCol>
                <a:gridCol w="319309">
                  <a:extLst>
                    <a:ext uri="{9D8B030D-6E8A-4147-A177-3AD203B41FA5}">
                      <a16:colId xmlns:a16="http://schemas.microsoft.com/office/drawing/2014/main" val="3874921066"/>
                    </a:ext>
                  </a:extLst>
                </a:gridCol>
              </a:tblGrid>
              <a:tr h="19519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추진내용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추진일정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71026"/>
                  </a:ext>
                </a:extLst>
              </a:tr>
              <a:tr h="356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360" marR="80360" marT="15625" marB="156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715462"/>
                  </a:ext>
                </a:extLst>
              </a:tr>
              <a:tr h="3569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테스트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실제 구동을 통해 설계 간 인식 오차율 탐색 및 보완</a:t>
                      </a: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FFFF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30247"/>
                  </a:ext>
                </a:extLst>
              </a:tr>
              <a:tr h="3569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종료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최종 보고서 작성 및 동영상 제작</a:t>
                      </a: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80189"/>
                  </a:ext>
                </a:extLst>
              </a:tr>
              <a:tr h="3569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미팅계획</a:t>
                      </a:r>
                    </a:p>
                  </a:txBody>
                  <a:tcPr marL="56921" marR="56921" marT="15737" marB="15737" anchor="ctr">
                    <a:lnL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 협력기관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팀원간 미팅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6921" marR="56921" marT="15737" marB="1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921" marR="56921" marT="15737" marB="1573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54213"/>
                  </a:ext>
                </a:extLst>
              </a:tr>
            </a:tbl>
          </a:graphicData>
        </a:graphic>
      </p:graphicFrame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888AF940-8A36-4F60-8713-3D68FEC53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908" y="3080082"/>
            <a:ext cx="7254184" cy="1408917"/>
          </a:xfrm>
        </p:spPr>
        <p:txBody>
          <a:bodyPr/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중간고사 기간을 제외하고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 단위로 프로젝트 진행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예산은 협력기관과의 추가적인 회의 및 현장답사 진행 후 예산 편성 계획 작성 예정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프로젝트 완료 예정 일자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4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5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코트라 볼드체" panose="02020603020101020101" pitchFamily="18" charset="-127"/>
              </a:rPr>
              <a:t>목적 및 필요성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코트라 볼드체" panose="02020603020101020101" pitchFamily="18" charset="-127"/>
            </a:endParaRPr>
          </a:p>
        </p:txBody>
      </p:sp>
      <p:sp>
        <p:nvSpPr>
          <p:cNvPr id="909" name="Google Shape;909;p35"/>
          <p:cNvSpPr txBox="1">
            <a:spLocks noGrp="1"/>
          </p:cNvSpPr>
          <p:nvPr>
            <p:ph type="title" idx="2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1" name="Google Shape;911;p35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코트라 볼드체" panose="02020603020101020101" pitchFamily="18" charset="-127"/>
              </a:rPr>
              <a:t>내용 및 추진 방법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코트라 볼드체" panose="02020603020101020101" pitchFamily="18" charset="-127"/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title" idx="4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목차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915" name="Google Shape;915;p35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코트라 볼드체" panose="02020603020101020101" pitchFamily="18" charset="-127"/>
              </a:rPr>
              <a:t>추진 일정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코트라 볼드체" panose="02020603020101020101" pitchFamily="18" charset="-127"/>
            </a:endParaRPr>
          </a:p>
        </p:txBody>
      </p:sp>
      <p:sp>
        <p:nvSpPr>
          <p:cNvPr id="916" name="Google Shape;916;p35"/>
          <p:cNvSpPr txBox="1">
            <a:spLocks noGrp="1"/>
          </p:cNvSpPr>
          <p:nvPr>
            <p:ph type="title" idx="8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8" name="Google Shape;918;p35"/>
          <p:cNvSpPr txBox="1">
            <a:spLocks noGrp="1"/>
          </p:cNvSpPr>
          <p:nvPr>
            <p:ph type="title" idx="13"/>
          </p:nvPr>
        </p:nvSpPr>
        <p:spPr>
          <a:xfrm>
            <a:off x="3884924" y="3622628"/>
            <a:ext cx="2755075" cy="720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코트라 볼드체" panose="02020603020101020101" pitchFamily="18" charset="-127"/>
              </a:rPr>
              <a:t>효과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코트라 볼드체" panose="02020603020101020101" pitchFamily="18" charset="-127"/>
              </a:rPr>
              <a:t>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코트라 볼드체" panose="02020603020101020101" pitchFamily="18" charset="-127"/>
              </a:rPr>
              <a:t>및 활용 방안</a:t>
            </a:r>
            <a:b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코트라 볼드체" panose="02020603020101020101" pitchFamily="18" charset="-127"/>
              </a:rPr>
            </a:b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코트라 볼드체" panose="02020603020101020101" pitchFamily="18" charset="-127"/>
              </a:rPr>
              <a:t>예상 성과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코트라 볼드체" panose="02020603020101020101" pitchFamily="18" charset="-127"/>
            </a:endParaRPr>
          </a:p>
        </p:txBody>
      </p:sp>
      <p:sp>
        <p:nvSpPr>
          <p:cNvPr id="919" name="Google Shape;919;p35"/>
          <p:cNvSpPr txBox="1">
            <a:spLocks noGrp="1"/>
          </p:cNvSpPr>
          <p:nvPr>
            <p:ph type="title" idx="14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21" name="Google Shape;921;p35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22" name="Google Shape;922;p35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35" name="Google Shape;93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36" name="Google Shape;93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5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44" name="Google Shape;94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47" name="Google Shape;94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52" name="Google Shape;952;p35"/>
          <p:cNvCxnSpPr>
            <a:stCxn id="909" idx="3"/>
            <a:endCxn id="912" idx="1"/>
          </p:cNvCxnSpPr>
          <p:nvPr/>
        </p:nvCxnSpPr>
        <p:spPr>
          <a:xfrm>
            <a:off x="1621725" y="168892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53" name="Google Shape;953;p35"/>
          <p:cNvCxnSpPr/>
          <p:nvPr/>
        </p:nvCxnSpPr>
        <p:spPr>
          <a:xfrm>
            <a:off x="1621725" y="335347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효과 및 활용방안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04</a:t>
            </a:r>
            <a:endParaRPr sz="5600" dirty="0"/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FFFFFF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예상성과</a:t>
            </a:r>
            <a:endParaRPr sz="3600" dirty="0">
              <a:solidFill>
                <a:srgbClr val="FFFFFF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288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9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교육적 측면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grpSp>
        <p:nvGrpSpPr>
          <p:cNvPr id="1041" name="Google Shape;1041;p39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1042" name="Google Shape;1042;p39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1043" name="Google Shape;1043;p39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9941" fill="none" extrusionOk="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fill="none" extrusionOk="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3345" extrusionOk="0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0" fill="none" extrusionOk="0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0670" fill="none" extrusionOk="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4" name="Google Shape;1054;p39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E1274-9529-4809-8CC1-99C018DF5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322" y="1770600"/>
            <a:ext cx="5349430" cy="2468700"/>
          </a:xfrm>
        </p:spPr>
        <p:txBody>
          <a:bodyPr/>
          <a:lstStyle/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경험적 측면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12000" lvl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현장에서 지금까지 배워온 기술들을 활용 및 적용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12000" lvl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프로젝트를 통한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 간의 협업 경험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능력적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측면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12000" lvl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 및 협업 능력 향상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12000" lvl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기술 습득 및 공부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12000" lvl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 능력 향상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53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1041;p39">
            <a:extLst>
              <a:ext uri="{FF2B5EF4-FFF2-40B4-BE49-F238E27FC236}">
                <a16:creationId xmlns:a16="http://schemas.microsoft.com/office/drawing/2014/main" id="{12E45984-993C-4618-8EDC-5DB6C2C65A68}"/>
              </a:ext>
            </a:extLst>
          </p:cNvPr>
          <p:cNvGrpSpPr/>
          <p:nvPr/>
        </p:nvGrpSpPr>
        <p:grpSpPr>
          <a:xfrm rot="18900000" flipH="1" flipV="1">
            <a:off x="440207" y="1258669"/>
            <a:ext cx="1851812" cy="4777164"/>
            <a:chOff x="7613132" y="1646510"/>
            <a:chExt cx="1402258" cy="3617440"/>
          </a:xfrm>
        </p:grpSpPr>
        <p:grpSp>
          <p:nvGrpSpPr>
            <p:cNvPr id="35" name="Google Shape;1042;p39">
              <a:extLst>
                <a:ext uri="{FF2B5EF4-FFF2-40B4-BE49-F238E27FC236}">
                  <a16:creationId xmlns:a16="http://schemas.microsoft.com/office/drawing/2014/main" id="{336464DA-4E38-43B5-8620-C1C0231D1B73}"/>
                </a:ext>
              </a:extLst>
            </p:cNvPr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37" name="Google Shape;1043;p39">
                <a:extLst>
                  <a:ext uri="{FF2B5EF4-FFF2-40B4-BE49-F238E27FC236}">
                    <a16:creationId xmlns:a16="http://schemas.microsoft.com/office/drawing/2014/main" id="{B26F99E1-7A63-425A-A2EA-715499C32444}"/>
                  </a:ext>
                </a:extLst>
              </p:cNvPr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9941" fill="none" extrusionOk="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44;p39">
                <a:extLst>
                  <a:ext uri="{FF2B5EF4-FFF2-40B4-BE49-F238E27FC236}">
                    <a16:creationId xmlns:a16="http://schemas.microsoft.com/office/drawing/2014/main" id="{7D525331-A9BF-41A5-B567-3C1F8A2A9F4E}"/>
                  </a:ext>
                </a:extLst>
              </p:cNvPr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fill="none" extrusionOk="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45;p39">
                <a:extLst>
                  <a:ext uri="{FF2B5EF4-FFF2-40B4-BE49-F238E27FC236}">
                    <a16:creationId xmlns:a16="http://schemas.microsoft.com/office/drawing/2014/main" id="{9229569E-0440-497A-996E-5D6BE02B2FD4}"/>
                  </a:ext>
                </a:extLst>
              </p:cNvPr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46;p39">
                <a:extLst>
                  <a:ext uri="{FF2B5EF4-FFF2-40B4-BE49-F238E27FC236}">
                    <a16:creationId xmlns:a16="http://schemas.microsoft.com/office/drawing/2014/main" id="{73F235AF-2854-4B50-A96C-F1CB87054BB1}"/>
                  </a:ext>
                </a:extLst>
              </p:cNvPr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47;p39">
                <a:extLst>
                  <a:ext uri="{FF2B5EF4-FFF2-40B4-BE49-F238E27FC236}">
                    <a16:creationId xmlns:a16="http://schemas.microsoft.com/office/drawing/2014/main" id="{D0DBFD0E-95BC-4EE3-AE1B-9414093C58B3}"/>
                  </a:ext>
                </a:extLst>
              </p:cNvPr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048;p39">
                <a:extLst>
                  <a:ext uri="{FF2B5EF4-FFF2-40B4-BE49-F238E27FC236}">
                    <a16:creationId xmlns:a16="http://schemas.microsoft.com/office/drawing/2014/main" id="{ABA85D45-A505-4073-84AB-E490BD6DDEE1}"/>
                  </a:ext>
                </a:extLst>
              </p:cNvPr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049;p39">
                <a:extLst>
                  <a:ext uri="{FF2B5EF4-FFF2-40B4-BE49-F238E27FC236}">
                    <a16:creationId xmlns:a16="http://schemas.microsoft.com/office/drawing/2014/main" id="{5380F6B3-9C26-446F-BD5A-313EF0626AAF}"/>
                  </a:ext>
                </a:extLst>
              </p:cNvPr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50;p39">
                <a:extLst>
                  <a:ext uri="{FF2B5EF4-FFF2-40B4-BE49-F238E27FC236}">
                    <a16:creationId xmlns:a16="http://schemas.microsoft.com/office/drawing/2014/main" id="{F6992F93-6F45-4EEB-BD0C-D26071607419}"/>
                  </a:ext>
                </a:extLst>
              </p:cNvPr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3345" extrusionOk="0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51;p39">
                <a:extLst>
                  <a:ext uri="{FF2B5EF4-FFF2-40B4-BE49-F238E27FC236}">
                    <a16:creationId xmlns:a16="http://schemas.microsoft.com/office/drawing/2014/main" id="{678F05D5-848A-419E-8211-7C11C3AC4753}"/>
                  </a:ext>
                </a:extLst>
              </p:cNvPr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0" fill="none" extrusionOk="0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52;p39">
                <a:extLst>
                  <a:ext uri="{FF2B5EF4-FFF2-40B4-BE49-F238E27FC236}">
                    <a16:creationId xmlns:a16="http://schemas.microsoft.com/office/drawing/2014/main" id="{DF4E26C1-C237-4457-A88A-01E902D5389E}"/>
                  </a:ext>
                </a:extLst>
              </p:cNvPr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0670" fill="none" extrusionOk="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53;p39">
                <a:extLst>
                  <a:ext uri="{FF2B5EF4-FFF2-40B4-BE49-F238E27FC236}">
                    <a16:creationId xmlns:a16="http://schemas.microsoft.com/office/drawing/2014/main" id="{FD484649-BB9A-4220-8FEB-FB0B1EA5E4CD}"/>
                  </a:ext>
                </a:extLst>
              </p:cNvPr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6" name="Google Shape;1054;p39">
              <a:extLst>
                <a:ext uri="{FF2B5EF4-FFF2-40B4-BE49-F238E27FC236}">
                  <a16:creationId xmlns:a16="http://schemas.microsoft.com/office/drawing/2014/main" id="{EFF871ED-3FD9-4009-A639-3BD9F595C580}"/>
                </a:ext>
              </a:extLst>
            </p:cNvPr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" name="Google Shape;1039;p39">
            <a:extLst>
              <a:ext uri="{FF2B5EF4-FFF2-40B4-BE49-F238E27FC236}">
                <a16:creationId xmlns:a16="http://schemas.microsoft.com/office/drawing/2014/main" id="{DF97DDC7-49B1-46A8-96EB-B49BE8A304A3}"/>
              </a:ext>
            </a:extLst>
          </p:cNvPr>
          <p:cNvSpPr txBox="1">
            <a:spLocks/>
          </p:cNvSpPr>
          <p:nvPr/>
        </p:nvSpPr>
        <p:spPr>
          <a:xfrm>
            <a:off x="5929239" y="987038"/>
            <a:ext cx="42546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27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경제적 측면</a:t>
            </a:r>
          </a:p>
        </p:txBody>
      </p:sp>
      <p:sp>
        <p:nvSpPr>
          <p:cNvPr id="50" name="텍스트 개체 틀 2">
            <a:extLst>
              <a:ext uri="{FF2B5EF4-FFF2-40B4-BE49-F238E27FC236}">
                <a16:creationId xmlns:a16="http://schemas.microsoft.com/office/drawing/2014/main" id="{21844E3F-3E0C-448B-817A-6941A564C542}"/>
              </a:ext>
            </a:extLst>
          </p:cNvPr>
          <p:cNvSpPr txBox="1">
            <a:spLocks/>
          </p:cNvSpPr>
          <p:nvPr/>
        </p:nvSpPr>
        <p:spPr>
          <a:xfrm>
            <a:off x="2752639" y="1729035"/>
            <a:ext cx="5349430" cy="24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</a:t>
            </a:r>
            <a:r>
              <a:rPr lang="ko-KR" altLang="en-US" sz="17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스마트팩토리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공정과 비교해서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도입 비용 감소로 인한 경쟁력 강화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12000" lvl="1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자체적인 프로그램 개발을 통한 필수적인 스마트기기 이외의 추가 하드웨어의 필요성 차단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12000" lvl="1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스마트기기를 활용함으로써 업무 효율성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경제성 향상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12000" lvl="1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표준화된 시스템 사용으로 호환성 및 경제성 향상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15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B641DF3-8C38-4E7C-9317-4951BD00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기업적 측면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7F351D-9812-476E-A03D-96F9AB38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8208" y="888212"/>
            <a:ext cx="7247584" cy="1955841"/>
          </a:xfrm>
        </p:spPr>
        <p:txBody>
          <a:bodyPr/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효율적인 자재 관리를 통한 경제적 측면의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경쟁성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효율성 향상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개발 기업에 대한 고객사의 충성도 및 신뢰성 증가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불필요한 업무 감소를 통한 고객사의 노동생산성 향상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D7C918C1-D7BC-4589-8D5C-0C9637BD52A8}"/>
              </a:ext>
            </a:extLst>
          </p:cNvPr>
          <p:cNvSpPr txBox="1">
            <a:spLocks/>
          </p:cNvSpPr>
          <p:nvPr/>
        </p:nvSpPr>
        <p:spPr>
          <a:xfrm>
            <a:off x="805163" y="2668836"/>
            <a:ext cx="77040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예상 성과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3F4CD60-331D-4870-A326-B659D5F46722}"/>
              </a:ext>
            </a:extLst>
          </p:cNvPr>
          <p:cNvSpPr txBox="1">
            <a:spLocks/>
          </p:cNvSpPr>
          <p:nvPr/>
        </p:nvSpPr>
        <p:spPr>
          <a:xfrm>
            <a:off x="1033371" y="3017348"/>
            <a:ext cx="7247584" cy="195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협력기관 측에서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 및 특허출원 등에 부정적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추후 협의하여 가능한 경우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논문 발표 쪽으로 의견 조율 예정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27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58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188684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감사합니다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!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grpSp>
        <p:nvGrpSpPr>
          <p:cNvPr id="2499" name="Google Shape;2499;p58"/>
          <p:cNvGrpSpPr/>
          <p:nvPr/>
        </p:nvGrpSpPr>
        <p:grpSpPr>
          <a:xfrm>
            <a:off x="4716935" y="336275"/>
            <a:ext cx="4552828" cy="4265503"/>
            <a:chOff x="4716935" y="336275"/>
            <a:chExt cx="4552828" cy="4265503"/>
          </a:xfrm>
        </p:grpSpPr>
        <p:cxnSp>
          <p:nvCxnSpPr>
            <p:cNvPr id="2500" name="Google Shape;2500;p58"/>
            <p:cNvCxnSpPr/>
            <p:nvPr/>
          </p:nvCxnSpPr>
          <p:spPr>
            <a:xfrm rot="-5400000" flipH="1">
              <a:off x="6118938" y="1658925"/>
              <a:ext cx="831600" cy="6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01" name="Google Shape;2501;p58"/>
            <p:cNvGrpSpPr/>
            <p:nvPr/>
          </p:nvGrpSpPr>
          <p:grpSpPr>
            <a:xfrm>
              <a:off x="4716935" y="336275"/>
              <a:ext cx="4552828" cy="4265503"/>
              <a:chOff x="4716935" y="336275"/>
              <a:chExt cx="4552828" cy="4265503"/>
            </a:xfrm>
          </p:grpSpPr>
          <p:grpSp>
            <p:nvGrpSpPr>
              <p:cNvPr id="2502" name="Google Shape;2502;p58"/>
              <p:cNvGrpSpPr/>
              <p:nvPr/>
            </p:nvGrpSpPr>
            <p:grpSpPr>
              <a:xfrm>
                <a:off x="4716935" y="336275"/>
                <a:ext cx="4552828" cy="4265503"/>
                <a:chOff x="4716935" y="336275"/>
                <a:chExt cx="4552828" cy="4265503"/>
              </a:xfrm>
            </p:grpSpPr>
            <p:sp>
              <p:nvSpPr>
                <p:cNvPr id="2503" name="Google Shape;2503;p58"/>
                <p:cNvSpPr/>
                <p:nvPr/>
              </p:nvSpPr>
              <p:spPr>
                <a:xfrm>
                  <a:off x="7635482" y="336275"/>
                  <a:ext cx="1022922" cy="1022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1" h="31430" fill="none" extrusionOk="0">
                      <a:moveTo>
                        <a:pt x="21035" y="2949"/>
                      </a:moveTo>
                      <a:cubicBezTo>
                        <a:pt x="28087" y="5867"/>
                        <a:pt x="31430" y="13952"/>
                        <a:pt x="28512" y="21035"/>
                      </a:cubicBezTo>
                      <a:cubicBezTo>
                        <a:pt x="25594" y="28086"/>
                        <a:pt x="17509" y="31430"/>
                        <a:pt x="10427" y="28512"/>
                      </a:cubicBezTo>
                      <a:cubicBezTo>
                        <a:pt x="3375" y="25594"/>
                        <a:pt x="1" y="17478"/>
                        <a:pt x="2949" y="10426"/>
                      </a:cubicBezTo>
                      <a:cubicBezTo>
                        <a:pt x="5867" y="3375"/>
                        <a:pt x="13953" y="1"/>
                        <a:pt x="21035" y="2949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58"/>
                <p:cNvSpPr/>
                <p:nvPr/>
              </p:nvSpPr>
              <p:spPr>
                <a:xfrm>
                  <a:off x="7949075" y="649871"/>
                  <a:ext cx="347255" cy="347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0" h="10670" fill="none" extrusionOk="0">
                      <a:moveTo>
                        <a:pt x="6110" y="10669"/>
                      </a:moveTo>
                      <a:cubicBezTo>
                        <a:pt x="2037" y="10669"/>
                        <a:pt x="0" y="5745"/>
                        <a:pt x="2858" y="2888"/>
                      </a:cubicBezTo>
                      <a:cubicBezTo>
                        <a:pt x="5745" y="0"/>
                        <a:pt x="10669" y="2037"/>
                        <a:pt x="10669" y="6110"/>
                      </a:cubicBezTo>
                      <a:cubicBezTo>
                        <a:pt x="10669" y="8633"/>
                        <a:pt x="8602" y="10669"/>
                        <a:pt x="6110" y="10669"/>
                      </a:cubicBezTo>
                      <a:close/>
                    </a:path>
                  </a:pathLst>
                </a:custGeom>
                <a:noFill/>
                <a:ln w="326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05" name="Google Shape;2505;p58"/>
                <p:cNvGrpSpPr/>
                <p:nvPr/>
              </p:nvGrpSpPr>
              <p:grpSpPr>
                <a:xfrm>
                  <a:off x="5399619" y="847707"/>
                  <a:ext cx="3870144" cy="3069286"/>
                  <a:chOff x="5399619" y="2219307"/>
                  <a:chExt cx="3870144" cy="3069286"/>
                </a:xfrm>
              </p:grpSpPr>
              <p:sp>
                <p:nvSpPr>
                  <p:cNvPr id="2506" name="Google Shape;2506;p58"/>
                  <p:cNvSpPr/>
                  <p:nvPr/>
                </p:nvSpPr>
                <p:spPr>
                  <a:xfrm>
                    <a:off x="6615621" y="2219307"/>
                    <a:ext cx="2654142" cy="611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553" h="18785" fill="none" extrusionOk="0">
                        <a:moveTo>
                          <a:pt x="81553" y="18785"/>
                        </a:moveTo>
                        <a:lnTo>
                          <a:pt x="62768" y="0"/>
                        </a:lnTo>
                        <a:lnTo>
                          <a:pt x="47084" y="0"/>
                        </a:lnTo>
                        <a:lnTo>
                          <a:pt x="47084" y="10791"/>
                        </a:lnTo>
                        <a:lnTo>
                          <a:pt x="1" y="10791"/>
                        </a:lnTo>
                      </a:path>
                    </a:pathLst>
                  </a:custGeom>
                  <a:solidFill>
                    <a:schemeClr val="dk1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7" name="Google Shape;2507;p58"/>
                  <p:cNvSpPr/>
                  <p:nvPr/>
                </p:nvSpPr>
                <p:spPr>
                  <a:xfrm>
                    <a:off x="6371009" y="2406273"/>
                    <a:ext cx="327468" cy="328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10092" extrusionOk="0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8" name="Google Shape;2508;p58"/>
                  <p:cNvSpPr/>
                  <p:nvPr/>
                </p:nvSpPr>
                <p:spPr>
                  <a:xfrm>
                    <a:off x="6403651" y="2439892"/>
                    <a:ext cx="262183" cy="261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6" h="8025" extrusionOk="0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9" name="Google Shape;2509;p58"/>
                  <p:cNvSpPr/>
                  <p:nvPr/>
                </p:nvSpPr>
                <p:spPr>
                  <a:xfrm>
                    <a:off x="6440263" y="2476504"/>
                    <a:ext cx="188956" cy="187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776" extrusionOk="0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83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0" name="Google Shape;2510;p58"/>
                  <p:cNvSpPr/>
                  <p:nvPr/>
                </p:nvSpPr>
                <p:spPr>
                  <a:xfrm rot="2700000" flipH="1">
                    <a:off x="6269987" y="3888725"/>
                    <a:ext cx="529520" cy="529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1" name="Google Shape;2511;p58"/>
                  <p:cNvSpPr/>
                  <p:nvPr/>
                </p:nvSpPr>
                <p:spPr>
                  <a:xfrm rot="2700000" flipH="1">
                    <a:off x="5732073" y="3350847"/>
                    <a:ext cx="1605317" cy="1605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31" h="31430" fill="none" extrusionOk="0">
                        <a:moveTo>
                          <a:pt x="21035" y="2949"/>
                        </a:moveTo>
                        <a:cubicBezTo>
                          <a:pt x="28087" y="5867"/>
                          <a:pt x="31430" y="13952"/>
                          <a:pt x="28512" y="21035"/>
                        </a:cubicBezTo>
                        <a:cubicBezTo>
                          <a:pt x="25594" y="28086"/>
                          <a:pt x="17509" y="31430"/>
                          <a:pt x="10427" y="28512"/>
                        </a:cubicBezTo>
                        <a:cubicBezTo>
                          <a:pt x="3375" y="25594"/>
                          <a:pt x="1" y="17478"/>
                          <a:pt x="2949" y="10426"/>
                        </a:cubicBezTo>
                        <a:cubicBezTo>
                          <a:pt x="5867" y="3375"/>
                          <a:pt x="13953" y="1"/>
                          <a:pt x="21035" y="2949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2" name="Google Shape;2512;p58"/>
                  <p:cNvSpPr/>
                  <p:nvPr/>
                </p:nvSpPr>
                <p:spPr>
                  <a:xfrm rot="2700000" flipH="1">
                    <a:off x="6073736" y="3575019"/>
                    <a:ext cx="1156924" cy="1156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70" h="10670" fill="none" extrusionOk="0">
                        <a:moveTo>
                          <a:pt x="6110" y="10669"/>
                        </a:moveTo>
                        <a:cubicBezTo>
                          <a:pt x="2037" y="10669"/>
                          <a:pt x="0" y="5745"/>
                          <a:pt x="2858" y="2888"/>
                        </a:cubicBezTo>
                        <a:cubicBezTo>
                          <a:pt x="5745" y="0"/>
                          <a:pt x="10669" y="2037"/>
                          <a:pt x="10669" y="6110"/>
                        </a:cubicBezTo>
                        <a:cubicBezTo>
                          <a:pt x="10669" y="8633"/>
                          <a:pt x="8602" y="10669"/>
                          <a:pt x="6110" y="10669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3" name="Google Shape;2513;p58"/>
                  <p:cNvSpPr/>
                  <p:nvPr/>
                </p:nvSpPr>
                <p:spPr>
                  <a:xfrm rot="2700000" flipH="1">
                    <a:off x="6327038" y="3945773"/>
                    <a:ext cx="415435" cy="415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4" name="Google Shape;2514;p58"/>
                  <p:cNvSpPr/>
                  <p:nvPr/>
                </p:nvSpPr>
                <p:spPr>
                  <a:xfrm rot="2700000" flipH="1">
                    <a:off x="6445027" y="4063770"/>
                    <a:ext cx="179432" cy="1794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15" name="Google Shape;2515;p58"/>
                <p:cNvGrpSpPr/>
                <p:nvPr/>
              </p:nvGrpSpPr>
              <p:grpSpPr>
                <a:xfrm>
                  <a:off x="4716935" y="2738838"/>
                  <a:ext cx="1862947" cy="1862940"/>
                  <a:chOff x="4707894" y="2819553"/>
                  <a:chExt cx="1862947" cy="1862940"/>
                </a:xfrm>
              </p:grpSpPr>
              <p:cxnSp>
                <p:nvCxnSpPr>
                  <p:cNvPr id="2516" name="Google Shape;2516;p58"/>
                  <p:cNvCxnSpPr/>
                  <p:nvPr/>
                </p:nvCxnSpPr>
                <p:spPr>
                  <a:xfrm rot="10800000" flipH="1">
                    <a:off x="4956841" y="2819553"/>
                    <a:ext cx="1614000" cy="161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oval" w="med" len="med"/>
                  </a:ln>
                </p:spPr>
              </p:cxnSp>
              <p:sp>
                <p:nvSpPr>
                  <p:cNvPr id="2517" name="Google Shape;2517;p58"/>
                  <p:cNvSpPr/>
                  <p:nvPr/>
                </p:nvSpPr>
                <p:spPr>
                  <a:xfrm rot="-2700000">
                    <a:off x="4776059" y="4286376"/>
                    <a:ext cx="327464" cy="328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10092" extrusionOk="0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8" name="Google Shape;2518;p58"/>
                  <p:cNvSpPr/>
                  <p:nvPr/>
                </p:nvSpPr>
                <p:spPr>
                  <a:xfrm rot="-2700000">
                    <a:off x="4808689" y="4320000"/>
                    <a:ext cx="262179" cy="261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6" h="8025" extrusionOk="0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9" name="Google Shape;2519;p58"/>
                  <p:cNvSpPr/>
                  <p:nvPr/>
                </p:nvSpPr>
                <p:spPr>
                  <a:xfrm rot="-2700000">
                    <a:off x="5279571" y="3772556"/>
                    <a:ext cx="582678" cy="91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04" h="2797" extrusionOk="0">
                        <a:moveTo>
                          <a:pt x="0" y="0"/>
                        </a:moveTo>
                        <a:lnTo>
                          <a:pt x="0" y="2797"/>
                        </a:lnTo>
                        <a:lnTo>
                          <a:pt x="2827" y="2797"/>
                        </a:lnTo>
                        <a:lnTo>
                          <a:pt x="2827" y="0"/>
                        </a:lnTo>
                        <a:close/>
                        <a:moveTo>
                          <a:pt x="3770" y="0"/>
                        </a:moveTo>
                        <a:lnTo>
                          <a:pt x="3770" y="2797"/>
                        </a:lnTo>
                        <a:lnTo>
                          <a:pt x="6596" y="2797"/>
                        </a:lnTo>
                        <a:lnTo>
                          <a:pt x="6596" y="0"/>
                        </a:lnTo>
                        <a:close/>
                        <a:moveTo>
                          <a:pt x="7539" y="0"/>
                        </a:moveTo>
                        <a:lnTo>
                          <a:pt x="7539" y="2797"/>
                        </a:lnTo>
                        <a:lnTo>
                          <a:pt x="10365" y="2797"/>
                        </a:lnTo>
                        <a:lnTo>
                          <a:pt x="10365" y="0"/>
                        </a:lnTo>
                        <a:close/>
                        <a:moveTo>
                          <a:pt x="11308" y="0"/>
                        </a:moveTo>
                        <a:lnTo>
                          <a:pt x="11308" y="2797"/>
                        </a:lnTo>
                        <a:lnTo>
                          <a:pt x="14134" y="2797"/>
                        </a:lnTo>
                        <a:lnTo>
                          <a:pt x="14134" y="0"/>
                        </a:lnTo>
                        <a:close/>
                        <a:moveTo>
                          <a:pt x="15077" y="0"/>
                        </a:moveTo>
                        <a:lnTo>
                          <a:pt x="15077" y="2797"/>
                        </a:lnTo>
                        <a:lnTo>
                          <a:pt x="17904" y="2797"/>
                        </a:lnTo>
                        <a:lnTo>
                          <a:pt x="1790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83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0" name="Google Shape;2520;p58"/>
                  <p:cNvSpPr/>
                  <p:nvPr/>
                </p:nvSpPr>
                <p:spPr>
                  <a:xfrm rot="-2700000">
                    <a:off x="4845312" y="4356608"/>
                    <a:ext cx="188954" cy="187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776" extrusionOk="0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521" name="Google Shape;2521;p58"/>
              <p:cNvSpPr/>
              <p:nvPr/>
            </p:nvSpPr>
            <p:spPr>
              <a:xfrm>
                <a:off x="7136942" y="1152386"/>
                <a:ext cx="582686" cy="91028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6A96D121-D8F5-4792-A665-6AD0BA5B9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022" y="1523607"/>
            <a:ext cx="5124399" cy="2131620"/>
          </a:xfrm>
        </p:spPr>
        <p:txBody>
          <a:bodyPr anchor="ctr"/>
          <a:lstStyle/>
          <a:p>
            <a:pPr indent="0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참고문헌</a:t>
            </a:r>
            <a:endParaRPr lang="en-US" altLang="ko-KR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28650" indent="-171450">
              <a:buFont typeface="Arial" panose="020B0604020202020204" pitchFamily="34" charset="0"/>
              <a:buChar char="•"/>
            </a:pP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구본진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kern="0" spc="-50" dirty="0" err="1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이종선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이미화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kern="0" spc="-50" dirty="0" err="1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손석호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(2018), ｢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 스마트 제조 정책과 지원 현황 및 개선 방안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｣,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Issue Weekly, 219, </a:t>
            </a:r>
            <a:r>
              <a:rPr lang="ko-KR" altLang="en-US" sz="1200" kern="0" spc="-50" dirty="0" err="1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한국과학기술기획평가원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628650" indent="-171450">
              <a:buFont typeface="Arial" panose="020B0604020202020204" pitchFamily="34" charset="0"/>
              <a:buChar char="•"/>
            </a:pP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강재원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박재성 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(2020), ｢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스마트공장 보급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확산에서 스마트 비즈니스 정책으로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｣,</a:t>
            </a:r>
            <a:r>
              <a:rPr lang="ko-KR" altLang="en-US" sz="12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KOSBI 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중소기업 포커스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20-06, 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중소기업연구원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indent="0"/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사진인용</a:t>
            </a:r>
            <a:endParaRPr lang="en-US" altLang="ko-KR" sz="1200" kern="0" spc="-50" dirty="0"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28650" indent="-171450">
              <a:buFont typeface="Arial" panose="020B0604020202020204" pitchFamily="34" charset="0"/>
              <a:buChar char="•"/>
            </a:pP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부처 업무보고④ 기획재정부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산업통상자원부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중소벤처기업부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금융위원회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," </a:t>
            </a:r>
            <a:r>
              <a:rPr lang="ko-KR" altLang="en-US" sz="1200" i="1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대한민국 청와대</a:t>
            </a:r>
            <a:r>
              <a:rPr lang="en-US" altLang="ko-KR" sz="12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2020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수정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2021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접속</a:t>
            </a:r>
            <a:r>
              <a:rPr lang="en-US" altLang="ko-KR" sz="1200" kern="0" spc="-5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https://www1.president.go.kr/articles/8123.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목적 및 필요성</a:t>
            </a:r>
            <a:endParaRPr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903;p34"/>
          <p:cNvSpPr txBox="1">
            <a:spLocks noGrp="1"/>
          </p:cNvSpPr>
          <p:nvPr>
            <p:ph type="sldNum" sz="quarter" idx="2"/>
          </p:nvPr>
        </p:nvSpPr>
        <p:spPr>
          <a:xfrm>
            <a:off x="8404383" y="4673651"/>
            <a:ext cx="393319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434343"/>
                </a:solidFill>
                <a:effectLst/>
                <a:uFillTx/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4</a:t>
            </a:fld>
            <a:endParaRPr/>
          </a:p>
        </p:txBody>
      </p:sp>
      <p:pic>
        <p:nvPicPr>
          <p:cNvPr id="609" name="unnamed-2.png" descr="unnamed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69" y="1190700"/>
            <a:ext cx="3009982" cy="2762101"/>
          </a:xfrm>
          <a:prstGeom prst="rect">
            <a:avLst/>
          </a:prstGeom>
          <a:ln w="12700">
            <a:miter lim="400000"/>
          </a:ln>
        </p:spPr>
      </p:pic>
      <p:sp>
        <p:nvSpPr>
          <p:cNvPr id="610" name="Google Shape;901;p34"/>
          <p:cNvSpPr txBox="1">
            <a:spLocks noGrp="1"/>
          </p:cNvSpPr>
          <p:nvPr>
            <p:ph type="title"/>
          </p:nvPr>
        </p:nvSpPr>
        <p:spPr>
          <a:xfrm>
            <a:off x="716483" y="4079853"/>
            <a:ext cx="4989099" cy="477901"/>
          </a:xfrm>
          <a:prstGeom prst="rect">
            <a:avLst/>
          </a:prstGeom>
        </p:spPr>
        <p:txBody>
          <a:bodyPr/>
          <a:lstStyle/>
          <a:p>
            <a:pPr lvl="4" algn="ctr" defTabSz="530351">
              <a:defRPr sz="1856">
                <a:latin typeface="SB 어그로 Medium"/>
                <a:ea typeface="SB 어그로 Medium"/>
                <a:cs typeface="SB 어그로 Medium"/>
                <a:sym typeface="SB 어그로 Medium"/>
              </a:defRPr>
            </a:pPr>
            <a:r>
              <a:rPr b="0" dirty="0" err="1"/>
              <a:t>생산설비</a:t>
            </a:r>
            <a:r>
              <a:rPr b="0" dirty="0"/>
              <a:t>, </a:t>
            </a:r>
            <a:r>
              <a:rPr b="0" dirty="0" err="1"/>
              <a:t>사람</a:t>
            </a:r>
            <a:r>
              <a:rPr b="0" dirty="0"/>
              <a:t>, </a:t>
            </a:r>
            <a:r>
              <a:rPr b="0" dirty="0" err="1"/>
              <a:t>데이터의</a:t>
            </a:r>
            <a:r>
              <a:rPr b="0" dirty="0"/>
              <a:t> </a:t>
            </a:r>
            <a:r>
              <a:rPr b="0" dirty="0" err="1"/>
              <a:t>가치사슬을</a:t>
            </a:r>
            <a:r>
              <a:rPr b="0" dirty="0"/>
              <a:t> </a:t>
            </a:r>
            <a:r>
              <a:rPr b="0" dirty="0" err="1"/>
              <a:t>연결하는</a:t>
            </a:r>
            <a:endParaRPr b="0" dirty="0"/>
          </a:p>
        </p:txBody>
      </p:sp>
      <p:sp>
        <p:nvSpPr>
          <p:cNvPr id="611" name="스마트 팩토리"/>
          <p:cNvSpPr txBox="1"/>
          <p:nvPr/>
        </p:nvSpPr>
        <p:spPr>
          <a:xfrm>
            <a:off x="5523075" y="3981122"/>
            <a:ext cx="248721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4">
              <a:defRPr sz="3200" b="1">
                <a:latin typeface="SB 어그로 Medium"/>
                <a:ea typeface="SB 어그로 Medium"/>
                <a:cs typeface="SB 어그로 Medium"/>
                <a:sym typeface="SB 어그로 Medium"/>
              </a:defRPr>
            </a:pPr>
            <a:r>
              <a:rPr dirty="0" err="1">
                <a:solidFill>
                  <a:srgbClr val="F1DF59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스마트</a:t>
            </a:r>
            <a:r>
              <a:rPr dirty="0">
                <a:solidFill>
                  <a:srgbClr val="F1DF59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dirty="0" err="1">
                <a:solidFill>
                  <a:srgbClr val="F1DF59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팩토리</a:t>
            </a:r>
            <a:endParaRPr dirty="0">
              <a:solidFill>
                <a:srgbClr val="F1DF59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612" name="생산관리시스템"/>
          <p:cNvSpPr txBox="1"/>
          <p:nvPr/>
        </p:nvSpPr>
        <p:spPr>
          <a:xfrm>
            <a:off x="4812237" y="1079492"/>
            <a:ext cx="116954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14300" indent="-114300">
              <a:buSzPct val="100000"/>
              <a:buChar char="•"/>
            </a:lvl1pPr>
          </a:lstStyle>
          <a:p>
            <a:pPr marL="0" indent="0">
              <a:buNone/>
            </a:pPr>
            <a:r>
              <a:rPr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생산관리시스템</a:t>
            </a:r>
            <a:endParaRPr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13" name="전산적 자원 관리"/>
          <p:cNvSpPr txBox="1"/>
          <p:nvPr/>
        </p:nvSpPr>
        <p:spPr>
          <a:xfrm>
            <a:off x="1584526" y="1892515"/>
            <a:ext cx="12593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14300" indent="-114300">
              <a:buSzPct val="100000"/>
              <a:buChar char="•"/>
            </a:lvl1pPr>
          </a:lstStyle>
          <a:p>
            <a:pPr marL="0" indent="0">
              <a:buNone/>
            </a:pPr>
            <a:r>
              <a:rPr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전산적</a:t>
            </a:r>
            <a:r>
              <a:rPr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자원</a:t>
            </a:r>
            <a:r>
              <a:rPr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관리</a:t>
            </a:r>
            <a:endParaRPr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14" name="사업관리 시스템"/>
          <p:cNvSpPr txBox="1"/>
          <p:nvPr/>
        </p:nvSpPr>
        <p:spPr>
          <a:xfrm>
            <a:off x="1798941" y="3382988"/>
            <a:ext cx="12144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14300" indent="-114300">
              <a:buSzPct val="100000"/>
              <a:buChar char="•"/>
            </a:lvl1pPr>
          </a:lstStyle>
          <a:p>
            <a:pPr marL="0" indent="0">
              <a:buNone/>
            </a:pPr>
            <a:r>
              <a:rPr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사업관리</a:t>
            </a:r>
            <a:r>
              <a:rPr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</a:t>
            </a:r>
            <a:endParaRPr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15" name="공급망 관리"/>
          <p:cNvSpPr txBox="1"/>
          <p:nvPr/>
        </p:nvSpPr>
        <p:spPr>
          <a:xfrm>
            <a:off x="5801869" y="3382988"/>
            <a:ext cx="90665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14300" indent="-114300">
              <a:buSzPct val="100000"/>
              <a:buChar char="•"/>
            </a:lvl1pPr>
          </a:lstStyle>
          <a:p>
            <a:pPr marL="0" indent="0">
              <a:buNone/>
            </a:pPr>
            <a:r>
              <a:rPr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공급망</a:t>
            </a:r>
            <a:r>
              <a:rPr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관리</a:t>
            </a:r>
            <a:endParaRPr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16" name="전자 데이터 관리"/>
          <p:cNvSpPr txBox="1"/>
          <p:nvPr/>
        </p:nvSpPr>
        <p:spPr>
          <a:xfrm>
            <a:off x="6003575" y="1892516"/>
            <a:ext cx="12593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14300" indent="-114300">
              <a:buSzPct val="100000"/>
              <a:buChar char="•"/>
            </a:lvl1pPr>
          </a:lstStyle>
          <a:p>
            <a:pPr marL="0" indent="0">
              <a:buNone/>
            </a:pPr>
            <a:r>
              <a:rPr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전자</a:t>
            </a:r>
            <a:r>
              <a:rPr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</a:t>
            </a:r>
            <a:r>
              <a:rPr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관리</a:t>
            </a:r>
            <a:endParaRPr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Google Shape;901;p34">
            <a:extLst>
              <a:ext uri="{FF2B5EF4-FFF2-40B4-BE49-F238E27FC236}">
                <a16:creationId xmlns:a16="http://schemas.microsoft.com/office/drawing/2014/main" id="{1C2CB0AC-AB93-473D-ABBB-3C0A1BE57108}"/>
              </a:ext>
            </a:extLst>
          </p:cNvPr>
          <p:cNvSpPr txBox="1">
            <a:spLocks/>
          </p:cNvSpPr>
          <p:nvPr/>
        </p:nvSpPr>
        <p:spPr>
          <a:xfrm>
            <a:off x="720000" y="539700"/>
            <a:ext cx="77040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sz="2700" dirty="0">
                <a:solidFill>
                  <a:schemeClr val="tx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4</a:t>
            </a:r>
            <a:r>
              <a:rPr lang="ko-KR" altLang="en-US" sz="2700" dirty="0">
                <a:solidFill>
                  <a:schemeClr val="tx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차 산업혁명으로 인한 산업구조의 변화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그림 2" descr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962" y="-275122"/>
            <a:ext cx="9607924" cy="6405283"/>
          </a:xfrm>
          <a:prstGeom prst="rect">
            <a:avLst/>
          </a:prstGeom>
          <a:ln w="12700">
            <a:miter lim="400000"/>
          </a:ln>
        </p:spPr>
      </p:pic>
      <p:sp>
        <p:nvSpPr>
          <p:cNvPr id="619" name="Google Shape;1290;p47"/>
          <p:cNvSpPr txBox="1">
            <a:spLocks noGrp="1"/>
          </p:cNvSpPr>
          <p:nvPr>
            <p:ph type="title"/>
          </p:nvPr>
        </p:nvSpPr>
        <p:spPr>
          <a:xfrm>
            <a:off x="-41150" y="3946712"/>
            <a:ext cx="9226200" cy="889859"/>
          </a:xfrm>
          <a:prstGeom prst="rect">
            <a:avLst/>
          </a:prstGeom>
        </p:spPr>
        <p:txBody>
          <a:bodyPr/>
          <a:lstStyle/>
          <a:p>
            <a:pPr algn="l">
              <a:defRPr sz="1400" b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 dirty="0"/>
          </a:p>
        </p:txBody>
      </p:sp>
      <p:sp>
        <p:nvSpPr>
          <p:cNvPr id="620" name="텍스트"/>
          <p:cNvSpPr txBox="1"/>
          <p:nvPr/>
        </p:nvSpPr>
        <p:spPr>
          <a:xfrm>
            <a:off x="4289234" y="2418079"/>
            <a:ext cx="565532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621" name="코로나19로 인한 생산 차질 → 스마트팩토리를 활용한 리쇼어링 재조명"/>
          <p:cNvSpPr txBox="1"/>
          <p:nvPr/>
        </p:nvSpPr>
        <p:spPr>
          <a:xfrm>
            <a:off x="674602" y="4024575"/>
            <a:ext cx="7794697" cy="51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6370" algn="ctr">
              <a:lnSpc>
                <a:spcPct val="130000"/>
              </a:lnSpc>
              <a:defRPr sz="1800" b="1" spc="-100">
                <a:latin typeface="SB 어그로 Medium"/>
                <a:ea typeface="SB 어그로 Medium"/>
                <a:cs typeface="SB 어그로 Medium"/>
                <a:sym typeface="SB 어그로 Medium"/>
              </a:defRPr>
            </a:pPr>
            <a:r>
              <a:rPr sz="2100" dirty="0">
                <a:solidFill>
                  <a:schemeClr val="tx1"/>
                </a:solidFill>
              </a:rPr>
              <a:t>코로나19로 </a:t>
            </a:r>
            <a:r>
              <a:rPr sz="2100" dirty="0" err="1">
                <a:solidFill>
                  <a:schemeClr val="tx1"/>
                </a:solidFill>
              </a:rPr>
              <a:t>인한</a:t>
            </a:r>
            <a:r>
              <a:rPr sz="2100" dirty="0">
                <a:solidFill>
                  <a:schemeClr val="tx1"/>
                </a:solidFill>
              </a:rPr>
              <a:t> </a:t>
            </a:r>
            <a:r>
              <a:rPr sz="2100" dirty="0" err="1">
                <a:solidFill>
                  <a:schemeClr val="tx1"/>
                </a:solidFill>
              </a:rPr>
              <a:t>생산</a:t>
            </a:r>
            <a:r>
              <a:rPr sz="2100" dirty="0">
                <a:solidFill>
                  <a:schemeClr val="tx1"/>
                </a:solidFill>
              </a:rPr>
              <a:t> </a:t>
            </a:r>
            <a:r>
              <a:rPr sz="2100" dirty="0" err="1">
                <a:solidFill>
                  <a:schemeClr val="tx1"/>
                </a:solidFill>
              </a:rPr>
              <a:t>차질</a:t>
            </a:r>
            <a:r>
              <a:rPr sz="2100" dirty="0">
                <a:solidFill>
                  <a:schemeClr val="tx1"/>
                </a:solidFill>
              </a:rPr>
              <a:t> → </a:t>
            </a:r>
            <a:r>
              <a:rPr sz="2100" dirty="0" err="1">
                <a:solidFill>
                  <a:schemeClr val="tx1"/>
                </a:solidFill>
              </a:rPr>
              <a:t>스마트팩토리를</a:t>
            </a:r>
            <a:r>
              <a:rPr sz="2100" dirty="0">
                <a:solidFill>
                  <a:schemeClr val="tx1"/>
                </a:solidFill>
              </a:rPr>
              <a:t> </a:t>
            </a:r>
            <a:r>
              <a:rPr sz="2100" dirty="0" err="1">
                <a:solidFill>
                  <a:schemeClr val="tx1"/>
                </a:solidFill>
              </a:rPr>
              <a:t>활용한</a:t>
            </a:r>
            <a:r>
              <a:rPr sz="2100" dirty="0">
                <a:solidFill>
                  <a:schemeClr val="tx1"/>
                </a:solidFill>
              </a:rPr>
              <a:t> </a:t>
            </a:r>
            <a:r>
              <a:rPr sz="2100" dirty="0" err="1">
                <a:solidFill>
                  <a:schemeClr val="tx1"/>
                </a:solidFill>
              </a:rPr>
              <a:t>리쇼어링</a:t>
            </a:r>
            <a:r>
              <a:rPr sz="2100" dirty="0">
                <a:solidFill>
                  <a:schemeClr val="tx1"/>
                </a:solidFill>
              </a:rPr>
              <a:t> </a:t>
            </a:r>
            <a:r>
              <a:rPr sz="2100" dirty="0" err="1">
                <a:solidFill>
                  <a:schemeClr val="tx1"/>
                </a:solidFill>
              </a:rPr>
              <a:t>재조명</a:t>
            </a:r>
            <a:endParaRPr sz="2100" dirty="0">
              <a:solidFill>
                <a:schemeClr val="tx1"/>
              </a:solidFill>
            </a:endParaRPr>
          </a:p>
        </p:txBody>
      </p:sp>
      <p:sp>
        <p:nvSpPr>
          <p:cNvPr id="622" name="도약하는 경제, 새로운 미래’ 청와대 정부 업무 보고 후 토론회 (2020. 02. 17)"/>
          <p:cNvSpPr txBox="1"/>
          <p:nvPr/>
        </p:nvSpPr>
        <p:spPr>
          <a:xfrm>
            <a:off x="4116740" y="4463289"/>
            <a:ext cx="4888196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6370" algn="ctr">
              <a:lnSpc>
                <a:spcPct val="130000"/>
              </a:lnSpc>
              <a:defRPr sz="1200" b="1" spc="-66">
                <a:solidFill>
                  <a:srgbClr val="DDDDDD"/>
                </a:solidFill>
                <a:latin typeface="SB 어그로 Medium"/>
                <a:ea typeface="SB 어그로 Medium"/>
                <a:cs typeface="SB 어그로 Medium"/>
                <a:sym typeface="SB 어그로 Medium"/>
              </a:defRPr>
            </a:pP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도약하는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경제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새로운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미래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’ </a:t>
            </a: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청와대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정부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업무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보고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후 </a:t>
            </a:r>
            <a:r>
              <a:rPr dirty="0" err="1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토론회</a:t>
            </a:r>
            <a:r>
              <a:rPr dirty="0">
                <a:solidFill>
                  <a:schemeClr val="tx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(2020. 02. 17)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스마트팩토리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도입 후 성과</a:t>
            </a:r>
            <a:endParaRPr 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9256B30-33D1-4B0D-802F-96BA765E2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73183"/>
              </p:ext>
            </p:extLst>
          </p:nvPr>
        </p:nvGraphicFramePr>
        <p:xfrm>
          <a:off x="588311" y="1794620"/>
          <a:ext cx="7967379" cy="1554260"/>
        </p:xfrm>
        <a:graphic>
          <a:graphicData uri="http://schemas.openxmlformats.org/drawingml/2006/table">
            <a:tbl>
              <a:tblPr firstRow="1" bandRow="1">
                <a:tableStyleId>{E29ACE6F-A320-428C-82FF-7D7DC507A8A0}</a:tableStyleId>
              </a:tblPr>
              <a:tblGrid>
                <a:gridCol w="1138197">
                  <a:extLst>
                    <a:ext uri="{9D8B030D-6E8A-4147-A177-3AD203B41FA5}">
                      <a16:colId xmlns:a16="http://schemas.microsoft.com/office/drawing/2014/main" val="3106259104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2659445998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1058864854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1672820865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961311351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3283955437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1920028396"/>
                    </a:ext>
                  </a:extLst>
                </a:gridCol>
              </a:tblGrid>
              <a:tr h="5180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공정개선 성과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경영개선 성과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00130"/>
                  </a:ext>
                </a:extLst>
              </a:tr>
              <a:tr h="518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생산성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증가율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품질향상률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원가감소율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납기준수율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고용증가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매출액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증가율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산업재해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감소율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0872321"/>
                  </a:ext>
                </a:extLst>
              </a:tr>
              <a:tr h="518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30%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43.5%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15.9%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15.5%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7.7%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18.3%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4073073"/>
                  </a:ext>
                </a:extLst>
              </a:tr>
            </a:tbl>
          </a:graphicData>
        </a:graphic>
      </p:graphicFrame>
      <p:sp>
        <p:nvSpPr>
          <p:cNvPr id="14" name="Google Shape;1212;p44">
            <a:extLst>
              <a:ext uri="{FF2B5EF4-FFF2-40B4-BE49-F238E27FC236}">
                <a16:creationId xmlns:a16="http://schemas.microsoft.com/office/drawing/2014/main" id="{BC831EFD-77F2-430B-AE5C-6044B9CE1C27}"/>
              </a:ext>
            </a:extLst>
          </p:cNvPr>
          <p:cNvSpPr txBox="1">
            <a:spLocks/>
          </p:cNvSpPr>
          <p:nvPr/>
        </p:nvSpPr>
        <p:spPr>
          <a:xfrm>
            <a:off x="711355" y="3810107"/>
            <a:ext cx="7967379" cy="41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중소벤처기업부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2019)</a:t>
            </a:r>
            <a:endParaRPr lang="ko-KR" altLang="en-US" sz="1400" kern="0" spc="0" dirty="0">
              <a:solidFill>
                <a:schemeClr val="tx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스마트팩토리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도입 효과 분석</a:t>
            </a:r>
            <a:endParaRPr 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9256B30-33D1-4B0D-802F-96BA765E2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101917"/>
              </p:ext>
            </p:extLst>
          </p:nvPr>
        </p:nvGraphicFramePr>
        <p:xfrm>
          <a:off x="588311" y="1794620"/>
          <a:ext cx="7967379" cy="2089860"/>
        </p:xfrm>
        <a:graphic>
          <a:graphicData uri="http://schemas.openxmlformats.org/drawingml/2006/table">
            <a:tbl>
              <a:tblPr firstRow="1" bandRow="1">
                <a:tableStyleId>{E29ACE6F-A320-428C-82FF-7D7DC507A8A0}</a:tableStyleId>
              </a:tblPr>
              <a:tblGrid>
                <a:gridCol w="1138197">
                  <a:extLst>
                    <a:ext uri="{9D8B030D-6E8A-4147-A177-3AD203B41FA5}">
                      <a16:colId xmlns:a16="http://schemas.microsoft.com/office/drawing/2014/main" val="3106259104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2659445998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1058864854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1672820865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961311351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3283955437"/>
                    </a:ext>
                  </a:extLst>
                </a:gridCol>
                <a:gridCol w="1138197">
                  <a:extLst>
                    <a:ext uri="{9D8B030D-6E8A-4147-A177-3AD203B41FA5}">
                      <a16:colId xmlns:a16="http://schemas.microsoft.com/office/drawing/2014/main" val="1920028396"/>
                    </a:ext>
                  </a:extLst>
                </a:gridCol>
              </a:tblGrid>
              <a:tr h="25908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평균 매출액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평균 수출액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00130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145371"/>
                  </a:ext>
                </a:extLst>
              </a:tr>
              <a:tr h="493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도입기업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272.9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289.1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304.5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5.8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9.1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11.8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0872321"/>
                  </a:ext>
                </a:extLst>
              </a:tr>
              <a:tr h="493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미도입기업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270.3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274.6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278.3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5.9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7.0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8.9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4073073"/>
                  </a:ext>
                </a:extLst>
              </a:tr>
              <a:tr h="493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차이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2.6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14.5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26.2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-0.1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2.2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2.9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322213"/>
                  </a:ext>
                </a:extLst>
              </a:tr>
            </a:tbl>
          </a:graphicData>
        </a:graphic>
      </p:graphicFrame>
      <p:sp>
        <p:nvSpPr>
          <p:cNvPr id="13" name="Google Shape;1212;p44">
            <a:extLst>
              <a:ext uri="{FF2B5EF4-FFF2-40B4-BE49-F238E27FC236}">
                <a16:creationId xmlns:a16="http://schemas.microsoft.com/office/drawing/2014/main" id="{E6FA7338-F0A9-4AD0-8171-0C420F7AA8F9}"/>
              </a:ext>
            </a:extLst>
          </p:cNvPr>
          <p:cNvSpPr txBox="1">
            <a:spLocks/>
          </p:cNvSpPr>
          <p:nvPr/>
        </p:nvSpPr>
        <p:spPr>
          <a:xfrm>
            <a:off x="711355" y="3810107"/>
            <a:ext cx="7967379" cy="41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미도입기업은 도입 전의 도입기업과 비슷한 규모의 기업으로 설정됨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중소벤처기업부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2019)</a:t>
            </a:r>
            <a:endParaRPr lang="ko-KR" altLang="en-US" sz="1400" kern="0" spc="0" dirty="0">
              <a:solidFill>
                <a:schemeClr val="tx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Google Shape;1212;p44">
            <a:extLst>
              <a:ext uri="{FF2B5EF4-FFF2-40B4-BE49-F238E27FC236}">
                <a16:creationId xmlns:a16="http://schemas.microsoft.com/office/drawing/2014/main" id="{F2B971D1-8C79-4067-A7EC-B42903C42416}"/>
              </a:ext>
            </a:extLst>
          </p:cNvPr>
          <p:cNvSpPr txBox="1">
            <a:spLocks/>
          </p:cNvSpPr>
          <p:nvPr/>
        </p:nvSpPr>
        <p:spPr>
          <a:xfrm>
            <a:off x="6061139" y="1375897"/>
            <a:ext cx="2555719" cy="41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억원</a:t>
            </a:r>
            <a:endParaRPr lang="ko-KR" altLang="en-US" sz="1400" kern="0" spc="0" dirty="0">
              <a:solidFill>
                <a:schemeClr val="tx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43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스마트팩토리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도입 효과 분석</a:t>
            </a:r>
            <a:endParaRPr 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9256B30-33D1-4B0D-802F-96BA765E2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29712"/>
              </p:ext>
            </p:extLst>
          </p:nvPr>
        </p:nvGraphicFramePr>
        <p:xfrm>
          <a:off x="588311" y="1794620"/>
          <a:ext cx="7967379" cy="2089860"/>
        </p:xfrm>
        <a:graphic>
          <a:graphicData uri="http://schemas.openxmlformats.org/drawingml/2006/table">
            <a:tbl>
              <a:tblPr firstRow="1" bandRow="1">
                <a:tableStyleId>{E29ACE6F-A320-428C-82FF-7D7DC507A8A0}</a:tableStyleId>
              </a:tblPr>
              <a:tblGrid>
                <a:gridCol w="1138197">
                  <a:extLst>
                    <a:ext uri="{9D8B030D-6E8A-4147-A177-3AD203B41FA5}">
                      <a16:colId xmlns:a16="http://schemas.microsoft.com/office/drawing/2014/main" val="3106259104"/>
                    </a:ext>
                  </a:extLst>
                </a:gridCol>
                <a:gridCol w="2276394">
                  <a:extLst>
                    <a:ext uri="{9D8B030D-6E8A-4147-A177-3AD203B41FA5}">
                      <a16:colId xmlns:a16="http://schemas.microsoft.com/office/drawing/2014/main" val="2659445998"/>
                    </a:ext>
                  </a:extLst>
                </a:gridCol>
                <a:gridCol w="2276394">
                  <a:extLst>
                    <a:ext uri="{9D8B030D-6E8A-4147-A177-3AD203B41FA5}">
                      <a16:colId xmlns:a16="http://schemas.microsoft.com/office/drawing/2014/main" val="1672820865"/>
                    </a:ext>
                  </a:extLst>
                </a:gridCol>
                <a:gridCol w="2276394">
                  <a:extLst>
                    <a:ext uri="{9D8B030D-6E8A-4147-A177-3AD203B41FA5}">
                      <a16:colId xmlns:a16="http://schemas.microsoft.com/office/drawing/2014/main" val="3283955437"/>
                    </a:ext>
                  </a:extLst>
                </a:gridCol>
              </a:tblGrid>
              <a:tr h="25908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평균 종업원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00130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년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145371"/>
                  </a:ext>
                </a:extLst>
              </a:tr>
              <a:tr h="493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도입기업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59.3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64.4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65.9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0872321"/>
                  </a:ext>
                </a:extLst>
              </a:tr>
              <a:tr h="493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미도입기업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57.9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58.1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57.4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4073073"/>
                  </a:ext>
                </a:extLst>
              </a:tr>
              <a:tr h="493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차이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6.3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8.5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322213"/>
                  </a:ext>
                </a:extLst>
              </a:tr>
            </a:tbl>
          </a:graphicData>
        </a:graphic>
      </p:graphicFrame>
      <p:sp>
        <p:nvSpPr>
          <p:cNvPr id="13" name="Google Shape;1212;p44">
            <a:extLst>
              <a:ext uri="{FF2B5EF4-FFF2-40B4-BE49-F238E27FC236}">
                <a16:creationId xmlns:a16="http://schemas.microsoft.com/office/drawing/2014/main" id="{E6FA7338-F0A9-4AD0-8171-0C420F7AA8F9}"/>
              </a:ext>
            </a:extLst>
          </p:cNvPr>
          <p:cNvSpPr txBox="1">
            <a:spLocks/>
          </p:cNvSpPr>
          <p:nvPr/>
        </p:nvSpPr>
        <p:spPr>
          <a:xfrm>
            <a:off x="711355" y="3810107"/>
            <a:ext cx="7967379" cy="41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미도입기업은 도입 전의 도입기업과 비슷한 규모의 기업으로 설정됨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중소벤처기업부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2019)</a:t>
            </a:r>
            <a:endParaRPr lang="ko-KR" altLang="en-US" sz="1400" kern="0" spc="0" dirty="0">
              <a:solidFill>
                <a:schemeClr val="tx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Google Shape;1212;p44">
            <a:extLst>
              <a:ext uri="{FF2B5EF4-FFF2-40B4-BE49-F238E27FC236}">
                <a16:creationId xmlns:a16="http://schemas.microsoft.com/office/drawing/2014/main" id="{F2B971D1-8C79-4067-A7EC-B42903C42416}"/>
              </a:ext>
            </a:extLst>
          </p:cNvPr>
          <p:cNvSpPr txBox="1">
            <a:spLocks/>
          </p:cNvSpPr>
          <p:nvPr/>
        </p:nvSpPr>
        <p:spPr>
          <a:xfrm>
            <a:off x="6061139" y="1375897"/>
            <a:ext cx="2555719" cy="41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명</a:t>
            </a:r>
            <a:endParaRPr lang="ko-KR" altLang="en-US" sz="1400" kern="0" spc="0" dirty="0">
              <a:solidFill>
                <a:schemeClr val="tx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0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스마트팩토리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도입 애로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우려</a:t>
            </a:r>
            <a:r>
              <a:rPr lang="en-US" altLang="ko-KR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)</a:t>
            </a:r>
            <a:r>
              <a: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사항</a:t>
            </a:r>
            <a:endParaRPr lang="en-US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Google Shape;1212;p44">
            <a:extLst>
              <a:ext uri="{FF2B5EF4-FFF2-40B4-BE49-F238E27FC236}">
                <a16:creationId xmlns:a16="http://schemas.microsoft.com/office/drawing/2014/main" id="{E6FA7338-F0A9-4AD0-8171-0C420F7AA8F9}"/>
              </a:ext>
            </a:extLst>
          </p:cNvPr>
          <p:cNvSpPr txBox="1">
            <a:spLocks/>
          </p:cNvSpPr>
          <p:nvPr/>
        </p:nvSpPr>
        <p:spPr>
          <a:xfrm>
            <a:off x="711355" y="3810107"/>
            <a:ext cx="7967379" cy="41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 fontAlgn="base">
              <a:lnSpc>
                <a:spcPct val="160000"/>
              </a:lnSpc>
              <a:buNone/>
            </a:pP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복수 응답 포함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 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중소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기업중앙회</a:t>
            </a:r>
            <a:r>
              <a:rPr lang="en-US" altLang="ko-KR" sz="1400" kern="0" spc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2016)</a:t>
            </a:r>
            <a:endParaRPr lang="ko-KR" altLang="en-US" sz="1400" kern="0" spc="0" dirty="0">
              <a:solidFill>
                <a:schemeClr val="tx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2530D59-0DCC-49AA-99D8-4E2BD3241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087514"/>
              </p:ext>
            </p:extLst>
          </p:nvPr>
        </p:nvGraphicFramePr>
        <p:xfrm>
          <a:off x="711355" y="1333393"/>
          <a:ext cx="7802263" cy="2781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803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1003</Words>
  <Application>Microsoft Office PowerPoint</Application>
  <PresentationFormat>화면 슬라이드 쇼(16:9)</PresentationFormat>
  <Paragraphs>271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40" baseType="lpstr">
      <vt:lpstr>Wingdings</vt:lpstr>
      <vt:lpstr>나눔스퀘어라운드 Bold</vt:lpstr>
      <vt:lpstr>맑은 고딕</vt:lpstr>
      <vt:lpstr>Source Sans Pro</vt:lpstr>
      <vt:lpstr>바탕</vt:lpstr>
      <vt:lpstr>나눔스퀘어 Bold</vt:lpstr>
      <vt:lpstr>SB 어그로 Medium</vt:lpstr>
      <vt:lpstr>Montserrat</vt:lpstr>
      <vt:lpstr>SB 어그로 Light</vt:lpstr>
      <vt:lpstr>Lato</vt:lpstr>
      <vt:lpstr>Arial</vt:lpstr>
      <vt:lpstr>Raleway</vt:lpstr>
      <vt:lpstr>나눔스퀘어_ac ExtraBold</vt:lpstr>
      <vt:lpstr>SB 어그로 Bold</vt:lpstr>
      <vt:lpstr>Josefin Slab Thin</vt:lpstr>
      <vt:lpstr>Electronic Circuit Style CV by Slidesgo</vt:lpstr>
      <vt:lpstr>자재관리(PDA) 개발 / 연구</vt:lpstr>
      <vt:lpstr>목적 및 필요성</vt:lpstr>
      <vt:lpstr>목적 및 필요성</vt:lpstr>
      <vt:lpstr>생산설비, 사람, 데이터의 가치사슬을 연결하는</vt:lpstr>
      <vt:lpstr>PowerPoint 프레젠테이션</vt:lpstr>
      <vt:lpstr>스마트팩토리 도입 후 성과</vt:lpstr>
      <vt:lpstr>스마트팩토리 도입 효과 분석</vt:lpstr>
      <vt:lpstr>스마트팩토리 도입 효과 분석</vt:lpstr>
      <vt:lpstr>스마트팩토리 도입 애로(우려) 사항</vt:lpstr>
      <vt:lpstr>스마트팩토리 도입의 우려점</vt:lpstr>
      <vt:lpstr>프로젝트의 목적 및 필요성</vt:lpstr>
      <vt:lpstr>내용 및 추진 방법</vt:lpstr>
      <vt:lpstr>기술문서 개요</vt:lpstr>
      <vt:lpstr>Use Case</vt:lpstr>
      <vt:lpstr>추진 일정</vt:lpstr>
      <vt:lpstr>추진 일정(1)</vt:lpstr>
      <vt:lpstr>추진 일정(2)</vt:lpstr>
      <vt:lpstr>추진 일정(3)</vt:lpstr>
      <vt:lpstr>추진 일정(4)</vt:lpstr>
      <vt:lpstr>효과 및 활용방안</vt:lpstr>
      <vt:lpstr>교육적 측면</vt:lpstr>
      <vt:lpstr>PowerPoint 프레젠테이션</vt:lpstr>
      <vt:lpstr>기업적 측면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자재관리(PDA) 개발 / 연구</dc:title>
  <cp:lastModifiedBy>권동영</cp:lastModifiedBy>
  <cp:revision>15</cp:revision>
  <dcterms:modified xsi:type="dcterms:W3CDTF">2021-09-07T11:03:30Z</dcterms:modified>
</cp:coreProperties>
</file>