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88" r:id="rId4"/>
    <p:sldId id="275" r:id="rId5"/>
    <p:sldId id="289" r:id="rId6"/>
    <p:sldId id="290" r:id="rId7"/>
    <p:sldId id="304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5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02" r:id="rId27"/>
    <p:sldId id="303" r:id="rId28"/>
    <p:sldId id="31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3BD"/>
    <a:srgbClr val="F2B194"/>
    <a:srgbClr val="A9BCC7"/>
    <a:srgbClr val="FFC000"/>
    <a:srgbClr val="413000"/>
    <a:srgbClr val="FEF8EF"/>
    <a:srgbClr val="F2F2F2"/>
    <a:srgbClr val="F7EFE7"/>
    <a:srgbClr val="F9DEA3"/>
    <a:srgbClr val="5E9EA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10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3AA773-2EE3-4A4B-BD7F-3A2DB13EB93E}"/>
              </a:ext>
            </a:extLst>
          </p:cNvPr>
          <p:cNvSpPr txBox="1"/>
          <p:nvPr userDrawn="1"/>
        </p:nvSpPr>
        <p:spPr>
          <a:xfrm>
            <a:off x="9756597" y="6588607"/>
            <a:ext cx="2444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배달의민족 도현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배달의민족 도현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배달의민족 도현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배달의민족 도현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배달의민족 도현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배달의민족 도현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E94DA-1AFF-4878-8CEB-B255445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748CD-C42F-4379-BA60-12342E3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4659B-4FE8-4FC3-A60B-33E3C5E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</a:defRPr>
            </a:lvl1pPr>
          </a:lstStyle>
          <a:p>
            <a:fld id="{51CEFB76-457A-4409-A8BD-7ACCA03B59D1}" type="datetimeFigureOut">
              <a:rPr lang="ko-KR" altLang="en-US" smtClean="0"/>
              <a:pPr/>
              <a:t>2022-02-09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E7DB0-1313-4122-9C73-F59E1A9E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599C3-8CD2-4289-B09D-A5B7BA93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</a:defRPr>
            </a:lvl1pPr>
          </a:lstStyle>
          <a:p>
            <a:fld id="{7455156A-E699-4781-9986-B47109370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hyperlink" Target="https://github.com/kimgoden/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imgoden.github.io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dacon.io/competitions/official/235866/codeshare/428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8781CC-0779-48ED-9B89-E54C7762D3F5}"/>
              </a:ext>
            </a:extLst>
          </p:cNvPr>
          <p:cNvSpPr/>
          <p:nvPr/>
        </p:nvSpPr>
        <p:spPr>
          <a:xfrm>
            <a:off x="-178" y="0"/>
            <a:ext cx="12192000" cy="6871503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4EDDE-9996-413D-B39C-8D0EC945055E}"/>
              </a:ext>
            </a:extLst>
          </p:cNvPr>
          <p:cNvSpPr txBox="1"/>
          <p:nvPr/>
        </p:nvSpPr>
        <p:spPr>
          <a:xfrm>
            <a:off x="295077" y="363890"/>
            <a:ext cx="56439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F9DEA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</a:t>
            </a:r>
            <a:r>
              <a:rPr lang="en-US" altLang="ko-KR" sz="6600" b="1" dirty="0">
                <a:solidFill>
                  <a:srgbClr val="A9BCC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r>
              <a:rPr lang="en-US" altLang="ko-KR" sz="6600" b="1" dirty="0">
                <a:solidFill>
                  <a:srgbClr val="F2B19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r>
              <a:rPr lang="en-US" altLang="ko-KR" sz="6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</a:t>
            </a:r>
            <a:r>
              <a:rPr lang="en-US" altLang="ko-KR" sz="6600" b="1" dirty="0">
                <a:solidFill>
                  <a:srgbClr val="CAC3B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</a:t>
            </a:r>
            <a:endParaRPr lang="ko-KR" altLang="en-US" sz="6600" b="1" dirty="0">
              <a:solidFill>
                <a:srgbClr val="CAC3B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1EE2C-D86C-4A3A-8511-A08CD593AFBB}"/>
              </a:ext>
            </a:extLst>
          </p:cNvPr>
          <p:cNvCxnSpPr/>
          <p:nvPr/>
        </p:nvCxnSpPr>
        <p:spPr>
          <a:xfrm>
            <a:off x="368968" y="1644281"/>
            <a:ext cx="118230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43F42F-B5A0-4AD7-9913-0D356AE82055}"/>
              </a:ext>
            </a:extLst>
          </p:cNvPr>
          <p:cNvSpPr txBox="1"/>
          <p:nvPr/>
        </p:nvSpPr>
        <p:spPr>
          <a:xfrm>
            <a:off x="289061" y="1244171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구직자를 위한 기업 트렌드 시각화 경진 대회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474E1-9289-465D-8DAF-3064230592E9}"/>
              </a:ext>
            </a:extLst>
          </p:cNvPr>
          <p:cNvSpPr txBox="1"/>
          <p:nvPr/>
        </p:nvSpPr>
        <p:spPr>
          <a:xfrm>
            <a:off x="9756597" y="6588607"/>
            <a:ext cx="2444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배달의민족 도현" panose="020B0600000101010101" pitchFamily="50" charset="-127"/>
              </a:rPr>
              <a:t>ⓒSaebyeol Yu.</a:t>
            </a:r>
            <a:r>
              <a:rPr lang="ko-KR" altLang="en-US" sz="900" dirty="0">
                <a:latin typeface="배달의민족 도현" panose="020B0600000101010101" pitchFamily="50" charset="-127"/>
              </a:rPr>
              <a:t> </a:t>
            </a:r>
            <a:r>
              <a:rPr lang="en-US" altLang="ko-KR" sz="900" dirty="0" err="1">
                <a:latin typeface="배달의민족 도현" panose="020B0600000101010101" pitchFamily="50" charset="-127"/>
              </a:rPr>
              <a:t>Saebyeol’s</a:t>
            </a:r>
            <a:r>
              <a:rPr lang="ko-KR" altLang="en-US" sz="900" dirty="0">
                <a:latin typeface="배달의민족 도현" panose="020B0600000101010101" pitchFamily="50" charset="-127"/>
              </a:rPr>
              <a:t> </a:t>
            </a:r>
            <a:r>
              <a:rPr lang="en-US" altLang="ko-KR" sz="900" dirty="0">
                <a:latin typeface="배달의민족 도현" panose="020B0600000101010101" pitchFamily="50" charset="-127"/>
              </a:rPr>
              <a:t>PowerPoint</a:t>
            </a:r>
            <a:endParaRPr lang="ko-KR" altLang="en-US" sz="900" dirty="0">
              <a:latin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0557C-C0D6-4DCC-B82E-5D4A6E6F5286}"/>
              </a:ext>
            </a:extLst>
          </p:cNvPr>
          <p:cNvSpPr/>
          <p:nvPr/>
        </p:nvSpPr>
        <p:spPr>
          <a:xfrm>
            <a:off x="6096000" y="0"/>
            <a:ext cx="609582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357929-3AC3-451D-A9A8-9139EDEA1317}"/>
              </a:ext>
            </a:extLst>
          </p:cNvPr>
          <p:cNvSpPr/>
          <p:nvPr/>
        </p:nvSpPr>
        <p:spPr>
          <a:xfrm>
            <a:off x="6766343" y="670343"/>
            <a:ext cx="5441699" cy="61876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C8AC2A-825A-4CEE-8F02-8A13C5FF4BFA}"/>
              </a:ext>
            </a:extLst>
          </p:cNvPr>
          <p:cNvSpPr/>
          <p:nvPr/>
        </p:nvSpPr>
        <p:spPr>
          <a:xfrm>
            <a:off x="7426482" y="1340686"/>
            <a:ext cx="4771356" cy="5517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B36299-B727-4979-964E-F503FF9FF71D}"/>
              </a:ext>
            </a:extLst>
          </p:cNvPr>
          <p:cNvSpPr/>
          <p:nvPr/>
        </p:nvSpPr>
        <p:spPr>
          <a:xfrm>
            <a:off x="8107029" y="2011029"/>
            <a:ext cx="4101013" cy="4846971"/>
          </a:xfrm>
          <a:prstGeom prst="rect">
            <a:avLst/>
          </a:prstGeom>
          <a:solidFill>
            <a:srgbClr val="F7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B4EC3-5FB5-4797-8C05-7547382F7021}"/>
              </a:ext>
            </a:extLst>
          </p:cNvPr>
          <p:cNvSpPr/>
          <p:nvPr/>
        </p:nvSpPr>
        <p:spPr>
          <a:xfrm>
            <a:off x="8777372" y="2681372"/>
            <a:ext cx="3430670" cy="41766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93764-B725-460F-BA53-AA9AE69564D8}"/>
              </a:ext>
            </a:extLst>
          </p:cNvPr>
          <p:cNvSpPr txBox="1"/>
          <p:nvPr/>
        </p:nvSpPr>
        <p:spPr>
          <a:xfrm>
            <a:off x="289061" y="1664697"/>
            <a:ext cx="30684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워크넷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오픈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활용한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채용공고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E1B4E5-D188-4999-8C53-CB9EF23B89C1}"/>
              </a:ext>
            </a:extLst>
          </p:cNvPr>
          <p:cNvSpPr txBox="1"/>
          <p:nvPr/>
        </p:nvSpPr>
        <p:spPr>
          <a:xfrm>
            <a:off x="295077" y="2949913"/>
            <a:ext cx="1838036" cy="369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김형준</a:t>
            </a:r>
          </a:p>
        </p:txBody>
      </p:sp>
    </p:spTree>
    <p:extLst>
      <p:ext uri="{BB962C8B-B14F-4D97-AF65-F5344CB8AC3E}">
        <p14:creationId xmlns:p14="http://schemas.microsoft.com/office/powerpoint/2010/main" val="27832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8021" y="0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507774-66F7-4763-8C5A-20218FA748F3}"/>
              </a:ext>
            </a:extLst>
          </p:cNvPr>
          <p:cNvSpPr/>
          <p:nvPr/>
        </p:nvSpPr>
        <p:spPr>
          <a:xfrm>
            <a:off x="288758" y="2014930"/>
            <a:ext cx="3618224" cy="4645216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준비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-1215" y="0"/>
            <a:ext cx="128337" cy="1203155"/>
          </a:xfrm>
          <a:prstGeom prst="rect">
            <a:avLst/>
          </a:prstGeom>
          <a:solidFill>
            <a:srgbClr val="F2B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031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 툴 선정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A65660-8EE1-41C5-9276-593ACBCB8226}"/>
              </a:ext>
            </a:extLst>
          </p:cNvPr>
          <p:cNvSpPr/>
          <p:nvPr/>
        </p:nvSpPr>
        <p:spPr>
          <a:xfrm>
            <a:off x="4332689" y="2042638"/>
            <a:ext cx="3618224" cy="4609930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6801B6-21B5-45FB-BCF2-0EAE2FF675FB}"/>
              </a:ext>
            </a:extLst>
          </p:cNvPr>
          <p:cNvSpPr/>
          <p:nvPr/>
        </p:nvSpPr>
        <p:spPr>
          <a:xfrm>
            <a:off x="8338840" y="2035057"/>
            <a:ext cx="3617009" cy="4645217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E1CE3EFC-CFC3-463F-88D1-ECC3BB2C5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90615"/>
              </p:ext>
            </p:extLst>
          </p:nvPr>
        </p:nvGraphicFramePr>
        <p:xfrm>
          <a:off x="685931" y="2173238"/>
          <a:ext cx="2833124" cy="402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6562">
                  <a:extLst>
                    <a:ext uri="{9D8B030D-6E8A-4147-A177-3AD203B41FA5}">
                      <a16:colId xmlns:a16="http://schemas.microsoft.com/office/drawing/2014/main" val="180647995"/>
                    </a:ext>
                  </a:extLst>
                </a:gridCol>
                <a:gridCol w="1416562">
                  <a:extLst>
                    <a:ext uri="{9D8B030D-6E8A-4147-A177-3AD203B41FA5}">
                      <a16:colId xmlns:a16="http://schemas.microsoft.com/office/drawing/2014/main" val="3859651263"/>
                    </a:ext>
                  </a:extLst>
                </a:gridCol>
              </a:tblGrid>
              <a:tr h="358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491803"/>
                  </a:ext>
                </a:extLst>
              </a:tr>
              <a:tr h="358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578047"/>
                  </a:ext>
                </a:extLst>
              </a:tr>
              <a:tr h="358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채용제목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971732"/>
                  </a:ext>
                </a:extLst>
              </a:tr>
              <a:tr h="358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임금형태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362479"/>
                  </a:ext>
                </a:extLst>
              </a:tr>
              <a:tr h="358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급여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772896"/>
                  </a:ext>
                </a:extLst>
              </a:tr>
              <a:tr h="358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근무지역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38420"/>
                  </a:ext>
                </a:extLst>
              </a:tr>
              <a:tr h="358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근무형태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378742"/>
                  </a:ext>
                </a:extLst>
              </a:tr>
              <a:tr h="358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최소학력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648644"/>
                  </a:ext>
                </a:extLst>
              </a:tr>
              <a:tr h="358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경력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267268"/>
                  </a:ext>
                </a:extLst>
              </a:tr>
              <a:tr h="358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등록일자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782249"/>
                  </a:ext>
                </a:extLst>
              </a:tr>
              <a:tr h="358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직종코드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3709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025E32E-DFBF-4098-A118-8CF382BBB5CD}"/>
              </a:ext>
            </a:extLst>
          </p:cNvPr>
          <p:cNvSpPr txBox="1"/>
          <p:nvPr/>
        </p:nvSpPr>
        <p:spPr>
          <a:xfrm>
            <a:off x="4453479" y="2373708"/>
            <a:ext cx="33580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급여 데이터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시급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일급 데이터 삭제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월급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연봉 환산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코드 타입 변환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매칭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Float -&gt; int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직종정보 데이터와 매칭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등록일자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Object -&gt; datetime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년도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월별 그룹화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지역별 그룹화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도시별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그룹화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DEF747D-FEE9-47A8-9909-E863F883FA1A}"/>
              </a:ext>
            </a:extLst>
          </p:cNvPr>
          <p:cNvSpPr/>
          <p:nvPr/>
        </p:nvSpPr>
        <p:spPr>
          <a:xfrm>
            <a:off x="4453479" y="2299066"/>
            <a:ext cx="3307839" cy="881152"/>
          </a:xfrm>
          <a:prstGeom prst="round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2FC2B89-B5D1-494E-B419-01A9FF7B498D}"/>
              </a:ext>
            </a:extLst>
          </p:cNvPr>
          <p:cNvSpPr/>
          <p:nvPr/>
        </p:nvSpPr>
        <p:spPr>
          <a:xfrm>
            <a:off x="4439625" y="3304911"/>
            <a:ext cx="3307839" cy="812799"/>
          </a:xfrm>
          <a:prstGeom prst="round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A8CBCB3-0FD6-4E90-835B-B666B9BCAD47}"/>
              </a:ext>
            </a:extLst>
          </p:cNvPr>
          <p:cNvSpPr/>
          <p:nvPr/>
        </p:nvSpPr>
        <p:spPr>
          <a:xfrm>
            <a:off x="4444245" y="4288576"/>
            <a:ext cx="3307839" cy="812799"/>
          </a:xfrm>
          <a:prstGeom prst="round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14A066A-6DB3-4F05-B5CB-E95A8E05F2E9}"/>
              </a:ext>
            </a:extLst>
          </p:cNvPr>
          <p:cNvSpPr/>
          <p:nvPr/>
        </p:nvSpPr>
        <p:spPr>
          <a:xfrm>
            <a:off x="3692100" y="3779978"/>
            <a:ext cx="905163" cy="812800"/>
          </a:xfrm>
          <a:prstGeom prst="rightArrow">
            <a:avLst/>
          </a:prstGeom>
          <a:solidFill>
            <a:srgbClr val="F2B19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611C855-AAEC-40C0-9E7C-092CAD3887B4}"/>
              </a:ext>
            </a:extLst>
          </p:cNvPr>
          <p:cNvSpPr/>
          <p:nvPr/>
        </p:nvSpPr>
        <p:spPr>
          <a:xfrm>
            <a:off x="7761318" y="3786729"/>
            <a:ext cx="905162" cy="812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DE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BC77B8C-BDD7-4216-99F3-363052A54493}"/>
              </a:ext>
            </a:extLst>
          </p:cNvPr>
          <p:cNvSpPr/>
          <p:nvPr/>
        </p:nvSpPr>
        <p:spPr>
          <a:xfrm>
            <a:off x="4439626" y="5226063"/>
            <a:ext cx="3307839" cy="812799"/>
          </a:xfrm>
          <a:prstGeom prst="round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420728-C1B6-4464-9E94-7B7EF1386FD3}"/>
              </a:ext>
            </a:extLst>
          </p:cNvPr>
          <p:cNvSpPr txBox="1"/>
          <p:nvPr/>
        </p:nvSpPr>
        <p:spPr>
          <a:xfrm>
            <a:off x="8389394" y="2367418"/>
            <a:ext cx="3617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체용제목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키워드 토큰화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 그룹화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Object -&gt; List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형태소 분리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특수문자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불용어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특정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미만 단어 삭제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불필요한 단어 삭제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CEBF08-D0FC-49D9-A0E8-1289C4363A5F}"/>
              </a:ext>
            </a:extLst>
          </p:cNvPr>
          <p:cNvSpPr txBox="1"/>
          <p:nvPr/>
        </p:nvSpPr>
        <p:spPr>
          <a:xfrm>
            <a:off x="8552364" y="5157756"/>
            <a:ext cx="3189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en-US" altLang="ko-KR" sz="1100" dirty="0" err="1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Konlpy</a:t>
            </a:r>
            <a:r>
              <a:rPr lang="ko-KR" altLang="en-US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패키지의 </a:t>
            </a:r>
            <a:r>
              <a:rPr lang="en-US" altLang="ko-KR" sz="1100" dirty="0" err="1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Komoran</a:t>
            </a:r>
            <a:r>
              <a:rPr lang="ko-KR" altLang="en-US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툴을 이용해 실행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72D085-6EEA-4684-9B84-ECF631368AC7}"/>
              </a:ext>
            </a:extLst>
          </p:cNvPr>
          <p:cNvSpPr/>
          <p:nvPr/>
        </p:nvSpPr>
        <p:spPr>
          <a:xfrm>
            <a:off x="288758" y="1421219"/>
            <a:ext cx="3618224" cy="60428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7746C-EA61-409A-89FB-35047990063C}"/>
              </a:ext>
            </a:extLst>
          </p:cNvPr>
          <p:cNvSpPr txBox="1"/>
          <p:nvPr/>
        </p:nvSpPr>
        <p:spPr>
          <a:xfrm>
            <a:off x="771521" y="1528723"/>
            <a:ext cx="265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채용공고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수집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37FF37A-63A7-411F-9CF0-217D6B955C9F}"/>
              </a:ext>
            </a:extLst>
          </p:cNvPr>
          <p:cNvSpPr/>
          <p:nvPr/>
        </p:nvSpPr>
        <p:spPr>
          <a:xfrm>
            <a:off x="8338840" y="1438356"/>
            <a:ext cx="3618224" cy="604280"/>
          </a:xfrm>
          <a:prstGeom prst="rect">
            <a:avLst/>
          </a:prstGeom>
          <a:solidFill>
            <a:srgbClr val="F2B19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47024-33DD-4F64-A634-7F7233D3110B}"/>
              </a:ext>
            </a:extLst>
          </p:cNvPr>
          <p:cNvSpPr/>
          <p:nvPr/>
        </p:nvSpPr>
        <p:spPr>
          <a:xfrm>
            <a:off x="4331474" y="1434922"/>
            <a:ext cx="3618224" cy="604280"/>
          </a:xfrm>
          <a:prstGeom prst="rect">
            <a:avLst/>
          </a:prstGeom>
          <a:solidFill>
            <a:srgbClr val="A9BCC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42475-DC12-48DE-A8D3-74056FAC5CDE}"/>
              </a:ext>
            </a:extLst>
          </p:cNvPr>
          <p:cNvSpPr txBox="1"/>
          <p:nvPr/>
        </p:nvSpPr>
        <p:spPr>
          <a:xfrm>
            <a:off x="4759749" y="1542517"/>
            <a:ext cx="2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1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64C7E9-13D9-4E77-B048-99B2F88CCD51}"/>
              </a:ext>
            </a:extLst>
          </p:cNvPr>
          <p:cNvSpPr txBox="1"/>
          <p:nvPr/>
        </p:nvSpPr>
        <p:spPr>
          <a:xfrm>
            <a:off x="8766506" y="1544502"/>
            <a:ext cx="276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2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7246F6-0C99-44BC-9185-434627C92155}"/>
              </a:ext>
            </a:extLst>
          </p:cNvPr>
          <p:cNvSpPr txBox="1"/>
          <p:nvPr/>
        </p:nvSpPr>
        <p:spPr>
          <a:xfrm>
            <a:off x="4691252" y="6163550"/>
            <a:ext cx="3189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시급</a:t>
            </a:r>
            <a:r>
              <a:rPr lang="en-US" altLang="ko-KR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일급 데이터의 경우 단순 아르바이트의 </a:t>
            </a:r>
            <a:br>
              <a:rPr lang="en-US" altLang="ko-KR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ko-KR" altLang="en-US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비중이 많아 일괄적으로 삭제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D39EF0-34FA-4224-AC63-20357B942324}"/>
              </a:ext>
            </a:extLst>
          </p:cNvPr>
          <p:cNvSpPr txBox="1"/>
          <p:nvPr/>
        </p:nvSpPr>
        <p:spPr>
          <a:xfrm>
            <a:off x="839113" y="6282695"/>
            <a:ext cx="3189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 기준일 </a:t>
            </a:r>
            <a:r>
              <a:rPr lang="en-US" altLang="ko-KR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2022</a:t>
            </a:r>
            <a:r>
              <a:rPr lang="ko-KR" altLang="en-US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r>
              <a:rPr lang="ko-KR" altLang="en-US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</a:t>
            </a:r>
            <a:r>
              <a:rPr lang="ko-KR" altLang="en-US" sz="11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 </a:t>
            </a:r>
          </a:p>
        </p:txBody>
      </p:sp>
    </p:spTree>
    <p:extLst>
      <p:ext uri="{BB962C8B-B14F-4D97-AF65-F5344CB8AC3E}">
        <p14:creationId xmlns:p14="http://schemas.microsoft.com/office/powerpoint/2010/main" val="24061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8021" y="0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준비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-1215" y="0"/>
            <a:ext cx="128337" cy="1203155"/>
          </a:xfrm>
          <a:prstGeom prst="rect">
            <a:avLst/>
          </a:prstGeom>
          <a:solidFill>
            <a:srgbClr val="F2B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031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 툴 선정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A6048B-DB22-49B6-BE61-330B3AD6014D}"/>
              </a:ext>
            </a:extLst>
          </p:cNvPr>
          <p:cNvSpPr/>
          <p:nvPr/>
        </p:nvSpPr>
        <p:spPr>
          <a:xfrm>
            <a:off x="7153738" y="1943584"/>
            <a:ext cx="4749503" cy="4050812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BE0021-A3CF-4D19-ADE4-F1FB7C5C7ACA}"/>
              </a:ext>
            </a:extLst>
          </p:cNvPr>
          <p:cNvSpPr/>
          <p:nvPr/>
        </p:nvSpPr>
        <p:spPr>
          <a:xfrm>
            <a:off x="498764" y="1403927"/>
            <a:ext cx="6003636" cy="5167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harts base - pyecharts">
            <a:extLst>
              <a:ext uri="{FF2B5EF4-FFF2-40B4-BE49-F238E27FC236}">
                <a16:creationId xmlns:a16="http://schemas.microsoft.com/office/drawing/2014/main" id="{857CF853-AB46-4D80-8FF0-7723C4EA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8" y="1510965"/>
            <a:ext cx="3664529" cy="23656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echarts学习笔记]——页面组件Page（顺序多图，将多个图将汇总到一个页面）_积一时之步，臻千里之遥程-CSDN博客_pyecharts 多图布局">
            <a:extLst>
              <a:ext uri="{FF2B5EF4-FFF2-40B4-BE49-F238E27FC236}">
                <a16:creationId xmlns:a16="http://schemas.microsoft.com/office/drawing/2014/main" id="{7F9D80D1-8A03-44A9-8BBB-FFED8347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8" y="3876584"/>
            <a:ext cx="5844311" cy="26277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werful Visualization Using Python: Pyecharts (Code Included) | by T Z J Y  | CodeX | Medium">
            <a:extLst>
              <a:ext uri="{FF2B5EF4-FFF2-40B4-BE49-F238E27FC236}">
                <a16:creationId xmlns:a16="http://schemas.microsoft.com/office/drawing/2014/main" id="{DDB9D47C-22A9-414A-9563-10E8CA263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7" y="1517504"/>
            <a:ext cx="2179782" cy="23590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45F3C-D64A-4930-AB8B-A9D489BEDA13}"/>
              </a:ext>
            </a:extLst>
          </p:cNvPr>
          <p:cNvSpPr txBox="1"/>
          <p:nvPr/>
        </p:nvSpPr>
        <p:spPr>
          <a:xfrm>
            <a:off x="7555345" y="2466104"/>
            <a:ext cx="4052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Pyecharts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반응형 시각화를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지원하는 라이브러리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별도의 상용 툴을 이용하지 않고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대시보드처럼 사용 가능</a:t>
            </a:r>
            <a:endParaRPr lang="en-US" altLang="ko-KR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이용자로 하여금 차트를 조절해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원하는 데이터에 접근 가능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커스터마이징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통해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디자인 가능</a:t>
            </a:r>
          </a:p>
        </p:txBody>
      </p:sp>
    </p:spTree>
    <p:extLst>
      <p:ext uri="{BB962C8B-B14F-4D97-AF65-F5344CB8AC3E}">
        <p14:creationId xmlns:p14="http://schemas.microsoft.com/office/powerpoint/2010/main" val="188985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F2A4E56-7B4F-4A45-9553-A8D8B2CBEE51}"/>
              </a:ext>
            </a:extLst>
          </p:cNvPr>
          <p:cNvSpPr/>
          <p:nvPr/>
        </p:nvSpPr>
        <p:spPr>
          <a:xfrm>
            <a:off x="8021" y="0"/>
            <a:ext cx="12192000" cy="6871503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FAD0A-28A4-42F7-9F87-6FE2AAEEA8DA}"/>
              </a:ext>
            </a:extLst>
          </p:cNvPr>
          <p:cNvSpPr txBox="1"/>
          <p:nvPr/>
        </p:nvSpPr>
        <p:spPr>
          <a:xfrm>
            <a:off x="5615738" y="2069430"/>
            <a:ext cx="9605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kumimoji="0" lang="ko-KR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50F87-7DBE-4EA1-98B5-22CC2EADA3A3}"/>
              </a:ext>
            </a:extLst>
          </p:cNvPr>
          <p:cNvSpPr txBox="1"/>
          <p:nvPr/>
        </p:nvSpPr>
        <p:spPr>
          <a:xfrm>
            <a:off x="3465094" y="3858561"/>
            <a:ext cx="5261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spc="-3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  <a:endParaRPr kumimoji="0" lang="ko-KR" altLang="en-US" sz="40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78AB19-E976-42AF-ACDF-2063193F9AAC}"/>
              </a:ext>
            </a:extLst>
          </p:cNvPr>
          <p:cNvCxnSpPr>
            <a:cxnSpLocks/>
          </p:cNvCxnSpPr>
          <p:nvPr/>
        </p:nvCxnSpPr>
        <p:spPr>
          <a:xfrm>
            <a:off x="4772526" y="51816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47EA3-9A15-40A3-A9EE-3DF796E80758}"/>
              </a:ext>
            </a:extLst>
          </p:cNvPr>
          <p:cNvCxnSpPr>
            <a:cxnSpLocks/>
          </p:cNvCxnSpPr>
          <p:nvPr/>
        </p:nvCxnSpPr>
        <p:spPr>
          <a:xfrm>
            <a:off x="4772526" y="16764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F32437-71A4-4B26-A739-F86181B1EBDB}"/>
              </a:ext>
            </a:extLst>
          </p:cNvPr>
          <p:cNvSpPr/>
          <p:nvPr/>
        </p:nvSpPr>
        <p:spPr>
          <a:xfrm>
            <a:off x="9721516" y="6384758"/>
            <a:ext cx="2470484" cy="473242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-412" y="-14561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C2F8BD-1D54-45FC-9C93-AC3FF1BA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5" y="1443791"/>
            <a:ext cx="6624515" cy="501314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CD96C57-8813-4800-9E7B-0BB70E95B06D}"/>
              </a:ext>
            </a:extLst>
          </p:cNvPr>
          <p:cNvSpPr/>
          <p:nvPr/>
        </p:nvSpPr>
        <p:spPr>
          <a:xfrm>
            <a:off x="7041444" y="1943584"/>
            <a:ext cx="4749503" cy="4050812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13390-B109-4639-99B3-F2B26E269BB1}"/>
              </a:ext>
            </a:extLst>
          </p:cNvPr>
          <p:cNvSpPr txBox="1"/>
          <p:nvPr/>
        </p:nvSpPr>
        <p:spPr>
          <a:xfrm>
            <a:off x="7481363" y="2814828"/>
            <a:ext cx="4146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전처리가 후 총 채용공고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97,899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12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11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월의 경우 데이터 수집 기준일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 당시 많은 채용공고가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채용마감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되었다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EE1577-FFCC-498A-8BB9-BC3E52A0B056}"/>
              </a:ext>
            </a:extLst>
          </p:cNvPr>
          <p:cNvSpPr/>
          <p:nvPr/>
        </p:nvSpPr>
        <p:spPr>
          <a:xfrm>
            <a:off x="288758" y="1307769"/>
            <a:ext cx="2414883" cy="406391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월별 채용공고 비교</a:t>
            </a:r>
          </a:p>
        </p:txBody>
      </p:sp>
    </p:spTree>
    <p:extLst>
      <p:ext uri="{BB962C8B-B14F-4D97-AF65-F5344CB8AC3E}">
        <p14:creationId xmlns:p14="http://schemas.microsoft.com/office/powerpoint/2010/main" val="232185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-1215" y="0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F2E74D-8F54-4E38-8ECC-74B7ED5E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77" y="1510965"/>
            <a:ext cx="6494744" cy="483510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15B533-FFD5-436F-A8D6-8B5023C5672D}"/>
              </a:ext>
            </a:extLst>
          </p:cNvPr>
          <p:cNvSpPr/>
          <p:nvPr/>
        </p:nvSpPr>
        <p:spPr>
          <a:xfrm>
            <a:off x="7041444" y="1943584"/>
            <a:ext cx="4749503" cy="4050812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C0E4E-1965-42F3-AFBE-B196EB24A121}"/>
              </a:ext>
            </a:extLst>
          </p:cNvPr>
          <p:cNvSpPr txBox="1"/>
          <p:nvPr/>
        </p:nvSpPr>
        <p:spPr>
          <a:xfrm>
            <a:off x="7342752" y="3189855"/>
            <a:ext cx="4146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워크넷의 경우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중소기업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비중이 </a:t>
            </a:r>
            <a:r>
              <a:rPr lang="ko-KR" altLang="en-US" dirty="0" err="1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높고외국계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기업의 비중이 낮다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경기도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많은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공업단지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중소기업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분포되어 있는 지역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F49D75-7852-46DA-AD7C-B63D58CA9D0D}"/>
              </a:ext>
            </a:extLst>
          </p:cNvPr>
          <p:cNvSpPr/>
          <p:nvPr/>
        </p:nvSpPr>
        <p:spPr>
          <a:xfrm>
            <a:off x="288758" y="1307769"/>
            <a:ext cx="2414883" cy="406391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지역별 채용공고 비교</a:t>
            </a:r>
          </a:p>
        </p:txBody>
      </p:sp>
    </p:spTree>
    <p:extLst>
      <p:ext uri="{BB962C8B-B14F-4D97-AF65-F5344CB8AC3E}">
        <p14:creationId xmlns:p14="http://schemas.microsoft.com/office/powerpoint/2010/main" val="37586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-1215" y="-13503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F8104B-C95B-4A1B-9B9E-D6637B68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1" y="1353686"/>
            <a:ext cx="6306984" cy="45049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59682C-2F43-4392-8497-D3F17C114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642" y="1385771"/>
            <a:ext cx="4940968" cy="450495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9741C65-AD90-4942-A15A-1A063423F451}"/>
              </a:ext>
            </a:extLst>
          </p:cNvPr>
          <p:cNvSpPr/>
          <p:nvPr/>
        </p:nvSpPr>
        <p:spPr>
          <a:xfrm>
            <a:off x="2959768" y="5858641"/>
            <a:ext cx="5927557" cy="775501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21583-F6C1-4E35-8031-F38FAB32CF14}"/>
              </a:ext>
            </a:extLst>
          </p:cNvPr>
          <p:cNvSpPr txBox="1"/>
          <p:nvPr/>
        </p:nvSpPr>
        <p:spPr>
          <a:xfrm>
            <a:off x="3168316" y="5984160"/>
            <a:ext cx="556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경력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학력 모두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학력무관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관계없음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높음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i="0" dirty="0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Default</a:t>
            </a:r>
            <a:r>
              <a:rPr lang="en-US" altLang="ko-KR" b="0" i="0" dirty="0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value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설정으로 인한 결과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6D9765-6366-4311-B9BD-02245FC98F73}"/>
              </a:ext>
            </a:extLst>
          </p:cNvPr>
          <p:cNvSpPr/>
          <p:nvPr/>
        </p:nvSpPr>
        <p:spPr>
          <a:xfrm>
            <a:off x="157984" y="1235008"/>
            <a:ext cx="2414883" cy="406391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 학력별 채용공고 비교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0BE396-4DB6-484B-914F-972DA6EC9C7B}"/>
              </a:ext>
            </a:extLst>
          </p:cNvPr>
          <p:cNvSpPr/>
          <p:nvPr/>
        </p:nvSpPr>
        <p:spPr>
          <a:xfrm>
            <a:off x="6320043" y="1235008"/>
            <a:ext cx="2414883" cy="406391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 </a:t>
            </a:r>
            <a:r>
              <a:rPr lang="ko-KR" altLang="en-US" sz="1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경력별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채용공고 비교</a:t>
            </a:r>
          </a:p>
        </p:txBody>
      </p:sp>
    </p:spTree>
    <p:extLst>
      <p:ext uri="{BB962C8B-B14F-4D97-AF65-F5344CB8AC3E}">
        <p14:creationId xmlns:p14="http://schemas.microsoft.com/office/powerpoint/2010/main" val="17750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2" y="0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84092-09EA-4DC1-926D-8AB8EBDA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4" y="1629855"/>
            <a:ext cx="5708984" cy="48934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B38417-7E53-4ED0-AE0B-96876B06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36" y="1479995"/>
            <a:ext cx="2727159" cy="353056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D161C0-DAC9-4B14-8C33-C1F0F75664A6}"/>
              </a:ext>
            </a:extLst>
          </p:cNvPr>
          <p:cNvCxnSpPr>
            <a:cxnSpLocks/>
          </p:cNvCxnSpPr>
          <p:nvPr/>
        </p:nvCxnSpPr>
        <p:spPr>
          <a:xfrm flipH="1" flipV="1">
            <a:off x="1742027" y="3029527"/>
            <a:ext cx="2783791" cy="67425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5C95B370-F071-465C-9C2C-5DC12ED589BB}"/>
              </a:ext>
            </a:extLst>
          </p:cNvPr>
          <p:cNvSpPr/>
          <p:nvPr/>
        </p:nvSpPr>
        <p:spPr>
          <a:xfrm>
            <a:off x="822036" y="2717623"/>
            <a:ext cx="919991" cy="847613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D990235-7B0F-45AE-B5C1-0EB18A03D619}"/>
              </a:ext>
            </a:extLst>
          </p:cNvPr>
          <p:cNvSpPr/>
          <p:nvPr/>
        </p:nvSpPr>
        <p:spPr>
          <a:xfrm>
            <a:off x="7531769" y="1942266"/>
            <a:ext cx="4403557" cy="4050812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432C19-D67E-489B-B37D-CB98804EA4F3}"/>
              </a:ext>
            </a:extLst>
          </p:cNvPr>
          <p:cNvSpPr txBox="1"/>
          <p:nvPr/>
        </p:nvSpPr>
        <p:spPr>
          <a:xfrm>
            <a:off x="8210760" y="2451456"/>
            <a:ext cx="4146885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경영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금융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관광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숙박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케어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금속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재료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영업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운수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CB59FC-5790-4404-A18D-4000381D91F2}"/>
              </a:ext>
            </a:extLst>
          </p:cNvPr>
          <p:cNvSpPr txBox="1"/>
          <p:nvPr/>
        </p:nvSpPr>
        <p:spPr>
          <a:xfrm>
            <a:off x="7993029" y="2213784"/>
            <a:ext cx="384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월별 </a:t>
            </a:r>
            <a:r>
              <a:rPr lang="ko-KR" altLang="en-US" b="1" dirty="0" err="1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직종군</a:t>
            </a:r>
            <a:r>
              <a:rPr lang="ko-KR" altLang="en-US" b="1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TOP5</a:t>
            </a:r>
            <a:endParaRPr lang="ko-KR" altLang="en-US" b="1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46AD83-676C-4D59-B664-13D9D806976F}"/>
              </a:ext>
            </a:extLst>
          </p:cNvPr>
          <p:cNvSpPr txBox="1"/>
          <p:nvPr/>
        </p:nvSpPr>
        <p:spPr>
          <a:xfrm>
            <a:off x="7811685" y="4824328"/>
            <a:ext cx="384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dirty="0" err="1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스타트업과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대기업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주로 분포된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/IT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비중이 매우 낮음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572D6C-D3F7-4023-8A98-3332B7A7EE4E}"/>
              </a:ext>
            </a:extLst>
          </p:cNvPr>
          <p:cNvSpPr/>
          <p:nvPr/>
        </p:nvSpPr>
        <p:spPr>
          <a:xfrm>
            <a:off x="288758" y="1503790"/>
            <a:ext cx="2284109" cy="406391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월별 </a:t>
            </a:r>
            <a:r>
              <a:rPr lang="ko-KR" altLang="en-US" sz="1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직종군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채용공고 비교</a:t>
            </a:r>
          </a:p>
        </p:txBody>
      </p:sp>
    </p:spTree>
    <p:extLst>
      <p:ext uri="{BB962C8B-B14F-4D97-AF65-F5344CB8AC3E}">
        <p14:creationId xmlns:p14="http://schemas.microsoft.com/office/powerpoint/2010/main" val="197924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-484" y="-13503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4B48F6-3E8D-43F4-A10D-BF593FD82AE0}"/>
              </a:ext>
            </a:extLst>
          </p:cNvPr>
          <p:cNvSpPr/>
          <p:nvPr/>
        </p:nvSpPr>
        <p:spPr>
          <a:xfrm>
            <a:off x="128337" y="1241409"/>
            <a:ext cx="7726920" cy="148938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77CA92F-433D-4CF2-86F1-A80FB8D2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7" y="1696519"/>
            <a:ext cx="6378343" cy="50331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09CDF2-2E64-44E6-8169-7B224D57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9" y="1416745"/>
            <a:ext cx="5331085" cy="31747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6FEC1A-D16B-4058-B28F-11EBA3D8FC26}"/>
              </a:ext>
            </a:extLst>
          </p:cNvPr>
          <p:cNvSpPr/>
          <p:nvPr/>
        </p:nvSpPr>
        <p:spPr>
          <a:xfrm>
            <a:off x="146079" y="1390347"/>
            <a:ext cx="5137121" cy="4571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6C689FB-E1EB-4996-80A9-163CD29D5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236" y="1769898"/>
            <a:ext cx="3891411" cy="359516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3D3998-2CE4-487A-8CA7-3BFAB2672CF8}"/>
              </a:ext>
            </a:extLst>
          </p:cNvPr>
          <p:cNvCxnSpPr>
            <a:cxnSpLocks/>
            <a:stCxn id="17" idx="1"/>
            <a:endCxn id="28" idx="7"/>
          </p:cNvCxnSpPr>
          <p:nvPr/>
        </p:nvCxnSpPr>
        <p:spPr>
          <a:xfrm flipH="1">
            <a:off x="2469296" y="3567479"/>
            <a:ext cx="2111940" cy="105421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01527381-B8AA-4693-B197-FDC86CC9E4B2}"/>
              </a:ext>
            </a:extLst>
          </p:cNvPr>
          <p:cNvSpPr/>
          <p:nvPr/>
        </p:nvSpPr>
        <p:spPr>
          <a:xfrm>
            <a:off x="853131" y="4353869"/>
            <a:ext cx="1893455" cy="1828792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24E0024-8875-4D07-8C53-4A56D626FD4B}"/>
              </a:ext>
            </a:extLst>
          </p:cNvPr>
          <p:cNvSpPr/>
          <p:nvPr/>
        </p:nvSpPr>
        <p:spPr>
          <a:xfrm>
            <a:off x="8663709" y="1769899"/>
            <a:ext cx="3271617" cy="4547768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9F73D-9DB8-4AB1-A114-CB49F77460FB}"/>
              </a:ext>
            </a:extLst>
          </p:cNvPr>
          <p:cNvSpPr txBox="1"/>
          <p:nvPr/>
        </p:nvSpPr>
        <p:spPr>
          <a:xfrm>
            <a:off x="8767259" y="2751121"/>
            <a:ext cx="3223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대부분 항목에서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경력무관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우세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경영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사무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금융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b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미용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관광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숙박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경비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케어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가장 우세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공학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/IT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b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유일하게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경력 우세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CB475A-8DFD-44F0-9241-0976B2881E3C}"/>
              </a:ext>
            </a:extLst>
          </p:cNvPr>
          <p:cNvSpPr/>
          <p:nvPr/>
        </p:nvSpPr>
        <p:spPr>
          <a:xfrm>
            <a:off x="30895" y="1345991"/>
            <a:ext cx="2077779" cy="406391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직군별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요구 경력 비교</a:t>
            </a:r>
          </a:p>
        </p:txBody>
      </p:sp>
    </p:spTree>
    <p:extLst>
      <p:ext uri="{BB962C8B-B14F-4D97-AF65-F5344CB8AC3E}">
        <p14:creationId xmlns:p14="http://schemas.microsoft.com/office/powerpoint/2010/main" val="21673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-484" y="-13503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4B48F6-3E8D-43F4-A10D-BF593FD82AE0}"/>
              </a:ext>
            </a:extLst>
          </p:cNvPr>
          <p:cNvSpPr/>
          <p:nvPr/>
        </p:nvSpPr>
        <p:spPr>
          <a:xfrm>
            <a:off x="128337" y="1241409"/>
            <a:ext cx="7726920" cy="148938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6FEC1A-D16B-4058-B28F-11EBA3D8FC26}"/>
              </a:ext>
            </a:extLst>
          </p:cNvPr>
          <p:cNvSpPr/>
          <p:nvPr/>
        </p:nvSpPr>
        <p:spPr>
          <a:xfrm>
            <a:off x="146079" y="1390347"/>
            <a:ext cx="5137121" cy="4571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3D3998-2CE4-487A-8CA7-3BFAB2672CF8}"/>
              </a:ext>
            </a:extLst>
          </p:cNvPr>
          <p:cNvCxnSpPr>
            <a:cxnSpLocks/>
          </p:cNvCxnSpPr>
          <p:nvPr/>
        </p:nvCxnSpPr>
        <p:spPr>
          <a:xfrm flipH="1">
            <a:off x="3288145" y="3378408"/>
            <a:ext cx="1702394" cy="82413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01527381-B8AA-4693-B197-FDC86CC9E4B2}"/>
              </a:ext>
            </a:extLst>
          </p:cNvPr>
          <p:cNvSpPr/>
          <p:nvPr/>
        </p:nvSpPr>
        <p:spPr>
          <a:xfrm>
            <a:off x="572654" y="3622653"/>
            <a:ext cx="2957892" cy="2695017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24E0024-8875-4D07-8C53-4A56D626FD4B}"/>
              </a:ext>
            </a:extLst>
          </p:cNvPr>
          <p:cNvSpPr/>
          <p:nvPr/>
        </p:nvSpPr>
        <p:spPr>
          <a:xfrm>
            <a:off x="8528959" y="1769899"/>
            <a:ext cx="3406367" cy="4547768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70836F-DBEB-47BA-9536-33623331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0" y="1765449"/>
            <a:ext cx="6088465" cy="49561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40237C-A5AE-4CFC-96A9-D2792BED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9" y="1443955"/>
            <a:ext cx="3958035" cy="3214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3EDAB1-6AD4-4BCA-939B-559E76261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178" y="1427290"/>
            <a:ext cx="3876734" cy="3968343"/>
          </a:xfrm>
          <a:prstGeom prst="rect">
            <a:avLst/>
          </a:prstGeom>
          <a:solidFill>
            <a:srgbClr val="FFFFFF">
              <a:shade val="85000"/>
            </a:srgbClr>
          </a:solidFill>
          <a:ln w="34925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C2D3A5A-81AE-44C5-92D7-4999B05CC654}"/>
              </a:ext>
            </a:extLst>
          </p:cNvPr>
          <p:cNvCxnSpPr>
            <a:cxnSpLocks/>
            <a:stCxn id="14" idx="1"/>
            <a:endCxn id="26" idx="7"/>
          </p:cNvCxnSpPr>
          <p:nvPr/>
        </p:nvCxnSpPr>
        <p:spPr>
          <a:xfrm flipH="1">
            <a:off x="2469296" y="3411462"/>
            <a:ext cx="1826882" cy="121022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1DBFCCF-55C7-4AC7-A3DC-E992988259B3}"/>
              </a:ext>
            </a:extLst>
          </p:cNvPr>
          <p:cNvSpPr/>
          <p:nvPr/>
        </p:nvSpPr>
        <p:spPr>
          <a:xfrm>
            <a:off x="853131" y="4353869"/>
            <a:ext cx="1893455" cy="1828792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4641E2-A6E3-4939-B0E2-8161CC5C637C}"/>
              </a:ext>
            </a:extLst>
          </p:cNvPr>
          <p:cNvSpPr txBox="1"/>
          <p:nvPr/>
        </p:nvSpPr>
        <p:spPr>
          <a:xfrm>
            <a:off x="8767259" y="2751121"/>
            <a:ext cx="3223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대부분 항목에서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학력무관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우세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건설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채굴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b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미용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관광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숙박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경비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케어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가장 우세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교육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법률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복지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행정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군인 </a:t>
            </a:r>
            <a:b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유일하게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고졸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항목 우세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AF3E29-4317-4C1F-BF36-8E94EEA36CF8}"/>
              </a:ext>
            </a:extLst>
          </p:cNvPr>
          <p:cNvSpPr/>
          <p:nvPr/>
        </p:nvSpPr>
        <p:spPr>
          <a:xfrm>
            <a:off x="30895" y="1345991"/>
            <a:ext cx="2077779" cy="406391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직군별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요구 학력 비교</a:t>
            </a:r>
          </a:p>
        </p:txBody>
      </p:sp>
    </p:spTree>
    <p:extLst>
      <p:ext uri="{BB962C8B-B14F-4D97-AF65-F5344CB8AC3E}">
        <p14:creationId xmlns:p14="http://schemas.microsoft.com/office/powerpoint/2010/main" val="13159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-484" y="-13503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#IT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4B48F6-3E8D-43F4-A10D-BF593FD82AE0}"/>
              </a:ext>
            </a:extLst>
          </p:cNvPr>
          <p:cNvSpPr/>
          <p:nvPr/>
        </p:nvSpPr>
        <p:spPr>
          <a:xfrm>
            <a:off x="128337" y="1241409"/>
            <a:ext cx="7726920" cy="148938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6FEC1A-D16B-4058-B28F-11EBA3D8FC26}"/>
              </a:ext>
            </a:extLst>
          </p:cNvPr>
          <p:cNvSpPr/>
          <p:nvPr/>
        </p:nvSpPr>
        <p:spPr>
          <a:xfrm>
            <a:off x="146079" y="1390347"/>
            <a:ext cx="5137121" cy="4571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24E0024-8875-4D07-8C53-4A56D626FD4B}"/>
              </a:ext>
            </a:extLst>
          </p:cNvPr>
          <p:cNvSpPr/>
          <p:nvPr/>
        </p:nvSpPr>
        <p:spPr>
          <a:xfrm>
            <a:off x="7352145" y="1769899"/>
            <a:ext cx="4583181" cy="4547768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4641E2-A6E3-4939-B0E2-8161CC5C637C}"/>
              </a:ext>
            </a:extLst>
          </p:cNvPr>
          <p:cNvSpPr txBox="1"/>
          <p:nvPr/>
        </p:nvSpPr>
        <p:spPr>
          <a:xfrm>
            <a:off x="7739185" y="2393241"/>
            <a:ext cx="3556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공학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높은 수준 급여 조건 제시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교육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법률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복지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행정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군인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낮은 수준 급여 조건 제시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평균적으로 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2700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수준의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연봉을 제시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C1FAD-51B3-42D2-B28D-42502954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1" y="1400798"/>
            <a:ext cx="6986864" cy="53208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B5DCBE3-7656-4616-8173-44C54A5AA2CD}"/>
              </a:ext>
            </a:extLst>
          </p:cNvPr>
          <p:cNvSpPr txBox="1"/>
          <p:nvPr/>
        </p:nvSpPr>
        <p:spPr>
          <a:xfrm>
            <a:off x="7976127" y="4863285"/>
            <a:ext cx="3335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 </a:t>
            </a:r>
            <a:r>
              <a:rPr lang="ko-KR" altLang="en-US" sz="1200" b="1" i="0" dirty="0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급여 데이터 중 범위로 지정된 </a:t>
            </a:r>
            <a:r>
              <a:rPr lang="ko-KR" altLang="en-US" sz="1200" b="1" i="0" dirty="0" err="1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급여값의</a:t>
            </a:r>
            <a:r>
              <a:rPr lang="ko-KR" altLang="en-US" sz="1200" b="1" i="0" dirty="0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경우 가장 낮은 값을 기준으로 분석</a:t>
            </a:r>
            <a:endParaRPr lang="ko-KR" altLang="en-US" sz="12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A4C82E-0080-4F52-A74C-0CACE4A0D66E}"/>
              </a:ext>
            </a:extLst>
          </p:cNvPr>
          <p:cNvSpPr/>
          <p:nvPr/>
        </p:nvSpPr>
        <p:spPr>
          <a:xfrm>
            <a:off x="35729" y="1339445"/>
            <a:ext cx="2077779" cy="406391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직군별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평균 연봉 비교</a:t>
            </a:r>
          </a:p>
        </p:txBody>
      </p:sp>
    </p:spTree>
    <p:extLst>
      <p:ext uri="{BB962C8B-B14F-4D97-AF65-F5344CB8AC3E}">
        <p14:creationId xmlns:p14="http://schemas.microsoft.com/office/powerpoint/2010/main" val="70259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E4B545-F9F4-475E-927F-C0A29C856AFA}"/>
              </a:ext>
            </a:extLst>
          </p:cNvPr>
          <p:cNvSpPr/>
          <p:nvPr/>
        </p:nvSpPr>
        <p:spPr>
          <a:xfrm>
            <a:off x="8021" y="0"/>
            <a:ext cx="12192000" cy="6871503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EC423-56E3-4399-87FE-B49D17E1979C}"/>
              </a:ext>
            </a:extLst>
          </p:cNvPr>
          <p:cNvSpPr txBox="1"/>
          <p:nvPr/>
        </p:nvSpPr>
        <p:spPr>
          <a:xfrm>
            <a:off x="6467744" y="304800"/>
            <a:ext cx="1274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CC8B8-666D-4802-97AF-3A8CAD01CBA3}"/>
              </a:ext>
            </a:extLst>
          </p:cNvPr>
          <p:cNvCxnSpPr>
            <a:cxnSpLocks/>
          </p:cNvCxnSpPr>
          <p:nvPr/>
        </p:nvCxnSpPr>
        <p:spPr>
          <a:xfrm>
            <a:off x="6096000" y="1179061"/>
            <a:ext cx="54854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D61575-2792-4180-AB12-6316A8E3FB6A}"/>
              </a:ext>
            </a:extLst>
          </p:cNvPr>
          <p:cNvGrpSpPr/>
          <p:nvPr/>
        </p:nvGrpSpPr>
        <p:grpSpPr>
          <a:xfrm>
            <a:off x="7053802" y="1251814"/>
            <a:ext cx="1761335" cy="646331"/>
            <a:chOff x="7069844" y="1558845"/>
            <a:chExt cx="1584534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49552F-690A-4963-9D94-DD5D26B050E4}"/>
                </a:ext>
              </a:extLst>
            </p:cNvPr>
            <p:cNvSpPr txBox="1"/>
            <p:nvPr/>
          </p:nvSpPr>
          <p:spPr>
            <a:xfrm>
              <a:off x="7069844" y="1558845"/>
              <a:ext cx="2857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E473A-F32E-4009-9CED-4EEC4220DE69}"/>
                </a:ext>
              </a:extLst>
            </p:cNvPr>
            <p:cNvSpPr txBox="1"/>
            <p:nvPr/>
          </p:nvSpPr>
          <p:spPr>
            <a:xfrm>
              <a:off x="7780421" y="1620400"/>
              <a:ext cx="873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서론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118589-0A54-41ED-831F-E7049D103856}"/>
              </a:ext>
            </a:extLst>
          </p:cNvPr>
          <p:cNvGrpSpPr/>
          <p:nvPr/>
        </p:nvGrpSpPr>
        <p:grpSpPr>
          <a:xfrm>
            <a:off x="7053806" y="2764596"/>
            <a:ext cx="2683752" cy="646331"/>
            <a:chOff x="7069844" y="1558845"/>
            <a:chExt cx="236212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8DE8F8-A742-4759-A36D-A74A02B66093}"/>
                </a:ext>
              </a:extLst>
            </p:cNvPr>
            <p:cNvSpPr txBox="1"/>
            <p:nvPr/>
          </p:nvSpPr>
          <p:spPr>
            <a:xfrm>
              <a:off x="7069844" y="1558845"/>
              <a:ext cx="314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FEA1B9-D49E-40C9-916B-D823B705149C}"/>
                </a:ext>
              </a:extLst>
            </p:cNvPr>
            <p:cNvSpPr txBox="1"/>
            <p:nvPr/>
          </p:nvSpPr>
          <p:spPr>
            <a:xfrm>
              <a:off x="7753306" y="1620400"/>
              <a:ext cx="1678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 준비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5C933E-5CF3-4392-AC1C-7EDD5521A806}"/>
              </a:ext>
            </a:extLst>
          </p:cNvPr>
          <p:cNvGrpSpPr/>
          <p:nvPr/>
        </p:nvGrpSpPr>
        <p:grpSpPr>
          <a:xfrm>
            <a:off x="7053802" y="4269357"/>
            <a:ext cx="3237209" cy="646331"/>
            <a:chOff x="7069844" y="1558845"/>
            <a:chExt cx="2876261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1B3E57-6A5D-4FA0-BC7E-975D2E8CCC62}"/>
                </a:ext>
              </a:extLst>
            </p:cNvPr>
            <p:cNvSpPr txBox="1"/>
            <p:nvPr/>
          </p:nvSpPr>
          <p:spPr>
            <a:xfrm>
              <a:off x="7069844" y="1558845"/>
              <a:ext cx="31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AB7E2-0D93-4A31-82B5-0F41F83D4402}"/>
                </a:ext>
              </a:extLst>
            </p:cNvPr>
            <p:cNvSpPr txBox="1"/>
            <p:nvPr/>
          </p:nvSpPr>
          <p:spPr>
            <a:xfrm>
              <a:off x="7780421" y="1620400"/>
              <a:ext cx="2165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분석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E792CEB-71C0-4C5F-B944-8BDD88A2FEC8}"/>
              </a:ext>
            </a:extLst>
          </p:cNvPr>
          <p:cNvGrpSpPr/>
          <p:nvPr/>
        </p:nvGrpSpPr>
        <p:grpSpPr>
          <a:xfrm>
            <a:off x="7053801" y="5566645"/>
            <a:ext cx="2499273" cy="646331"/>
            <a:chOff x="7069844" y="1558845"/>
            <a:chExt cx="2108717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54B463-297D-4942-8BB6-F75D662AFE25}"/>
                </a:ext>
              </a:extLst>
            </p:cNvPr>
            <p:cNvSpPr txBox="1"/>
            <p:nvPr/>
          </p:nvSpPr>
          <p:spPr>
            <a:xfrm>
              <a:off x="7069844" y="1558845"/>
              <a:ext cx="32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B09E00-E3EB-4694-BE92-C5DB3E302C7A}"/>
                </a:ext>
              </a:extLst>
            </p:cNvPr>
            <p:cNvSpPr txBox="1"/>
            <p:nvPr/>
          </p:nvSpPr>
          <p:spPr>
            <a:xfrm>
              <a:off x="7780421" y="1620400"/>
              <a:ext cx="13981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마치며</a:t>
              </a:r>
              <a:r>
                <a:rPr lang="en-US" altLang="ko-KR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..</a:t>
              </a:r>
              <a:endPara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1030" name="Picture 6" descr="스타트업 이색채용">
            <a:extLst>
              <a:ext uri="{FF2B5EF4-FFF2-40B4-BE49-F238E27FC236}">
                <a16:creationId xmlns:a16="http://schemas.microsoft.com/office/drawing/2014/main" id="{13A3B0F7-0F30-40AA-97CE-34665B7BC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256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8406185-E8D7-4ACC-86F8-C70384E47CA6}"/>
              </a:ext>
            </a:extLst>
          </p:cNvPr>
          <p:cNvSpPr/>
          <p:nvPr/>
        </p:nvSpPr>
        <p:spPr>
          <a:xfrm>
            <a:off x="9553074" y="6408821"/>
            <a:ext cx="2638926" cy="449174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837C0-52A8-4D1B-96C8-9058ED31E889}"/>
              </a:ext>
            </a:extLst>
          </p:cNvPr>
          <p:cNvSpPr txBox="1"/>
          <p:nvPr/>
        </p:nvSpPr>
        <p:spPr>
          <a:xfrm>
            <a:off x="7105096" y="1851740"/>
            <a:ext cx="460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대회 개요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방향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7CA251-8DB7-41BD-B569-3CB19B7C0328}"/>
              </a:ext>
            </a:extLst>
          </p:cNvPr>
          <p:cNvSpPr txBox="1"/>
          <p:nvPr/>
        </p:nvSpPr>
        <p:spPr>
          <a:xfrm>
            <a:off x="7105098" y="3349100"/>
            <a:ext cx="460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 툴 선정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14FD75-C983-456A-8C10-CFB1EFD33BA1}"/>
              </a:ext>
            </a:extLst>
          </p:cNvPr>
          <p:cNvSpPr txBox="1"/>
          <p:nvPr/>
        </p:nvSpPr>
        <p:spPr>
          <a:xfrm>
            <a:off x="7105097" y="4890087"/>
            <a:ext cx="460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C223FF-B21B-4720-9CF7-BBC739FAEF5A}"/>
              </a:ext>
            </a:extLst>
          </p:cNvPr>
          <p:cNvSpPr/>
          <p:nvPr/>
        </p:nvSpPr>
        <p:spPr>
          <a:xfrm>
            <a:off x="6672571" y="1342690"/>
            <a:ext cx="381229" cy="419425"/>
          </a:xfrm>
          <a:prstGeom prst="rect">
            <a:avLst/>
          </a:prstGeom>
          <a:solidFill>
            <a:srgbClr val="CAC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4C768E-3345-4CFC-8D5D-D6312F01F76E}"/>
              </a:ext>
            </a:extLst>
          </p:cNvPr>
          <p:cNvSpPr/>
          <p:nvPr/>
        </p:nvSpPr>
        <p:spPr>
          <a:xfrm>
            <a:off x="6653595" y="2878048"/>
            <a:ext cx="381229" cy="419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BC7D65-6E1C-45BE-BD53-F662BB79ADB8}"/>
              </a:ext>
            </a:extLst>
          </p:cNvPr>
          <p:cNvSpPr/>
          <p:nvPr/>
        </p:nvSpPr>
        <p:spPr>
          <a:xfrm>
            <a:off x="6663605" y="4335742"/>
            <a:ext cx="381229" cy="41942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D733D8-5E02-4F45-8B8F-F2038F2A7768}"/>
              </a:ext>
            </a:extLst>
          </p:cNvPr>
          <p:cNvSpPr/>
          <p:nvPr/>
        </p:nvSpPr>
        <p:spPr>
          <a:xfrm>
            <a:off x="6663605" y="5678939"/>
            <a:ext cx="381229" cy="419425"/>
          </a:xfrm>
          <a:prstGeom prst="rect">
            <a:avLst/>
          </a:prstGeom>
          <a:solidFill>
            <a:srgbClr val="F9D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14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-484" y="-13503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4B48F6-3E8D-43F4-A10D-BF593FD82AE0}"/>
              </a:ext>
            </a:extLst>
          </p:cNvPr>
          <p:cNvSpPr/>
          <p:nvPr/>
        </p:nvSpPr>
        <p:spPr>
          <a:xfrm>
            <a:off x="128337" y="1241409"/>
            <a:ext cx="7726920" cy="148938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6FEC1A-D16B-4058-B28F-11EBA3D8FC26}"/>
              </a:ext>
            </a:extLst>
          </p:cNvPr>
          <p:cNvSpPr/>
          <p:nvPr/>
        </p:nvSpPr>
        <p:spPr>
          <a:xfrm>
            <a:off x="146079" y="1390347"/>
            <a:ext cx="5137121" cy="4571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24E0024-8875-4D07-8C53-4A56D626FD4B}"/>
              </a:ext>
            </a:extLst>
          </p:cNvPr>
          <p:cNvSpPr/>
          <p:nvPr/>
        </p:nvSpPr>
        <p:spPr>
          <a:xfrm>
            <a:off x="7352145" y="1769899"/>
            <a:ext cx="4583181" cy="4547768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4641E2-A6E3-4939-B0E2-8161CC5C637C}"/>
              </a:ext>
            </a:extLst>
          </p:cNvPr>
          <p:cNvSpPr txBox="1"/>
          <p:nvPr/>
        </p:nvSpPr>
        <p:spPr>
          <a:xfrm>
            <a:off x="7855257" y="2299065"/>
            <a:ext cx="3556887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관심 분야인 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분야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세부적으로 분석 진행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/IT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직군에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대한 주요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키워드 분석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키워드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개발자</a:t>
            </a:r>
            <a:endParaRPr lang="en-US" altLang="ko-KR" sz="1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경력</a:t>
            </a:r>
            <a:endParaRPr lang="en-US" altLang="ko-KR" sz="1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</a:t>
            </a:r>
            <a:endParaRPr lang="en-US" altLang="ko-KR" sz="1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엔지니어</a:t>
            </a:r>
            <a:endParaRPr lang="en-US" altLang="ko-KR" sz="1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BE8FF-C53A-4D7C-A11A-8DDB928DC855}"/>
              </a:ext>
            </a:extLst>
          </p:cNvPr>
          <p:cNvSpPr/>
          <p:nvPr/>
        </p:nvSpPr>
        <p:spPr>
          <a:xfrm>
            <a:off x="136358" y="1454538"/>
            <a:ext cx="6596951" cy="13987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75AE1-FC69-43C5-9961-E62DDC6F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28" y="1769899"/>
            <a:ext cx="6004763" cy="4019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2186C9-87DA-415B-9CF4-58AF43575A4A}"/>
              </a:ext>
            </a:extLst>
          </p:cNvPr>
          <p:cNvSpPr/>
          <p:nvPr/>
        </p:nvSpPr>
        <p:spPr>
          <a:xfrm>
            <a:off x="72189" y="1344995"/>
            <a:ext cx="2523229" cy="406391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 채용공고 키워드 분석</a:t>
            </a:r>
          </a:p>
        </p:txBody>
      </p:sp>
    </p:spTree>
    <p:extLst>
      <p:ext uri="{BB962C8B-B14F-4D97-AF65-F5344CB8AC3E}">
        <p14:creationId xmlns:p14="http://schemas.microsoft.com/office/powerpoint/2010/main" val="275245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-484" y="-13503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4B48F6-3E8D-43F4-A10D-BF593FD82AE0}"/>
              </a:ext>
            </a:extLst>
          </p:cNvPr>
          <p:cNvSpPr/>
          <p:nvPr/>
        </p:nvSpPr>
        <p:spPr>
          <a:xfrm>
            <a:off x="128337" y="1241409"/>
            <a:ext cx="7726920" cy="148938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6FEC1A-D16B-4058-B28F-11EBA3D8FC26}"/>
              </a:ext>
            </a:extLst>
          </p:cNvPr>
          <p:cNvSpPr/>
          <p:nvPr/>
        </p:nvSpPr>
        <p:spPr>
          <a:xfrm>
            <a:off x="146079" y="1390347"/>
            <a:ext cx="5137121" cy="4571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24E0024-8875-4D07-8C53-4A56D626FD4B}"/>
              </a:ext>
            </a:extLst>
          </p:cNvPr>
          <p:cNvSpPr/>
          <p:nvPr/>
        </p:nvSpPr>
        <p:spPr>
          <a:xfrm>
            <a:off x="7352145" y="1769899"/>
            <a:ext cx="4583181" cy="4547768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4641E2-A6E3-4939-B0E2-8161CC5C637C}"/>
              </a:ext>
            </a:extLst>
          </p:cNvPr>
          <p:cNvSpPr txBox="1"/>
          <p:nvPr/>
        </p:nvSpPr>
        <p:spPr>
          <a:xfrm>
            <a:off x="7855257" y="2299065"/>
            <a:ext cx="3607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경기권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채용공고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집중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실질적인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기업의 경우 대부분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성남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판교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고양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 err="1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태크노밸리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집중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외에는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경남 지방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대부분의 비중을 차지하고 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BE8FF-C53A-4D7C-A11A-8DDB928DC855}"/>
              </a:ext>
            </a:extLst>
          </p:cNvPr>
          <p:cNvSpPr/>
          <p:nvPr/>
        </p:nvSpPr>
        <p:spPr>
          <a:xfrm>
            <a:off x="136358" y="1454538"/>
            <a:ext cx="6596951" cy="13987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72196B-E803-454A-B56E-FA290B9D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1" y="1355542"/>
            <a:ext cx="6936508" cy="514187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6C2F16-FE05-4F1F-A7EC-FB1644165DD5}"/>
              </a:ext>
            </a:extLst>
          </p:cNvPr>
          <p:cNvSpPr/>
          <p:nvPr/>
        </p:nvSpPr>
        <p:spPr>
          <a:xfrm>
            <a:off x="72189" y="1275510"/>
            <a:ext cx="2523229" cy="406391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 채용공고 지역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5D9DB-D8E9-49A0-BEAD-404D8DA5A997}"/>
              </a:ext>
            </a:extLst>
          </p:cNvPr>
          <p:cNvSpPr txBox="1"/>
          <p:nvPr/>
        </p:nvSpPr>
        <p:spPr>
          <a:xfrm>
            <a:off x="7751483" y="4996160"/>
            <a:ext cx="3814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</a:t>
            </a:r>
            <a:r>
              <a:rPr lang="ko-KR" altLang="en-US" sz="1200" dirty="0" err="1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태크노밸리</a:t>
            </a:r>
            <a:endParaRPr lang="en-US" altLang="ko-KR" sz="12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200" b="0" i="0" dirty="0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중앙정부 및 경기도 주도하여 국가 경쟁력 및 신도시의 자족기능 강화를 위하여 조성한 </a:t>
            </a:r>
            <a:br>
              <a:rPr lang="en-US" altLang="ko-KR" sz="1200" b="0" i="0" dirty="0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1200" b="0" i="0" dirty="0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IT, BT, CT, NT </a:t>
            </a:r>
            <a:r>
              <a:rPr lang="ko-KR" altLang="en-US" sz="1200" b="0" i="0" dirty="0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융합기술 중심의 첨단</a:t>
            </a:r>
            <a:br>
              <a:rPr lang="ko-KR" altLang="en-US" sz="12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1200" b="0" i="0" dirty="0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혁신클러스터</a:t>
            </a:r>
            <a:r>
              <a:rPr lang="en-US" altLang="ko-KR" sz="1200" b="0" i="0" dirty="0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 b="0" i="0" dirty="0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연구개발단지</a:t>
            </a:r>
            <a:r>
              <a:rPr lang="en-US" altLang="ko-KR" sz="1200" b="0" i="0" dirty="0">
                <a:solidFill>
                  <a:srgbClr val="FFC000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2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0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-484" y="-13503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4B48F6-3E8D-43F4-A10D-BF593FD82AE0}"/>
              </a:ext>
            </a:extLst>
          </p:cNvPr>
          <p:cNvSpPr/>
          <p:nvPr/>
        </p:nvSpPr>
        <p:spPr>
          <a:xfrm>
            <a:off x="128337" y="1241409"/>
            <a:ext cx="7726920" cy="148938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6FEC1A-D16B-4058-B28F-11EBA3D8FC26}"/>
              </a:ext>
            </a:extLst>
          </p:cNvPr>
          <p:cNvSpPr/>
          <p:nvPr/>
        </p:nvSpPr>
        <p:spPr>
          <a:xfrm>
            <a:off x="146079" y="1390347"/>
            <a:ext cx="5137121" cy="4571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BE8FF-C53A-4D7C-A11A-8DDB928DC855}"/>
              </a:ext>
            </a:extLst>
          </p:cNvPr>
          <p:cNvSpPr/>
          <p:nvPr/>
        </p:nvSpPr>
        <p:spPr>
          <a:xfrm>
            <a:off x="136358" y="1454538"/>
            <a:ext cx="6596951" cy="13987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D3EC3A-EFAB-4174-8AC3-47E1F571DAF4}"/>
              </a:ext>
            </a:extLst>
          </p:cNvPr>
          <p:cNvSpPr/>
          <p:nvPr/>
        </p:nvSpPr>
        <p:spPr>
          <a:xfrm>
            <a:off x="21586" y="1289102"/>
            <a:ext cx="1945720" cy="406391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</a:t>
            </a:r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/IT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상세 분류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17CBCB-F7E4-41DE-A0D2-4C3F6D44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" y="1564250"/>
            <a:ext cx="7071941" cy="511170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24E0024-8875-4D07-8C53-4A56D626FD4B}"/>
              </a:ext>
            </a:extLst>
          </p:cNvPr>
          <p:cNvSpPr/>
          <p:nvPr/>
        </p:nvSpPr>
        <p:spPr>
          <a:xfrm>
            <a:off x="6096001" y="1353437"/>
            <a:ext cx="5887952" cy="3337529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40499B-C9CE-4723-B830-2391AFEC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57" y="4830701"/>
            <a:ext cx="6032695" cy="1831444"/>
          </a:xfrm>
          <a:prstGeom prst="rect">
            <a:avLst/>
          </a:prstGeom>
          <a:solidFill>
            <a:srgbClr val="FFFFFF">
              <a:shade val="85000"/>
            </a:srgbClr>
          </a:solidFill>
          <a:ln w="34925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2C4F0A-BE4D-411D-854C-CF4F060BCF57}"/>
              </a:ext>
            </a:extLst>
          </p:cNvPr>
          <p:cNvCxnSpPr>
            <a:stCxn id="14" idx="1"/>
          </p:cNvCxnSpPr>
          <p:nvPr/>
        </p:nvCxnSpPr>
        <p:spPr>
          <a:xfrm flipH="1">
            <a:off x="2114155" y="5746423"/>
            <a:ext cx="2356302" cy="59895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069EA2A-0073-4173-A1A0-623BE8A238FE}"/>
              </a:ext>
            </a:extLst>
          </p:cNvPr>
          <p:cNvSpPr/>
          <p:nvPr/>
        </p:nvSpPr>
        <p:spPr>
          <a:xfrm>
            <a:off x="1237652" y="6114479"/>
            <a:ext cx="918310" cy="671192"/>
          </a:xfrm>
          <a:prstGeom prst="ellipse">
            <a:avLst/>
          </a:prstGeom>
          <a:noFill/>
          <a:ln w="349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80A430-2ABE-40B6-8980-4C17931ACAC1}"/>
              </a:ext>
            </a:extLst>
          </p:cNvPr>
          <p:cNvSpPr txBox="1"/>
          <p:nvPr/>
        </p:nvSpPr>
        <p:spPr>
          <a:xfrm>
            <a:off x="6715119" y="1752185"/>
            <a:ext cx="4146885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개발자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응용 소프트웨어 개발자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 전문가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운영자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모바일 애플리케이션 프로그래머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2DB5B-DD5E-41D1-9129-A5782842418F}"/>
              </a:ext>
            </a:extLst>
          </p:cNvPr>
          <p:cNvSpPr txBox="1"/>
          <p:nvPr/>
        </p:nvSpPr>
        <p:spPr>
          <a:xfrm>
            <a:off x="6497388" y="1514513"/>
            <a:ext cx="384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</a:t>
            </a:r>
            <a:r>
              <a:rPr lang="en-US" altLang="ko-KR" b="1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/IT</a:t>
            </a:r>
            <a:r>
              <a:rPr lang="ko-KR" altLang="en-US" b="1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세부 </a:t>
            </a:r>
            <a:r>
              <a:rPr lang="ko-KR" altLang="en-US" b="1" dirty="0" err="1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직종군</a:t>
            </a:r>
            <a:r>
              <a:rPr lang="ko-KR" altLang="en-US" b="1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TOP5</a:t>
            </a:r>
            <a:endParaRPr lang="ko-KR" altLang="en-US" b="1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7F26C-A1F2-4E36-BBA1-05B1FDB80A7A}"/>
              </a:ext>
            </a:extLst>
          </p:cNvPr>
          <p:cNvSpPr txBox="1"/>
          <p:nvPr/>
        </p:nvSpPr>
        <p:spPr>
          <a:xfrm>
            <a:off x="6497388" y="3683799"/>
            <a:ext cx="480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빅데이터 분야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채용공고의 경우 워크넷에서 많은 부분을 차지하지 못하고 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4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-484" y="-13503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6FEC1A-D16B-4058-B28F-11EBA3D8FC26}"/>
              </a:ext>
            </a:extLst>
          </p:cNvPr>
          <p:cNvSpPr/>
          <p:nvPr/>
        </p:nvSpPr>
        <p:spPr>
          <a:xfrm>
            <a:off x="146079" y="1390347"/>
            <a:ext cx="5137121" cy="4571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24E0024-8875-4D07-8C53-4A56D626FD4B}"/>
              </a:ext>
            </a:extLst>
          </p:cNvPr>
          <p:cNvSpPr/>
          <p:nvPr/>
        </p:nvSpPr>
        <p:spPr>
          <a:xfrm>
            <a:off x="7352145" y="1769899"/>
            <a:ext cx="4583181" cy="4547768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4641E2-A6E3-4939-B0E2-8161CC5C637C}"/>
              </a:ext>
            </a:extLst>
          </p:cNvPr>
          <p:cNvSpPr txBox="1"/>
          <p:nvPr/>
        </p:nvSpPr>
        <p:spPr>
          <a:xfrm>
            <a:off x="7855257" y="2299065"/>
            <a:ext cx="393034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 연봉이 가장 높은 직군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통신기기</a:t>
            </a:r>
            <a: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장비 개발자 및 연구원</a:t>
            </a:r>
            <a:endParaRPr lang="en-US" altLang="ko-KR" sz="1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 연봉이 가장 낮은 직군</a:t>
            </a:r>
            <a:b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분석가</a:t>
            </a:r>
            <a: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빅데이터 분석가</a:t>
            </a:r>
            <a: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 전체 평균 급여는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2000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후반 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 3000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/IT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 급여 순위는 전체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 중 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데이터 분석가를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제외하면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직군 중 가장 높게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나타난다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BE8FF-C53A-4D7C-A11A-8DDB928DC855}"/>
              </a:ext>
            </a:extLst>
          </p:cNvPr>
          <p:cNvSpPr/>
          <p:nvPr/>
        </p:nvSpPr>
        <p:spPr>
          <a:xfrm>
            <a:off x="136358" y="1454538"/>
            <a:ext cx="6596951" cy="13987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8764AF-F4EA-4DEB-AE1B-807A5303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8" y="1401261"/>
            <a:ext cx="7081782" cy="527299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C37E6F-805E-41AE-B7B6-ABA6C4EA5AE6}"/>
              </a:ext>
            </a:extLst>
          </p:cNvPr>
          <p:cNvSpPr/>
          <p:nvPr/>
        </p:nvSpPr>
        <p:spPr>
          <a:xfrm>
            <a:off x="140569" y="1216800"/>
            <a:ext cx="2297834" cy="292624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</a:t>
            </a:r>
            <a:r>
              <a:rPr lang="ko-KR" altLang="en-US" sz="1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직군별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평균 연봉 비교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FCB8C3-B0FB-4EED-A900-F5655FEC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655" y="5652308"/>
            <a:ext cx="2461064" cy="688619"/>
          </a:xfrm>
          <a:prstGeom prst="rect">
            <a:avLst/>
          </a:prstGeom>
          <a:solidFill>
            <a:srgbClr val="FFFFFF">
              <a:shade val="85000"/>
            </a:srgbClr>
          </a:solidFill>
          <a:ln w="34925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CE2822-C6D9-4A9D-9D20-3CD88BAD19AE}"/>
              </a:ext>
            </a:extLst>
          </p:cNvPr>
          <p:cNvCxnSpPr>
            <a:cxnSpLocks/>
            <a:stCxn id="14" idx="1"/>
            <a:endCxn id="23" idx="5"/>
          </p:cNvCxnSpPr>
          <p:nvPr/>
        </p:nvCxnSpPr>
        <p:spPr>
          <a:xfrm flipH="1" flipV="1">
            <a:off x="2183071" y="5511876"/>
            <a:ext cx="2442584" cy="48474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FFBFEE5-DBB8-451B-ACB8-B58DB0FA35C0}"/>
              </a:ext>
            </a:extLst>
          </p:cNvPr>
          <p:cNvSpPr/>
          <p:nvPr/>
        </p:nvSpPr>
        <p:spPr>
          <a:xfrm>
            <a:off x="1224834" y="4786807"/>
            <a:ext cx="1122645" cy="849471"/>
          </a:xfrm>
          <a:prstGeom prst="ellipse">
            <a:avLst/>
          </a:prstGeom>
          <a:noFill/>
          <a:ln w="349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A57DA5F-8C4D-497E-8ED6-21D99420D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55" y="2776392"/>
            <a:ext cx="2461064" cy="688619"/>
          </a:xfrm>
          <a:prstGeom prst="rect">
            <a:avLst/>
          </a:prstGeom>
          <a:solidFill>
            <a:srgbClr val="FFFFFF">
              <a:shade val="85000"/>
            </a:srgbClr>
          </a:solidFill>
          <a:ln w="34925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5C722227-EE4E-4447-B0F5-86F10C87CE21}"/>
              </a:ext>
            </a:extLst>
          </p:cNvPr>
          <p:cNvSpPr/>
          <p:nvPr/>
        </p:nvSpPr>
        <p:spPr>
          <a:xfrm>
            <a:off x="1476285" y="1581726"/>
            <a:ext cx="1122645" cy="849471"/>
          </a:xfrm>
          <a:prstGeom prst="ellipse">
            <a:avLst/>
          </a:prstGeom>
          <a:noFill/>
          <a:ln w="349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E02B59-E63D-475B-8C6D-6673034692FA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463681" y="2257005"/>
            <a:ext cx="2161974" cy="8636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25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2435" y="0"/>
            <a:ext cx="12192000" cy="6858000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4B48F6-3E8D-43F4-A10D-BF593FD82AE0}"/>
              </a:ext>
            </a:extLst>
          </p:cNvPr>
          <p:cNvSpPr/>
          <p:nvPr/>
        </p:nvSpPr>
        <p:spPr>
          <a:xfrm>
            <a:off x="128337" y="1241409"/>
            <a:ext cx="7726920" cy="148938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6FEC1A-D16B-4058-B28F-11EBA3D8FC26}"/>
              </a:ext>
            </a:extLst>
          </p:cNvPr>
          <p:cNvSpPr/>
          <p:nvPr/>
        </p:nvSpPr>
        <p:spPr>
          <a:xfrm>
            <a:off x="146079" y="1390347"/>
            <a:ext cx="5137121" cy="4571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BE8FF-C53A-4D7C-A11A-8DDB928DC855}"/>
              </a:ext>
            </a:extLst>
          </p:cNvPr>
          <p:cNvSpPr/>
          <p:nvPr/>
        </p:nvSpPr>
        <p:spPr>
          <a:xfrm>
            <a:off x="136358" y="1454538"/>
            <a:ext cx="6596951" cy="13987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9406DE-8CE0-4A68-BE35-9B0D6553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" y="1612889"/>
            <a:ext cx="7011611" cy="508442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BEFF14-17FA-4BC7-8D0B-0C84944ADE9A}"/>
              </a:ext>
            </a:extLst>
          </p:cNvPr>
          <p:cNvSpPr/>
          <p:nvPr/>
        </p:nvSpPr>
        <p:spPr>
          <a:xfrm>
            <a:off x="140569" y="1216800"/>
            <a:ext cx="2297834" cy="292624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</a:t>
            </a:r>
            <a:r>
              <a:rPr lang="ko-KR" altLang="en-US" sz="1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직군별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요구 경력 비교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B8765F9-37A8-4AC2-AF66-8BD4872B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650" y="1327244"/>
            <a:ext cx="1813563" cy="1878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0911B0-95DF-44C5-ABC0-495FEAEC4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460" y="1457779"/>
            <a:ext cx="1957137" cy="1883237"/>
          </a:xfrm>
          <a:prstGeom prst="rect">
            <a:avLst/>
          </a:prstGeom>
          <a:solidFill>
            <a:srgbClr val="FFFFFF">
              <a:shade val="85000"/>
            </a:srgbClr>
          </a:solidFill>
          <a:ln w="34925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DC46FD-EBC9-4930-B51B-32163DA3DA87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4200959" y="3341016"/>
            <a:ext cx="1788070" cy="253471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1EB66C3-8F7D-4E5C-96E4-357DDE09AC96}"/>
              </a:ext>
            </a:extLst>
          </p:cNvPr>
          <p:cNvSpPr/>
          <p:nvPr/>
        </p:nvSpPr>
        <p:spPr>
          <a:xfrm>
            <a:off x="3819451" y="5875726"/>
            <a:ext cx="763016" cy="680846"/>
          </a:xfrm>
          <a:prstGeom prst="ellipse">
            <a:avLst/>
          </a:prstGeom>
          <a:noFill/>
          <a:ln w="349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948CEAA-13F8-41E4-B42E-43A1745D08FA}"/>
              </a:ext>
            </a:extLst>
          </p:cNvPr>
          <p:cNvSpPr/>
          <p:nvPr/>
        </p:nvSpPr>
        <p:spPr>
          <a:xfrm>
            <a:off x="7352145" y="1769899"/>
            <a:ext cx="4583181" cy="4547768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60F1C6-0C77-4594-8032-3A7FF6B17CB6}"/>
              </a:ext>
            </a:extLst>
          </p:cNvPr>
          <p:cNvSpPr txBox="1"/>
          <p:nvPr/>
        </p:nvSpPr>
        <p:spPr>
          <a:xfrm>
            <a:off x="7712364" y="2142836"/>
            <a:ext cx="4064000" cy="2235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경우 타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직군에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비해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경력을 우대</a:t>
            </a:r>
            <a:endParaRPr lang="en-US" altLang="ko-KR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모바일 애플리케이션 프로그래머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프로그래밍 언어 전문가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 관리자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설계 및 프로그래머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개발자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0AFEB-D249-48E9-A069-54EF43805369}"/>
              </a:ext>
            </a:extLst>
          </p:cNvPr>
          <p:cNvSpPr txBox="1"/>
          <p:nvPr/>
        </p:nvSpPr>
        <p:spPr>
          <a:xfrm>
            <a:off x="7716988" y="4604328"/>
            <a:ext cx="4064000" cy="135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반대로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관계없음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앞도적으로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우세한 직군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기술지원 전문가</a:t>
            </a:r>
            <a:b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5BB16FC-06CA-450A-A237-25BF0DF2D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6" y="1902693"/>
            <a:ext cx="1957137" cy="1148449"/>
          </a:xfrm>
          <a:prstGeom prst="rect">
            <a:avLst/>
          </a:prstGeom>
          <a:solidFill>
            <a:srgbClr val="FFFFFF">
              <a:shade val="85000"/>
            </a:srgbClr>
          </a:solidFill>
          <a:ln w="34925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12B153C-C310-4794-BE62-A4DF54BA0052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042130" y="3051142"/>
            <a:ext cx="582985" cy="29123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35BC0A47-E976-49E5-AA42-CE6EF6E233CE}"/>
              </a:ext>
            </a:extLst>
          </p:cNvPr>
          <p:cNvSpPr/>
          <p:nvPr/>
        </p:nvSpPr>
        <p:spPr>
          <a:xfrm>
            <a:off x="428584" y="5875225"/>
            <a:ext cx="763016" cy="680846"/>
          </a:xfrm>
          <a:prstGeom prst="ellipse">
            <a:avLst/>
          </a:prstGeom>
          <a:noFill/>
          <a:ln w="349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-484" y="-13503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818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A9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데이터 분석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#IT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직종 세부 분석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4B48F6-3E8D-43F4-A10D-BF593FD82AE0}"/>
              </a:ext>
            </a:extLst>
          </p:cNvPr>
          <p:cNvSpPr/>
          <p:nvPr/>
        </p:nvSpPr>
        <p:spPr>
          <a:xfrm>
            <a:off x="128337" y="1241409"/>
            <a:ext cx="7726920" cy="148938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6FEC1A-D16B-4058-B28F-11EBA3D8FC26}"/>
              </a:ext>
            </a:extLst>
          </p:cNvPr>
          <p:cNvSpPr/>
          <p:nvPr/>
        </p:nvSpPr>
        <p:spPr>
          <a:xfrm>
            <a:off x="146079" y="1390347"/>
            <a:ext cx="5137121" cy="4571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0BE8FF-C53A-4D7C-A11A-8DDB928DC855}"/>
              </a:ext>
            </a:extLst>
          </p:cNvPr>
          <p:cNvSpPr/>
          <p:nvPr/>
        </p:nvSpPr>
        <p:spPr>
          <a:xfrm>
            <a:off x="136358" y="1454538"/>
            <a:ext cx="6596951" cy="139879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035545-280A-4118-827E-33C54527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3" y="1458204"/>
            <a:ext cx="7080889" cy="5254623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F1F07FF-30A3-41DD-859C-60BDD96878D9}"/>
              </a:ext>
            </a:extLst>
          </p:cNvPr>
          <p:cNvSpPr/>
          <p:nvPr/>
        </p:nvSpPr>
        <p:spPr>
          <a:xfrm>
            <a:off x="7352145" y="1769899"/>
            <a:ext cx="4583181" cy="4547768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87DC4-E6C3-4B6A-89A2-9F2F03B3D141}"/>
              </a:ext>
            </a:extLst>
          </p:cNvPr>
          <p:cNvSpPr txBox="1"/>
          <p:nvPr/>
        </p:nvSpPr>
        <p:spPr>
          <a:xfrm>
            <a:off x="7429074" y="3186545"/>
            <a:ext cx="442932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대부분의 직군에서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학력무관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우세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학력보단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경력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공모전 활동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포트폴리오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 직무와 직접적 연관 있는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스팩의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중요도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↑</a:t>
            </a:r>
            <a:endParaRPr lang="en-US" altLang="ko-KR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661F39-626F-42E5-A683-868BA3F5E2E1}"/>
              </a:ext>
            </a:extLst>
          </p:cNvPr>
          <p:cNvSpPr/>
          <p:nvPr/>
        </p:nvSpPr>
        <p:spPr>
          <a:xfrm>
            <a:off x="140569" y="1216800"/>
            <a:ext cx="2297834" cy="292624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</a:t>
            </a:r>
            <a:r>
              <a:rPr lang="ko-KR" altLang="en-US" sz="1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직군별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요구 학력 비교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0ACC41-6990-4AD5-A012-F156AE68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09" y="1270750"/>
            <a:ext cx="2440642" cy="2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F2A4E56-7B4F-4A45-9553-A8D8B2CBEE51}"/>
              </a:ext>
            </a:extLst>
          </p:cNvPr>
          <p:cNvSpPr/>
          <p:nvPr/>
        </p:nvSpPr>
        <p:spPr>
          <a:xfrm>
            <a:off x="8021" y="0"/>
            <a:ext cx="12192000" cy="6871503"/>
          </a:xfrm>
          <a:prstGeom prst="rect">
            <a:avLst/>
          </a:prstGeom>
          <a:solidFill>
            <a:srgbClr val="F9D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FAD0A-28A4-42F7-9F87-6FE2AAEEA8DA}"/>
              </a:ext>
            </a:extLst>
          </p:cNvPr>
          <p:cNvSpPr txBox="1"/>
          <p:nvPr/>
        </p:nvSpPr>
        <p:spPr>
          <a:xfrm>
            <a:off x="5572457" y="2069430"/>
            <a:ext cx="10470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kumimoji="0" lang="ko-KR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50F87-7DBE-4EA1-98B5-22CC2EADA3A3}"/>
              </a:ext>
            </a:extLst>
          </p:cNvPr>
          <p:cNvSpPr txBox="1"/>
          <p:nvPr/>
        </p:nvSpPr>
        <p:spPr>
          <a:xfrm>
            <a:off x="3465094" y="3858561"/>
            <a:ext cx="5261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마치며</a:t>
            </a:r>
            <a:r>
              <a:rPr kumimoji="0" lang="en-US" altLang="ko-KR" sz="40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</a:t>
            </a:r>
            <a:endParaRPr kumimoji="0" lang="ko-KR" altLang="en-US" sz="40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78AB19-E976-42AF-ACDF-2063193F9AAC}"/>
              </a:ext>
            </a:extLst>
          </p:cNvPr>
          <p:cNvCxnSpPr>
            <a:cxnSpLocks/>
          </p:cNvCxnSpPr>
          <p:nvPr/>
        </p:nvCxnSpPr>
        <p:spPr>
          <a:xfrm>
            <a:off x="4772526" y="51816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47EA3-9A15-40A3-A9EE-3DF796E80758}"/>
              </a:ext>
            </a:extLst>
          </p:cNvPr>
          <p:cNvCxnSpPr>
            <a:cxnSpLocks/>
          </p:cNvCxnSpPr>
          <p:nvPr/>
        </p:nvCxnSpPr>
        <p:spPr>
          <a:xfrm>
            <a:off x="4772526" y="16764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F32437-71A4-4B26-A739-F86181B1EBDB}"/>
              </a:ext>
            </a:extLst>
          </p:cNvPr>
          <p:cNvSpPr/>
          <p:nvPr/>
        </p:nvSpPr>
        <p:spPr>
          <a:xfrm>
            <a:off x="9721516" y="6384758"/>
            <a:ext cx="2470484" cy="473242"/>
          </a:xfrm>
          <a:prstGeom prst="rect">
            <a:avLst/>
          </a:prstGeom>
          <a:solidFill>
            <a:srgbClr val="F9D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-1215" y="0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922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마치며</a:t>
            </a:r>
            <a:r>
              <a:rPr lang="en-US" altLang="ko-KR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</a:t>
            </a:r>
            <a:endParaRPr lang="ko-KR" altLang="en-US" sz="4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F9D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DC50EE-6124-4279-A8E8-6780A4564C92}"/>
              </a:ext>
            </a:extLst>
          </p:cNvPr>
          <p:cNvSpPr/>
          <p:nvPr/>
        </p:nvSpPr>
        <p:spPr>
          <a:xfrm>
            <a:off x="200664" y="1911931"/>
            <a:ext cx="11649432" cy="1872245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94A26D-16AE-4F75-A0D9-2FA92CB4DEDA}"/>
              </a:ext>
            </a:extLst>
          </p:cNvPr>
          <p:cNvSpPr/>
          <p:nvPr/>
        </p:nvSpPr>
        <p:spPr>
          <a:xfrm>
            <a:off x="205288" y="4566855"/>
            <a:ext cx="11649432" cy="1882010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엄지 척 - 무료 손과 몸짓개 아이콘">
            <a:extLst>
              <a:ext uri="{FF2B5EF4-FFF2-40B4-BE49-F238E27FC236}">
                <a16:creationId xmlns:a16="http://schemas.microsoft.com/office/drawing/2014/main" id="{0E3C2074-961C-4BCC-878C-E59E6B511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2108" y="2062795"/>
            <a:ext cx="500157" cy="500157"/>
          </a:xfrm>
          <a:prstGeom prst="rect">
            <a:avLst/>
          </a:prstGeom>
          <a:noFill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34F389-DF07-4DDC-96C0-225816650FED}"/>
              </a:ext>
            </a:extLst>
          </p:cNvPr>
          <p:cNvSpPr/>
          <p:nvPr/>
        </p:nvSpPr>
        <p:spPr>
          <a:xfrm>
            <a:off x="200664" y="3962689"/>
            <a:ext cx="3618224" cy="604280"/>
          </a:xfrm>
          <a:prstGeom prst="rect">
            <a:avLst/>
          </a:prstGeom>
          <a:solidFill>
            <a:srgbClr val="A9BCC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분석의 의의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A3D1BC-F211-4646-B112-FD3BECE97EA1}"/>
              </a:ext>
            </a:extLst>
          </p:cNvPr>
          <p:cNvSpPr/>
          <p:nvPr/>
        </p:nvSpPr>
        <p:spPr>
          <a:xfrm>
            <a:off x="200659" y="1312137"/>
            <a:ext cx="3618224" cy="604280"/>
          </a:xfrm>
          <a:prstGeom prst="rect">
            <a:avLst/>
          </a:prstGeom>
          <a:solidFill>
            <a:srgbClr val="F2B19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분석의 한계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7F42D-BF0B-4649-8E70-9E0B29C0566B}"/>
              </a:ext>
            </a:extLst>
          </p:cNvPr>
          <p:cNvSpPr txBox="1"/>
          <p:nvPr/>
        </p:nvSpPr>
        <p:spPr>
          <a:xfrm>
            <a:off x="963984" y="2044417"/>
            <a:ext cx="10280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워크넷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한계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워크넷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오픈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제공하는 채용공고 데이터의 경우 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누락된 데이터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기업정보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기업구분 등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많다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도중 요청 파라미터의 값이 변경 되는 등 환경이 변화하며 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데이터를 수집하는데 어려움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있었다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pic>
        <p:nvPicPr>
          <p:cNvPr id="11" name="Picture 6" descr="엄지 척 - 무료 손과 몸짓개 아이콘">
            <a:extLst>
              <a:ext uri="{FF2B5EF4-FFF2-40B4-BE49-F238E27FC236}">
                <a16:creationId xmlns:a16="http://schemas.microsoft.com/office/drawing/2014/main" id="{E5F96075-0B89-4A89-A5DC-6FAAD1CB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78" y="4665474"/>
            <a:ext cx="477187" cy="477187"/>
          </a:xfrm>
          <a:prstGeom prst="rect">
            <a:avLst/>
          </a:prstGeom>
          <a:noFill/>
        </p:spPr>
      </p:pic>
      <p:pic>
        <p:nvPicPr>
          <p:cNvPr id="17" name="Picture 6" descr="엄지 척 - 무료 손과 몸짓개 아이콘">
            <a:extLst>
              <a:ext uri="{FF2B5EF4-FFF2-40B4-BE49-F238E27FC236}">
                <a16:creationId xmlns:a16="http://schemas.microsoft.com/office/drawing/2014/main" id="{2AB92FA5-BCDC-4D99-BAAC-8EE302A8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78" y="5588883"/>
            <a:ext cx="477187" cy="477187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CA9120-A1D5-40BC-BCAF-71B20C3D38EA}"/>
              </a:ext>
            </a:extLst>
          </p:cNvPr>
          <p:cNvSpPr txBox="1"/>
          <p:nvPr/>
        </p:nvSpPr>
        <p:spPr>
          <a:xfrm>
            <a:off x="963984" y="2783605"/>
            <a:ext cx="10280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워크넷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구조적 한계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워크넷의 경우 고용노동부와 연계하여 채용을 매칭시켜준다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그렇기 때문에 국가 정책에 따라 채용공고가 선정되고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높은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채용률을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위해 대기업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외국계 기업보단 중소기업이 대부분이다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그에 더해 직종 또한 일반 사무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행정 생산직 등 </a:t>
            </a:r>
            <a:b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단순 직종의 비중이 많아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업종과 같은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산업 직종군의 비중이 매우 적어 분석에 어려움이 있었다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pic>
        <p:nvPicPr>
          <p:cNvPr id="20" name="Picture 6" descr="엄지 척 - 무료 손과 몸짓개 아이콘">
            <a:extLst>
              <a:ext uri="{FF2B5EF4-FFF2-40B4-BE49-F238E27FC236}">
                <a16:creationId xmlns:a16="http://schemas.microsoft.com/office/drawing/2014/main" id="{311FAA61-18D6-4F43-8362-662427F3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0259" y="2779708"/>
            <a:ext cx="500157" cy="500157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A3BEDD-98E6-4FBB-8913-B3A31FDFBD13}"/>
              </a:ext>
            </a:extLst>
          </p:cNvPr>
          <p:cNvSpPr txBox="1"/>
          <p:nvPr/>
        </p:nvSpPr>
        <p:spPr>
          <a:xfrm>
            <a:off x="963984" y="4733080"/>
            <a:ext cx="10280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그럼에도 불구하고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워크넷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위와 같은 한계점이 명백할지라도 워크넷은 명실상부한 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국내 최대 채용 플랫폼이다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또한 오픈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제공하는 데이터의 경우 타 플랫폼과 다르게 다양한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파라미터값을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통해 이용자가 원하는 </a:t>
            </a:r>
            <a:b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정보만을 빠르게 추출하는 것이 가능하다</a:t>
            </a:r>
            <a: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D1DFB6-564B-42E4-95F3-8DD55A082E82}"/>
              </a:ext>
            </a:extLst>
          </p:cNvPr>
          <p:cNvSpPr txBox="1"/>
          <p:nvPr/>
        </p:nvSpPr>
        <p:spPr>
          <a:xfrm>
            <a:off x="963984" y="5696423"/>
            <a:ext cx="1028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많은 정보에 따른 정확성 확보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제공하는 데이터의 양이 매우 방대해 일부 경우를 제외하고는 분석을 할 경우 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실질적 통계 수치와 유사한 형태를 나타낸다</a:t>
            </a:r>
            <a: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181BD8-2613-49A9-9B04-F726BFF5F0EB}"/>
              </a:ext>
            </a:extLst>
          </p:cNvPr>
          <p:cNvSpPr/>
          <p:nvPr/>
        </p:nvSpPr>
        <p:spPr>
          <a:xfrm>
            <a:off x="-1215" y="0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922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마치며</a:t>
            </a:r>
            <a:r>
              <a:rPr lang="en-US" altLang="ko-KR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</a:t>
            </a:r>
            <a:endParaRPr lang="ko-KR" altLang="en-US" sz="4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8021" y="0"/>
            <a:ext cx="128337" cy="1203155"/>
          </a:xfrm>
          <a:prstGeom prst="rect">
            <a:avLst/>
          </a:prstGeom>
          <a:solidFill>
            <a:srgbClr val="F9D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Git &amp;amp; Git hub | 기초 개념 보강 및 깃허브 블로그 만들기">
            <a:hlinkClick r:id="rId2"/>
            <a:extLst>
              <a:ext uri="{FF2B5EF4-FFF2-40B4-BE49-F238E27FC236}">
                <a16:creationId xmlns:a16="http://schemas.microsoft.com/office/drawing/2014/main" id="{22E471F0-FA73-48B5-80AC-0627CBB47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5008358"/>
            <a:ext cx="3149600" cy="14005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hlinkClick r:id="rId4"/>
            <a:extLst>
              <a:ext uri="{FF2B5EF4-FFF2-40B4-BE49-F238E27FC236}">
                <a16:creationId xmlns:a16="http://schemas.microsoft.com/office/drawing/2014/main" id="{DDABECAE-C14F-44E4-8CA8-F4120D579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37" y="1425164"/>
            <a:ext cx="6508563" cy="3353560"/>
          </a:xfrm>
          <a:prstGeom prst="rect">
            <a:avLst/>
          </a:prstGeom>
          <a:ln w="889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3DFE42-9727-4F56-9CA9-939390419C93}"/>
              </a:ext>
            </a:extLst>
          </p:cNvPr>
          <p:cNvGrpSpPr/>
          <p:nvPr/>
        </p:nvGrpSpPr>
        <p:grpSpPr>
          <a:xfrm>
            <a:off x="4091709" y="5053325"/>
            <a:ext cx="3325091" cy="1310592"/>
            <a:chOff x="4091709" y="5053325"/>
            <a:chExt cx="3223491" cy="13105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D2DA2A0-4202-4CEB-B8EB-0151386BBDF0}"/>
                </a:ext>
              </a:extLst>
            </p:cNvPr>
            <p:cNvSpPr/>
            <p:nvPr/>
          </p:nvSpPr>
          <p:spPr>
            <a:xfrm>
              <a:off x="4091709" y="5053325"/>
              <a:ext cx="3223491" cy="1310592"/>
            </a:xfrm>
            <a:prstGeom prst="rect">
              <a:avLst/>
            </a:prstGeom>
            <a:noFill/>
            <a:ln w="889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66" name="Picture 18" descr="Blog blogger internet people website icon - Free Social 1">
              <a:hlinkClick r:id="rId6"/>
              <a:extLst>
                <a:ext uri="{FF2B5EF4-FFF2-40B4-BE49-F238E27FC236}">
                  <a16:creationId xmlns:a16="http://schemas.microsoft.com/office/drawing/2014/main" id="{9D31FA0B-E2E6-4447-B5DF-5FCEF70FD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2451" y="5292437"/>
              <a:ext cx="850050" cy="85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862896-2068-428E-939A-267F3B7A1097}"/>
                </a:ext>
              </a:extLst>
            </p:cNvPr>
            <p:cNvSpPr txBox="1"/>
            <p:nvPr/>
          </p:nvSpPr>
          <p:spPr>
            <a:xfrm>
              <a:off x="5440522" y="5332741"/>
              <a:ext cx="14408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rgbClr val="413000"/>
                  </a:solidFill>
                  <a:latin typeface="Arial Rounded MT Bold" panose="020F0704030504030204" pitchFamily="34" charset="0"/>
                </a:rPr>
                <a:t>Blog</a:t>
              </a:r>
              <a:endParaRPr lang="ko-KR" altLang="en-US" sz="4400" b="1" dirty="0">
                <a:solidFill>
                  <a:srgbClr val="413000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08187A4-28C3-46D3-82D4-CF123B8CB5B2}"/>
              </a:ext>
            </a:extLst>
          </p:cNvPr>
          <p:cNvSpPr txBox="1"/>
          <p:nvPr/>
        </p:nvSpPr>
        <p:spPr>
          <a:xfrm>
            <a:off x="7896483" y="3435751"/>
            <a:ext cx="37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A9BCC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클릭시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F2B19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링크로 </a:t>
            </a:r>
            <a:r>
              <a:rPr lang="ko-KR" altLang="en-US" dirty="0">
                <a:solidFill>
                  <a:srgbClr val="CAC3B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19223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F2A4E56-7B4F-4A45-9553-A8D8B2CBEE51}"/>
              </a:ext>
            </a:extLst>
          </p:cNvPr>
          <p:cNvSpPr/>
          <p:nvPr/>
        </p:nvSpPr>
        <p:spPr>
          <a:xfrm>
            <a:off x="8021" y="0"/>
            <a:ext cx="12192000" cy="6871503"/>
          </a:xfrm>
          <a:prstGeom prst="rect">
            <a:avLst/>
          </a:prstGeom>
          <a:solidFill>
            <a:srgbClr val="CAC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FAD0A-28A4-42F7-9F87-6FE2AAEEA8DA}"/>
              </a:ext>
            </a:extLst>
          </p:cNvPr>
          <p:cNvSpPr txBox="1"/>
          <p:nvPr/>
        </p:nvSpPr>
        <p:spPr>
          <a:xfrm>
            <a:off x="5742376" y="2069430"/>
            <a:ext cx="7072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kumimoji="0" lang="ko-KR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50F87-7DBE-4EA1-98B5-22CC2EADA3A3}"/>
              </a:ext>
            </a:extLst>
          </p:cNvPr>
          <p:cNvSpPr txBox="1"/>
          <p:nvPr/>
        </p:nvSpPr>
        <p:spPr>
          <a:xfrm>
            <a:off x="3465094" y="3858561"/>
            <a:ext cx="5261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spc="-3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  <a:endParaRPr kumimoji="0" lang="ko-KR" altLang="en-US" sz="4000" b="0" i="0" u="none" strike="noStrike" kern="1200" cap="none" spc="-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78AB19-E976-42AF-ACDF-2063193F9AAC}"/>
              </a:ext>
            </a:extLst>
          </p:cNvPr>
          <p:cNvCxnSpPr>
            <a:cxnSpLocks/>
          </p:cNvCxnSpPr>
          <p:nvPr/>
        </p:nvCxnSpPr>
        <p:spPr>
          <a:xfrm>
            <a:off x="4772526" y="51816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47EA3-9A15-40A3-A9EE-3DF796E80758}"/>
              </a:ext>
            </a:extLst>
          </p:cNvPr>
          <p:cNvCxnSpPr>
            <a:cxnSpLocks/>
          </p:cNvCxnSpPr>
          <p:nvPr/>
        </p:nvCxnSpPr>
        <p:spPr>
          <a:xfrm>
            <a:off x="4772526" y="16764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F32437-71A4-4B26-A739-F86181B1EBDB}"/>
              </a:ext>
            </a:extLst>
          </p:cNvPr>
          <p:cNvSpPr/>
          <p:nvPr/>
        </p:nvSpPr>
        <p:spPr>
          <a:xfrm>
            <a:off x="9721516" y="6384758"/>
            <a:ext cx="2470484" cy="473242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5545C-6B6C-4E48-A369-82F552F3330D}"/>
              </a:ext>
            </a:extLst>
          </p:cNvPr>
          <p:cNvSpPr/>
          <p:nvPr/>
        </p:nvSpPr>
        <p:spPr>
          <a:xfrm>
            <a:off x="8777372" y="2681372"/>
            <a:ext cx="3430670" cy="41766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2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8021" y="0"/>
            <a:ext cx="12192000" cy="6871503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-1215" y="0"/>
            <a:ext cx="128337" cy="1203155"/>
          </a:xfrm>
          <a:prstGeom prst="rect">
            <a:avLst/>
          </a:prstGeom>
          <a:solidFill>
            <a:srgbClr val="CAC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512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대회 개요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방향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0" name="Picture 2" descr="데이콘 기업, 채용, 투자, 뉴스">
            <a:extLst>
              <a:ext uri="{FF2B5EF4-FFF2-40B4-BE49-F238E27FC236}">
                <a16:creationId xmlns:a16="http://schemas.microsoft.com/office/drawing/2014/main" id="{512DAFD7-025D-4EB8-B003-07AF9B15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90" y="189102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3F2797-4753-46BA-94AD-5942E37EA1D3}"/>
              </a:ext>
            </a:extLst>
          </p:cNvPr>
          <p:cNvSpPr txBox="1"/>
          <p:nvPr/>
        </p:nvSpPr>
        <p:spPr>
          <a:xfrm>
            <a:off x="5213684" y="1581726"/>
            <a:ext cx="6220326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대한민국 최초의 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 Competition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플랫폼</a:t>
            </a:r>
            <a:endParaRPr lang="en-US" altLang="ko-KR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대한민국의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Kaggle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로서 수많은 빅데이터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AI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경진대회를 주최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분석에 관한 활발한 토론과 코드 공유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리더보드를 활용한 실시간 순위를 확인 하는 등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이용자로 하여금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스스로의 실력을 발전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시키기 위한 과제들을 제시한다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29C7E0-45F5-4D83-A2B0-4EA539D54B44}"/>
              </a:ext>
            </a:extLst>
          </p:cNvPr>
          <p:cNvSpPr/>
          <p:nvPr/>
        </p:nvSpPr>
        <p:spPr>
          <a:xfrm>
            <a:off x="4969164" y="1339273"/>
            <a:ext cx="6742545" cy="5232500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8021" y="-6752"/>
            <a:ext cx="12192000" cy="6871503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-1215" y="0"/>
            <a:ext cx="128337" cy="1203155"/>
          </a:xfrm>
          <a:prstGeom prst="rect">
            <a:avLst/>
          </a:prstGeom>
          <a:solidFill>
            <a:srgbClr val="CAC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512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대회 개요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방향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5CAE01-8F9B-4F5B-88A0-1D2DF8E1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9855"/>
            <a:ext cx="5093855" cy="1876726"/>
          </a:xfrm>
          <a:prstGeom prst="rect">
            <a:avLst/>
          </a:prstGeom>
        </p:spPr>
      </p:pic>
      <p:pic>
        <p:nvPicPr>
          <p:cNvPr id="6146" name="Picture 2" descr="한국고용정보원">
            <a:extLst>
              <a:ext uri="{FF2B5EF4-FFF2-40B4-BE49-F238E27FC236}">
                <a16:creationId xmlns:a16="http://schemas.microsoft.com/office/drawing/2014/main" id="{4396F977-D1CF-450F-9D7B-93A24AA6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3" y="3601453"/>
            <a:ext cx="2942388" cy="112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데이콘 기업, 채용, 투자, 뉴스">
            <a:extLst>
              <a:ext uri="{FF2B5EF4-FFF2-40B4-BE49-F238E27FC236}">
                <a16:creationId xmlns:a16="http://schemas.microsoft.com/office/drawing/2014/main" id="{C06233EF-F858-45F5-B9E1-1E9776E8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82" y="3506581"/>
            <a:ext cx="1552073" cy="143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B90FE5-76BE-48BF-9B2F-D59DA051AE21}"/>
              </a:ext>
            </a:extLst>
          </p:cNvPr>
          <p:cNvSpPr txBox="1"/>
          <p:nvPr/>
        </p:nvSpPr>
        <p:spPr>
          <a:xfrm>
            <a:off x="5881437" y="1560673"/>
            <a:ext cx="6220326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구직자들을 위해 기업 트렌드 정보를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빅데이터 시각화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구현하고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정보전달의 효율성을 기대할 수 있는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아이디어 및 인사이트 발굴</a:t>
            </a:r>
            <a:endParaRPr lang="en-US" altLang="ko-KR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 트렌드를 확인할 수 있는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비정형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정형 데이터 발굴</a:t>
            </a:r>
            <a:endParaRPr lang="en-US" altLang="ko-KR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구직자가 필요로 하는 기업 트렌드 아이디어 및 인사이트 발굴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69389DC-BBEE-49B7-B4D0-ABE788F0991E}"/>
              </a:ext>
            </a:extLst>
          </p:cNvPr>
          <p:cNvSpPr/>
          <p:nvPr/>
        </p:nvSpPr>
        <p:spPr>
          <a:xfrm>
            <a:off x="5689600" y="1339273"/>
            <a:ext cx="6345990" cy="5232500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8021" y="0"/>
            <a:ext cx="12192000" cy="6871503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-1215" y="0"/>
            <a:ext cx="128337" cy="1203155"/>
          </a:xfrm>
          <a:prstGeom prst="rect">
            <a:avLst/>
          </a:prstGeom>
          <a:solidFill>
            <a:srgbClr val="CAC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512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대회 개요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방향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90B5BB-5F29-42C4-A4B0-0AAFE8D8E3AA}"/>
              </a:ext>
            </a:extLst>
          </p:cNvPr>
          <p:cNvSpPr/>
          <p:nvPr/>
        </p:nvSpPr>
        <p:spPr>
          <a:xfrm>
            <a:off x="44481" y="1386727"/>
            <a:ext cx="6345990" cy="5232500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8DFB8-8FC2-43A5-B863-1494B5BBF5FF}"/>
              </a:ext>
            </a:extLst>
          </p:cNvPr>
          <p:cNvSpPr txBox="1"/>
          <p:nvPr/>
        </p:nvSpPr>
        <p:spPr>
          <a:xfrm>
            <a:off x="265665" y="1537495"/>
            <a:ext cx="54489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포스트 코로나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시대 취업시장 또한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청년 구직자에게 점점 힘든 상황이 되고 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취업 플랫폼에서 많은 취업 정보가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올라오고 있지만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이용자의 접근이 쉽지 않다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이러한 상황에서 구직자의 취업을 위해 정부와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플랫폼에서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지원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하고 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이러한 지원과 다양한 채용정보들을 이용자가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접근하기 쉽고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시각화를 통해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직관적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받아 들이기 위해 데이터를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가공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코로나바이러스감염증-19 &amp;gt; &amp;quot; [카드뉴스] 노동자_구직자 지원 &amp;quot; 공유하기">
            <a:extLst>
              <a:ext uri="{FF2B5EF4-FFF2-40B4-BE49-F238E27FC236}">
                <a16:creationId xmlns:a16="http://schemas.microsoft.com/office/drawing/2014/main" id="{588F2599-9ADD-4D52-8D72-B722CD0F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067" y="4804864"/>
            <a:ext cx="2188046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28" name="Picture 4" descr="구직 중 얻기 어려운 정보 2위가 `연봉`…1위는? - 매일경제">
            <a:extLst>
              <a:ext uri="{FF2B5EF4-FFF2-40B4-BE49-F238E27FC236}">
                <a16:creationId xmlns:a16="http://schemas.microsoft.com/office/drawing/2014/main" id="{A87CB895-106B-44F4-AB12-15FD88C60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551" y="2293286"/>
            <a:ext cx="4584492" cy="49075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0241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8021" y="0"/>
            <a:ext cx="12192000" cy="6871503"/>
          </a:xfrm>
          <a:prstGeom prst="rect">
            <a:avLst/>
          </a:prstGeom>
          <a:solidFill>
            <a:srgbClr val="FE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-1215" y="0"/>
            <a:ext cx="128337" cy="1203155"/>
          </a:xfrm>
          <a:prstGeom prst="rect">
            <a:avLst/>
          </a:prstGeom>
          <a:solidFill>
            <a:srgbClr val="CAC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512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대회 개요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방향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갈매기형 수장 5">
            <a:extLst>
              <a:ext uri="{FF2B5EF4-FFF2-40B4-BE49-F238E27FC236}">
                <a16:creationId xmlns:a16="http://schemas.microsoft.com/office/drawing/2014/main" id="{3A860B53-2DA4-47ED-A9D3-71C74CB1DDCF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직관적 분석</a:t>
            </a:r>
          </a:p>
        </p:txBody>
      </p:sp>
      <p:sp>
        <p:nvSpPr>
          <p:cNvPr id="17" name="갈매기형 수장 4">
            <a:extLst>
              <a:ext uri="{FF2B5EF4-FFF2-40B4-BE49-F238E27FC236}">
                <a16:creationId xmlns:a16="http://schemas.microsoft.com/office/drawing/2014/main" id="{1FC99930-EF29-4674-A8C1-799B40046FF7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18" name="오각형 3">
            <a:extLst>
              <a:ext uri="{FF2B5EF4-FFF2-40B4-BE49-F238E27FC236}">
                <a16:creationId xmlns:a16="http://schemas.microsoft.com/office/drawing/2014/main" id="{DBA82E94-7254-4A2F-9590-2170C2C82899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정보 전달</a:t>
            </a: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082F6E42-06AB-4D0C-8A95-D399A4D391FD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2D013881-6F7A-4971-B822-830DBDC8B0FD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5F025CFC-DED5-42CF-BF9E-4DE148B02A25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B20D0E-C79D-45B3-B63F-99B92EB6C6A1}"/>
              </a:ext>
            </a:extLst>
          </p:cNvPr>
          <p:cNvSpPr txBox="1"/>
          <p:nvPr/>
        </p:nvSpPr>
        <p:spPr>
          <a:xfrm>
            <a:off x="8346234" y="2032238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직관적 그래프를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통한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22E16F-D049-4850-A381-D2C84A644A50}"/>
              </a:ext>
            </a:extLst>
          </p:cNvPr>
          <p:cNvSpPr txBox="1"/>
          <p:nvPr/>
        </p:nvSpPr>
        <p:spPr>
          <a:xfrm>
            <a:off x="5094007" y="3621917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높은 접근성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8C156C-27B1-4F48-A3A1-A9E6F17F1653}"/>
              </a:ext>
            </a:extLst>
          </p:cNvPr>
          <p:cNvSpPr txBox="1"/>
          <p:nvPr/>
        </p:nvSpPr>
        <p:spPr>
          <a:xfrm>
            <a:off x="4563411" y="5338714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시각화 툴을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이용해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다각적 접근↑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687DF4-A5B5-422C-AE52-C442132CD851}"/>
              </a:ext>
            </a:extLst>
          </p:cNvPr>
          <p:cNvSpPr txBox="1"/>
          <p:nvPr/>
        </p:nvSpPr>
        <p:spPr>
          <a:xfrm>
            <a:off x="885924" y="2029313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많은 양의 채용공고를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수집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C75E2B0-56E4-4849-8D70-8527D5078CB9}"/>
              </a:ext>
            </a:extLst>
          </p:cNvPr>
          <p:cNvSpPr/>
          <p:nvPr/>
        </p:nvSpPr>
        <p:spPr>
          <a:xfrm>
            <a:off x="885924" y="1902691"/>
            <a:ext cx="2409634" cy="772947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638DED7-C690-4371-BCFB-F807B9E8EC93}"/>
              </a:ext>
            </a:extLst>
          </p:cNvPr>
          <p:cNvSpPr/>
          <p:nvPr/>
        </p:nvSpPr>
        <p:spPr>
          <a:xfrm>
            <a:off x="8115396" y="1919328"/>
            <a:ext cx="2409634" cy="772947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35AB989-B57C-4AD1-8B81-EACAEADF4A52}"/>
              </a:ext>
            </a:extLst>
          </p:cNvPr>
          <p:cNvSpPr/>
          <p:nvPr/>
        </p:nvSpPr>
        <p:spPr>
          <a:xfrm>
            <a:off x="4476847" y="5257825"/>
            <a:ext cx="2409634" cy="772947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F2A4E56-7B4F-4A45-9553-A8D8B2CBEE51}"/>
              </a:ext>
            </a:extLst>
          </p:cNvPr>
          <p:cNvSpPr/>
          <p:nvPr/>
        </p:nvSpPr>
        <p:spPr>
          <a:xfrm>
            <a:off x="8021" y="0"/>
            <a:ext cx="12192000" cy="6871503"/>
          </a:xfrm>
          <a:prstGeom prst="rect">
            <a:avLst/>
          </a:prstGeom>
          <a:solidFill>
            <a:srgbClr val="F2B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FAD0A-28A4-42F7-9F87-6FE2AAEEA8DA}"/>
              </a:ext>
            </a:extLst>
          </p:cNvPr>
          <p:cNvSpPr txBox="1"/>
          <p:nvPr/>
        </p:nvSpPr>
        <p:spPr>
          <a:xfrm>
            <a:off x="5628562" y="2069430"/>
            <a:ext cx="9348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kumimoji="0" lang="ko-KR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50F87-7DBE-4EA1-98B5-22CC2EADA3A3}"/>
              </a:ext>
            </a:extLst>
          </p:cNvPr>
          <p:cNvSpPr txBox="1"/>
          <p:nvPr/>
        </p:nvSpPr>
        <p:spPr>
          <a:xfrm>
            <a:off x="3465094" y="3858561"/>
            <a:ext cx="5261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준비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78AB19-E976-42AF-ACDF-2063193F9AAC}"/>
              </a:ext>
            </a:extLst>
          </p:cNvPr>
          <p:cNvCxnSpPr>
            <a:cxnSpLocks/>
          </p:cNvCxnSpPr>
          <p:nvPr/>
        </p:nvCxnSpPr>
        <p:spPr>
          <a:xfrm>
            <a:off x="4772526" y="51816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47EA3-9A15-40A3-A9EE-3DF796E80758}"/>
              </a:ext>
            </a:extLst>
          </p:cNvPr>
          <p:cNvCxnSpPr>
            <a:cxnSpLocks/>
          </p:cNvCxnSpPr>
          <p:nvPr/>
        </p:nvCxnSpPr>
        <p:spPr>
          <a:xfrm>
            <a:off x="4772526" y="1676400"/>
            <a:ext cx="26469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F32437-71A4-4B26-A739-F86181B1EBDB}"/>
              </a:ext>
            </a:extLst>
          </p:cNvPr>
          <p:cNvSpPr/>
          <p:nvPr/>
        </p:nvSpPr>
        <p:spPr>
          <a:xfrm>
            <a:off x="9721516" y="6384758"/>
            <a:ext cx="2470484" cy="473242"/>
          </a:xfrm>
          <a:prstGeom prst="rect">
            <a:avLst/>
          </a:prstGeom>
          <a:solidFill>
            <a:srgbClr val="F2B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0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BB4F6-2AB0-41FA-BD34-4419BF878D56}"/>
              </a:ext>
            </a:extLst>
          </p:cNvPr>
          <p:cNvSpPr/>
          <p:nvPr/>
        </p:nvSpPr>
        <p:spPr>
          <a:xfrm>
            <a:off x="8021" y="0"/>
            <a:ext cx="12192000" cy="6871503"/>
          </a:xfrm>
          <a:prstGeom prst="rect">
            <a:avLst/>
          </a:prstGeom>
          <a:solidFill>
            <a:srgbClr val="FEF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준비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4E33-C17D-455A-B5E4-9153321A6A66}"/>
              </a:ext>
            </a:extLst>
          </p:cNvPr>
          <p:cNvSpPr/>
          <p:nvPr/>
        </p:nvSpPr>
        <p:spPr>
          <a:xfrm>
            <a:off x="-1215" y="0"/>
            <a:ext cx="128337" cy="1203155"/>
          </a:xfrm>
          <a:prstGeom prst="rect">
            <a:avLst/>
          </a:prstGeom>
          <a:solidFill>
            <a:srgbClr val="F2B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031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 툴 선정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8AF06298-8148-43B0-BA0D-E2577754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1356891"/>
            <a:ext cx="6584244" cy="5207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3D86E5-3642-4898-99C5-23A1CBEB2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1" y="1572595"/>
            <a:ext cx="6249706" cy="392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38A270-7783-4015-AE7D-1FFF62235750}"/>
              </a:ext>
            </a:extLst>
          </p:cNvPr>
          <p:cNvSpPr/>
          <p:nvPr/>
        </p:nvSpPr>
        <p:spPr>
          <a:xfrm>
            <a:off x="7153738" y="1426352"/>
            <a:ext cx="4749503" cy="5138415"/>
          </a:xfrm>
          <a:prstGeom prst="roundRect">
            <a:avLst/>
          </a:prstGeom>
          <a:noFill/>
          <a:ln w="28575">
            <a:solidFill>
              <a:srgbClr val="A9B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5A291-EB59-491D-8676-5BAB1200A111}"/>
              </a:ext>
            </a:extLst>
          </p:cNvPr>
          <p:cNvSpPr txBox="1"/>
          <p:nvPr/>
        </p:nvSpPr>
        <p:spPr>
          <a:xfrm>
            <a:off x="7583055" y="1847273"/>
            <a:ext cx="4171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워크넷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한국고용정보원에서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운영하는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국내 최대 취업 플랫폼</a:t>
            </a:r>
            <a:endParaRPr lang="en-US" altLang="ko-KR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많은 취업정보가 매일 업로드 되고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직군의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정보가 업데이트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오픈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채용공고들을 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XML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제공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BeautifulSoup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패키지를 이용해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데이터를 받아와 분석을 진행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 별도 직종정리 데이터 수집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154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1364</Words>
  <Application>Microsoft Office PowerPoint</Application>
  <PresentationFormat>와이드스크린</PresentationFormat>
  <Paragraphs>267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배달의민족 도현</vt:lpstr>
      <vt:lpstr>배달의민족 주아</vt:lpstr>
      <vt:lpstr>Arial</vt:lpstr>
      <vt:lpstr>Arial Rounded MT 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형준</cp:lastModifiedBy>
  <cp:revision>22</cp:revision>
  <dcterms:created xsi:type="dcterms:W3CDTF">2020-11-08T00:44:28Z</dcterms:created>
  <dcterms:modified xsi:type="dcterms:W3CDTF">2022-02-09T08:16:45Z</dcterms:modified>
</cp:coreProperties>
</file>