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90" r:id="rId2"/>
    <p:sldId id="364" r:id="rId3"/>
    <p:sldId id="355" r:id="rId4"/>
    <p:sldId id="373" r:id="rId5"/>
    <p:sldId id="356" r:id="rId6"/>
    <p:sldId id="358" r:id="rId7"/>
    <p:sldId id="372" r:id="rId8"/>
    <p:sldId id="359" r:id="rId9"/>
    <p:sldId id="360" r:id="rId10"/>
    <p:sldId id="370" r:id="rId11"/>
    <p:sldId id="365" r:id="rId12"/>
    <p:sldId id="366" r:id="rId13"/>
    <p:sldId id="371" r:id="rId14"/>
    <p:sldId id="367" r:id="rId15"/>
    <p:sldId id="363" r:id="rId16"/>
    <p:sldId id="388" r:id="rId17"/>
    <p:sldId id="386" r:id="rId18"/>
    <p:sldId id="306" r:id="rId19"/>
    <p:sldId id="369" r:id="rId20"/>
    <p:sldId id="389" r:id="rId21"/>
    <p:sldId id="390" r:id="rId22"/>
    <p:sldId id="391" r:id="rId23"/>
    <p:sldId id="392" r:id="rId24"/>
    <p:sldId id="376" r:id="rId25"/>
    <p:sldId id="374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9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pos="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44" autoAdjust="0"/>
  </p:normalViewPr>
  <p:slideViewPr>
    <p:cSldViewPr snapToGrid="0">
      <p:cViewPr>
        <p:scale>
          <a:sx n="78" d="100"/>
          <a:sy n="78" d="100"/>
        </p:scale>
        <p:origin x="66" y="660"/>
      </p:cViewPr>
      <p:guideLst>
        <p:guide pos="279"/>
        <p:guide orient="horz" pos="2137"/>
        <p:guide orient="horz" pos="346"/>
        <p:guide pos="3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F90D0-196D-402F-86FA-8230BDA51762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98FF9-2ABA-40D7-AB45-C51E7CCE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27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7cc160a6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7cc160a64_0_4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18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98FF9-2ABA-40D7-AB45-C51E7CCE33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37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98FF9-2ABA-40D7-AB45-C51E7CCE33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63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98FF9-2ABA-40D7-AB45-C51E7CCE33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36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98FF9-2ABA-40D7-AB45-C51E7CCE33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08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98FF9-2ABA-40D7-AB45-C51E7CCE33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6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9"/>
            <a:ext cx="11582400" cy="5715000"/>
          </a:xfrm>
          <a:prstGeom prst="rect">
            <a:avLst/>
          </a:prstGeom>
        </p:spPr>
        <p:txBody>
          <a:bodyPr/>
          <a:lstStyle>
            <a:lvl1pPr marL="342883" marR="0" indent="-342883" algn="l" defTabSz="914356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400"/>
            </a:lvl1pPr>
            <a:lvl2pPr marL="539724" marR="0" indent="-182554" algn="l" defTabSz="914356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133"/>
            </a:lvl2pPr>
            <a:lvl3pPr marL="720689" marR="0" indent="-185729" algn="l" defTabSz="914356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2133"/>
            </a:lvl3pPr>
            <a:lvl4pPr marL="898480" indent="-177792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480" algn="l"/>
              </a:tabLst>
              <a:defRPr sz="2133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02688" y="82554"/>
            <a:ext cx="10079566" cy="576263"/>
          </a:xfrm>
          <a:prstGeom prst="rect">
            <a:avLst/>
          </a:prstGeom>
        </p:spPr>
        <p:txBody>
          <a:bodyPr/>
          <a:lstStyle>
            <a:lvl1pPr>
              <a:defRPr sz="2667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187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6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7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24" name="바닥글 개체 틀 36">
            <a:extLst>
              <a:ext uri="{FF2B5EF4-FFF2-40B4-BE49-F238E27FC236}">
                <a16:creationId xmlns:a16="http://schemas.microsoft.com/office/drawing/2014/main" xmlns="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&gt; &gt; </a:t>
            </a:r>
            <a:r>
              <a:rPr lang="ko-KR" altLang="en-US" err="1" smtClean="0"/>
              <a:t>파이썬</a:t>
            </a:r>
            <a:r>
              <a:rPr lang="ko-KR" altLang="en-US" smtClean="0"/>
              <a:t> 웹 프로그래밍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73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923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59605"/>
            <a:ext cx="5222631" cy="831565"/>
          </a:xfrm>
        </p:spPr>
        <p:txBody>
          <a:bodyPr>
            <a:noAutofit/>
          </a:bodyPr>
          <a:lstStyle/>
          <a:p>
            <a:r>
              <a:rPr lang="en-US" altLang="ko-KR" sz="8000" smtClean="0"/>
              <a:t>Django </a:t>
            </a:r>
            <a:endParaRPr lang="ko-KR" altLang="en-US" sz="8000"/>
          </a:p>
        </p:txBody>
      </p:sp>
    </p:spTree>
    <p:extLst>
      <p:ext uri="{BB962C8B-B14F-4D97-AF65-F5344CB8AC3E}">
        <p14:creationId xmlns:p14="http://schemas.microsoft.com/office/powerpoint/2010/main" val="36240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" y="2197236"/>
            <a:ext cx="12191999" cy="2509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smtClean="0"/>
              <a:t>Django </a:t>
            </a:r>
            <a:r>
              <a:rPr lang="ko-KR" altLang="en-US" sz="5400" smtClean="0"/>
              <a:t>특징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33856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768" y="175162"/>
            <a:ext cx="9091189" cy="577314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Django</a:t>
            </a:r>
            <a:r>
              <a:rPr lang="ko-KR" altLang="en-US" sz="2400" dirty="0" smtClean="0"/>
              <a:t>의 특징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– MVT  - java(MVC)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472437" y="5654363"/>
            <a:ext cx="2986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rgbClr val="FF0000"/>
                </a:solidFill>
              </a:rPr>
              <a:t>M</a:t>
            </a:r>
            <a:r>
              <a:rPr lang="en-US" altLang="ko-KR" sz="3600"/>
              <a:t>odel : </a:t>
            </a:r>
            <a:r>
              <a:rPr lang="en-US" altLang="ko-KR" sz="2400"/>
              <a:t>DB</a:t>
            </a:r>
            <a:r>
              <a:rPr lang="ko-KR" altLang="en-US" sz="2400"/>
              <a:t>처리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7511" y="5634752"/>
            <a:ext cx="3082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V</a:t>
            </a:r>
            <a:r>
              <a:rPr lang="en-US" altLang="ko-KR" sz="3600" dirty="0"/>
              <a:t>iew : </a:t>
            </a:r>
            <a:r>
              <a:rPr lang="en-US" altLang="ko-KR" sz="2400" dirty="0"/>
              <a:t>Logic </a:t>
            </a:r>
            <a:r>
              <a:rPr lang="ko-KR" altLang="en-US" sz="2400" dirty="0"/>
              <a:t>처리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14728" y="5634752"/>
            <a:ext cx="4072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rgbClr val="FF0000"/>
                </a:solidFill>
              </a:rPr>
              <a:t>T</a:t>
            </a:r>
            <a:r>
              <a:rPr lang="en-US" altLang="ko-KR" sz="3600"/>
              <a:t>emplate</a:t>
            </a:r>
            <a:r>
              <a:rPr lang="en-US" altLang="ko-KR" sz="2400"/>
              <a:t> : </a:t>
            </a:r>
            <a:r>
              <a:rPr lang="ko-KR" altLang="en-US" sz="2400"/>
              <a:t>입출력 처리</a:t>
            </a:r>
          </a:p>
        </p:txBody>
      </p:sp>
      <p:sp>
        <p:nvSpPr>
          <p:cNvPr id="28" name="타원 27"/>
          <p:cNvSpPr/>
          <p:nvPr/>
        </p:nvSpPr>
        <p:spPr>
          <a:xfrm>
            <a:off x="2818403" y="2112287"/>
            <a:ext cx="1244906" cy="85931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33558" y="2112287"/>
            <a:ext cx="1244906" cy="85931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30480" y="2112286"/>
            <a:ext cx="1244906" cy="85931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133558" y="3726711"/>
            <a:ext cx="1244906" cy="85931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DB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위쪽/아래쪽 화살표 26"/>
          <p:cNvSpPr/>
          <p:nvPr/>
        </p:nvSpPr>
        <p:spPr>
          <a:xfrm>
            <a:off x="5620838" y="3076645"/>
            <a:ext cx="270345" cy="545022"/>
          </a:xfrm>
          <a:prstGeom prst="up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4300259" y="2390868"/>
            <a:ext cx="596348" cy="302149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6621970" y="2390868"/>
            <a:ext cx="596348" cy="302149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818403" y="1695248"/>
            <a:ext cx="585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프로그램 구조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206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078451" y="973198"/>
            <a:ext cx="5833556" cy="2914650"/>
            <a:chOff x="3245741" y="541195"/>
            <a:chExt cx="5833556" cy="2914650"/>
          </a:xfrm>
        </p:grpSpPr>
        <p:grpSp>
          <p:nvGrpSpPr>
            <p:cNvPr id="7" name="그룹 6"/>
            <p:cNvGrpSpPr/>
            <p:nvPr/>
          </p:nvGrpSpPr>
          <p:grpSpPr>
            <a:xfrm>
              <a:off x="3245741" y="541195"/>
              <a:ext cx="5833556" cy="2914650"/>
              <a:chOff x="593129" y="2753866"/>
              <a:chExt cx="5833556" cy="2914650"/>
            </a:xfrm>
          </p:grpSpPr>
          <p:pic>
            <p:nvPicPr>
              <p:cNvPr id="2050" name="Picture 2" descr="OR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160" y="2753866"/>
                <a:ext cx="5724525" cy="2914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593129" y="2956938"/>
                <a:ext cx="2107096" cy="2122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798719" y="3203428"/>
                <a:ext cx="1695915" cy="1630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237185" y="3833771"/>
                <a:ext cx="985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Model</a:t>
                </a:r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3580327" y="2687015"/>
              <a:ext cx="5331680" cy="67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768" y="175162"/>
            <a:ext cx="9091189" cy="577314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Django</a:t>
            </a:r>
            <a:r>
              <a:rPr lang="ko-KR" altLang="en-US" sz="2400" smtClean="0"/>
              <a:t>의 특징</a:t>
            </a:r>
            <a:r>
              <a:rPr lang="en-US" altLang="ko-KR" sz="2400" smtClean="0"/>
              <a:t> – ORM(</a:t>
            </a:r>
            <a:r>
              <a:rPr lang="en-US" altLang="ko-KR" sz="1800">
                <a:solidFill>
                  <a:srgbClr val="FF0000"/>
                </a:solidFill>
              </a:rPr>
              <a:t>O</a:t>
            </a:r>
            <a:r>
              <a:rPr lang="en-US" altLang="ko-KR" sz="1800"/>
              <a:t>bject </a:t>
            </a:r>
            <a:r>
              <a:rPr lang="en-US" altLang="ko-KR" sz="1800">
                <a:solidFill>
                  <a:srgbClr val="FF0000"/>
                </a:solidFill>
              </a:rPr>
              <a:t>R</a:t>
            </a:r>
            <a:r>
              <a:rPr lang="en-US" altLang="ko-KR" sz="1800"/>
              <a:t>elational </a:t>
            </a:r>
            <a:r>
              <a:rPr lang="en-US" altLang="ko-KR" sz="1800" smtClean="0">
                <a:solidFill>
                  <a:srgbClr val="FF0000"/>
                </a:solidFill>
              </a:rPr>
              <a:t>M</a:t>
            </a:r>
            <a:r>
              <a:rPr lang="en-US" altLang="ko-KR" sz="1800" smtClean="0"/>
              <a:t>apping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3329553" y="3902619"/>
            <a:ext cx="21698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/>
              <a:t>Programe</a:t>
            </a:r>
            <a:endParaRPr lang="ko-KR" altLang="en-US" sz="2800" b="1"/>
          </a:p>
        </p:txBody>
      </p:sp>
      <p:sp>
        <p:nvSpPr>
          <p:cNvPr id="12" name="TextBox 11"/>
          <p:cNvSpPr txBox="1"/>
          <p:nvPr/>
        </p:nvSpPr>
        <p:spPr>
          <a:xfrm>
            <a:off x="7326628" y="4880567"/>
            <a:ext cx="1785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table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368190" y="4880567"/>
            <a:ext cx="1785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class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445620" y="5497696"/>
            <a:ext cx="1785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objects</a:t>
            </a:r>
            <a:endParaRPr lang="ko-KR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26628" y="5380404"/>
            <a:ext cx="1785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row</a:t>
            </a:r>
            <a:endParaRPr lang="ko-KR" altLang="en-US" sz="32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437139" y="5147367"/>
            <a:ext cx="17349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437139" y="5737640"/>
            <a:ext cx="17349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99392" y="3885368"/>
            <a:ext cx="21698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/>
              <a:t>Database</a:t>
            </a:r>
            <a:endParaRPr lang="ko-KR" altLang="en-US" sz="2800" b="1"/>
          </a:p>
        </p:txBody>
      </p:sp>
      <p:sp>
        <p:nvSpPr>
          <p:cNvPr id="11" name="직사각형 10"/>
          <p:cNvSpPr/>
          <p:nvPr/>
        </p:nvSpPr>
        <p:spPr>
          <a:xfrm>
            <a:off x="3078451" y="3744841"/>
            <a:ext cx="6452316" cy="269168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768" y="175162"/>
            <a:ext cx="9091189" cy="577314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Django</a:t>
            </a:r>
            <a:r>
              <a:rPr lang="ko-KR" altLang="en-US" sz="2400" smtClean="0"/>
              <a:t>의 특징</a:t>
            </a:r>
            <a:r>
              <a:rPr lang="en-US" altLang="ko-KR" sz="2400" smtClean="0"/>
              <a:t> – Admin</a:t>
            </a:r>
            <a:endParaRPr lang="ko-KR" altLang="en-US" sz="2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7" y="931793"/>
            <a:ext cx="3178535" cy="23839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828" y="1676538"/>
            <a:ext cx="4107500" cy="30556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109" y="1063697"/>
            <a:ext cx="3925378" cy="552668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300" y="3087782"/>
            <a:ext cx="5330057" cy="36064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087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768" y="149404"/>
            <a:ext cx="9091189" cy="577314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실습 환경</a:t>
            </a:r>
            <a:endParaRPr lang="ko-KR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167065" y="2848234"/>
            <a:ext cx="6336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장고설치</a:t>
            </a:r>
            <a:endParaRPr lang="en-US" altLang="ko-KR" dirty="0" smtClean="0"/>
          </a:p>
          <a:p>
            <a:r>
              <a:rPr lang="en-US" altLang="ko-KR" dirty="0" smtClean="0"/>
              <a:t>pip install 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wsgi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모두 설치 됨</a:t>
            </a:r>
            <a:endParaRPr lang="en-US" altLang="ko-KR" dirty="0" smtClean="0"/>
          </a:p>
          <a:p>
            <a:r>
              <a:rPr lang="en-US" altLang="ko-KR" dirty="0" smtClean="0"/>
              <a:t>pip list : </a:t>
            </a:r>
            <a:r>
              <a:rPr lang="ko-KR" altLang="en-US" dirty="0" smtClean="0"/>
              <a:t>설치내역 확인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67065" y="1382910"/>
            <a:ext cx="1032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실습디렉토리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dirty="0" smtClean="0"/>
              <a:t>workspace\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여러 개의 하위 프로젝트를 구성할 것임</a:t>
            </a:r>
            <a:endParaRPr lang="en-US" altLang="ko-KR" dirty="0" smtClean="0"/>
          </a:p>
          <a:p>
            <a:r>
              <a:rPr lang="ko-KR" altLang="en-US" dirty="0" smtClean="0"/>
              <a:t>장고는 </a:t>
            </a:r>
            <a:r>
              <a:rPr lang="en-US" altLang="ko-KR" dirty="0" err="1" smtClean="0"/>
              <a:t>projec</a:t>
            </a:r>
            <a:r>
              <a:rPr lang="ko-KR" altLang="en-US" dirty="0" smtClean="0"/>
              <a:t>안에 </a:t>
            </a:r>
            <a:r>
              <a:rPr lang="ko-KR" altLang="en-US" dirty="0" err="1" smtClean="0"/>
              <a:t>앱으로</a:t>
            </a:r>
            <a:r>
              <a:rPr lang="ko-KR" altLang="en-US" dirty="0" smtClean="0"/>
              <a:t> 구성됨  </a:t>
            </a:r>
            <a:r>
              <a:rPr lang="en-US" altLang="ko-KR" dirty="0" smtClean="0"/>
              <a:t>(ex </a:t>
            </a:r>
            <a:r>
              <a:rPr lang="ko-KR" altLang="en-US" dirty="0" smtClean="0"/>
              <a:t>쇼핑몰</a:t>
            </a:r>
            <a:r>
              <a:rPr lang="en-US" altLang="ko-KR" dirty="0" smtClean="0"/>
              <a:t>PJT,  </a:t>
            </a:r>
            <a:r>
              <a:rPr lang="ko-KR" altLang="en-US" dirty="0" err="1" smtClean="0"/>
              <a:t>회원관리앱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상품관리앱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장바구니앱</a:t>
            </a:r>
            <a:r>
              <a:rPr lang="en-US" altLang="ko-KR" dirty="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0460" y="4752393"/>
            <a:ext cx="1032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확장팩</a:t>
            </a:r>
            <a:r>
              <a:rPr lang="ko-KR" altLang="en-US" dirty="0" smtClean="0"/>
              <a:t> 설치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폴더 열기 </a:t>
            </a:r>
            <a:r>
              <a:rPr lang="en-US" altLang="ko-KR" dirty="0" smtClean="0"/>
              <a:t>(workspace\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python,  SQLite Viewer</a:t>
            </a:r>
          </a:p>
          <a:p>
            <a:r>
              <a:rPr lang="ko-KR" altLang="en-US" dirty="0" smtClean="0"/>
              <a:t>터미널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새터미널</a:t>
            </a: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ctr</a:t>
            </a:r>
            <a:r>
              <a:rPr lang="en-US" altLang="ko-KR" dirty="0" smtClean="0"/>
              <a:t> + shift + ‘)  </a:t>
            </a:r>
          </a:p>
          <a:p>
            <a:r>
              <a:rPr lang="ko-KR" altLang="en-US" dirty="0" smtClean="0"/>
              <a:t>윈도우는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로 설정 </a:t>
            </a:r>
            <a:endParaRPr lang="en-US" altLang="ko-KR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813" y="4595009"/>
            <a:ext cx="4619625" cy="18764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753130" y="5004411"/>
            <a:ext cx="4120308" cy="113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53813" y="5194451"/>
            <a:ext cx="499317" cy="452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A89857-DFDF-E54A-9413-9F2B6470B805}"/>
              </a:ext>
            </a:extLst>
          </p:cNvPr>
          <p:cNvSpPr txBox="1"/>
          <p:nvPr/>
        </p:nvSpPr>
        <p:spPr>
          <a:xfrm>
            <a:off x="331581" y="181673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-150" smtClean="0">
                <a:latin typeface="+mj-ea"/>
                <a:ea typeface="+mj-ea"/>
              </a:rPr>
              <a:t>실습 </a:t>
            </a:r>
            <a:r>
              <a:rPr kumimoji="1" lang="en-US" altLang="ko-KR" sz="2400" b="1" spc="-150" smtClean="0">
                <a:latin typeface="+mj-ea"/>
                <a:ea typeface="+mj-ea"/>
              </a:rPr>
              <a:t>– Django Buildup</a:t>
            </a:r>
            <a:endParaRPr kumimoji="1" lang="x-none" altLang="en-US" sz="2400" b="1" spc="-150">
              <a:latin typeface="+mj-ea"/>
              <a:ea typeface="+mj-ea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BF8F8F4A-EF68-E043-98E1-CA9EC75A4EC9}"/>
              </a:ext>
            </a:extLst>
          </p:cNvPr>
          <p:cNvCxnSpPr>
            <a:cxnSpLocks/>
          </p:cNvCxnSpPr>
          <p:nvPr/>
        </p:nvCxnSpPr>
        <p:spPr>
          <a:xfrm>
            <a:off x="383097" y="848087"/>
            <a:ext cx="114583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52865" y="1431209"/>
            <a:ext cx="1548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장고 설치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웹 첫 페이지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25272" y="1708208"/>
            <a:ext cx="21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Hello- Project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87907" y="1569708"/>
            <a:ext cx="178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Template</a:t>
            </a:r>
          </a:p>
          <a:p>
            <a:pPr algn="ctr"/>
            <a:r>
              <a:rPr lang="en-US" altLang="ko-KR" dirty="0" smtClean="0"/>
              <a:t> Project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11357" y="1540260"/>
            <a:ext cx="152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DB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15892" y="2879926"/>
            <a:ext cx="142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Todo,Photo,Board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87907" y="2883474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27298" y="3020882"/>
            <a:ext cx="2211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File Upload/Download</a:t>
            </a:r>
          </a:p>
        </p:txBody>
      </p:sp>
      <p:cxnSp>
        <p:nvCxnSpPr>
          <p:cNvPr id="5" name="직선 화살표 연결선 4"/>
          <p:cNvCxnSpPr>
            <a:stCxn id="2" idx="3"/>
            <a:endCxn id="13" idx="1"/>
          </p:cNvCxnSpPr>
          <p:nvPr/>
        </p:nvCxnSpPr>
        <p:spPr>
          <a:xfrm>
            <a:off x="3201747" y="1892874"/>
            <a:ext cx="523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3" idx="3"/>
            <a:endCxn id="14" idx="1"/>
          </p:cNvCxnSpPr>
          <p:nvPr/>
        </p:nvCxnSpPr>
        <p:spPr>
          <a:xfrm>
            <a:off x="5838654" y="1892874"/>
            <a:ext cx="64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3"/>
            <a:endCxn id="15" idx="1"/>
          </p:cNvCxnSpPr>
          <p:nvPr/>
        </p:nvCxnSpPr>
        <p:spPr>
          <a:xfrm flipV="1">
            <a:off x="8277832" y="1863426"/>
            <a:ext cx="933525" cy="2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5" idx="2"/>
            <a:endCxn id="16" idx="0"/>
          </p:cNvCxnSpPr>
          <p:nvPr/>
        </p:nvCxnSpPr>
        <p:spPr>
          <a:xfrm flipH="1">
            <a:off x="9928440" y="2186591"/>
            <a:ext cx="43364" cy="69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6" idx="1"/>
            <a:endCxn id="17" idx="3"/>
          </p:cNvCxnSpPr>
          <p:nvPr/>
        </p:nvCxnSpPr>
        <p:spPr>
          <a:xfrm flipH="1">
            <a:off x="8699262" y="3341591"/>
            <a:ext cx="516630" cy="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7" idx="1"/>
            <a:endCxn id="18" idx="3"/>
          </p:cNvCxnSpPr>
          <p:nvPr/>
        </p:nvCxnSpPr>
        <p:spPr>
          <a:xfrm flipH="1" flipV="1">
            <a:off x="5838653" y="3344048"/>
            <a:ext cx="649254" cy="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26292" y="3160094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Forgine</a:t>
            </a:r>
            <a:r>
              <a:rPr lang="en-US" altLang="ko-KR" dirty="0" smtClean="0"/>
              <a:t> Key</a:t>
            </a:r>
          </a:p>
        </p:txBody>
      </p:sp>
      <p:cxnSp>
        <p:nvCxnSpPr>
          <p:cNvPr id="46" name="직선 화살표 연결선 45"/>
          <p:cNvCxnSpPr>
            <a:stCxn id="18" idx="1"/>
            <a:endCxn id="45" idx="3"/>
          </p:cNvCxnSpPr>
          <p:nvPr/>
        </p:nvCxnSpPr>
        <p:spPr>
          <a:xfrm flipH="1">
            <a:off x="2982475" y="3344048"/>
            <a:ext cx="644823" cy="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https://blog.kakaocdn.net/dn/pdQ3m/btqwhTpC3gU/vXB2IGfXViX7cGFQgXjlR1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712" y="4405601"/>
            <a:ext cx="6124477" cy="235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A89857-DFDF-E54A-9413-9F2B6470B805}"/>
              </a:ext>
            </a:extLst>
          </p:cNvPr>
          <p:cNvSpPr txBox="1"/>
          <p:nvPr/>
        </p:nvSpPr>
        <p:spPr>
          <a:xfrm>
            <a:off x="323127" y="181349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-150" smtClean="0">
                <a:latin typeface="+mj-ea"/>
                <a:ea typeface="+mj-ea"/>
              </a:rPr>
              <a:t>실습 </a:t>
            </a:r>
            <a:r>
              <a:rPr kumimoji="1" lang="en-US" altLang="ko-KR" sz="2400" b="1" spc="-150" smtClean="0">
                <a:latin typeface="+mj-ea"/>
                <a:ea typeface="+mj-ea"/>
              </a:rPr>
              <a:t>– </a:t>
            </a:r>
            <a:r>
              <a:rPr kumimoji="1" lang="ko-KR" altLang="en-US" sz="2400" b="1" spc="-150" smtClean="0">
                <a:latin typeface="+mj-ea"/>
                <a:ea typeface="+mj-ea"/>
              </a:rPr>
              <a:t>화면</a:t>
            </a:r>
            <a:endParaRPr kumimoji="1" lang="x-none" altLang="en-US" sz="2400" b="1" spc="-150">
              <a:latin typeface="+mj-ea"/>
              <a:ea typeface="+mj-ea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BF8F8F4A-EF68-E043-98E1-CA9EC75A4EC9}"/>
              </a:ext>
            </a:extLst>
          </p:cNvPr>
          <p:cNvCxnSpPr>
            <a:cxnSpLocks/>
          </p:cNvCxnSpPr>
          <p:nvPr/>
        </p:nvCxnSpPr>
        <p:spPr>
          <a:xfrm>
            <a:off x="383097" y="848087"/>
            <a:ext cx="114583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186" y="1637524"/>
            <a:ext cx="4219233" cy="24276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96" y="1637524"/>
            <a:ext cx="1477979" cy="39905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831" y="1398179"/>
            <a:ext cx="4853017" cy="39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A89857-DFDF-E54A-9413-9F2B6470B805}"/>
              </a:ext>
            </a:extLst>
          </p:cNvPr>
          <p:cNvSpPr txBox="1"/>
          <p:nvPr/>
        </p:nvSpPr>
        <p:spPr>
          <a:xfrm>
            <a:off x="323127" y="181349"/>
            <a:ext cx="319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-150" smtClean="0">
                <a:latin typeface="+mj-ea"/>
                <a:ea typeface="+mj-ea"/>
              </a:rPr>
              <a:t>실습 </a:t>
            </a:r>
            <a:r>
              <a:rPr kumimoji="1" lang="en-US" altLang="ko-KR" sz="2400" b="1" spc="-150" smtClean="0">
                <a:latin typeface="+mj-ea"/>
                <a:ea typeface="+mj-ea"/>
              </a:rPr>
              <a:t>– </a:t>
            </a:r>
            <a:r>
              <a:rPr kumimoji="1" lang="ko-KR" altLang="en-US" sz="2400" b="1" spc="-150" smtClean="0">
                <a:latin typeface="+mj-ea"/>
                <a:ea typeface="+mj-ea"/>
              </a:rPr>
              <a:t>기본명령어 정리</a:t>
            </a:r>
            <a:endParaRPr kumimoji="1" lang="x-none" altLang="en-US" sz="2400" b="1" spc="-150">
              <a:latin typeface="+mj-ea"/>
              <a:ea typeface="+mj-ea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BF8F8F4A-EF68-E043-98E1-CA9EC75A4EC9}"/>
              </a:ext>
            </a:extLst>
          </p:cNvPr>
          <p:cNvCxnSpPr>
            <a:cxnSpLocks/>
          </p:cNvCxnSpPr>
          <p:nvPr/>
        </p:nvCxnSpPr>
        <p:spPr>
          <a:xfrm>
            <a:off x="383097" y="848087"/>
            <a:ext cx="114583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7375" y="1576004"/>
            <a:ext cx="673825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프로젝트 생성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rgbClr val="00B0F0"/>
                </a:solidFill>
              </a:rPr>
              <a:t>django</a:t>
            </a:r>
            <a:r>
              <a:rPr lang="en-US" altLang="ko-KR" b="1" dirty="0" smtClean="0">
                <a:solidFill>
                  <a:srgbClr val="00B0F0"/>
                </a:solidFill>
              </a:rPr>
              <a:t>-admin  </a:t>
            </a:r>
            <a:r>
              <a:rPr lang="en-US" altLang="ko-KR" b="1" dirty="0" err="1" smtClean="0">
                <a:solidFill>
                  <a:srgbClr val="00B0F0"/>
                </a:solidFill>
              </a:rPr>
              <a:t>startproject</a:t>
            </a:r>
            <a:r>
              <a:rPr lang="en-US" altLang="ko-KR" b="1" dirty="0" smtClean="0">
                <a:solidFill>
                  <a:srgbClr val="00B0F0"/>
                </a:solidFill>
              </a:rPr>
              <a:t>  </a:t>
            </a:r>
            <a:r>
              <a:rPr lang="ko-KR" altLang="en-US" b="1" dirty="0" smtClean="0">
                <a:solidFill>
                  <a:srgbClr val="00B0F0"/>
                </a:solidFill>
              </a:rPr>
              <a:t>프로젝트 명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/>
              <a:t>앱</a:t>
            </a:r>
            <a:r>
              <a:rPr lang="ko-KR" altLang="en-US" dirty="0"/>
              <a:t> 생성 </a:t>
            </a:r>
            <a:r>
              <a:rPr lang="en-US" altLang="ko-KR" dirty="0"/>
              <a:t>: </a:t>
            </a:r>
            <a:r>
              <a:rPr lang="en-US" altLang="ko-KR" dirty="0" smtClean="0">
                <a:solidFill>
                  <a:srgbClr val="00B0F0"/>
                </a:solidFill>
              </a:rPr>
              <a:t>python manage.py </a:t>
            </a:r>
            <a:r>
              <a:rPr lang="en-US" altLang="ko-KR" dirty="0" err="1" smtClean="0">
                <a:solidFill>
                  <a:srgbClr val="00B0F0"/>
                </a:solidFill>
              </a:rPr>
              <a:t>startapp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  <a:r>
              <a:rPr lang="ko-KR" altLang="en-US" dirty="0" err="1">
                <a:solidFill>
                  <a:srgbClr val="00B0F0"/>
                </a:solidFill>
              </a:rPr>
              <a:t>앱명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장고 서버시작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F0"/>
                </a:solidFill>
              </a:rPr>
              <a:t>python manage.py </a:t>
            </a:r>
            <a:r>
              <a:rPr lang="en-US" altLang="ko-KR" dirty="0" err="1">
                <a:solidFill>
                  <a:srgbClr val="00B0F0"/>
                </a:solidFill>
              </a:rPr>
              <a:t>runserver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DB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python manage.py </a:t>
            </a:r>
            <a:r>
              <a:rPr lang="en-US" altLang="ko-KR" dirty="0" err="1"/>
              <a:t>makemigrations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python manage.py migrate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admin </a:t>
            </a:r>
            <a:r>
              <a:rPr lang="ko-KR" altLang="en-US" dirty="0" smtClean="0"/>
              <a:t>계정 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python manage.py </a:t>
            </a:r>
            <a:r>
              <a:rPr lang="en-US" altLang="ko-KR" dirty="0" err="1" smtClean="0"/>
              <a:t>creatsuperuser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44984" y="1576004"/>
            <a:ext cx="469649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Template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{{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}}   {{</a:t>
            </a:r>
            <a:r>
              <a:rPr lang="en-US" altLang="ko-KR" dirty="0" err="1" smtClean="0"/>
              <a:t>iterable.index</a:t>
            </a:r>
            <a:r>
              <a:rPr lang="en-US" altLang="ko-KR" dirty="0" smtClean="0"/>
              <a:t>}}    {lst.0}}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{% for %}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{% </a:t>
            </a:r>
            <a:r>
              <a:rPr lang="en-US" altLang="ko-KR" dirty="0" err="1" smtClean="0"/>
              <a:t>endfor</a:t>
            </a:r>
            <a:r>
              <a:rPr lang="en-US" altLang="ko-KR" dirty="0" smtClean="0"/>
              <a:t> %}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{% if  %}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{%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%}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{% </a:t>
            </a:r>
            <a:r>
              <a:rPr lang="en-US" altLang="ko-KR" dirty="0" smtClean="0"/>
              <a:t>else %}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{% </a:t>
            </a:r>
            <a:r>
              <a:rPr lang="en-US" altLang="ko-KR" dirty="0" err="1" smtClean="0"/>
              <a:t>endif</a:t>
            </a:r>
            <a:r>
              <a:rPr lang="en-US" altLang="ko-KR" dirty="0" smtClean="0"/>
              <a:t> %}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A89857-DFDF-E54A-9413-9F2B6470B805}"/>
              </a:ext>
            </a:extLst>
          </p:cNvPr>
          <p:cNvSpPr txBox="1"/>
          <p:nvPr/>
        </p:nvSpPr>
        <p:spPr>
          <a:xfrm>
            <a:off x="331581" y="185211"/>
            <a:ext cx="324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-150" smtClean="0">
                <a:latin typeface="+mj-ea"/>
                <a:ea typeface="+mj-ea"/>
              </a:rPr>
              <a:t>장고 </a:t>
            </a:r>
            <a:r>
              <a:rPr kumimoji="1" lang="ko-KR" altLang="en-US" sz="2400" b="1" spc="-150">
                <a:latin typeface="+mj-ea"/>
                <a:ea typeface="+mj-ea"/>
              </a:rPr>
              <a:t>프로젝트 생성하기</a:t>
            </a:r>
            <a:endParaRPr kumimoji="1" lang="x-none" altLang="en-US" sz="2400" b="1" spc="-150">
              <a:latin typeface="+mj-ea"/>
              <a:ea typeface="+mj-ea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BF8F8F4A-EF68-E043-98E1-CA9EC75A4EC9}"/>
              </a:ext>
            </a:extLst>
          </p:cNvPr>
          <p:cNvCxnSpPr>
            <a:cxnSpLocks/>
          </p:cNvCxnSpPr>
          <p:nvPr/>
        </p:nvCxnSpPr>
        <p:spPr>
          <a:xfrm>
            <a:off x="383097" y="848087"/>
            <a:ext cx="114583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8CBC9FA-C244-244E-BAB9-181797F4DFB7}"/>
              </a:ext>
            </a:extLst>
          </p:cNvPr>
          <p:cNvSpPr txBox="1"/>
          <p:nvPr/>
        </p:nvSpPr>
        <p:spPr>
          <a:xfrm>
            <a:off x="700591" y="1301185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CC402C"/>
                </a:solidFill>
              </a:rPr>
              <a:t>개발 서버 구동하고 웹 사이트에 접속해 보기</a:t>
            </a:r>
            <a:endParaRPr kumimoji="1" lang="x-none" altLang="en-US" b="1">
              <a:solidFill>
                <a:srgbClr val="CC402C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55328BF-97A6-A64F-8C78-615880F3CFEA}"/>
              </a:ext>
            </a:extLst>
          </p:cNvPr>
          <p:cNvSpPr txBox="1"/>
          <p:nvPr/>
        </p:nvSpPr>
        <p:spPr>
          <a:xfrm>
            <a:off x="6512049" y="3474156"/>
            <a:ext cx="3552576" cy="35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x-none" altLang="en-US" sz="1300">
                <a:solidFill>
                  <a:srgbClr val="CC402C"/>
                </a:solidFill>
              </a:rPr>
              <a:t>▸</a:t>
            </a:r>
            <a:r>
              <a:rPr kumimoji="1" lang="ko-KR" altLang="en-US" sz="1300">
                <a:latin typeface="+mj-ea"/>
                <a:ea typeface="+mj-ea"/>
              </a:rPr>
              <a:t> </a:t>
            </a:r>
            <a:r>
              <a:rPr kumimoji="1" lang="en-US" altLang="ko-KR" sz="1300">
                <a:latin typeface="+mj-ea"/>
                <a:ea typeface="+mj-ea"/>
              </a:rPr>
              <a:t>               </a:t>
            </a:r>
            <a:r>
              <a:rPr kumimoji="1" lang="ko-KR" altLang="en-US" sz="1300">
                <a:latin typeface="+mj-ea"/>
                <a:ea typeface="+mj-ea"/>
              </a:rPr>
              <a:t>를 눌러 개발 서버를 종료한다</a:t>
            </a:r>
            <a:r>
              <a:rPr kumimoji="1" lang="en-US" altLang="ko-KR" sz="1300">
                <a:latin typeface="+mj-ea"/>
                <a:ea typeface="+mj-ea"/>
              </a:rPr>
              <a:t>.</a:t>
            </a:r>
            <a:endParaRPr kumimoji="1" lang="x-none" altLang="en-US" sz="130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335595F-E4DE-EC46-8048-22AC0222B4E2}"/>
              </a:ext>
            </a:extLst>
          </p:cNvPr>
          <p:cNvSpPr txBox="1"/>
          <p:nvPr/>
        </p:nvSpPr>
        <p:spPr>
          <a:xfrm>
            <a:off x="6512049" y="4084730"/>
            <a:ext cx="5020926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x-none" altLang="en-US" sz="1300">
                <a:solidFill>
                  <a:srgbClr val="CC402C"/>
                </a:solidFill>
              </a:rPr>
              <a:t>▸</a:t>
            </a:r>
            <a:r>
              <a:rPr kumimoji="1" lang="ko-KR" altLang="en-US" sz="1300">
                <a:latin typeface="+mj-ea"/>
                <a:ea typeface="+mj-ea"/>
              </a:rPr>
              <a:t> 개발 서버가 종료되면</a:t>
            </a:r>
            <a:r>
              <a:rPr kumimoji="1" lang="en-US" altLang="ko-KR" sz="1300">
                <a:latin typeface="+mj-ea"/>
                <a:ea typeface="+mj-ea"/>
              </a:rPr>
              <a:t> 127.0.0.1:8000</a:t>
            </a:r>
            <a:r>
              <a:rPr kumimoji="1" lang="ko-KR" altLang="en-US" sz="1300" err="1">
                <a:latin typeface="+mj-ea"/>
                <a:ea typeface="+mj-ea"/>
              </a:rPr>
              <a:t>으로</a:t>
            </a:r>
            <a:r>
              <a:rPr kumimoji="1" lang="ko-KR" altLang="en-US" sz="1300">
                <a:latin typeface="+mj-ea"/>
                <a:ea typeface="+mj-ea"/>
              </a:rPr>
              <a:t> </a:t>
            </a:r>
            <a:r>
              <a:rPr kumimoji="1" lang="en-US" altLang="ko-KR" sz="130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mysite</a:t>
            </a:r>
            <a:r>
              <a:rPr kumimoji="1" lang="ko-KR" altLang="en-US" sz="1300">
                <a:latin typeface="+mj-ea"/>
                <a:ea typeface="+mj-ea"/>
              </a:rPr>
              <a:t>에 접속할 수</a:t>
            </a:r>
            <a:endParaRPr kumimoji="1" lang="en-US" altLang="ko-KR" sz="13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300">
                <a:latin typeface="+mj-ea"/>
                <a:ea typeface="+mj-ea"/>
              </a:rPr>
              <a:t>   없다</a:t>
            </a:r>
            <a:r>
              <a:rPr kumimoji="1" lang="en-US" altLang="ko-KR" sz="1300">
                <a:latin typeface="+mj-ea"/>
                <a:ea typeface="+mj-ea"/>
              </a:rPr>
              <a:t>.</a:t>
            </a:r>
            <a:endParaRPr kumimoji="1" lang="x-none" altLang="en-US" sz="1300">
              <a:latin typeface="+mj-ea"/>
              <a:ea typeface="+mj-ea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AAB53228-8B2C-A94A-9342-19B17F505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5" y="2638250"/>
            <a:ext cx="5440247" cy="31465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C17A309-A00D-234C-BCE5-F0EAB0B51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700" y="3550443"/>
            <a:ext cx="916144" cy="259286"/>
          </a:xfrm>
          <a:prstGeom prst="rect">
            <a:avLst/>
          </a:prstGeom>
        </p:spPr>
      </p:pic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A8E4244B-6869-1A45-87CA-B90BB5AABA50}"/>
              </a:ext>
            </a:extLst>
          </p:cNvPr>
          <p:cNvSpPr/>
          <p:nvPr/>
        </p:nvSpPr>
        <p:spPr>
          <a:xfrm>
            <a:off x="700591" y="2141197"/>
            <a:ext cx="707296" cy="288000"/>
          </a:xfrm>
          <a:prstGeom prst="roundRect">
            <a:avLst/>
          </a:prstGeom>
          <a:solidFill>
            <a:srgbClr val="F8D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b="1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kumimoji="1"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kumimoji="1"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단계</a:t>
            </a:r>
            <a:endParaRPr kumimoji="1" lang="x-none" altLang="en-US" sz="12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C8B32B3-28A7-BC4A-AD79-426BB271E7A4}"/>
              </a:ext>
            </a:extLst>
          </p:cNvPr>
          <p:cNvSpPr txBox="1"/>
          <p:nvPr/>
        </p:nvSpPr>
        <p:spPr>
          <a:xfrm>
            <a:off x="1500529" y="2123614"/>
            <a:ext cx="18101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500" b="1"/>
              <a:t>개발</a:t>
            </a:r>
            <a:r>
              <a:rPr kumimoji="1" lang="ko-KR" altLang="en-US" sz="1500" b="1"/>
              <a:t> 서버 종료하기</a:t>
            </a:r>
            <a:endParaRPr kumimoji="1" lang="x-none" altLang="en-US" sz="1500" b="1"/>
          </a:p>
        </p:txBody>
      </p:sp>
    </p:spTree>
    <p:extLst>
      <p:ext uri="{BB962C8B-B14F-4D97-AF65-F5344CB8AC3E}">
        <p14:creationId xmlns:p14="http://schemas.microsoft.com/office/powerpoint/2010/main" val="317545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11691731" y="6483194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5762650" y="2800083"/>
            <a:ext cx="55461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__</a:t>
            </a:r>
            <a:r>
              <a:rPr kumimoji="0" lang="ko-KR" altLang="ko-KR" sz="12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init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__.</a:t>
            </a:r>
            <a:r>
              <a:rPr kumimoji="0" lang="ko-KR" altLang="ko-KR" sz="12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py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: 해당 디렉토리가 </a:t>
            </a:r>
            <a:r>
              <a:rPr kumimoji="0" lang="ko-KR" altLang="ko-KR" sz="12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파이썬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 모듈로 작동이 가능하도록 해주는 파일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</a:br>
            <a:r>
              <a:rPr kumimoji="0" lang="ko-KR" altLang="ko-KR" sz="12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settings.py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: 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Project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설정을 기록해 놓은 파일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,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</a:br>
            <a:r>
              <a:rPr kumimoji="0" lang="ko-KR" altLang="ko-KR" sz="12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urls.py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: </a:t>
            </a:r>
            <a:r>
              <a:rPr lang="ko-KR" altLang="en-US" sz="1200" smtClean="0">
                <a:latin typeface="Arial Unicode MS" panose="020B0604020202020204" pitchFamily="50" charset="-127"/>
              </a:rPr>
              <a:t>프로젝트 레벨의 </a:t>
            </a:r>
            <a:r>
              <a:rPr lang="en-US" altLang="ko-KR" sz="1200" smtClean="0">
                <a:latin typeface="Arial Unicode MS" panose="020B0604020202020204" pitchFamily="50" charset="-127"/>
              </a:rPr>
              <a:t>URL</a:t>
            </a:r>
            <a:r>
              <a:rPr lang="ko-KR" altLang="en-US" sz="1200" smtClean="0">
                <a:latin typeface="Arial Unicode MS" panose="020B0604020202020204" pitchFamily="50" charset="-127"/>
              </a:rPr>
              <a:t>패턴을 정의하는 최상위 </a:t>
            </a:r>
            <a:r>
              <a:rPr lang="en-US" altLang="ko-KR" sz="1200" err="1" smtClean="0">
                <a:latin typeface="Arial Unicode MS" panose="020B0604020202020204" pitchFamily="50" charset="-127"/>
              </a:rPr>
              <a:t>URLconf</a:t>
            </a:r>
            <a:r>
              <a:rPr lang="en-US" altLang="ko-KR" sz="1200">
                <a:latin typeface="Arial Unicode MS" panose="020B0604020202020204" pitchFamily="50" charset="-127"/>
              </a:rPr>
              <a:t> </a:t>
            </a:r>
            <a:r>
              <a:rPr lang="ko-KR" altLang="en-US" sz="1200" smtClean="0">
                <a:latin typeface="Arial Unicode MS" panose="020B0604020202020204" pitchFamily="50" charset="-127"/>
              </a:rPr>
              <a:t>파일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</a:br>
            <a:r>
              <a:rPr lang="ko-KR" altLang="ko-KR" sz="1200" b="1" err="1">
                <a:latin typeface="Arial Unicode MS" panose="020B0604020202020204" pitchFamily="50" charset="-127"/>
              </a:rPr>
              <a:t>wsgi</a:t>
            </a:r>
            <a:r>
              <a:rPr lang="ko-KR" altLang="ko-KR" sz="1200">
                <a:latin typeface="Arial Unicode MS" panose="020B0604020202020204" pitchFamily="50" charset="-127"/>
              </a:rPr>
              <a:t>: </a:t>
            </a:r>
            <a:r>
              <a:rPr lang="ko-KR" altLang="ko-KR" sz="1200" err="1" smtClean="0">
                <a:latin typeface="Arial Unicode MS" panose="020B0604020202020204" pitchFamily="50" charset="-127"/>
              </a:rPr>
              <a:t>웹서버</a:t>
            </a:r>
            <a:r>
              <a:rPr lang="ko-KR" altLang="en-US" sz="1200" err="1" smtClean="0">
                <a:latin typeface="Arial Unicode MS" panose="020B0604020202020204" pitchFamily="50" charset="-127"/>
              </a:rPr>
              <a:t>와</a:t>
            </a:r>
            <a:r>
              <a:rPr lang="ko-KR" altLang="en-US" sz="1200" smtClean="0">
                <a:latin typeface="Arial Unicode MS" panose="020B0604020202020204" pitchFamily="50" charset="-127"/>
              </a:rPr>
              <a:t> </a:t>
            </a:r>
            <a:r>
              <a:rPr lang="en-US" altLang="ko-KR" sz="1200" smtClean="0">
                <a:latin typeface="Arial Unicode MS" panose="020B0604020202020204" pitchFamily="50" charset="-127"/>
              </a:rPr>
              <a:t>was server</a:t>
            </a:r>
            <a:r>
              <a:rPr lang="ko-KR" altLang="en-US" sz="1200" smtClean="0">
                <a:latin typeface="Arial Unicode MS" panose="020B0604020202020204" pitchFamily="50" charset="-127"/>
              </a:rPr>
              <a:t>간 </a:t>
            </a:r>
            <a:r>
              <a:rPr lang="en-US" altLang="ko-KR" sz="1200" err="1" smtClean="0">
                <a:latin typeface="Arial Unicode MS" panose="020B0604020202020204" pitchFamily="50" charset="-127"/>
              </a:rPr>
              <a:t>wsgi</a:t>
            </a:r>
            <a:r>
              <a:rPr lang="en-US" altLang="ko-KR" sz="1200" smtClean="0">
                <a:latin typeface="Arial Unicode MS" panose="020B0604020202020204" pitchFamily="50" charset="-127"/>
              </a:rPr>
              <a:t> </a:t>
            </a:r>
            <a:r>
              <a:rPr lang="ko-KR" altLang="en-US" sz="1200" smtClean="0">
                <a:latin typeface="Arial Unicode MS" panose="020B0604020202020204" pitchFamily="50" charset="-127"/>
              </a:rPr>
              <a:t>규격으로 연동하기위한 파일</a:t>
            </a:r>
            <a:endParaRPr lang="en-US" altLang="ko-KR" sz="1200" smtClean="0">
              <a:latin typeface="Arial Unicode MS" panose="020B0604020202020204" pitchFamily="50" charset="-127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62650" y="4370817"/>
            <a:ext cx="558518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__init__.py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: </a:t>
            </a:r>
            <a:r>
              <a:rPr kumimoji="0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디렉토리에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lang="ko-KR" altLang="en-US" sz="1200" dirty="0" smtClean="0">
                <a:latin typeface="Arial Unicode MS" panose="020B0604020202020204" pitchFamily="50" charset="-127"/>
              </a:rPr>
              <a:t>이 파일이 있으면 </a:t>
            </a:r>
            <a:r>
              <a:rPr lang="ko-KR" altLang="en-US" sz="1200" dirty="0" err="1" smtClean="0">
                <a:latin typeface="Arial Unicode MS" panose="020B0604020202020204" pitchFamily="50" charset="-127"/>
              </a:rPr>
              <a:t>파이썬</a:t>
            </a:r>
            <a:r>
              <a:rPr lang="ko-KR" altLang="en-US" sz="1200" dirty="0" smtClean="0">
                <a:latin typeface="Arial Unicode MS" panose="020B0604020202020204" pitchFamily="50" charset="-127"/>
              </a:rPr>
              <a:t> 패키지로 인식</a:t>
            </a:r>
            <a:endParaRPr lang="en-US" altLang="ko-KR" sz="1200" dirty="0" smtClean="0">
              <a:latin typeface="Arial Unicode MS" panose="020B06040202020202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admin.py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: 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admin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사이트에 모델 클래스를 등록해주는 파일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app</a:t>
            </a:r>
            <a:r>
              <a:rPr lang="en-US" altLang="ko-KR" sz="1200" b="1" dirty="0">
                <a:latin typeface="Arial Unicode MS" panose="020B0604020202020204" pitchFamily="50" charset="-127"/>
              </a:rPr>
              <a:t>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.py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: 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애플리케이션의 설정 클래스를 정의하는 파일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tests.py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: 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단위테스트용 파일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views.py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: </a:t>
            </a:r>
            <a:r>
              <a:rPr lang="ko-KR" altLang="en-US" sz="1200" dirty="0" err="1" smtClean="0">
                <a:latin typeface="Arial Unicode MS" panose="020B0604020202020204" pitchFamily="50" charset="-127"/>
              </a:rPr>
              <a:t>뷰</a:t>
            </a:r>
            <a:r>
              <a:rPr lang="ko-KR" altLang="en-US" sz="1200" dirty="0" smtClean="0">
                <a:latin typeface="Arial Unicode MS" panose="020B0604020202020204" pitchFamily="50" charset="-127"/>
              </a:rPr>
              <a:t> 함수를 정의하는 파일</a:t>
            </a:r>
            <a:r>
              <a:rPr lang="en-US" altLang="ko-KR" sz="1200" dirty="0" smtClean="0">
                <a:latin typeface="Arial Unicode MS" panose="020B0604020202020204" pitchFamily="50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화면 구성을 위한 파일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</a:br>
            <a:r>
              <a:rPr lang="ko-KR" altLang="ko-KR" sz="1200" b="1" dirty="0" smtClean="0">
                <a:latin typeface="Arial Unicode MS" panose="020B0604020202020204" pitchFamily="50" charset="-127"/>
              </a:rPr>
              <a:t>models.py</a:t>
            </a:r>
            <a:r>
              <a:rPr lang="ko-KR" altLang="ko-KR" sz="1200" dirty="0" smtClean="0">
                <a:latin typeface="Arial Unicode MS" panose="020B0604020202020204" pitchFamily="50" charset="-127"/>
              </a:rPr>
              <a:t>:</a:t>
            </a:r>
            <a:r>
              <a:rPr lang="en-US" altLang="ko-KR" sz="1200" dirty="0" smtClean="0">
                <a:latin typeface="Arial Unicode MS" panose="020B0604020202020204" pitchFamily="50" charset="-127"/>
              </a:rPr>
              <a:t> </a:t>
            </a:r>
            <a:r>
              <a:rPr lang="ko-KR" altLang="ko-KR" sz="1200" dirty="0" smtClean="0">
                <a:latin typeface="Arial Unicode MS" panose="020B0604020202020204" pitchFamily="50" charset="-127"/>
              </a:rPr>
              <a:t>DB 관련된 파일 /  DB 사용계획, 정의, 연결 등의 다양한 설정들을 함</a:t>
            </a:r>
            <a:r>
              <a:rPr lang="ko-KR" altLang="ko-KR" sz="1200" dirty="0">
                <a:latin typeface="Arial Unicode MS" panose="020B0604020202020204" pitchFamily="50" charset="-127"/>
              </a:rPr>
              <a:t/>
            </a:r>
            <a:br>
              <a:rPr lang="ko-KR" altLang="ko-KR" sz="1200" dirty="0">
                <a:latin typeface="Arial Unicode MS" panose="020B0604020202020204" pitchFamily="50" charset="-127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migrations/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: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데이터베이스 변경사항 관리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데이터 베이스 스키마 관련 역할을 함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7322" y="992032"/>
            <a:ext cx="2087217" cy="41269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django</a:t>
            </a:r>
            <a:r>
              <a:rPr lang="en-US" altLang="ko-KR" dirty="0" smtClean="0">
                <a:solidFill>
                  <a:schemeClr val="tx1"/>
                </a:solidFill>
              </a:rPr>
              <a:t> Project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6852" y="2171733"/>
            <a:ext cx="2262008" cy="38431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django</a:t>
            </a:r>
            <a:r>
              <a:rPr lang="en-US" altLang="ko-KR" dirty="0" smtClean="0">
                <a:solidFill>
                  <a:schemeClr val="tx1"/>
                </a:solidFill>
              </a:rPr>
              <a:t> Project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6852" y="3897278"/>
            <a:ext cx="2292626" cy="38431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852" y="1547985"/>
            <a:ext cx="244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manage.py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198450" y="2847152"/>
            <a:ext cx="1866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_init__.py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solidFill>
                  <a:srgbClr val="00B0F0"/>
                </a:solidFill>
              </a:rPr>
              <a:t>settings.py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solidFill>
                  <a:srgbClr val="00B0F0"/>
                </a:solidFill>
              </a:rPr>
              <a:t>urls.py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wsgi.py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8450" y="4373336"/>
            <a:ext cx="1866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_init__.py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rgbClr val="00B0F0"/>
                </a:solidFill>
              </a:rPr>
              <a:t>admin.py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apps.py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tests.py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rgbClr val="00B0F0"/>
                </a:solidFill>
              </a:rPr>
              <a:t>views.py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rgbClr val="00B0F0"/>
                </a:solidFill>
              </a:rPr>
              <a:t>models.py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 smtClean="0">
                <a:solidFill>
                  <a:srgbClr val="00B0F0"/>
                </a:solidFill>
              </a:rPr>
              <a:t>mirgrations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cxnSp>
        <p:nvCxnSpPr>
          <p:cNvPr id="13" name="꺾인 연결선 12"/>
          <p:cNvCxnSpPr>
            <a:stCxn id="9" idx="2"/>
            <a:endCxn id="15" idx="1"/>
          </p:cNvCxnSpPr>
          <p:nvPr/>
        </p:nvCxnSpPr>
        <p:spPr>
          <a:xfrm rot="16200000" flipH="1">
            <a:off x="1334311" y="1551349"/>
            <a:ext cx="959160" cy="66592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9" idx="2"/>
            <a:endCxn id="16" idx="1"/>
          </p:cNvCxnSpPr>
          <p:nvPr/>
        </p:nvCxnSpPr>
        <p:spPr>
          <a:xfrm rot="16200000" flipH="1">
            <a:off x="471539" y="2414121"/>
            <a:ext cx="2684705" cy="66592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2"/>
            <a:endCxn id="10" idx="1"/>
          </p:cNvCxnSpPr>
          <p:nvPr/>
        </p:nvCxnSpPr>
        <p:spPr>
          <a:xfrm rot="16200000" flipH="1">
            <a:off x="1657625" y="1228035"/>
            <a:ext cx="312532" cy="66592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762650" y="1542704"/>
            <a:ext cx="43713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200" err="1" smtClean="0">
                <a:latin typeface="Arial Unicode MS" panose="020B0604020202020204" pitchFamily="50" charset="-127"/>
              </a:rPr>
              <a:t>runserver</a:t>
            </a:r>
            <a:r>
              <a:rPr lang="ko-KR" altLang="ko-KR" sz="1200" err="1">
                <a:latin typeface="Arial Unicode MS" panose="020B0604020202020204" pitchFamily="50" charset="-127"/>
              </a:rPr>
              <a:t>등</a:t>
            </a:r>
            <a:r>
              <a:rPr lang="ko-KR" altLang="ko-KR" sz="1200">
                <a:latin typeface="Arial Unicode MS" panose="020B0604020202020204" pitchFamily="50" charset="-127"/>
              </a:rPr>
              <a:t> </a:t>
            </a:r>
            <a:r>
              <a:rPr lang="ko-KR" altLang="en-US" sz="1200" smtClean="0">
                <a:latin typeface="Arial Unicode MS" panose="020B0604020202020204" pitchFamily="50" charset="-127"/>
              </a:rPr>
              <a:t>장고의 명령어를 처리하는 파일</a:t>
            </a:r>
            <a:endParaRPr lang="ko-KR" altLang="en-US" sz="1200"/>
          </a:p>
        </p:txBody>
      </p:sp>
      <p:sp>
        <p:nvSpPr>
          <p:cNvPr id="26" name="직사각형 25"/>
          <p:cNvSpPr/>
          <p:nvPr/>
        </p:nvSpPr>
        <p:spPr>
          <a:xfrm>
            <a:off x="2146852" y="6098881"/>
            <a:ext cx="2292626" cy="38431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app2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9" idx="2"/>
            <a:endCxn id="26" idx="1"/>
          </p:cNvCxnSpPr>
          <p:nvPr/>
        </p:nvCxnSpPr>
        <p:spPr>
          <a:xfrm rot="16200000" flipH="1">
            <a:off x="-629263" y="3514923"/>
            <a:ext cx="4886308" cy="66592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6A89857-DFDF-E54A-9413-9F2B6470B805}"/>
              </a:ext>
            </a:extLst>
          </p:cNvPr>
          <p:cNvSpPr txBox="1"/>
          <p:nvPr/>
        </p:nvSpPr>
        <p:spPr>
          <a:xfrm>
            <a:off x="323127" y="181349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-150" dirty="0" smtClean="0">
                <a:latin typeface="+mj-ea"/>
                <a:ea typeface="+mj-ea"/>
              </a:rPr>
              <a:t>실습 </a:t>
            </a:r>
            <a:r>
              <a:rPr kumimoji="1" lang="en-US" altLang="ko-KR" sz="2400" b="1" spc="-150" dirty="0" smtClean="0">
                <a:latin typeface="+mj-ea"/>
                <a:ea typeface="+mj-ea"/>
              </a:rPr>
              <a:t>– </a:t>
            </a:r>
            <a:r>
              <a:rPr kumimoji="1" lang="ko-KR" altLang="en-US" sz="2400" b="1" spc="-150" dirty="0" smtClean="0">
                <a:latin typeface="+mj-ea"/>
                <a:ea typeface="+mj-ea"/>
              </a:rPr>
              <a:t>프로젝트 뼈대 만들기</a:t>
            </a:r>
            <a:endParaRPr kumimoji="1" lang="x-none" altLang="en-US" sz="2400" b="1" spc="-15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50944" y="119304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BASE_DIR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95192" y="3891520"/>
            <a:ext cx="490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Settings.py : INSTALLED_APPS </a:t>
            </a:r>
            <a:r>
              <a:rPr lang="ko-KR" altLang="en-US" dirty="0" smtClean="0">
                <a:solidFill>
                  <a:srgbClr val="4FC1FF"/>
                </a:solidFill>
                <a:latin typeface="Consolas" panose="020B0609020204030204" pitchFamily="49" charset="0"/>
              </a:rPr>
              <a:t>추가 필요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41325" y="146949"/>
            <a:ext cx="10079566" cy="576263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웹 서비스 구조도</a:t>
            </a:r>
            <a:endParaRPr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72" y="3499482"/>
            <a:ext cx="542304" cy="56993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619" y="2965594"/>
            <a:ext cx="1009811" cy="1351515"/>
          </a:xfrm>
          <a:prstGeom prst="rect">
            <a:avLst/>
          </a:prstGeom>
        </p:spPr>
      </p:pic>
      <p:pic>
        <p:nvPicPr>
          <p:cNvPr id="1030" name="Picture 6" descr="Database icon PNG and SVG Vector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523" y="3147379"/>
            <a:ext cx="940425" cy="109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 Server Icon png download - 1335*1600 - Free Transparent Web Server png  Download. - CleanPNG / Kiss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880" y="2982591"/>
            <a:ext cx="1430680" cy="171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4236720" y="3546281"/>
            <a:ext cx="1769165" cy="13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36719" y="3994163"/>
            <a:ext cx="1769165" cy="132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74362" y="1945200"/>
            <a:ext cx="2020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/>
              <a:t>사용자 </a:t>
            </a:r>
            <a:r>
              <a:rPr lang="en-US" altLang="ko-KR" sz="2800" b="1" smtClean="0"/>
              <a:t>PC</a:t>
            </a:r>
            <a:endParaRPr lang="ko-KR" altLang="en-US" sz="2800" b="1"/>
          </a:p>
        </p:txBody>
      </p:sp>
      <p:sp>
        <p:nvSpPr>
          <p:cNvPr id="24" name="TextBox 23"/>
          <p:cNvSpPr txBox="1"/>
          <p:nvPr/>
        </p:nvSpPr>
        <p:spPr>
          <a:xfrm>
            <a:off x="8416957" y="1945200"/>
            <a:ext cx="2020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/>
              <a:t>Server</a:t>
            </a:r>
            <a:endParaRPr lang="ko-KR" altLang="en-US" sz="2800" b="1"/>
          </a:p>
        </p:txBody>
      </p:sp>
      <p:sp>
        <p:nvSpPr>
          <p:cNvPr id="25" name="TextBox 24"/>
          <p:cNvSpPr txBox="1"/>
          <p:nvPr/>
        </p:nvSpPr>
        <p:spPr>
          <a:xfrm>
            <a:off x="8186047" y="4297601"/>
            <a:ext cx="202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WAS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9994969" y="4313839"/>
            <a:ext cx="202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DB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28266" y="3994163"/>
            <a:ext cx="1186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response</a:t>
            </a:r>
            <a:endParaRPr lang="ko-KR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4528266" y="3190201"/>
            <a:ext cx="1186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request</a:t>
            </a:r>
            <a:endParaRPr lang="ko-KR" altLang="en-US" sz="1600"/>
          </a:p>
        </p:txBody>
      </p:sp>
      <p:pic>
        <p:nvPicPr>
          <p:cNvPr id="1044" name="Picture 20" descr="크로스 브라우저 아이콘 에 Responsive And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051" y="3147379"/>
            <a:ext cx="1281095" cy="128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8347" y="1705208"/>
            <a:ext cx="11554749" cy="387228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43100" y="5143500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&lt;!– </a:t>
            </a:r>
            <a:r>
              <a:rPr lang="ko-KR" altLang="en-US" dirty="0" smtClean="0"/>
              <a:t>주석</a:t>
            </a:r>
            <a:r>
              <a:rPr lang="en-US" altLang="ko-KR" dirty="0"/>
              <a:t> </a:t>
            </a:r>
            <a:r>
              <a:rPr lang="en-US" altLang="ko-KR" dirty="0" smtClean="0"/>
              <a:t>--&gt;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7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-hello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2000" y="1186543"/>
            <a:ext cx="2525486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00883" y="1186543"/>
            <a:ext cx="2525486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469571" y="2275114"/>
            <a:ext cx="1306286" cy="424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483429" y="2492829"/>
            <a:ext cx="4484914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97828" y="3331030"/>
            <a:ext cx="3037114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 &lt;h1&gt;&lt;/h1&gt;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109857" y="2090057"/>
            <a:ext cx="1306286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Hello</a:t>
            </a:r>
          </a:p>
          <a:p>
            <a:pPr algn="ctr"/>
            <a:r>
              <a:rPr lang="en-US" altLang="ko-KR" dirty="0" smtClean="0"/>
              <a:t>Urls.py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523718" y="3021373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ROOT_URLCONF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hello.urls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002281" y="2090057"/>
            <a:ext cx="1558347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Hello</a:t>
            </a:r>
          </a:p>
          <a:p>
            <a:pPr algn="ctr"/>
            <a:r>
              <a:rPr lang="en-US" altLang="ko-KR" dirty="0" smtClean="0"/>
              <a:t>Views.py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4" idx="6"/>
            <a:endCxn id="16" idx="2"/>
          </p:cNvCxnSpPr>
          <p:nvPr/>
        </p:nvCxnSpPr>
        <p:spPr>
          <a:xfrm>
            <a:off x="9416143" y="2498272"/>
            <a:ext cx="58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6" idx="4"/>
            <a:endCxn id="10" idx="4"/>
          </p:cNvCxnSpPr>
          <p:nvPr/>
        </p:nvCxnSpPr>
        <p:spPr>
          <a:xfrm rot="5400000" flipH="1">
            <a:off x="6348670" y="-1526298"/>
            <a:ext cx="206829" cy="8658741"/>
          </a:xfrm>
          <a:prstGeom prst="bentConnector3">
            <a:avLst>
              <a:gd name="adj1" fmla="val -431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2144486"/>
            <a:ext cx="3037114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http://127.0.0.1:8000/test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469571" y="4439720"/>
            <a:ext cx="1306286" cy="424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3483429" y="4657435"/>
            <a:ext cx="4484914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97828" y="5495636"/>
            <a:ext cx="3037114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8109857" y="4254663"/>
            <a:ext cx="1306286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Hello</a:t>
            </a:r>
          </a:p>
          <a:p>
            <a:pPr algn="ctr"/>
            <a:r>
              <a:rPr lang="en-US" altLang="ko-KR" dirty="0" smtClean="0"/>
              <a:t>Urls.py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523718" y="5185979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ROOT_URLCONF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hello.urls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0002281" y="4254663"/>
            <a:ext cx="1558347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Hello</a:t>
            </a:r>
          </a:p>
          <a:p>
            <a:pPr algn="ctr"/>
            <a:r>
              <a:rPr lang="en-US" altLang="ko-KR" dirty="0" smtClean="0"/>
              <a:t>Views.py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30" idx="6"/>
            <a:endCxn id="32" idx="2"/>
          </p:cNvCxnSpPr>
          <p:nvPr/>
        </p:nvCxnSpPr>
        <p:spPr>
          <a:xfrm>
            <a:off x="9416143" y="4662878"/>
            <a:ext cx="58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2" idx="4"/>
            <a:endCxn id="27" idx="4"/>
          </p:cNvCxnSpPr>
          <p:nvPr/>
        </p:nvCxnSpPr>
        <p:spPr>
          <a:xfrm rot="5400000" flipH="1">
            <a:off x="6348670" y="638308"/>
            <a:ext cx="206829" cy="8658741"/>
          </a:xfrm>
          <a:prstGeom prst="bentConnector3">
            <a:avLst>
              <a:gd name="adj1" fmla="val -431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2000" y="4309092"/>
            <a:ext cx="3037114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http://127.0.0.1:8000/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100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- hello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2000" y="1186543"/>
            <a:ext cx="2525486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00883" y="1186543"/>
            <a:ext cx="2525486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469571" y="2275114"/>
            <a:ext cx="1306286" cy="424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483429" y="2492829"/>
            <a:ext cx="4484914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8109857" y="2090057"/>
            <a:ext cx="1306286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Hello</a:t>
            </a:r>
          </a:p>
          <a:p>
            <a:pPr algn="ctr"/>
            <a:r>
              <a:rPr lang="en-US" altLang="ko-KR" dirty="0" smtClean="0"/>
              <a:t>Urls.py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397828" y="1688697"/>
            <a:ext cx="36679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Settings.py : ROOT_URLCONF </a:t>
            </a:r>
            <a:r>
              <a:rPr lang="en-US" altLang="ko-KR" sz="1200" dirty="0">
                <a:latin typeface="Consolas" panose="020B0609020204030204" pitchFamily="49" charset="0"/>
              </a:rPr>
              <a:t>= '</a:t>
            </a:r>
            <a:r>
              <a:rPr lang="en-US" altLang="ko-KR" sz="1200" dirty="0" err="1">
                <a:latin typeface="Consolas" panose="020B0609020204030204" pitchFamily="49" charset="0"/>
              </a:rPr>
              <a:t>hello.urls</a:t>
            </a:r>
            <a:r>
              <a:rPr lang="en-US" altLang="ko-KR" sz="1200" dirty="0">
                <a:latin typeface="Consolas" panose="020B0609020204030204" pitchFamily="49" charset="0"/>
              </a:rPr>
              <a:t>'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002281" y="2090057"/>
            <a:ext cx="1558347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Hello01</a:t>
            </a:r>
          </a:p>
          <a:p>
            <a:pPr algn="ctr"/>
            <a:r>
              <a:rPr lang="en-US" altLang="ko-KR" dirty="0" smtClean="0"/>
              <a:t>urls.py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4" idx="6"/>
            <a:endCxn id="16" idx="2"/>
          </p:cNvCxnSpPr>
          <p:nvPr/>
        </p:nvCxnSpPr>
        <p:spPr>
          <a:xfrm>
            <a:off x="9416143" y="2498272"/>
            <a:ext cx="58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24" idx="4"/>
            <a:endCxn id="10" idx="4"/>
          </p:cNvCxnSpPr>
          <p:nvPr/>
        </p:nvCxnSpPr>
        <p:spPr>
          <a:xfrm rot="5400000" flipH="1">
            <a:off x="5712917" y="-890546"/>
            <a:ext cx="1481241" cy="8661648"/>
          </a:xfrm>
          <a:prstGeom prst="bentConnector3">
            <a:avLst>
              <a:gd name="adj1" fmla="val -15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83429" y="2144486"/>
            <a:ext cx="412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http://127.0.0.1:8000/hello01/test1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36367" y="2938361"/>
            <a:ext cx="32624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</a:rPr>
              <a:t>path('hello01/',include('hello01.urls'))</a:t>
            </a:r>
            <a:endParaRPr lang="en-US" altLang="ko-KR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0005188" y="3364469"/>
            <a:ext cx="1558347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Hello01</a:t>
            </a:r>
          </a:p>
          <a:p>
            <a:pPr algn="ctr"/>
            <a:r>
              <a:rPr lang="en-US" altLang="ko-KR" dirty="0" smtClean="0"/>
              <a:t>Views.py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16" idx="4"/>
            <a:endCxn id="24" idx="0"/>
          </p:cNvCxnSpPr>
          <p:nvPr/>
        </p:nvCxnSpPr>
        <p:spPr>
          <a:xfrm>
            <a:off x="10781455" y="2906486"/>
            <a:ext cx="2907" cy="45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098799" y="3005221"/>
            <a:ext cx="23936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path('test1/',</a:t>
            </a:r>
            <a:r>
              <a:rPr lang="en-US" altLang="ko-KR" sz="1200" dirty="0" err="1">
                <a:latin typeface="Consolas" panose="020B0609020204030204" pitchFamily="49" charset="0"/>
              </a:rPr>
              <a:t>views.test</a:t>
            </a:r>
            <a:r>
              <a:rPr lang="en-US" altLang="ko-KR" sz="1200" dirty="0">
                <a:latin typeface="Consolas" panose="020B0609020204030204" pitchFamily="49" charset="0"/>
              </a:rPr>
              <a:t>),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27174" y="4419603"/>
            <a:ext cx="7498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return </a:t>
            </a:r>
            <a:r>
              <a:rPr lang="en-US" altLang="ko-KR" sz="1400" dirty="0" err="1">
                <a:latin typeface="Consolas" panose="020B0609020204030204" pitchFamily="49" charset="0"/>
              </a:rPr>
              <a:t>HttpResponse</a:t>
            </a:r>
            <a:r>
              <a:rPr lang="en-US" altLang="ko-KR" sz="1400" dirty="0">
                <a:latin typeface="Consolas" panose="020B0609020204030204" pitchFamily="49" charset="0"/>
              </a:rPr>
              <a:t>("&lt;h1&gt;&lt;a </a:t>
            </a:r>
            <a:r>
              <a:rPr lang="en-US" altLang="ko-KR" sz="1400" dirty="0" err="1"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latin typeface="Consolas" panose="020B0609020204030204" pitchFamily="49" charset="0"/>
              </a:rPr>
              <a:t>='/'&gt;A tag - Hello, Test!&lt;/a&gt;&lt;/h1&gt;")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26212" y="5257994"/>
            <a:ext cx="412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http://127.0.0.1:8000/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10" idx="4"/>
            <a:endCxn id="38" idx="2"/>
          </p:cNvCxnSpPr>
          <p:nvPr/>
        </p:nvCxnSpPr>
        <p:spPr>
          <a:xfrm rot="16200000" flipH="1">
            <a:off x="3735978" y="1086392"/>
            <a:ext cx="2763759" cy="59902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8113001" y="5055201"/>
            <a:ext cx="1306286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Hello</a:t>
            </a:r>
          </a:p>
          <a:p>
            <a:pPr algn="ctr"/>
            <a:r>
              <a:rPr lang="en-US" altLang="ko-KR" dirty="0" smtClean="0"/>
              <a:t>Urls.py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9841902" y="5057197"/>
            <a:ext cx="1558347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Hello01</a:t>
            </a:r>
          </a:p>
          <a:p>
            <a:pPr algn="ctr"/>
            <a:r>
              <a:rPr lang="en-US" altLang="ko-KR" dirty="0" smtClean="0"/>
              <a:t>Views.py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829873" y="6083644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path('',</a:t>
            </a:r>
            <a:r>
              <a:rPr lang="en-US" altLang="ko-KR" dirty="0" err="1">
                <a:latin typeface="Consolas" panose="020B0609020204030204" pitchFamily="49" charset="0"/>
              </a:rPr>
              <a:t>views.index</a:t>
            </a:r>
            <a:r>
              <a:rPr lang="en-US" altLang="ko-KR" dirty="0">
                <a:latin typeface="Consolas" panose="020B0609020204030204" pitchFamily="49" charset="0"/>
              </a:rPr>
              <a:t>),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/>
          <p:cNvCxnSpPr>
            <a:stCxn id="38" idx="6"/>
            <a:endCxn id="39" idx="2"/>
          </p:cNvCxnSpPr>
          <p:nvPr/>
        </p:nvCxnSpPr>
        <p:spPr>
          <a:xfrm>
            <a:off x="9419287" y="5463416"/>
            <a:ext cx="422615" cy="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7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- tags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2000" y="1186543"/>
            <a:ext cx="2525486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00883" y="1186543"/>
            <a:ext cx="2525486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469571" y="2275114"/>
            <a:ext cx="1306286" cy="424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775574" y="2487385"/>
            <a:ext cx="3741825" cy="2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662057" y="2011325"/>
            <a:ext cx="1306286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tags</a:t>
            </a:r>
          </a:p>
          <a:p>
            <a:pPr algn="ctr"/>
            <a:r>
              <a:rPr lang="en-US" altLang="ko-KR" dirty="0" smtClean="0"/>
              <a:t>Urls.py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397828" y="1688697"/>
            <a:ext cx="35830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Settings.py : ROOT_URLCONF </a:t>
            </a:r>
            <a:r>
              <a:rPr lang="en-US" altLang="ko-KR" sz="1200" dirty="0">
                <a:latin typeface="Consolas" panose="020B0609020204030204" pitchFamily="49" charset="0"/>
              </a:rPr>
              <a:t>= </a:t>
            </a:r>
            <a:r>
              <a:rPr lang="en-US" altLang="ko-KR" sz="1200" dirty="0" smtClean="0">
                <a:latin typeface="Consolas" panose="020B0609020204030204" pitchFamily="49" charset="0"/>
              </a:rPr>
              <a:t>‘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tags.urls</a:t>
            </a:r>
            <a:r>
              <a:rPr lang="en-US" altLang="ko-KR" sz="1200" dirty="0">
                <a:latin typeface="Consolas" panose="020B0609020204030204" pitchFamily="49" charset="0"/>
              </a:rPr>
              <a:t>'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83429" y="2144486"/>
            <a:ext cx="412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http://127.0.0.1:8000/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8331850" y="3669077"/>
            <a:ext cx="1558347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tags</a:t>
            </a:r>
          </a:p>
          <a:p>
            <a:pPr algn="ctr"/>
            <a:r>
              <a:rPr lang="en-US" altLang="ko-KR" dirty="0" smtClean="0"/>
              <a:t>Views.py(index)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40218" y="3010277"/>
            <a:ext cx="1883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path</a:t>
            </a:r>
            <a:r>
              <a:rPr lang="en-US" altLang="ko-KR" sz="1200" dirty="0" smtClean="0">
                <a:latin typeface="Consolas" panose="020B0609020204030204" pitchFamily="49" charset="0"/>
              </a:rPr>
              <a:t>(‘’,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views.index</a:t>
            </a:r>
            <a:r>
              <a:rPr lang="en-US" altLang="ko-KR" sz="1200" dirty="0" smtClean="0">
                <a:latin typeface="Consolas" panose="020B0609020204030204" pitchFamily="49" charset="0"/>
              </a:rPr>
              <a:t>)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982200" y="5155170"/>
            <a:ext cx="2044021" cy="1212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Tags</a:t>
            </a:r>
          </a:p>
          <a:p>
            <a:pPr algn="ctr"/>
            <a:r>
              <a:rPr lang="en-US" altLang="ko-KR" dirty="0" smtClean="0"/>
              <a:t>Templates</a:t>
            </a:r>
          </a:p>
          <a:p>
            <a:pPr algn="ctr"/>
            <a:r>
              <a:rPr lang="en-US" altLang="ko-KR" dirty="0" smtClean="0"/>
              <a:t>index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195457" y="2967180"/>
            <a:ext cx="1105426" cy="91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9" idx="1"/>
          </p:cNvCxnSpPr>
          <p:nvPr/>
        </p:nvCxnSpPr>
        <p:spPr>
          <a:xfrm flipH="1" flipV="1">
            <a:off x="9424067" y="4485506"/>
            <a:ext cx="857473" cy="84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24" idx="2"/>
            <a:endCxn id="10" idx="4"/>
          </p:cNvCxnSpPr>
          <p:nvPr/>
        </p:nvCxnSpPr>
        <p:spPr>
          <a:xfrm rot="10800000">
            <a:off x="2122714" y="2699658"/>
            <a:ext cx="6209136" cy="1377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75574" y="3686779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Redner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request,templage</a:t>
            </a:r>
            <a:r>
              <a:rPr lang="en-US" altLang="ko-KR" dirty="0" smtClean="0"/>
              <a:t>,{‘name’,’</a:t>
            </a:r>
            <a:r>
              <a:rPr lang="en-US" altLang="ko-KR" dirty="0" err="1" smtClean="0"/>
              <a:t>seo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dongjin</a:t>
            </a:r>
            <a:r>
              <a:rPr lang="en-US" altLang="ko-KR" dirty="0" smtClean="0"/>
              <a:t>’}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334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2000" y="767443"/>
            <a:ext cx="2525486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00883" y="767443"/>
            <a:ext cx="2525486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469571" y="1856014"/>
            <a:ext cx="1306286" cy="424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775574" y="2094718"/>
            <a:ext cx="60826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8071757" y="1686503"/>
            <a:ext cx="1306286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tags</a:t>
            </a:r>
          </a:p>
          <a:p>
            <a:pPr algn="ctr"/>
            <a:r>
              <a:rPr lang="en-US" altLang="ko-KR" dirty="0" smtClean="0"/>
              <a:t>Urls.py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397828" y="1269597"/>
            <a:ext cx="35830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Settings.py : ROOT_URLCONF </a:t>
            </a:r>
            <a:r>
              <a:rPr lang="en-US" altLang="ko-KR" sz="1200" dirty="0">
                <a:latin typeface="Consolas" panose="020B0609020204030204" pitchFamily="49" charset="0"/>
              </a:rPr>
              <a:t>= </a:t>
            </a:r>
            <a:r>
              <a:rPr lang="en-US" altLang="ko-KR" sz="1200" dirty="0" smtClean="0">
                <a:latin typeface="Consolas" panose="020B0609020204030204" pitchFamily="49" charset="0"/>
              </a:rPr>
              <a:t>‘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tags.urls</a:t>
            </a:r>
            <a:r>
              <a:rPr lang="en-US" altLang="ko-KR" sz="1200" dirty="0">
                <a:latin typeface="Consolas" panose="020B0609020204030204" pitchFamily="49" charset="0"/>
              </a:rPr>
              <a:t>'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83429" y="1725386"/>
            <a:ext cx="412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http://127.0.0.1:8000/</a:t>
            </a:r>
            <a:endParaRPr lang="ko-KR" altLang="en-US" dirty="0"/>
          </a:p>
        </p:txBody>
      </p:sp>
      <p:cxnSp>
        <p:nvCxnSpPr>
          <p:cNvPr id="22" name="꺾인 연결선 21"/>
          <p:cNvCxnSpPr>
            <a:stCxn id="23" idx="4"/>
            <a:endCxn id="10" idx="4"/>
          </p:cNvCxnSpPr>
          <p:nvPr/>
        </p:nvCxnSpPr>
        <p:spPr>
          <a:xfrm rot="5400000" flipH="1">
            <a:off x="5997049" y="-1593777"/>
            <a:ext cx="222375" cy="7971045"/>
          </a:xfrm>
          <a:prstGeom prst="bentConnector3">
            <a:avLst>
              <a:gd name="adj1" fmla="val -10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9440616" y="1686503"/>
            <a:ext cx="1306286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tags</a:t>
            </a:r>
          </a:p>
          <a:p>
            <a:pPr algn="ctr"/>
            <a:r>
              <a:rPr lang="en-US" altLang="ko-KR" dirty="0" smtClean="0"/>
              <a:t>views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0885714" y="1740109"/>
            <a:ext cx="1306286" cy="762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tags</a:t>
            </a:r>
          </a:p>
          <a:p>
            <a:pPr algn="ctr"/>
            <a:r>
              <a:rPr lang="en-US" altLang="ko-KR" dirty="0" err="1" smtClean="0"/>
              <a:t>Templa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709041" y="3504420"/>
            <a:ext cx="5205960" cy="1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82141" y="3093770"/>
            <a:ext cx="412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http://127.0.0.1:8000/var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7967253" y="3054889"/>
            <a:ext cx="1306286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tags</a:t>
            </a:r>
          </a:p>
          <a:p>
            <a:pPr algn="ctr"/>
            <a:r>
              <a:rPr lang="en-US" altLang="ko-KR" dirty="0" smtClean="0"/>
              <a:t>Urls.py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9378043" y="3054888"/>
            <a:ext cx="1306286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var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Urls.py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9440616" y="4015057"/>
            <a:ext cx="1306286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var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views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10885714" y="3980133"/>
            <a:ext cx="1306286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var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Templa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36" name="꺾인 연결선 35"/>
          <p:cNvCxnSpPr>
            <a:stCxn id="34" idx="4"/>
            <a:endCxn id="10" idx="4"/>
          </p:cNvCxnSpPr>
          <p:nvPr/>
        </p:nvCxnSpPr>
        <p:spPr>
          <a:xfrm rot="5400000" flipH="1">
            <a:off x="4832772" y="-429500"/>
            <a:ext cx="2550929" cy="7971045"/>
          </a:xfrm>
          <a:prstGeom prst="bentConnector3">
            <a:avLst>
              <a:gd name="adj1" fmla="val -8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82141" y="5415998"/>
            <a:ext cx="412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http://127.0.0.1:8000/var/var01/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7980860" y="5348519"/>
            <a:ext cx="1306286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tags</a:t>
            </a:r>
          </a:p>
          <a:p>
            <a:pPr algn="ctr"/>
            <a:r>
              <a:rPr lang="en-US" altLang="ko-KR" dirty="0" smtClean="0"/>
              <a:t>Urls.py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9391650" y="5348518"/>
            <a:ext cx="1306286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var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Urls.py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9454223" y="6308687"/>
            <a:ext cx="1306286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var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views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0899321" y="6273763"/>
            <a:ext cx="1306286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var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Templa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varible01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715845" y="5785330"/>
            <a:ext cx="5160511" cy="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1" idx="2"/>
            <a:endCxn id="10" idx="4"/>
          </p:cNvCxnSpPr>
          <p:nvPr/>
        </p:nvCxnSpPr>
        <p:spPr>
          <a:xfrm rot="10800000">
            <a:off x="2122715" y="2280558"/>
            <a:ext cx="7331509" cy="4436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61435" y="4353582"/>
            <a:ext cx="122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Var01   </a:t>
            </a:r>
          </a:p>
          <a:p>
            <a:r>
              <a:rPr lang="en-US" altLang="ko-KR" dirty="0" smtClean="0"/>
              <a:t>var02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27638" y="6388890"/>
            <a:ext cx="53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Variable.html  + </a:t>
            </a:r>
            <a:r>
              <a:rPr lang="en-US" altLang="ko-KR" dirty="0" err="1" smtClean="0"/>
              <a:t>lst</a:t>
            </a:r>
            <a:r>
              <a:rPr lang="en-US" altLang="ko-KR" dirty="0" smtClean="0"/>
              <a:t> =&gt;  python </a:t>
            </a:r>
            <a:r>
              <a:rPr lang="en-US" altLang="ko-KR" dirty="0" err="1" smtClean="0"/>
              <a:t>django</a:t>
            </a:r>
            <a:endParaRPr lang="en-US" altLang="ko-KR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165881" y="2369480"/>
            <a:ext cx="53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 + {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}  + variable(link)</a:t>
            </a:r>
          </a:p>
        </p:txBody>
      </p:sp>
    </p:spTree>
    <p:extLst>
      <p:ext uri="{BB962C8B-B14F-4D97-AF65-F5344CB8AC3E}">
        <p14:creationId xmlns:p14="http://schemas.microsoft.com/office/powerpoint/2010/main" val="6969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81" y="250758"/>
            <a:ext cx="11200823" cy="397032"/>
          </a:xfrm>
        </p:spPr>
        <p:txBody>
          <a:bodyPr>
            <a:noAutofit/>
          </a:bodyPr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Polls </a:t>
            </a:r>
            <a:r>
              <a:rPr lang="en-US" altLang="ko-KR" sz="2400" b="1" smtClean="0">
                <a:solidFill>
                  <a:schemeClr val="tx1"/>
                </a:solidFill>
                <a:latin typeface="+mj-lt"/>
                <a:ea typeface="나눔고딕 ExtraBold" panose="020D0904000000000000" pitchFamily="50" charset="-127"/>
              </a:rPr>
              <a:t>Project</a:t>
            </a:r>
            <a:r>
              <a:rPr lang="en-US" altLang="ko-KR" sz="2400" b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b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</a:t>
            </a:r>
            <a:endParaRPr lang="en-US" altLang="ko-KR" sz="2400" b="1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11691731" y="6483194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1886"/>
              </p:ext>
            </p:extLst>
          </p:nvPr>
        </p:nvGraphicFramePr>
        <p:xfrm>
          <a:off x="991177" y="937380"/>
          <a:ext cx="10417052" cy="554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263"/>
                <a:gridCol w="2604263"/>
                <a:gridCol w="2604263"/>
                <a:gridCol w="2604263"/>
              </a:tblGrid>
              <a:tr h="616438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 smtClean="0"/>
                        <a:t>urls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Views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template</a:t>
                      </a:r>
                      <a:endParaRPr lang="ko-KR" altLang="en-US"/>
                    </a:p>
                  </a:txBody>
                  <a:tcPr/>
                </a:tc>
              </a:tr>
              <a:tr h="100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사진목록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Localhost:8000/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photo_list</a:t>
                      </a:r>
                      <a:r>
                        <a:rPr lang="en-US" altLang="ko-KR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사진정보를 조회</a:t>
                      </a:r>
                      <a:endParaRPr lang="en-US" altLang="ko-KR" sz="18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Photo_list.html</a:t>
                      </a:r>
                      <a:r>
                        <a:rPr lang="ko-KR" altLang="en-US" smtClean="0"/>
                        <a:t>에서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값을 보여줌</a:t>
                      </a:r>
                      <a:endParaRPr lang="ko-KR" altLang="en-US"/>
                    </a:p>
                  </a:txBody>
                  <a:tcPr/>
                </a:tc>
              </a:tr>
              <a:tr h="100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목록상세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Localhost:8000/photo/&lt;</a:t>
                      </a:r>
                      <a:r>
                        <a:rPr lang="en-US" altLang="ko-KR" err="1" smtClean="0"/>
                        <a:t>int:id</a:t>
                      </a:r>
                      <a:r>
                        <a:rPr lang="en-US" altLang="ko-KR" smtClean="0"/>
                        <a:t>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photo_detail</a:t>
                      </a:r>
                      <a:r>
                        <a:rPr lang="en-US" altLang="ko-KR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사진의 상세정보</a:t>
                      </a:r>
                      <a:endParaRPr lang="en-US" altLang="ko-KR" sz="1800" b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Photo_detail.html</a:t>
                      </a:r>
                      <a:br>
                        <a:rPr lang="en-US" altLang="ko-KR" smtClean="0"/>
                      </a:br>
                      <a:r>
                        <a:rPr lang="ko-KR" altLang="en-US" smtClean="0"/>
                        <a:t>값을 보여줌</a:t>
                      </a:r>
                      <a:endParaRPr lang="ko-KR" altLang="en-US"/>
                    </a:p>
                  </a:txBody>
                  <a:tcPr/>
                </a:tc>
              </a:tr>
              <a:tr h="13077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사진 목록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등록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Localhost:8000/photo/new</a:t>
                      </a:r>
                      <a:endParaRPr lang="ko-KR" altLang="en-US" smtClean="0"/>
                    </a:p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 smtClean="0"/>
                        <a:t>Photo_photo</a:t>
                      </a:r>
                      <a:r>
                        <a:rPr lang="en-US" altLang="ko-KR" smtClean="0"/>
                        <a:t>()</a:t>
                      </a:r>
                    </a:p>
                    <a:p>
                      <a:pPr latinLnBrk="1"/>
                      <a:r>
                        <a:rPr lang="en-US" altLang="ko-KR" smtClean="0"/>
                        <a:t>Get: </a:t>
                      </a:r>
                      <a:r>
                        <a:rPr lang="ko-KR" altLang="en-US" smtClean="0"/>
                        <a:t>입력 폼 보여줌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en-US" altLang="ko-KR" smtClean="0"/>
                        <a:t>Post</a:t>
                      </a:r>
                      <a:r>
                        <a:rPr lang="en-US" altLang="ko-KR" baseline="0" smtClean="0"/>
                        <a:t> : </a:t>
                      </a:r>
                      <a:r>
                        <a:rPr lang="ko-KR" altLang="en-US" baseline="0" smtClean="0"/>
                        <a:t>입력 값 </a:t>
                      </a:r>
                      <a:r>
                        <a:rPr lang="ko-KR" altLang="en-US" baseline="0" err="1" smtClean="0"/>
                        <a:t>저장후</a:t>
                      </a:r>
                      <a:r>
                        <a:rPr lang="ko-KR" altLang="en-US" baseline="0" smtClean="0"/>
                        <a:t> 리스트로 이동</a:t>
                      </a:r>
                      <a:endParaRPr lang="en-US" altLang="ko-KR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Get: Photo_photo.html</a:t>
                      </a:r>
                    </a:p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09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목록 상세 </a:t>
                      </a:r>
                      <a:r>
                        <a:rPr lang="en-US" altLang="ko-KR" smtClean="0"/>
                        <a:t>, edit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Localhost:8000/photo/&lt;</a:t>
                      </a:r>
                      <a:r>
                        <a:rPr lang="en-US" altLang="ko-KR" err="1" smtClean="0"/>
                        <a:t>int:id</a:t>
                      </a:r>
                      <a:r>
                        <a:rPr lang="en-US" altLang="ko-KR" smtClean="0"/>
                        <a:t>&gt;/edit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err="1" smtClean="0"/>
                        <a:t>Photo_edit</a:t>
                      </a:r>
                      <a:r>
                        <a:rPr lang="en-US" altLang="ko-KR" baseline="0" smtClean="0"/>
                        <a:t>()</a:t>
                      </a:r>
                    </a:p>
                    <a:p>
                      <a:pPr latinLnBrk="1"/>
                      <a:r>
                        <a:rPr lang="en-US" altLang="ko-KR" baseline="0" smtClean="0"/>
                        <a:t>Get : </a:t>
                      </a:r>
                      <a:r>
                        <a:rPr lang="ko-KR" altLang="en-US" baseline="0" err="1" smtClean="0"/>
                        <a:t>등록폼</a:t>
                      </a:r>
                      <a:r>
                        <a:rPr lang="ko-KR" altLang="en-US" baseline="0" smtClean="0"/>
                        <a:t> 보여주고</a:t>
                      </a:r>
                      <a:r>
                        <a:rPr lang="en-US" altLang="ko-KR" baseline="0" smtClean="0"/>
                        <a:t>(</a:t>
                      </a:r>
                      <a:r>
                        <a:rPr lang="ko-KR" altLang="en-US" baseline="0" smtClean="0"/>
                        <a:t>기존 값이 채워서</a:t>
                      </a:r>
                      <a:r>
                        <a:rPr lang="en-US" altLang="ko-KR" baseline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smtClean="0"/>
                        <a:t>Post : </a:t>
                      </a:r>
                      <a:r>
                        <a:rPr lang="ko-KR" altLang="en-US" baseline="0" smtClean="0"/>
                        <a:t>수정 내용 </a:t>
                      </a:r>
                      <a:r>
                        <a:rPr lang="ko-KR" altLang="en-US" baseline="0" err="1" smtClean="0"/>
                        <a:t>저장후</a:t>
                      </a:r>
                      <a:r>
                        <a:rPr lang="ko-KR" altLang="en-US" baseline="0" smtClean="0"/>
                        <a:t> 리스트로 이동</a:t>
                      </a:r>
                      <a:endParaRPr lang="en-US" altLang="ko-KR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8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6" y="250758"/>
            <a:ext cx="11200823" cy="397032"/>
          </a:xfrm>
        </p:spPr>
        <p:txBody>
          <a:bodyPr>
            <a:noAutofit/>
          </a:bodyPr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smtClean="0">
                <a:solidFill>
                  <a:schemeClr val="tx1"/>
                </a:solidFill>
                <a:latin typeface="+mj-lt"/>
                <a:ea typeface="나눔고딕 ExtraBold" panose="020D0904000000000000" pitchFamily="50" charset="-127"/>
              </a:rPr>
              <a:t>Paginator</a:t>
            </a:r>
            <a:r>
              <a:rPr lang="en-US" altLang="ko-KR" sz="2400" b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400" b="1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11691731" y="6483194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70" y="1884971"/>
            <a:ext cx="116205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9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장고 개발 환경 준비하기</a:t>
            </a:r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47AF68-9E65-B149-A93B-9458AAD3A6F6}"/>
              </a:ext>
            </a:extLst>
          </p:cNvPr>
          <p:cNvSpPr txBox="1"/>
          <p:nvPr/>
        </p:nvSpPr>
        <p:spPr>
          <a:xfrm>
            <a:off x="856343" y="1886281"/>
            <a:ext cx="7003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600">
                <a:solidFill>
                  <a:srgbClr val="CC402C"/>
                </a:solidFill>
              </a:rPr>
              <a:t>▸</a:t>
            </a:r>
            <a:r>
              <a:rPr kumimoji="1" lang="ko-KR" altLang="en-US" sz="1600"/>
              <a:t> </a:t>
            </a:r>
            <a:r>
              <a:rPr kumimoji="1" lang="x-none" altLang="en-US" sz="1600"/>
              <a:t>하나의</a:t>
            </a:r>
            <a:r>
              <a:rPr kumimoji="1" lang="ko-KR" altLang="en-US" sz="1600"/>
              <a:t> </a:t>
            </a:r>
            <a:r>
              <a:rPr kumimoji="1" lang="ko-KR" altLang="en-US" sz="1600" smtClean="0"/>
              <a:t>서버에 </a:t>
            </a:r>
            <a:r>
              <a:rPr kumimoji="1" lang="ko-KR" altLang="en-US" sz="1600"/>
              <a:t>서로 다른 버전의 </a:t>
            </a:r>
            <a:r>
              <a:rPr kumimoji="1" lang="ko-KR" altLang="en-US" sz="1600" err="1"/>
              <a:t>파이썬을</a:t>
            </a:r>
            <a:r>
              <a:rPr kumimoji="1" lang="ko-KR" altLang="en-US" sz="1600"/>
              <a:t> 설치해야 하는 문제가 생긴다</a:t>
            </a:r>
            <a:r>
              <a:rPr kumimoji="1" lang="en-US" altLang="ko-KR" sz="1600"/>
              <a:t>.</a:t>
            </a:r>
            <a:endParaRPr kumimoji="1" lang="x-none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D48A7F-5D97-5E49-BD96-3C65D11E867D}"/>
              </a:ext>
            </a:extLst>
          </p:cNvPr>
          <p:cNvSpPr txBox="1"/>
          <p:nvPr/>
        </p:nvSpPr>
        <p:spPr>
          <a:xfrm>
            <a:off x="856343" y="2357901"/>
            <a:ext cx="8701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600">
                <a:solidFill>
                  <a:srgbClr val="CC402C"/>
                </a:solidFill>
              </a:rPr>
              <a:t>▸</a:t>
            </a:r>
            <a:r>
              <a:rPr kumimoji="1" lang="ko-KR" altLang="en-US" sz="1600"/>
              <a:t> </a:t>
            </a:r>
            <a:r>
              <a:rPr kumimoji="1" lang="x-none" altLang="en-US" sz="1600"/>
              <a:t>파이썬</a:t>
            </a:r>
            <a:r>
              <a:rPr kumimoji="1" lang="ko-KR" altLang="en-US" sz="1600"/>
              <a:t> 가상 환경을 이용하면 하나의 데스크톱 안에 독립된 가상 환경을 여러 개 만들 수 있다</a:t>
            </a:r>
            <a:r>
              <a:rPr kumimoji="1" lang="en-US" altLang="ko-KR" sz="1600"/>
              <a:t>.</a:t>
            </a:r>
            <a:endParaRPr kumimoji="1" lang="x-none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F5D8DB-4284-AB45-8CB7-9D5BC34FBFA1}"/>
              </a:ext>
            </a:extLst>
          </p:cNvPr>
          <p:cNvSpPr txBox="1"/>
          <p:nvPr/>
        </p:nvSpPr>
        <p:spPr>
          <a:xfrm>
            <a:off x="586316" y="1311932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err="1">
                <a:solidFill>
                  <a:srgbClr val="CC402C"/>
                </a:solidFill>
              </a:rPr>
              <a:t>파이썬</a:t>
            </a:r>
            <a:r>
              <a:rPr kumimoji="1" lang="ko-KR" altLang="en-US" b="1">
                <a:solidFill>
                  <a:srgbClr val="CC402C"/>
                </a:solidFill>
              </a:rPr>
              <a:t> 가상 환경 알아보기</a:t>
            </a:r>
            <a:endParaRPr kumimoji="1" lang="x-none" altLang="en-US" b="1">
              <a:solidFill>
                <a:srgbClr val="CC402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7FFE601-297D-A449-8BE3-D340FD613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879" y="3368345"/>
            <a:ext cx="6502470" cy="256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BF8F8F4A-EF68-E043-98E1-CA9EC75A4EC9}"/>
              </a:ext>
            </a:extLst>
          </p:cNvPr>
          <p:cNvCxnSpPr>
            <a:cxnSpLocks/>
          </p:cNvCxnSpPr>
          <p:nvPr/>
        </p:nvCxnSpPr>
        <p:spPr>
          <a:xfrm>
            <a:off x="383097" y="848087"/>
            <a:ext cx="114583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DFDF644-08E5-AF4B-AA9E-BAA463990D61}"/>
              </a:ext>
            </a:extLst>
          </p:cNvPr>
          <p:cNvSpPr txBox="1"/>
          <p:nvPr/>
        </p:nvSpPr>
        <p:spPr>
          <a:xfrm>
            <a:off x="700590" y="1340363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err="1">
                <a:solidFill>
                  <a:srgbClr val="CC402C"/>
                </a:solidFill>
              </a:rPr>
              <a:t>파이썬</a:t>
            </a:r>
            <a:r>
              <a:rPr kumimoji="1" lang="ko-KR" altLang="en-US" b="1">
                <a:solidFill>
                  <a:srgbClr val="CC402C"/>
                </a:solidFill>
              </a:rPr>
              <a:t> 가상 환경 사용해 보기</a:t>
            </a:r>
            <a:endParaRPr kumimoji="1" lang="x-none" altLang="en-US" b="1">
              <a:solidFill>
                <a:srgbClr val="CC402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18D745E-67EE-D447-AABB-5C1FF056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90" y="2571302"/>
            <a:ext cx="5111133" cy="100926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2E42F830-8C14-DB4C-8F57-ABE060DB6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65" y="2575034"/>
            <a:ext cx="5111133" cy="6203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F5A686F-8CBE-0C4F-A345-817CBCEA881A}"/>
              </a:ext>
            </a:extLst>
          </p:cNvPr>
          <p:cNvSpPr txBox="1"/>
          <p:nvPr/>
        </p:nvSpPr>
        <p:spPr>
          <a:xfrm>
            <a:off x="700590" y="3718114"/>
            <a:ext cx="50449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300">
                <a:solidFill>
                  <a:srgbClr val="CC402C"/>
                </a:solidFill>
              </a:rPr>
              <a:t>▸</a:t>
            </a:r>
            <a:r>
              <a:rPr kumimoji="1" lang="ko-KR" altLang="en-US" sz="1300">
                <a:latin typeface="+mj-ea"/>
                <a:ea typeface="+mj-ea"/>
              </a:rPr>
              <a:t> 명령 프롬프트를 실행하고 </a:t>
            </a:r>
            <a:r>
              <a:rPr kumimoji="1" lang="en-US" altLang="x-none" sz="130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C:/</a:t>
            </a:r>
            <a:r>
              <a:rPr kumimoji="1" lang="en-US" altLang="x-none" sz="130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venvs</a:t>
            </a:r>
            <a:r>
              <a:rPr kumimoji="1" lang="ko-KR" altLang="en-US" sz="130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kumimoji="1" lang="ko-KR" altLang="en-US" sz="1300">
                <a:latin typeface="+mj-ea"/>
                <a:ea typeface="+mj-ea"/>
              </a:rPr>
              <a:t>라는 디렉터리를 만들자</a:t>
            </a:r>
            <a:r>
              <a:rPr kumimoji="1" lang="en-US" altLang="ko-KR" sz="1300">
                <a:latin typeface="+mj-ea"/>
                <a:ea typeface="+mj-ea"/>
              </a:rPr>
              <a:t>.</a:t>
            </a:r>
            <a:endParaRPr kumimoji="1" lang="x-none" altLang="en-US" sz="1300">
              <a:latin typeface="+mj-ea"/>
              <a:ea typeface="+mj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BE3B80D-8B52-AC4F-8DC4-55851A0A18CE}"/>
              </a:ext>
            </a:extLst>
          </p:cNvPr>
          <p:cNvGrpSpPr/>
          <p:nvPr/>
        </p:nvGrpSpPr>
        <p:grpSpPr>
          <a:xfrm>
            <a:off x="6369565" y="3346328"/>
            <a:ext cx="5238935" cy="883033"/>
            <a:chOff x="6322495" y="3933346"/>
            <a:chExt cx="5238935" cy="88303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E794C58-013D-2745-8B01-44DA138CB010}"/>
                </a:ext>
              </a:extLst>
            </p:cNvPr>
            <p:cNvSpPr txBox="1"/>
            <p:nvPr/>
          </p:nvSpPr>
          <p:spPr>
            <a:xfrm>
              <a:off x="6322495" y="3933346"/>
              <a:ext cx="5238935" cy="358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x-none" altLang="en-US" sz="1300">
                  <a:solidFill>
                    <a:srgbClr val="CC402C"/>
                  </a:solidFill>
                </a:rPr>
                <a:t>▸</a:t>
              </a:r>
              <a:r>
                <a:rPr kumimoji="1" lang="en-US" altLang="ko-KR" sz="1300">
                  <a:latin typeface="+mj-ea"/>
                  <a:ea typeface="+mj-ea"/>
                </a:rPr>
                <a:t> </a:t>
              </a:r>
              <a:r>
                <a:rPr kumimoji="1" lang="ko-KR" altLang="en-US" sz="1300">
                  <a:latin typeface="+mj-ea"/>
                  <a:ea typeface="+mj-ea"/>
                </a:rPr>
                <a:t> </a:t>
              </a:r>
              <a:r>
                <a:rPr kumimoji="1" lang="en-US" altLang="ko-KR" sz="1300" err="1">
                  <a:latin typeface="Consolas" panose="020B0609020204030204" pitchFamily="49" charset="0"/>
                  <a:ea typeface="+mj-ea"/>
                  <a:cs typeface="Consolas" panose="020B0609020204030204" pitchFamily="49" charset="0"/>
                </a:rPr>
                <a:t>v</a:t>
              </a:r>
              <a:r>
                <a:rPr kumimoji="1" lang="en-US" altLang="x-none" sz="1300" err="1">
                  <a:latin typeface="Consolas" panose="020B0609020204030204" pitchFamily="49" charset="0"/>
                  <a:ea typeface="+mj-ea"/>
                  <a:cs typeface="Consolas" panose="020B0609020204030204" pitchFamily="49" charset="0"/>
                </a:rPr>
                <a:t>env</a:t>
              </a:r>
              <a:r>
                <a:rPr kumimoji="1" lang="ko-KR" altLang="en-US" sz="1300">
                  <a:latin typeface="+mj-ea"/>
                  <a:ea typeface="+mj-ea"/>
                </a:rPr>
                <a:t> 모듈을 사용하여</a:t>
              </a:r>
              <a:r>
                <a:rPr kumimoji="1" lang="ko-KR" altLang="en-US" sz="1300">
                  <a:latin typeface="Consolas" panose="020B0609020204030204" pitchFamily="49" charset="0"/>
                  <a:ea typeface="+mj-ea"/>
                  <a:cs typeface="Consolas" panose="020B0609020204030204" pitchFamily="49" charset="0"/>
                </a:rPr>
                <a:t> </a:t>
              </a:r>
              <a:r>
                <a:rPr kumimoji="1" lang="en-US" altLang="ko-KR" sz="1300" err="1">
                  <a:latin typeface="Consolas" panose="020B0609020204030204" pitchFamily="49" charset="0"/>
                  <a:ea typeface="+mj-ea"/>
                  <a:cs typeface="Consolas" panose="020B0609020204030204" pitchFamily="49" charset="0"/>
                </a:rPr>
                <a:t>mysite</a:t>
              </a:r>
              <a:r>
                <a:rPr kumimoji="1" lang="en-US" altLang="ko-KR" sz="1300">
                  <a:latin typeface="+mj-ea"/>
                  <a:ea typeface="+mj-ea"/>
                </a:rPr>
                <a:t> </a:t>
              </a:r>
              <a:r>
                <a:rPr kumimoji="1" lang="ko-KR" altLang="en-US" sz="1300">
                  <a:latin typeface="+mj-ea"/>
                  <a:ea typeface="+mj-ea"/>
                </a:rPr>
                <a:t>라는 이름의 가상 환경을 만들자</a:t>
              </a:r>
              <a:r>
                <a:rPr kumimoji="1" lang="en-US" altLang="ko-KR" sz="1300">
                  <a:latin typeface="+mj-ea"/>
                  <a:ea typeface="+mj-ea"/>
                </a:rPr>
                <a:t>.</a:t>
              </a:r>
              <a:endParaRPr kumimoji="1" lang="x-none" altLang="en-US" sz="1300"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128A760-B59D-374C-B6A4-73FE195D33E4}"/>
                </a:ext>
              </a:extLst>
            </p:cNvPr>
            <p:cNvSpPr txBox="1"/>
            <p:nvPr/>
          </p:nvSpPr>
          <p:spPr>
            <a:xfrm>
              <a:off x="6322495" y="4456601"/>
              <a:ext cx="4958409" cy="359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x-none" altLang="en-US" sz="1300">
                  <a:solidFill>
                    <a:srgbClr val="CC402C"/>
                  </a:solidFill>
                </a:rPr>
                <a:t>▸</a:t>
              </a:r>
              <a:r>
                <a:rPr kumimoji="1" lang="ko-KR" altLang="en-US" sz="1300"/>
                <a:t>  </a:t>
              </a:r>
              <a:r>
                <a:rPr kumimoji="1" lang="en-US" altLang="x-none" sz="1300">
                  <a:latin typeface="Consolas" panose="020B0609020204030204" pitchFamily="49" charset="0"/>
                  <a:cs typeface="Consolas" panose="020B0609020204030204" pitchFamily="49" charset="0"/>
                </a:rPr>
                <a:t>C:/</a:t>
              </a:r>
              <a:r>
                <a:rPr kumimoji="1" lang="en-US" altLang="x-none" sz="1300" err="1">
                  <a:latin typeface="Consolas" panose="020B0609020204030204" pitchFamily="49" charset="0"/>
                  <a:cs typeface="Consolas" panose="020B0609020204030204" pitchFamily="49" charset="0"/>
                </a:rPr>
                <a:t>venvs</a:t>
              </a:r>
              <a:r>
                <a:rPr kumimoji="1" lang="ko-KR" altLang="en-US" sz="1300"/>
                <a:t> 디렉터리 아래에 </a:t>
              </a:r>
              <a:r>
                <a:rPr kumimoji="1" lang="en-US" altLang="ko-KR" sz="1300" err="1">
                  <a:latin typeface="Consolas" panose="020B0609020204030204" pitchFamily="49" charset="0"/>
                  <a:cs typeface="Consolas" panose="020B0609020204030204" pitchFamily="49" charset="0"/>
                </a:rPr>
                <a:t>mysite</a:t>
              </a:r>
              <a:r>
                <a:rPr kumimoji="1" lang="en-US" altLang="ko-KR" sz="1300"/>
                <a:t> </a:t>
              </a:r>
              <a:r>
                <a:rPr kumimoji="1" lang="ko-KR" altLang="en-US" sz="1300"/>
                <a:t>라는 디렉터리가 생성된다</a:t>
              </a:r>
              <a:r>
                <a:rPr kumimoji="1" lang="en-US" altLang="ko-KR" sz="1300"/>
                <a:t>.</a:t>
              </a:r>
            </a:p>
          </p:txBody>
        </p:sp>
      </p:grp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xmlns="" id="{A3FDC340-3AF4-014F-A2CE-ED6977D6DD68}"/>
              </a:ext>
            </a:extLst>
          </p:cNvPr>
          <p:cNvSpPr/>
          <p:nvPr/>
        </p:nvSpPr>
        <p:spPr>
          <a:xfrm>
            <a:off x="700591" y="2141197"/>
            <a:ext cx="707296" cy="288000"/>
          </a:xfrm>
          <a:prstGeom prst="roundRect">
            <a:avLst/>
          </a:prstGeom>
          <a:solidFill>
            <a:srgbClr val="F8D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b="1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kumimoji="1"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kumimoji="1"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단계</a:t>
            </a:r>
            <a:endParaRPr kumimoji="1" lang="x-none" altLang="en-US" sz="12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178F7B3-E687-0F49-9D01-D225EFC0137D}"/>
              </a:ext>
            </a:extLst>
          </p:cNvPr>
          <p:cNvSpPr txBox="1"/>
          <p:nvPr/>
        </p:nvSpPr>
        <p:spPr>
          <a:xfrm>
            <a:off x="1500529" y="2123614"/>
            <a:ext cx="26228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500" b="1"/>
              <a:t>가상</a:t>
            </a:r>
            <a:r>
              <a:rPr kumimoji="1" lang="ko-KR" altLang="en-US" sz="1500" b="1"/>
              <a:t> 환경 디렉터리 생성하기</a:t>
            </a:r>
            <a:endParaRPr kumimoji="1" lang="x-none" altLang="en-US" sz="1500" b="1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AEC7840E-774B-694D-98F6-90B973FC658B}"/>
              </a:ext>
            </a:extLst>
          </p:cNvPr>
          <p:cNvSpPr/>
          <p:nvPr/>
        </p:nvSpPr>
        <p:spPr>
          <a:xfrm>
            <a:off x="6369565" y="2136114"/>
            <a:ext cx="707296" cy="288000"/>
          </a:xfrm>
          <a:prstGeom prst="roundRect">
            <a:avLst/>
          </a:prstGeom>
          <a:solidFill>
            <a:srgbClr val="F8D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b="1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kumimoji="1"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kumimoji="1"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단계</a:t>
            </a:r>
            <a:endParaRPr kumimoji="1" lang="x-none" altLang="en-US" sz="12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24F4686-3527-FB47-AA63-64C1D141F6B4}"/>
              </a:ext>
            </a:extLst>
          </p:cNvPr>
          <p:cNvSpPr txBox="1"/>
          <p:nvPr/>
        </p:nvSpPr>
        <p:spPr>
          <a:xfrm>
            <a:off x="7169503" y="2118531"/>
            <a:ext cx="16177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500" b="1"/>
              <a:t>가상</a:t>
            </a:r>
            <a:r>
              <a:rPr kumimoji="1" lang="ko-KR" altLang="en-US" sz="1500" b="1"/>
              <a:t> 환경 만들기</a:t>
            </a:r>
            <a:endParaRPr kumimoji="1" lang="x-none" altLang="en-US" sz="1500" b="1"/>
          </a:p>
        </p:txBody>
      </p:sp>
    </p:spTree>
    <p:extLst>
      <p:ext uri="{BB962C8B-B14F-4D97-AF65-F5344CB8AC3E}">
        <p14:creationId xmlns:p14="http://schemas.microsoft.com/office/powerpoint/2010/main" val="30237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BF8F8F4A-EF68-E043-98E1-CA9EC75A4EC9}"/>
              </a:ext>
            </a:extLst>
          </p:cNvPr>
          <p:cNvCxnSpPr>
            <a:cxnSpLocks/>
          </p:cNvCxnSpPr>
          <p:nvPr/>
        </p:nvCxnSpPr>
        <p:spPr>
          <a:xfrm>
            <a:off x="383097" y="848087"/>
            <a:ext cx="114583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DFDF644-08E5-AF4B-AA9E-BAA463990D61}"/>
              </a:ext>
            </a:extLst>
          </p:cNvPr>
          <p:cNvSpPr txBox="1"/>
          <p:nvPr/>
        </p:nvSpPr>
        <p:spPr>
          <a:xfrm>
            <a:off x="698734" y="1309976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err="1">
                <a:solidFill>
                  <a:srgbClr val="CC402C"/>
                </a:solidFill>
              </a:rPr>
              <a:t>파이썬</a:t>
            </a:r>
            <a:r>
              <a:rPr kumimoji="1" lang="ko-KR" altLang="en-US" b="1">
                <a:solidFill>
                  <a:srgbClr val="CC402C"/>
                </a:solidFill>
              </a:rPr>
              <a:t> 가상 환경 사용해 보기</a:t>
            </a:r>
            <a:endParaRPr kumimoji="1" lang="x-none" altLang="en-US" b="1">
              <a:solidFill>
                <a:srgbClr val="CC402C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F5A686F-8CBE-0C4F-A345-817CBCEA881A}"/>
              </a:ext>
            </a:extLst>
          </p:cNvPr>
          <p:cNvSpPr txBox="1"/>
          <p:nvPr/>
        </p:nvSpPr>
        <p:spPr>
          <a:xfrm>
            <a:off x="698734" y="3903762"/>
            <a:ext cx="5110694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x-none" altLang="en-US" sz="1300">
                <a:solidFill>
                  <a:srgbClr val="CC402C"/>
                </a:solidFill>
              </a:rPr>
              <a:t>▸</a:t>
            </a:r>
            <a:r>
              <a:rPr kumimoji="1" lang="ko-KR" altLang="en-US" sz="1300">
                <a:latin typeface="+mj-ea"/>
                <a:ea typeface="+mj-ea"/>
              </a:rPr>
              <a:t> 가상 환경에 진입하려면 가상 환경에 있는 </a:t>
            </a:r>
            <a:r>
              <a:rPr kumimoji="1" lang="en-US" altLang="ko-KR" sz="130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Scripts</a:t>
            </a:r>
            <a:r>
              <a:rPr kumimoji="1" lang="ko-KR" altLang="en-US" sz="1300">
                <a:latin typeface="+mj-ea"/>
                <a:ea typeface="+mj-ea"/>
              </a:rPr>
              <a:t> 디렉터리의</a:t>
            </a:r>
            <a:endParaRPr kumimoji="1" lang="en-US" altLang="ko-KR" sz="13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300">
                <a:latin typeface="+mj-ea"/>
                <a:ea typeface="+mj-ea"/>
              </a:rPr>
              <a:t>    </a:t>
            </a:r>
            <a:r>
              <a:rPr kumimoji="1" lang="en-US" altLang="ko-KR" sz="130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activate</a:t>
            </a:r>
            <a:r>
              <a:rPr kumimoji="1" lang="ko-KR" altLang="en-US" sz="1300">
                <a:latin typeface="+mj-ea"/>
                <a:ea typeface="+mj-ea"/>
              </a:rPr>
              <a:t> 명령을 수행해야 한다</a:t>
            </a:r>
            <a:r>
              <a:rPr kumimoji="1" lang="en-US" altLang="ko-KR" sz="1300">
                <a:latin typeface="+mj-ea"/>
                <a:ea typeface="+mj-ea"/>
              </a:rPr>
              <a:t>.</a:t>
            </a:r>
            <a:endParaRPr kumimoji="1" lang="x-none" altLang="en-US" sz="1300">
              <a:latin typeface="+mj-ea"/>
              <a:ea typeface="+mj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9F4E6632-CB09-5C47-8918-7CC142EEE1FF}"/>
              </a:ext>
            </a:extLst>
          </p:cNvPr>
          <p:cNvGrpSpPr/>
          <p:nvPr/>
        </p:nvGrpSpPr>
        <p:grpSpPr>
          <a:xfrm>
            <a:off x="6369565" y="3319601"/>
            <a:ext cx="5218095" cy="1163094"/>
            <a:chOff x="6409791" y="3608741"/>
            <a:chExt cx="5218095" cy="116309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E794C58-013D-2745-8B01-44DA138CB010}"/>
                </a:ext>
              </a:extLst>
            </p:cNvPr>
            <p:cNvSpPr txBox="1"/>
            <p:nvPr/>
          </p:nvSpPr>
          <p:spPr>
            <a:xfrm>
              <a:off x="6409791" y="3608741"/>
              <a:ext cx="5218095" cy="65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x-none" altLang="en-US" sz="1300">
                  <a:solidFill>
                    <a:srgbClr val="CC402C"/>
                  </a:solidFill>
                </a:rPr>
                <a:t>▸</a:t>
              </a:r>
              <a:r>
                <a:rPr kumimoji="1" lang="en-US" altLang="ko-KR" sz="1300">
                  <a:latin typeface="+mj-ea"/>
                  <a:ea typeface="+mj-ea"/>
                </a:rPr>
                <a:t> </a:t>
              </a:r>
              <a:r>
                <a:rPr kumimoji="1" lang="ko-KR" altLang="en-US" sz="1300">
                  <a:latin typeface="+mj-ea"/>
                  <a:ea typeface="+mj-ea"/>
                </a:rPr>
                <a:t>현재 진입한 가상 환경에서 벗어나려면 </a:t>
              </a:r>
              <a:r>
                <a:rPr kumimoji="1" lang="en-US" altLang="ko-KR" sz="1300">
                  <a:latin typeface="Consolas" panose="020B0609020204030204" pitchFamily="49" charset="0"/>
                  <a:ea typeface="+mj-ea"/>
                  <a:cs typeface="Consolas" panose="020B0609020204030204" pitchFamily="49" charset="0"/>
                </a:rPr>
                <a:t>deactivate</a:t>
              </a:r>
              <a:r>
                <a:rPr kumimoji="1" lang="ko-KR" altLang="en-US" sz="1300">
                  <a:latin typeface="+mj-ea"/>
                  <a:ea typeface="+mj-ea"/>
                </a:rPr>
                <a:t> 명령을 실행</a:t>
              </a:r>
              <a:endParaRPr kumimoji="1" lang="en-US" altLang="ko-KR" sz="130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kumimoji="1" lang="ko-KR" altLang="en-US" sz="1300">
                  <a:latin typeface="+mj-ea"/>
                  <a:ea typeface="+mj-ea"/>
                </a:rPr>
                <a:t>    하면 된다</a:t>
              </a:r>
              <a:r>
                <a:rPr kumimoji="1" lang="en-US" altLang="ko-KR" sz="1300"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128A760-B59D-374C-B6A4-73FE195D33E4}"/>
                </a:ext>
              </a:extLst>
            </p:cNvPr>
            <p:cNvSpPr txBox="1"/>
            <p:nvPr/>
          </p:nvSpPr>
          <p:spPr>
            <a:xfrm>
              <a:off x="6409791" y="4412057"/>
              <a:ext cx="3679212" cy="359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x-none" altLang="en-US" sz="1300">
                  <a:solidFill>
                    <a:srgbClr val="CC402C"/>
                  </a:solidFill>
                </a:rPr>
                <a:t>▸</a:t>
              </a:r>
              <a:r>
                <a:rPr kumimoji="1" lang="ko-KR" altLang="en-US" sz="1300"/>
                <a:t>  이 명령은 어느 위치에서 실행해도 상관 없다</a:t>
              </a:r>
              <a:r>
                <a:rPr kumimoji="1" lang="en-US" altLang="ko-KR" sz="1300"/>
                <a:t>.</a:t>
              </a:r>
              <a:endParaRPr kumimoji="1" lang="x-none" altLang="en-US" sz="1300"/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1E892507-228E-4D4A-BEEB-4B5AB110B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4" y="2571302"/>
            <a:ext cx="5112989" cy="12041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F17456A-0201-6644-AF6A-242B06D06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65" y="2571302"/>
            <a:ext cx="5112989" cy="620599"/>
          </a:xfrm>
          <a:prstGeom prst="rect">
            <a:avLst/>
          </a:prstGeom>
        </p:spPr>
      </p:pic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xmlns="" id="{7576408E-20F3-9A42-881A-9F163BBA6A54}"/>
              </a:ext>
            </a:extLst>
          </p:cNvPr>
          <p:cNvSpPr/>
          <p:nvPr/>
        </p:nvSpPr>
        <p:spPr>
          <a:xfrm>
            <a:off x="700591" y="2141197"/>
            <a:ext cx="707296" cy="288000"/>
          </a:xfrm>
          <a:prstGeom prst="roundRect">
            <a:avLst/>
          </a:prstGeom>
          <a:solidFill>
            <a:srgbClr val="F8D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b="1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kumimoji="1"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kumimoji="1"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단계</a:t>
            </a:r>
            <a:endParaRPr kumimoji="1" lang="x-none" altLang="en-US" sz="12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D224C90-2FB9-8244-86B5-E205E7708EAD}"/>
              </a:ext>
            </a:extLst>
          </p:cNvPr>
          <p:cNvSpPr txBox="1"/>
          <p:nvPr/>
        </p:nvSpPr>
        <p:spPr>
          <a:xfrm>
            <a:off x="1500529" y="2123614"/>
            <a:ext cx="20024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500" b="1"/>
              <a:t>가상</a:t>
            </a:r>
            <a:r>
              <a:rPr kumimoji="1" lang="ko-KR" altLang="en-US" sz="1500" b="1"/>
              <a:t> 환경에 진입하기</a:t>
            </a:r>
            <a:endParaRPr kumimoji="1" lang="x-none" altLang="en-US" sz="1500" b="1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xmlns="" id="{9FDD123E-0AA1-D049-9C68-ECE637E62A9B}"/>
              </a:ext>
            </a:extLst>
          </p:cNvPr>
          <p:cNvSpPr/>
          <p:nvPr/>
        </p:nvSpPr>
        <p:spPr>
          <a:xfrm>
            <a:off x="6369565" y="2136114"/>
            <a:ext cx="707296" cy="288000"/>
          </a:xfrm>
          <a:prstGeom prst="roundRect">
            <a:avLst/>
          </a:prstGeom>
          <a:solidFill>
            <a:srgbClr val="F8D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b="1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kumimoji="1"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kumimoji="1"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단계</a:t>
            </a:r>
            <a:endParaRPr kumimoji="1" lang="x-none" altLang="en-US" sz="12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99AF4CB-F07A-6A4A-8E5A-997DE20A3FF3}"/>
              </a:ext>
            </a:extLst>
          </p:cNvPr>
          <p:cNvSpPr txBox="1"/>
          <p:nvPr/>
        </p:nvSpPr>
        <p:spPr>
          <a:xfrm>
            <a:off x="7169503" y="2118531"/>
            <a:ext cx="2194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500" b="1"/>
              <a:t>가상</a:t>
            </a:r>
            <a:r>
              <a:rPr kumimoji="1" lang="ko-KR" altLang="en-US" sz="1500" b="1"/>
              <a:t> 환경에서 벗어나기</a:t>
            </a:r>
            <a:endParaRPr kumimoji="1" lang="x-none" altLang="en-US" sz="15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6A89857-DFDF-E54A-9413-9F2B6470B805}"/>
              </a:ext>
            </a:extLst>
          </p:cNvPr>
          <p:cNvSpPr txBox="1"/>
          <p:nvPr/>
        </p:nvSpPr>
        <p:spPr>
          <a:xfrm>
            <a:off x="336006" y="194228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-150" smtClean="0">
                <a:latin typeface="+mj-ea"/>
                <a:ea typeface="+mj-ea"/>
              </a:rPr>
              <a:t>장고 </a:t>
            </a:r>
            <a:r>
              <a:rPr kumimoji="1" lang="ko-KR" altLang="en-US" sz="2400" b="1" spc="-150">
                <a:latin typeface="+mj-ea"/>
                <a:ea typeface="+mj-ea"/>
              </a:rPr>
              <a:t>개발 환경 준비하기</a:t>
            </a:r>
            <a:endParaRPr kumimoji="1" lang="x-none" altLang="en-US" sz="2400" b="1" spc="-15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8025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BF8F8F4A-EF68-E043-98E1-CA9EC75A4EC9}"/>
              </a:ext>
            </a:extLst>
          </p:cNvPr>
          <p:cNvCxnSpPr>
            <a:cxnSpLocks/>
          </p:cNvCxnSpPr>
          <p:nvPr/>
        </p:nvCxnSpPr>
        <p:spPr>
          <a:xfrm>
            <a:off x="383097" y="848087"/>
            <a:ext cx="114583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DFDF644-08E5-AF4B-AA9E-BAA463990D61}"/>
              </a:ext>
            </a:extLst>
          </p:cNvPr>
          <p:cNvSpPr txBox="1"/>
          <p:nvPr/>
        </p:nvSpPr>
        <p:spPr>
          <a:xfrm>
            <a:off x="698734" y="133936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CC402C"/>
                </a:solidFill>
              </a:rPr>
              <a:t>장고 설치하기</a:t>
            </a:r>
            <a:endParaRPr kumimoji="1" lang="x-none" altLang="en-US" b="1">
              <a:solidFill>
                <a:srgbClr val="CC402C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F5A686F-8CBE-0C4F-A345-817CBCEA881A}"/>
              </a:ext>
            </a:extLst>
          </p:cNvPr>
          <p:cNvSpPr txBox="1"/>
          <p:nvPr/>
        </p:nvSpPr>
        <p:spPr>
          <a:xfrm>
            <a:off x="613503" y="3683197"/>
            <a:ext cx="51796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300">
                <a:solidFill>
                  <a:srgbClr val="CC402C"/>
                </a:solidFill>
              </a:rPr>
              <a:t>▸</a:t>
            </a:r>
            <a:r>
              <a:rPr kumimoji="1" lang="ko-KR" altLang="en-US" sz="1300">
                <a:latin typeface="+mj-ea"/>
                <a:ea typeface="+mj-ea"/>
              </a:rPr>
              <a:t> 명령 프롬프트 왼쪽에 </a:t>
            </a:r>
            <a:r>
              <a:rPr kumimoji="1" lang="en-US" altLang="ko-KR" sz="130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</a:t>
            </a:r>
            <a:r>
              <a:rPr kumimoji="1" lang="en-US" altLang="ko-KR" sz="130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mysite</a:t>
            </a:r>
            <a:r>
              <a:rPr kumimoji="1" lang="en-US" altLang="ko-KR" sz="130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)</a:t>
            </a:r>
            <a:r>
              <a:rPr kumimoji="1" lang="ko-KR" altLang="en-US" sz="1300">
                <a:latin typeface="+mj-ea"/>
                <a:ea typeface="+mj-ea"/>
              </a:rPr>
              <a:t> 프롬프트가 보이는지 확인하자</a:t>
            </a:r>
            <a:r>
              <a:rPr kumimoji="1" lang="en-US" altLang="ko-KR" sz="1300">
                <a:latin typeface="+mj-ea"/>
                <a:ea typeface="+mj-ea"/>
              </a:rPr>
              <a:t>.</a:t>
            </a:r>
            <a:endParaRPr kumimoji="1" lang="x-none" altLang="en-US" sz="1300">
              <a:latin typeface="+mj-ea"/>
              <a:ea typeface="+mj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E83DF644-C3A9-4B40-B2F1-AA411AC6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4" y="2569301"/>
            <a:ext cx="5112989" cy="81315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B0ED7B35-0D90-B84A-9533-72BAE2E3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66" y="2569301"/>
            <a:ext cx="5102750" cy="2496044"/>
          </a:xfrm>
          <a:prstGeom prst="rect">
            <a:avLst/>
          </a:prstGeom>
        </p:spPr>
      </p:pic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xmlns="" id="{231593D5-90AC-A545-8B5E-42F172D60B0C}"/>
              </a:ext>
            </a:extLst>
          </p:cNvPr>
          <p:cNvSpPr/>
          <p:nvPr/>
        </p:nvSpPr>
        <p:spPr>
          <a:xfrm>
            <a:off x="700591" y="2141197"/>
            <a:ext cx="707296" cy="288000"/>
          </a:xfrm>
          <a:prstGeom prst="roundRect">
            <a:avLst/>
          </a:prstGeom>
          <a:solidFill>
            <a:srgbClr val="F8D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b="1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kumimoji="1"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kumimoji="1"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단계</a:t>
            </a:r>
            <a:endParaRPr kumimoji="1" lang="x-none" altLang="en-US" sz="12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4F90893-E4D5-3C4E-A8FA-6A54D6F43791}"/>
              </a:ext>
            </a:extLst>
          </p:cNvPr>
          <p:cNvSpPr txBox="1"/>
          <p:nvPr/>
        </p:nvSpPr>
        <p:spPr>
          <a:xfrm>
            <a:off x="1500529" y="2123614"/>
            <a:ext cx="2194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500" b="1"/>
              <a:t>가상</a:t>
            </a:r>
            <a:r>
              <a:rPr kumimoji="1" lang="ko-KR" altLang="en-US" sz="1500" b="1"/>
              <a:t> 환경인지 확인하기</a:t>
            </a:r>
            <a:endParaRPr kumimoji="1" lang="x-none" altLang="en-US" sz="1500" b="1"/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174AAF8-5E0E-4C49-B632-6C705316FF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057"/>
          <a:stretch/>
        </p:blipFill>
        <p:spPr>
          <a:xfrm>
            <a:off x="6369566" y="5033642"/>
            <a:ext cx="5102752" cy="648486"/>
          </a:xfrm>
          <a:prstGeom prst="rect">
            <a:avLst/>
          </a:prstGeom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357D84DA-A065-6347-89BA-C6ACCDF29B57}"/>
              </a:ext>
            </a:extLst>
          </p:cNvPr>
          <p:cNvSpPr/>
          <p:nvPr/>
        </p:nvSpPr>
        <p:spPr>
          <a:xfrm>
            <a:off x="6369565" y="2136114"/>
            <a:ext cx="707296" cy="288000"/>
          </a:xfrm>
          <a:prstGeom prst="roundRect">
            <a:avLst/>
          </a:prstGeom>
          <a:solidFill>
            <a:srgbClr val="F8D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b="1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kumimoji="1"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kumimoji="1"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단계</a:t>
            </a:r>
            <a:endParaRPr kumimoji="1" lang="x-none" altLang="en-US" sz="12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76CB406-85A8-C241-844C-374BF8704EED}"/>
              </a:ext>
            </a:extLst>
          </p:cNvPr>
          <p:cNvSpPr txBox="1"/>
          <p:nvPr/>
        </p:nvSpPr>
        <p:spPr>
          <a:xfrm>
            <a:off x="7169503" y="2118531"/>
            <a:ext cx="26228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500" b="1"/>
              <a:t>가상</a:t>
            </a:r>
            <a:r>
              <a:rPr kumimoji="1" lang="ko-KR" altLang="en-US" sz="1500" b="1"/>
              <a:t> 환경에서 장고 설치하기</a:t>
            </a:r>
            <a:endParaRPr kumimoji="1" lang="x-none" altLang="en-US" sz="15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6A89857-DFDF-E54A-9413-9F2B6470B805}"/>
              </a:ext>
            </a:extLst>
          </p:cNvPr>
          <p:cNvSpPr txBox="1"/>
          <p:nvPr/>
        </p:nvSpPr>
        <p:spPr>
          <a:xfrm>
            <a:off x="336006" y="194228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-150" smtClean="0">
                <a:latin typeface="+mj-ea"/>
                <a:ea typeface="+mj-ea"/>
              </a:rPr>
              <a:t>장고 </a:t>
            </a:r>
            <a:r>
              <a:rPr kumimoji="1" lang="ko-KR" altLang="en-US" sz="2400" b="1" spc="-150">
                <a:latin typeface="+mj-ea"/>
                <a:ea typeface="+mj-ea"/>
              </a:rPr>
              <a:t>개발 환경 준비하기</a:t>
            </a:r>
            <a:endParaRPr kumimoji="1" lang="x-none" altLang="en-US" sz="2400" b="1" spc="-15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062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ikidocs.net/images/page/75556/4-08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41" y="1438950"/>
            <a:ext cx="113538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234785" y="1683207"/>
            <a:ext cx="1311966" cy="245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928896" y="2764164"/>
            <a:ext cx="2578999" cy="1211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96502" y="3196424"/>
            <a:ext cx="3108960" cy="524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cxnSp>
        <p:nvCxnSpPr>
          <p:cNvPr id="5" name="직선 화살표 연결선 4"/>
          <p:cNvCxnSpPr>
            <a:stCxn id="10" idx="1"/>
          </p:cNvCxnSpPr>
          <p:nvPr/>
        </p:nvCxnSpPr>
        <p:spPr>
          <a:xfrm>
            <a:off x="5796502" y="3458817"/>
            <a:ext cx="31089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606879" y="2603599"/>
            <a:ext cx="806095" cy="524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74456" y="2739838"/>
            <a:ext cx="662011" cy="252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 smtClean="0">
                <a:solidFill>
                  <a:schemeClr val="tx1"/>
                </a:solidFill>
              </a:rPr>
              <a:t>WAS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0925" y="4428472"/>
            <a:ext cx="1304014" cy="930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99475" y="4548145"/>
            <a:ext cx="1217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html,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en-US" altLang="ko-KR" sz="1400" dirty="0" smtClean="0"/>
              <a:t>image, </a:t>
            </a:r>
          </a:p>
          <a:p>
            <a:pPr algn="ctr"/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jquery</a:t>
            </a:r>
            <a:endParaRPr lang="ko-KR" altLang="en-US" sz="1400" dirty="0"/>
          </a:p>
        </p:txBody>
      </p:sp>
      <p:sp>
        <p:nvSpPr>
          <p:cNvPr id="17" name="제목 3"/>
          <p:cNvSpPr>
            <a:spLocks noGrp="1"/>
          </p:cNvSpPr>
          <p:nvPr>
            <p:ph type="title"/>
          </p:nvPr>
        </p:nvSpPr>
        <p:spPr>
          <a:xfrm>
            <a:off x="341325" y="146949"/>
            <a:ext cx="10079566" cy="576263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solidFill>
                  <a:schemeClr val="tx1"/>
                </a:solidFill>
              </a:rPr>
              <a:t>웹 서비스 구조도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34225" y="3089485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WSGI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93553" y="3759230"/>
            <a:ext cx="414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 Server Gateway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BF8F8F4A-EF68-E043-98E1-CA9EC75A4EC9}"/>
              </a:ext>
            </a:extLst>
          </p:cNvPr>
          <p:cNvCxnSpPr>
            <a:cxnSpLocks/>
          </p:cNvCxnSpPr>
          <p:nvPr/>
        </p:nvCxnSpPr>
        <p:spPr>
          <a:xfrm>
            <a:off x="383097" y="848087"/>
            <a:ext cx="114583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DFDF644-08E5-AF4B-AA9E-BAA463990D61}"/>
              </a:ext>
            </a:extLst>
          </p:cNvPr>
          <p:cNvSpPr txBox="1"/>
          <p:nvPr/>
        </p:nvSpPr>
        <p:spPr>
          <a:xfrm>
            <a:off x="694979" y="134460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CC402C"/>
                </a:solidFill>
              </a:rPr>
              <a:t>장고 설치하기</a:t>
            </a:r>
            <a:endParaRPr kumimoji="1" lang="x-none" altLang="en-US" b="1">
              <a:solidFill>
                <a:srgbClr val="CC402C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F5A686F-8CBE-0C4F-A345-817CBCEA881A}"/>
              </a:ext>
            </a:extLst>
          </p:cNvPr>
          <p:cNvSpPr txBox="1"/>
          <p:nvPr/>
        </p:nvSpPr>
        <p:spPr>
          <a:xfrm>
            <a:off x="568053" y="3814262"/>
            <a:ext cx="54489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300">
                <a:solidFill>
                  <a:srgbClr val="CC402C"/>
                </a:solidFill>
              </a:rPr>
              <a:t>▸</a:t>
            </a:r>
            <a:r>
              <a:rPr kumimoji="1" lang="ko-KR" altLang="en-US" sz="1300">
                <a:latin typeface="+mj-ea"/>
                <a:ea typeface="+mj-ea"/>
              </a:rPr>
              <a:t> </a:t>
            </a:r>
            <a:r>
              <a:rPr kumimoji="1" lang="en-US" altLang="ko-KR" sz="130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pip</a:t>
            </a:r>
            <a:r>
              <a:rPr kumimoji="1" lang="ko-KR" altLang="en-US" sz="1300">
                <a:latin typeface="+mj-ea"/>
                <a:ea typeface="+mj-ea"/>
              </a:rPr>
              <a:t>은 </a:t>
            </a:r>
            <a:r>
              <a:rPr kumimoji="1" lang="ko-KR" altLang="en-US" sz="1300" err="1">
                <a:latin typeface="+mj-ea"/>
                <a:ea typeface="+mj-ea"/>
              </a:rPr>
              <a:t>파이썬</a:t>
            </a:r>
            <a:r>
              <a:rPr kumimoji="1" lang="ko-KR" altLang="en-US" sz="1300">
                <a:latin typeface="+mj-ea"/>
                <a:ea typeface="+mj-ea"/>
              </a:rPr>
              <a:t> 라이브러리를 설치하고 관리해 주는 </a:t>
            </a:r>
            <a:r>
              <a:rPr kumimoji="1" lang="ko-KR" altLang="en-US" sz="1300" err="1">
                <a:latin typeface="+mj-ea"/>
                <a:ea typeface="+mj-ea"/>
              </a:rPr>
              <a:t>파이썬</a:t>
            </a:r>
            <a:r>
              <a:rPr kumimoji="1" lang="ko-KR" altLang="en-US" sz="1300">
                <a:latin typeface="+mj-ea"/>
                <a:ea typeface="+mj-ea"/>
              </a:rPr>
              <a:t> 도구이다</a:t>
            </a:r>
            <a:r>
              <a:rPr kumimoji="1" lang="en-US" altLang="ko-KR" sz="1300">
                <a:latin typeface="+mj-ea"/>
                <a:ea typeface="+mj-ea"/>
              </a:rPr>
              <a:t>.</a:t>
            </a:r>
            <a:endParaRPr kumimoji="1" lang="x-none" altLang="en-US" sz="1300">
              <a:latin typeface="+mj-ea"/>
              <a:ea typeface="+mj-ea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A18864C-D75F-0045-B4A5-452236C87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31"/>
          <a:stretch/>
        </p:blipFill>
        <p:spPr>
          <a:xfrm>
            <a:off x="694979" y="2581688"/>
            <a:ext cx="5112989" cy="1080083"/>
          </a:xfrm>
          <a:prstGeom prst="rect">
            <a:avLst/>
          </a:prstGeom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2A99E44-CF43-B247-B7BB-23441BF22BF6}"/>
              </a:ext>
            </a:extLst>
          </p:cNvPr>
          <p:cNvSpPr/>
          <p:nvPr/>
        </p:nvSpPr>
        <p:spPr>
          <a:xfrm>
            <a:off x="6369565" y="2136034"/>
            <a:ext cx="707296" cy="288000"/>
          </a:xfrm>
          <a:prstGeom prst="roundRect">
            <a:avLst/>
          </a:prstGeom>
          <a:solidFill>
            <a:srgbClr val="F8D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b="1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kumimoji="1"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kumimoji="1"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단계</a:t>
            </a:r>
            <a:endParaRPr kumimoji="1" lang="x-none" altLang="en-US" sz="12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4F9AF8E-554D-7443-A59D-7C8BEC80F12E}"/>
              </a:ext>
            </a:extLst>
          </p:cNvPr>
          <p:cNvSpPr txBox="1"/>
          <p:nvPr/>
        </p:nvSpPr>
        <p:spPr>
          <a:xfrm>
            <a:off x="7169503" y="2118451"/>
            <a:ext cx="24897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/>
              <a:t>p</a:t>
            </a:r>
            <a:r>
              <a:rPr kumimoji="1" lang="en-US" altLang="x-none" sz="1500" b="1"/>
              <a:t>ip</a:t>
            </a:r>
            <a:r>
              <a:rPr kumimoji="1" lang="ko-KR" altLang="en-US" sz="1500" b="1"/>
              <a:t> 최신 버전으로 설치하기</a:t>
            </a:r>
            <a:endParaRPr kumimoji="1" lang="x-none" altLang="en-US" sz="1500" b="1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AC47860D-D881-E348-8AF0-26DB54EF1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65" y="2579785"/>
            <a:ext cx="5112987" cy="23854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93C466F-380B-9C4D-AAB6-87AB31661A37}"/>
              </a:ext>
            </a:extLst>
          </p:cNvPr>
          <p:cNvSpPr txBox="1"/>
          <p:nvPr/>
        </p:nvSpPr>
        <p:spPr>
          <a:xfrm>
            <a:off x="6369565" y="5047796"/>
            <a:ext cx="5080237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x-none" altLang="en-US" sz="1300">
                <a:solidFill>
                  <a:srgbClr val="CC402C"/>
                </a:solidFill>
              </a:rPr>
              <a:t>▸</a:t>
            </a:r>
            <a:r>
              <a:rPr kumimoji="1" lang="ko-KR" altLang="en-US" sz="1300" b="1">
                <a:solidFill>
                  <a:srgbClr val="CC402C"/>
                </a:solidFill>
                <a:latin typeface="+mj-ea"/>
              </a:rPr>
              <a:t> </a:t>
            </a:r>
            <a:r>
              <a:rPr kumimoji="1" lang="en-US" altLang="ko-KR" sz="130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python –m pip install –upgrade pip</a:t>
            </a:r>
            <a:r>
              <a:rPr kumimoji="1" lang="ko-KR" altLang="en-US" sz="1300">
                <a:latin typeface="+mj-ea"/>
                <a:ea typeface="+mj-ea"/>
              </a:rPr>
              <a:t> 명령을 입력해 </a:t>
            </a:r>
            <a:r>
              <a:rPr kumimoji="1" lang="en-US" altLang="ko-KR" sz="130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pip</a:t>
            </a:r>
            <a:r>
              <a:rPr kumimoji="1" lang="ko-KR" altLang="en-US" sz="1300">
                <a:latin typeface="+mj-ea"/>
                <a:ea typeface="+mj-ea"/>
              </a:rPr>
              <a:t>을</a:t>
            </a:r>
            <a:endParaRPr kumimoji="1" lang="en-US" altLang="ko-KR" sz="13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300">
                <a:latin typeface="+mj-ea"/>
                <a:ea typeface="+mj-ea"/>
              </a:rPr>
              <a:t>   최신 버전으로 설치하자</a:t>
            </a:r>
            <a:r>
              <a:rPr kumimoji="1" lang="en-US" altLang="ko-KR" sz="1300">
                <a:latin typeface="+mj-ea"/>
                <a:ea typeface="+mj-ea"/>
              </a:rPr>
              <a:t>.</a:t>
            </a:r>
            <a:endParaRPr kumimoji="1" lang="x-none" altLang="en-US" sz="130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7CEAB58-8E78-E14E-8F57-CCF2C56972CB}"/>
              </a:ext>
            </a:extLst>
          </p:cNvPr>
          <p:cNvSpPr txBox="1"/>
          <p:nvPr/>
        </p:nvSpPr>
        <p:spPr>
          <a:xfrm>
            <a:off x="567885" y="4259141"/>
            <a:ext cx="5367175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x-none" altLang="en-US" sz="1300">
                <a:solidFill>
                  <a:srgbClr val="CC402C"/>
                </a:solidFill>
              </a:rPr>
              <a:t>▸</a:t>
            </a:r>
            <a:r>
              <a:rPr kumimoji="1" lang="ko-KR" altLang="en-US" sz="1300">
                <a:latin typeface="+mj-ea"/>
                <a:ea typeface="+mj-ea"/>
              </a:rPr>
              <a:t> 마지막에 다음과 같은 경고 문구가 보인다</a:t>
            </a:r>
            <a:r>
              <a:rPr kumimoji="1" lang="en-US" altLang="ko-KR" sz="1300">
                <a:latin typeface="+mj-ea"/>
                <a:ea typeface="+mj-ea"/>
              </a:rPr>
              <a:t>.</a:t>
            </a:r>
            <a:r>
              <a:rPr kumimoji="1" lang="ko-KR" altLang="en-US" sz="1300">
                <a:latin typeface="+mj-ea"/>
                <a:ea typeface="+mj-ea"/>
              </a:rPr>
              <a:t> </a:t>
            </a:r>
            <a:r>
              <a:rPr kumimoji="1" lang="en-US" altLang="ko-KR" sz="130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pip</a:t>
            </a:r>
            <a:r>
              <a:rPr kumimoji="1" lang="ko-KR" altLang="en-US" sz="1300">
                <a:latin typeface="+mj-ea"/>
                <a:ea typeface="+mj-ea"/>
              </a:rPr>
              <a:t>이 최신 버전이 아니</a:t>
            </a:r>
            <a:endParaRPr kumimoji="1" lang="en-US" altLang="ko-KR" sz="13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300">
                <a:latin typeface="+mj-ea"/>
                <a:ea typeface="+mj-ea"/>
              </a:rPr>
              <a:t>   라는 내용이다</a:t>
            </a:r>
            <a:r>
              <a:rPr kumimoji="1" lang="en-US" altLang="ko-KR" sz="1300">
                <a:latin typeface="+mj-ea"/>
                <a:ea typeface="+mj-ea"/>
              </a:rPr>
              <a:t>.</a:t>
            </a:r>
            <a:endParaRPr kumimoji="1" lang="x-none" altLang="en-US" sz="1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6A89857-DFDF-E54A-9413-9F2B6470B805}"/>
              </a:ext>
            </a:extLst>
          </p:cNvPr>
          <p:cNvSpPr txBox="1"/>
          <p:nvPr/>
        </p:nvSpPr>
        <p:spPr>
          <a:xfrm>
            <a:off x="336006" y="194228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-150" smtClean="0">
                <a:latin typeface="+mj-ea"/>
                <a:ea typeface="+mj-ea"/>
              </a:rPr>
              <a:t>장고 </a:t>
            </a:r>
            <a:r>
              <a:rPr kumimoji="1" lang="ko-KR" altLang="en-US" sz="2400" b="1" spc="-150">
                <a:latin typeface="+mj-ea"/>
                <a:ea typeface="+mj-ea"/>
              </a:rPr>
              <a:t>개발 환경 준비하기</a:t>
            </a:r>
            <a:endParaRPr kumimoji="1" lang="x-none" altLang="en-US" sz="2400" b="1" spc="-15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4944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3649" y="173125"/>
            <a:ext cx="9091189" cy="577314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VS Code </a:t>
            </a:r>
            <a:r>
              <a:rPr lang="ko-KR" altLang="en-US" sz="2400" smtClean="0"/>
              <a:t>가상환경 설정</a:t>
            </a:r>
            <a:r>
              <a:rPr lang="en-US" altLang="ko-KR" sz="2400" smtClean="0"/>
              <a:t> </a:t>
            </a:r>
            <a:endParaRPr lang="ko-KR" altLang="en-US" sz="2400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902082" y="1497228"/>
            <a:ext cx="9836665" cy="32662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>
              <a:lnSpc>
                <a:spcPct val="250000"/>
              </a:lnSpc>
              <a:buFontTx/>
              <a:buChar char="•"/>
            </a:pPr>
            <a:r>
              <a:rPr lang="en-US" altLang="ko-KR" smtClean="0">
                <a:solidFill>
                  <a:srgbClr val="505050"/>
                </a:solidFill>
                <a:ea typeface="NanumGothic" panose="020D0604000000000000" pitchFamily="50" charset="-127"/>
              </a:rPr>
              <a:t> python  </a:t>
            </a:r>
            <a:r>
              <a:rPr lang="en-US" altLang="ko-KR" err="1">
                <a:solidFill>
                  <a:srgbClr val="505050"/>
                </a:solidFill>
                <a:ea typeface="NanumGothic" panose="020D0604000000000000" pitchFamily="50" charset="-127"/>
              </a:rPr>
              <a:t>microsoft</a:t>
            </a:r>
            <a:r>
              <a:rPr lang="en-US" altLang="ko-KR">
                <a:solidFill>
                  <a:srgbClr val="505050"/>
                </a:solidFill>
                <a:ea typeface="NanumGothic" panose="020D0604000000000000" pitchFamily="50" charset="-127"/>
              </a:rPr>
              <a:t> </a:t>
            </a:r>
            <a:r>
              <a:rPr lang="ko-KR" altLang="en-US" smtClean="0">
                <a:solidFill>
                  <a:srgbClr val="505050"/>
                </a:solidFill>
                <a:ea typeface="NanumGothic" panose="020D0604000000000000" pitchFamily="50" charset="-127"/>
              </a:rPr>
              <a:t>설치하기</a:t>
            </a:r>
            <a:endParaRPr lang="ko-KR" altLang="en-US">
              <a:solidFill>
                <a:srgbClr val="505050"/>
              </a:solidFill>
              <a:ea typeface="NanumGothic" panose="020D0604000000000000" pitchFamily="50" charset="-127"/>
            </a:endParaRPr>
          </a:p>
          <a:p>
            <a:pPr lvl="0" latinLnBrk="0">
              <a:lnSpc>
                <a:spcPct val="250000"/>
              </a:lnSpc>
              <a:buFontTx/>
              <a:buChar char="•"/>
            </a:pPr>
            <a:r>
              <a:rPr lang="ko-KR" altLang="en-US" smtClean="0">
                <a:solidFill>
                  <a:srgbClr val="505050"/>
                </a:solidFill>
                <a:ea typeface="NanumGothic" panose="020D0604000000000000" pitchFamily="50" charset="-127"/>
              </a:rPr>
              <a:t> </a:t>
            </a:r>
            <a:r>
              <a:rPr lang="ko-KR" altLang="en-US" err="1" smtClean="0">
                <a:solidFill>
                  <a:srgbClr val="505050"/>
                </a:solidFill>
                <a:ea typeface="NanumGothic" panose="020D0604000000000000" pitchFamily="50" charset="-127"/>
              </a:rPr>
              <a:t>터미털</a:t>
            </a:r>
            <a:r>
              <a:rPr lang="ko-KR" altLang="en-US" smtClean="0">
                <a:solidFill>
                  <a:srgbClr val="505050"/>
                </a:solidFill>
                <a:ea typeface="NanumGothic" panose="020D0604000000000000" pitchFamily="50" charset="-127"/>
              </a:rPr>
              <a:t> </a:t>
            </a:r>
            <a:r>
              <a:rPr lang="ko-KR" altLang="en-US">
                <a:solidFill>
                  <a:srgbClr val="505050"/>
                </a:solidFill>
                <a:ea typeface="NanumGothic" panose="020D0604000000000000" pitchFamily="50" charset="-127"/>
              </a:rPr>
              <a:t>설정 변경 </a:t>
            </a:r>
          </a:p>
          <a:p>
            <a:pPr lvl="0" latinLnBrk="0">
              <a:lnSpc>
                <a:spcPct val="250000"/>
              </a:lnSpc>
              <a:buFontTx/>
              <a:buChar char="•"/>
            </a:pPr>
            <a:r>
              <a:rPr lang="ko-KR" altLang="en-US" smtClean="0">
                <a:solidFill>
                  <a:srgbClr val="505050"/>
                </a:solidFill>
                <a:ea typeface="NanumGothic" panose="020D0604000000000000" pitchFamily="50" charset="-127"/>
              </a:rPr>
              <a:t> 가상 </a:t>
            </a:r>
            <a:r>
              <a:rPr lang="ko-KR" altLang="en-US">
                <a:solidFill>
                  <a:srgbClr val="505050"/>
                </a:solidFill>
                <a:ea typeface="NanumGothic" panose="020D0604000000000000" pitchFamily="50" charset="-127"/>
              </a:rPr>
              <a:t>환경으로 터미널 변경 터미널을 </a:t>
            </a:r>
            <a:r>
              <a:rPr lang="en-US" altLang="ko-KR" err="1">
                <a:solidFill>
                  <a:srgbClr val="505050"/>
                </a:solidFill>
                <a:ea typeface="NanumGothic" panose="020D0604000000000000" pitchFamily="50" charset="-127"/>
              </a:rPr>
              <a:t>cmd</a:t>
            </a:r>
            <a:r>
              <a:rPr lang="en-US" altLang="ko-KR">
                <a:solidFill>
                  <a:srgbClr val="505050"/>
                </a:solidFill>
                <a:ea typeface="NanumGothic" panose="020D0604000000000000" pitchFamily="50" charset="-127"/>
              </a:rPr>
              <a:t> </a:t>
            </a:r>
            <a:r>
              <a:rPr lang="ko-KR" altLang="en-US">
                <a:solidFill>
                  <a:srgbClr val="505050"/>
                </a:solidFill>
                <a:ea typeface="NanumGothic" panose="020D0604000000000000" pitchFamily="50" charset="-127"/>
              </a:rPr>
              <a:t>로 </a:t>
            </a:r>
            <a:r>
              <a:rPr lang="ko-KR" altLang="en-US" smtClean="0">
                <a:solidFill>
                  <a:srgbClr val="505050"/>
                </a:solidFill>
                <a:ea typeface="NanumGothic" panose="020D0604000000000000" pitchFamily="50" charset="-127"/>
              </a:rPr>
              <a:t>연결</a:t>
            </a:r>
            <a:endParaRPr lang="en-US" altLang="ko-KR" smtClean="0">
              <a:solidFill>
                <a:srgbClr val="505050"/>
              </a:solidFill>
              <a:ea typeface="NanumGothic" panose="020D0604000000000000" pitchFamily="50" charset="-127"/>
            </a:endParaRPr>
          </a:p>
          <a:p>
            <a:pPr lvl="0" latinLnBrk="0">
              <a:lnSpc>
                <a:spcPct val="250000"/>
              </a:lnSpc>
              <a:buFontTx/>
              <a:buChar char="•"/>
            </a:pPr>
            <a:r>
              <a:rPr lang="ko-KR" altLang="en-US" smtClean="0">
                <a:solidFill>
                  <a:srgbClr val="505050"/>
                </a:solidFill>
                <a:ea typeface="NanumGothic" panose="020D0604000000000000" pitchFamily="50" charset="-127"/>
              </a:rPr>
              <a:t> 가상 </a:t>
            </a:r>
            <a:r>
              <a:rPr lang="ko-KR" altLang="en-US">
                <a:solidFill>
                  <a:srgbClr val="505050"/>
                </a:solidFill>
                <a:ea typeface="NanumGothic" panose="020D0604000000000000" pitchFamily="50" charset="-127"/>
              </a:rPr>
              <a:t>환경에 있는 </a:t>
            </a:r>
            <a:r>
              <a:rPr lang="en-US" altLang="ko-KR">
                <a:solidFill>
                  <a:srgbClr val="505050"/>
                </a:solidFill>
                <a:ea typeface="NanumGothic" panose="020D0604000000000000" pitchFamily="50" charset="-127"/>
              </a:rPr>
              <a:t>Scripts </a:t>
            </a:r>
            <a:r>
              <a:rPr lang="ko-KR" altLang="en-US" smtClean="0">
                <a:solidFill>
                  <a:srgbClr val="505050"/>
                </a:solidFill>
                <a:ea typeface="NanumGothic" panose="020D0604000000000000" pitchFamily="50" charset="-127"/>
              </a:rPr>
              <a:t>디렉터리의 </a:t>
            </a:r>
            <a:r>
              <a:rPr lang="en-US" altLang="ko-KR" smtClean="0">
                <a:solidFill>
                  <a:srgbClr val="505050"/>
                </a:solidFill>
                <a:ea typeface="NanumGothic" panose="020D0604000000000000" pitchFamily="50" charset="-127"/>
              </a:rPr>
              <a:t>activate </a:t>
            </a:r>
            <a:r>
              <a:rPr lang="ko-KR" altLang="en-US">
                <a:solidFill>
                  <a:srgbClr val="505050"/>
                </a:solidFill>
                <a:ea typeface="NanumGothic" panose="020D0604000000000000" pitchFamily="50" charset="-127"/>
              </a:rPr>
              <a:t>명령을 </a:t>
            </a:r>
            <a:r>
              <a:rPr lang="ko-KR" altLang="en-US" smtClean="0">
                <a:solidFill>
                  <a:srgbClr val="505050"/>
                </a:solidFill>
                <a:ea typeface="NanumGothic" panose="020D0604000000000000" pitchFamily="50" charset="-127"/>
              </a:rPr>
              <a:t>수행</a:t>
            </a:r>
            <a:r>
              <a:rPr kumimoji="0" lang="ko-KR" altLang="ko-KR" b="1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Arial" panose="020B0604020202020204" pitchFamily="34" charset="0"/>
                <a:ea typeface="NanumGothic" panose="020D0604000000000000" pitchFamily="50" charset="-127"/>
              </a:rPr>
              <a:t/>
            </a:r>
            <a:br>
              <a:rPr kumimoji="0" lang="ko-KR" altLang="ko-KR" b="1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Arial" panose="020B0604020202020204" pitchFamily="34" charset="0"/>
                <a:ea typeface="NanumGothic" panose="020D0604000000000000" pitchFamily="50" charset="-127"/>
              </a:rPr>
            </a:br>
            <a:endParaRPr kumimoji="0" lang="ko-KR" altLang="ko-KR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813" y="4595009"/>
            <a:ext cx="4619625" cy="1876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753130" y="5004411"/>
            <a:ext cx="4120308" cy="113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53813" y="5194451"/>
            <a:ext cx="499317" cy="452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21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A89857-DFDF-E54A-9413-9F2B6470B805}"/>
              </a:ext>
            </a:extLst>
          </p:cNvPr>
          <p:cNvSpPr txBox="1"/>
          <p:nvPr/>
        </p:nvSpPr>
        <p:spPr>
          <a:xfrm>
            <a:off x="297369" y="245744"/>
            <a:ext cx="2973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200" b="1" spc="-150" smtClean="0">
                <a:latin typeface="+mj-ea"/>
                <a:ea typeface="+mj-ea"/>
              </a:rPr>
              <a:t>장고 </a:t>
            </a:r>
            <a:r>
              <a:rPr kumimoji="1" lang="ko-KR" altLang="en-US" sz="2200" b="1" spc="-150">
                <a:latin typeface="+mj-ea"/>
                <a:ea typeface="+mj-ea"/>
              </a:rPr>
              <a:t>프로젝트 생성하기</a:t>
            </a:r>
            <a:endParaRPr kumimoji="1" lang="x-none" altLang="en-US" sz="2200" b="1" spc="-150">
              <a:latin typeface="+mj-ea"/>
              <a:ea typeface="+mj-ea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BF8F8F4A-EF68-E043-98E1-CA9EC75A4EC9}"/>
              </a:ext>
            </a:extLst>
          </p:cNvPr>
          <p:cNvCxnSpPr>
            <a:cxnSpLocks/>
          </p:cNvCxnSpPr>
          <p:nvPr/>
        </p:nvCxnSpPr>
        <p:spPr>
          <a:xfrm>
            <a:off x="383097" y="848087"/>
            <a:ext cx="114583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8CBC9FA-C244-244E-BAB9-181797F4DFB7}"/>
              </a:ext>
            </a:extLst>
          </p:cNvPr>
          <p:cNvSpPr txBox="1"/>
          <p:nvPr/>
        </p:nvSpPr>
        <p:spPr>
          <a:xfrm>
            <a:off x="700590" y="1340363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CC402C"/>
                </a:solidFill>
              </a:rPr>
              <a:t>프로젝트 디렉터리 생성하기</a:t>
            </a:r>
            <a:endParaRPr kumimoji="1" lang="x-none" altLang="en-US" b="1">
              <a:solidFill>
                <a:srgbClr val="CC402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2036245-9DC1-774E-88D7-B63A320F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90" y="2571302"/>
            <a:ext cx="5112989" cy="12074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D28C941-20B7-0B48-8E1C-A562ED8F1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65" y="2571302"/>
            <a:ext cx="5112989" cy="80276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DA33566-0C73-5647-85A5-0489330BCF36}"/>
              </a:ext>
            </a:extLst>
          </p:cNvPr>
          <p:cNvSpPr txBox="1"/>
          <p:nvPr/>
        </p:nvSpPr>
        <p:spPr>
          <a:xfrm>
            <a:off x="700590" y="3903230"/>
            <a:ext cx="5089855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x-none" altLang="en-US" sz="1300">
                <a:solidFill>
                  <a:srgbClr val="CC402C"/>
                </a:solidFill>
              </a:rPr>
              <a:t>▸</a:t>
            </a:r>
            <a:r>
              <a:rPr kumimoji="1" lang="ko-KR" altLang="en-US" sz="1300">
                <a:latin typeface="+mj-ea"/>
                <a:ea typeface="+mj-ea"/>
              </a:rPr>
              <a:t> 장고 프로젝트는 여러 개가 될 수 있으므로 프로젝트를 모아 둘</a:t>
            </a:r>
            <a:endParaRPr kumimoji="1" lang="en-US" altLang="ko-KR" sz="13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300">
                <a:latin typeface="+mj-ea"/>
                <a:ea typeface="+mj-ea"/>
              </a:rPr>
              <a:t>   프로젝트 루트 디렉터리 생성은 필수다</a:t>
            </a:r>
            <a:r>
              <a:rPr kumimoji="1" lang="en-US" altLang="ko-KR" sz="1300">
                <a:latin typeface="+mj-ea"/>
                <a:ea typeface="+mj-ea"/>
              </a:rPr>
              <a:t>.</a:t>
            </a:r>
            <a:endParaRPr kumimoji="1" lang="x-none" altLang="en-US" sz="130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B8987C6-8741-E545-8C33-A667A12D73B1}"/>
              </a:ext>
            </a:extLst>
          </p:cNvPr>
          <p:cNvSpPr txBox="1"/>
          <p:nvPr/>
        </p:nvSpPr>
        <p:spPr>
          <a:xfrm>
            <a:off x="6369565" y="3515361"/>
            <a:ext cx="4911922" cy="35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x-none" altLang="en-US" sz="1300">
                <a:solidFill>
                  <a:srgbClr val="CC402C"/>
                </a:solidFill>
              </a:rPr>
              <a:t>▸</a:t>
            </a:r>
            <a:r>
              <a:rPr kumimoji="1" lang="ko-KR" altLang="en-US" sz="1300">
                <a:latin typeface="+mj-ea"/>
                <a:ea typeface="+mj-ea"/>
              </a:rPr>
              <a:t> 반드시 프로젝트 루트 디렉터리에서 명령어를 입력해야 한다</a:t>
            </a:r>
            <a:r>
              <a:rPr kumimoji="1" lang="en-US" altLang="ko-KR" sz="1300">
                <a:latin typeface="+mj-ea"/>
                <a:ea typeface="+mj-ea"/>
              </a:rPr>
              <a:t>.</a:t>
            </a:r>
            <a:endParaRPr kumimoji="1" lang="x-none" altLang="en-US" sz="1300">
              <a:latin typeface="+mj-ea"/>
              <a:ea typeface="+mj-ea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AE095F84-9992-7648-B01D-9D3779C7DC39}"/>
              </a:ext>
            </a:extLst>
          </p:cNvPr>
          <p:cNvSpPr/>
          <p:nvPr/>
        </p:nvSpPr>
        <p:spPr>
          <a:xfrm>
            <a:off x="700591" y="2141197"/>
            <a:ext cx="707296" cy="288000"/>
          </a:xfrm>
          <a:prstGeom prst="roundRect">
            <a:avLst/>
          </a:prstGeom>
          <a:solidFill>
            <a:srgbClr val="F8D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b="1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kumimoji="1"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kumimoji="1"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단계</a:t>
            </a:r>
            <a:endParaRPr kumimoji="1" lang="x-none" altLang="en-US" sz="12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DC63724-00E5-0549-AC7D-D4CD0EE1BF2A}"/>
              </a:ext>
            </a:extLst>
          </p:cNvPr>
          <p:cNvSpPr txBox="1"/>
          <p:nvPr/>
        </p:nvSpPr>
        <p:spPr>
          <a:xfrm>
            <a:off x="1500529" y="2123614"/>
            <a:ext cx="30075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500" b="1"/>
              <a:t>프로젝트</a:t>
            </a:r>
            <a:r>
              <a:rPr kumimoji="1" lang="ko-KR" altLang="en-US" sz="1500" b="1"/>
              <a:t> 루트 디렉터리 생성하기</a:t>
            </a:r>
            <a:endParaRPr kumimoji="1" lang="x-none" altLang="en-US" sz="1500" b="1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D5636DB5-569D-9141-A4F3-6E17ED4FA8FC}"/>
              </a:ext>
            </a:extLst>
          </p:cNvPr>
          <p:cNvSpPr/>
          <p:nvPr/>
        </p:nvSpPr>
        <p:spPr>
          <a:xfrm>
            <a:off x="6369565" y="2136034"/>
            <a:ext cx="707296" cy="288000"/>
          </a:xfrm>
          <a:prstGeom prst="roundRect">
            <a:avLst/>
          </a:prstGeom>
          <a:solidFill>
            <a:srgbClr val="F8D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b="1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kumimoji="1"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kumimoji="1"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단계</a:t>
            </a:r>
            <a:endParaRPr kumimoji="1" lang="x-none" altLang="en-US" sz="12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51AB120-41D6-DA41-8078-F96FF38A174D}"/>
              </a:ext>
            </a:extLst>
          </p:cNvPr>
          <p:cNvSpPr txBox="1"/>
          <p:nvPr/>
        </p:nvSpPr>
        <p:spPr>
          <a:xfrm>
            <a:off x="7169503" y="2129881"/>
            <a:ext cx="4374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400" b="1"/>
              <a:t>프로젝트</a:t>
            </a:r>
            <a:r>
              <a:rPr kumimoji="1" lang="ko-KR" altLang="en-US" sz="1400" b="1"/>
              <a:t> 루트 디렉터리 안에서 가상 환경에 진입하기</a:t>
            </a:r>
            <a:endParaRPr kumimoji="1" lang="x-none" altLang="en-US" sz="1400" b="1"/>
          </a:p>
        </p:txBody>
      </p:sp>
    </p:spTree>
    <p:extLst>
      <p:ext uri="{BB962C8B-B14F-4D97-AF65-F5344CB8AC3E}">
        <p14:creationId xmlns:p14="http://schemas.microsoft.com/office/powerpoint/2010/main" val="31156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A89857-DFDF-E54A-9413-9F2B6470B805}"/>
              </a:ext>
            </a:extLst>
          </p:cNvPr>
          <p:cNvSpPr txBox="1"/>
          <p:nvPr/>
        </p:nvSpPr>
        <p:spPr>
          <a:xfrm>
            <a:off x="297369" y="245744"/>
            <a:ext cx="2973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200" b="1" spc="-150" smtClean="0">
                <a:latin typeface="+mj-ea"/>
                <a:ea typeface="+mj-ea"/>
              </a:rPr>
              <a:t>장고 </a:t>
            </a:r>
            <a:r>
              <a:rPr kumimoji="1" lang="ko-KR" altLang="en-US" sz="2200" b="1" spc="-150">
                <a:latin typeface="+mj-ea"/>
                <a:ea typeface="+mj-ea"/>
              </a:rPr>
              <a:t>프로젝트 생성하기</a:t>
            </a:r>
            <a:endParaRPr kumimoji="1" lang="x-none" altLang="en-US" sz="2200" b="1" spc="-150">
              <a:latin typeface="+mj-ea"/>
              <a:ea typeface="+mj-ea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BF8F8F4A-EF68-E043-98E1-CA9EC75A4EC9}"/>
              </a:ext>
            </a:extLst>
          </p:cNvPr>
          <p:cNvCxnSpPr>
            <a:cxnSpLocks/>
          </p:cNvCxnSpPr>
          <p:nvPr/>
        </p:nvCxnSpPr>
        <p:spPr>
          <a:xfrm>
            <a:off x="383097" y="848087"/>
            <a:ext cx="114583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8CBC9FA-C244-244E-BAB9-181797F4DFB7}"/>
              </a:ext>
            </a:extLst>
          </p:cNvPr>
          <p:cNvSpPr txBox="1"/>
          <p:nvPr/>
        </p:nvSpPr>
        <p:spPr>
          <a:xfrm>
            <a:off x="700591" y="1339843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CC402C"/>
                </a:solidFill>
              </a:rPr>
              <a:t>프로젝트 디렉터리 생성하기</a:t>
            </a:r>
            <a:endParaRPr kumimoji="1" lang="x-none" altLang="en-US" b="1">
              <a:solidFill>
                <a:srgbClr val="CC402C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D74735D-7F66-3748-B451-62A4C38B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91" y="2570263"/>
            <a:ext cx="5055264" cy="9890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9965107-8CF5-7449-A8DD-6B5220D8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91" y="4554732"/>
            <a:ext cx="5055264" cy="622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1E539FB-91AD-0042-8A95-EAF9C2D61783}"/>
              </a:ext>
            </a:extLst>
          </p:cNvPr>
          <p:cNvSpPr txBox="1"/>
          <p:nvPr/>
        </p:nvSpPr>
        <p:spPr>
          <a:xfrm>
            <a:off x="610358" y="5309249"/>
            <a:ext cx="5070619" cy="359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x-none" altLang="en-US" sz="1300">
                <a:solidFill>
                  <a:srgbClr val="CC402C"/>
                </a:solidFill>
              </a:rPr>
              <a:t>▸</a:t>
            </a:r>
            <a:r>
              <a:rPr kumimoji="1" lang="ko-KR" altLang="en-US" sz="1300"/>
              <a:t> 점 기호 </a:t>
            </a:r>
            <a:r>
              <a:rPr kumimoji="1" lang="en-US" altLang="ko-KR" sz="1300"/>
              <a:t>(.)</a:t>
            </a:r>
            <a:r>
              <a:rPr kumimoji="1" lang="ko-KR" altLang="en-US" sz="1300"/>
              <a:t> </a:t>
            </a:r>
            <a:r>
              <a:rPr kumimoji="1" lang="en-US" altLang="ko-KR" sz="1300"/>
              <a:t>:</a:t>
            </a:r>
            <a:r>
              <a:rPr kumimoji="1" lang="ko-KR" altLang="en-US" sz="1300"/>
              <a:t> 현재 디렉터리를 프로젝트 디렉터리로 만들라는 의미</a:t>
            </a:r>
            <a:endParaRPr kumimoji="1" lang="en-US" altLang="ko-KR" sz="130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xmlns="" id="{1465929C-9B16-8149-A808-BDD877FF2EB1}"/>
              </a:ext>
            </a:extLst>
          </p:cNvPr>
          <p:cNvSpPr/>
          <p:nvPr/>
        </p:nvSpPr>
        <p:spPr>
          <a:xfrm>
            <a:off x="700591" y="4112447"/>
            <a:ext cx="707296" cy="288000"/>
          </a:xfrm>
          <a:prstGeom prst="roundRect">
            <a:avLst/>
          </a:prstGeom>
          <a:solidFill>
            <a:srgbClr val="F8D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b="1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kumimoji="1"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kumimoji="1"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단계</a:t>
            </a:r>
            <a:endParaRPr kumimoji="1" lang="x-none" altLang="en-US" sz="12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E9485E5-3FDC-E14C-959A-70F84F43C8B9}"/>
              </a:ext>
            </a:extLst>
          </p:cNvPr>
          <p:cNvSpPr txBox="1"/>
          <p:nvPr/>
        </p:nvSpPr>
        <p:spPr>
          <a:xfrm>
            <a:off x="1500529" y="4094864"/>
            <a:ext cx="2194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500" b="1"/>
              <a:t>장고</a:t>
            </a:r>
            <a:r>
              <a:rPr kumimoji="1" lang="ko-KR" altLang="en-US" sz="1500" b="1"/>
              <a:t> 프로젝트 생성하기</a:t>
            </a:r>
            <a:endParaRPr kumimoji="1" lang="x-none" altLang="en-US" sz="1500" b="1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90DDB28C-09B3-5340-8372-D0E2C7CFD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565" y="2570263"/>
            <a:ext cx="5112989" cy="1988385"/>
          </a:xfrm>
          <a:prstGeom prst="rect">
            <a:avLst/>
          </a:prstGeom>
        </p:spPr>
      </p:pic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0808369B-45A5-F646-AB52-1E92D6D0ED7D}"/>
              </a:ext>
            </a:extLst>
          </p:cNvPr>
          <p:cNvSpPr/>
          <p:nvPr/>
        </p:nvSpPr>
        <p:spPr>
          <a:xfrm>
            <a:off x="700591" y="2141197"/>
            <a:ext cx="707296" cy="288000"/>
          </a:xfrm>
          <a:prstGeom prst="roundRect">
            <a:avLst/>
          </a:prstGeom>
          <a:solidFill>
            <a:srgbClr val="F8D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b="1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kumimoji="1"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kumimoji="1"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단계</a:t>
            </a:r>
            <a:endParaRPr kumimoji="1" lang="x-none" altLang="en-US" sz="12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D4E2EEE-888B-1441-A000-93E48AD2C95F}"/>
              </a:ext>
            </a:extLst>
          </p:cNvPr>
          <p:cNvSpPr txBox="1"/>
          <p:nvPr/>
        </p:nvSpPr>
        <p:spPr>
          <a:xfrm>
            <a:off x="1477951" y="2123614"/>
            <a:ext cx="4440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500" b="1"/>
              <a:t>장고</a:t>
            </a:r>
            <a:r>
              <a:rPr kumimoji="1" lang="ko-KR" altLang="en-US" sz="1500" b="1"/>
              <a:t> 프로젝트를 담을 디렉터리 생성하고 이동하기</a:t>
            </a:r>
            <a:endParaRPr kumimoji="1" lang="x-none" altLang="en-US" sz="1500" b="1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1330E88-0625-0B45-86B1-5B0FFE6D7799}"/>
              </a:ext>
            </a:extLst>
          </p:cNvPr>
          <p:cNvSpPr/>
          <p:nvPr/>
        </p:nvSpPr>
        <p:spPr>
          <a:xfrm>
            <a:off x="6369565" y="2136034"/>
            <a:ext cx="707296" cy="288000"/>
          </a:xfrm>
          <a:prstGeom prst="roundRect">
            <a:avLst/>
          </a:prstGeom>
          <a:solidFill>
            <a:srgbClr val="F8D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1200" b="1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kumimoji="1"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kumimoji="1"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단계</a:t>
            </a:r>
            <a:endParaRPr kumimoji="1" lang="x-none" altLang="en-US" sz="12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46292EE-9B72-7045-91E6-94677BDF0169}"/>
              </a:ext>
            </a:extLst>
          </p:cNvPr>
          <p:cNvSpPr txBox="1"/>
          <p:nvPr/>
        </p:nvSpPr>
        <p:spPr>
          <a:xfrm>
            <a:off x="7169503" y="2118451"/>
            <a:ext cx="28151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500" b="1"/>
              <a:t>장고</a:t>
            </a:r>
            <a:r>
              <a:rPr kumimoji="1" lang="ko-KR" altLang="en-US" sz="1500" b="1"/>
              <a:t> 프로젝트 내용물 확인하기</a:t>
            </a:r>
            <a:endParaRPr kumimoji="1" lang="x-none" altLang="en-US" sz="1500" b="1"/>
          </a:p>
        </p:txBody>
      </p:sp>
    </p:spTree>
    <p:extLst>
      <p:ext uri="{BB962C8B-B14F-4D97-AF65-F5344CB8AC3E}">
        <p14:creationId xmlns:p14="http://schemas.microsoft.com/office/powerpoint/2010/main" val="262345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874800" y="1176268"/>
            <a:ext cx="11317200" cy="123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06390">
              <a:lnSpc>
                <a:spcPct val="150000"/>
              </a:lnSpc>
              <a:buClr>
                <a:srgbClr val="741B47"/>
              </a:buClr>
              <a:buSzPts val="1200"/>
              <a:buFont typeface="Malgun Gothic"/>
              <a:buChar char="❖"/>
            </a:pPr>
            <a:r>
              <a:rPr lang="ko" altLang="en-US" sz="1600" b="1" dirty="0">
                <a:solidFill>
                  <a:srgbClr val="741B47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정적 웹 페이지 </a:t>
            </a:r>
            <a:r>
              <a:rPr lang="en-US" altLang="ko" sz="1600" b="1" dirty="0">
                <a:solidFill>
                  <a:srgbClr val="741B47"/>
                </a:solidFill>
                <a:latin typeface="Malgun Gothic"/>
                <a:ea typeface="Malgun Gothic"/>
                <a:cs typeface="Malgun Gothic"/>
                <a:sym typeface="Malgun Gothic"/>
              </a:rPr>
              <a:t>(Static Web Page)</a:t>
            </a:r>
            <a:endParaRPr sz="1600" b="1" dirty="0">
              <a:solidFill>
                <a:srgbClr val="741B4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09585">
              <a:lnSpc>
                <a:spcPct val="150000"/>
              </a:lnSpc>
            </a:pPr>
            <a:r>
              <a:rPr lang="ko" altLang="en-US" sz="1333" b="1" dirty="0">
                <a:latin typeface="Malgun Gothic"/>
                <a:ea typeface="Malgun Gothic"/>
                <a:cs typeface="Malgun Gothic"/>
                <a:sym typeface="Malgun Gothic"/>
              </a:rPr>
              <a:t>   서버에 미리 저장된 파일</a:t>
            </a:r>
            <a:r>
              <a:rPr lang="en-US" altLang="ko" sz="1333" b="1" dirty="0">
                <a:latin typeface="Malgun Gothic"/>
                <a:ea typeface="Malgun Gothic"/>
                <a:cs typeface="Malgun Gothic"/>
                <a:sym typeface="Malgun Gothic"/>
              </a:rPr>
              <a:t>(HTML, </a:t>
            </a:r>
            <a:r>
              <a:rPr lang="ko" altLang="en-US" sz="1333" b="1" dirty="0">
                <a:latin typeface="Malgun Gothic"/>
                <a:ea typeface="Malgun Gothic"/>
                <a:cs typeface="Malgun Gothic"/>
                <a:sym typeface="Malgun Gothic"/>
              </a:rPr>
              <a:t>이미지 등</a:t>
            </a:r>
            <a:r>
              <a:rPr lang="en-US" altLang="ko" sz="1333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" altLang="en-US" sz="1333" b="1" dirty="0">
                <a:latin typeface="Malgun Gothic"/>
                <a:ea typeface="Malgun Gothic"/>
                <a:cs typeface="Malgun Gothic"/>
                <a:sym typeface="Malgun Gothic"/>
              </a:rPr>
              <a:t>이 그대로 전달되는 사용자가 요청에 해당하는</a:t>
            </a:r>
            <a:endParaRPr sz="1333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09585">
              <a:lnSpc>
                <a:spcPct val="150000"/>
              </a:lnSpc>
            </a:pPr>
            <a:r>
              <a:rPr lang="ko" altLang="en-US" sz="1333" b="1" dirty="0">
                <a:latin typeface="Malgun Gothic"/>
                <a:ea typeface="Malgun Gothic"/>
                <a:cs typeface="Malgun Gothic"/>
                <a:sym typeface="Malgun Gothic"/>
              </a:rPr>
              <a:t>   저장된 웹 페이지를 보낸다</a:t>
            </a:r>
            <a:r>
              <a:rPr lang="en-US" altLang="ko" sz="1333" b="1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" altLang="en-US" sz="1333" b="1" dirty="0">
                <a:latin typeface="Malgun Gothic"/>
                <a:ea typeface="Malgun Gothic"/>
                <a:cs typeface="Malgun Gothic"/>
                <a:sym typeface="Malgun Gothic"/>
              </a:rPr>
              <a:t>사용자가 서버에 저장된 데이터가 변경되지 않는 한 고정 된 웹 페이지를 보낸다</a:t>
            </a:r>
            <a:r>
              <a:rPr lang="en-US" altLang="ko" sz="1333" b="1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1333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988833" y="3659367"/>
            <a:ext cx="10199200" cy="153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06390">
              <a:lnSpc>
                <a:spcPct val="150000"/>
              </a:lnSpc>
              <a:buClr>
                <a:srgbClr val="741B47"/>
              </a:buClr>
              <a:buSzPts val="1200"/>
              <a:buFont typeface="Malgun Gothic"/>
              <a:buChar char="❖"/>
            </a:pPr>
            <a:r>
              <a:rPr lang="ko" altLang="en-US" sz="1600" b="1" dirty="0">
                <a:solidFill>
                  <a:srgbClr val="741B47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동적 웹 페이지 </a:t>
            </a:r>
            <a:r>
              <a:rPr lang="en-US" altLang="ko" sz="1600" b="1" dirty="0">
                <a:solidFill>
                  <a:srgbClr val="741B47"/>
                </a:solidFill>
                <a:latin typeface="Malgun Gothic"/>
                <a:ea typeface="Malgun Gothic"/>
                <a:cs typeface="Malgun Gothic"/>
                <a:sym typeface="Malgun Gothic"/>
              </a:rPr>
              <a:t>(Dynamic Web Page)</a:t>
            </a:r>
            <a:endParaRPr sz="1600" b="1" dirty="0">
              <a:solidFill>
                <a:srgbClr val="741B4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09585">
              <a:lnSpc>
                <a:spcPct val="150000"/>
              </a:lnSpc>
            </a:pPr>
            <a:r>
              <a:rPr lang="ko" altLang="en-US" sz="1333" b="1" dirty="0">
                <a:latin typeface="Malgun Gothic"/>
                <a:ea typeface="Malgun Gothic"/>
                <a:cs typeface="Malgun Gothic"/>
                <a:sym typeface="Malgun Gothic"/>
              </a:rPr>
              <a:t>   서버에 있는 데이터들을 스크립트에 의해 가공처리한 후 생성되어 전달되는 웹 페이지 서버는 사용자의</a:t>
            </a:r>
            <a:endParaRPr sz="1333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09585">
              <a:lnSpc>
                <a:spcPct val="150000"/>
              </a:lnSpc>
            </a:pPr>
            <a:r>
              <a:rPr lang="ko" altLang="en-US" sz="1333" b="1" dirty="0">
                <a:latin typeface="Malgun Gothic"/>
                <a:ea typeface="Malgun Gothic"/>
                <a:cs typeface="Malgun Gothic"/>
                <a:sym typeface="Malgun Gothic"/>
              </a:rPr>
              <a:t>   요청을 해석하여 데이터를 가공한 후 생성되는 웹 페이지 보낸다</a:t>
            </a:r>
            <a:r>
              <a:rPr lang="en-US" altLang="ko" sz="1333" b="1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" altLang="en-US" sz="1333" b="1" dirty="0">
                <a:latin typeface="Malgun Gothic"/>
                <a:ea typeface="Malgun Gothic"/>
                <a:cs typeface="Malgun Gothic"/>
                <a:sym typeface="Malgun Gothic"/>
              </a:rPr>
              <a:t>사용자는 상황</a:t>
            </a:r>
            <a:r>
              <a:rPr lang="en-US" altLang="ko" sz="1333" b="1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 sz="1333" b="1" dirty="0">
                <a:latin typeface="Malgun Gothic"/>
                <a:ea typeface="Malgun Gothic"/>
                <a:cs typeface="Malgun Gothic"/>
                <a:sym typeface="Malgun Gothic"/>
              </a:rPr>
              <a:t>시간</a:t>
            </a:r>
            <a:r>
              <a:rPr lang="en-US" altLang="ko" sz="1333" b="1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 sz="1333" b="1" dirty="0">
                <a:latin typeface="Malgun Gothic"/>
                <a:ea typeface="Malgun Gothic"/>
                <a:cs typeface="Malgun Gothic"/>
                <a:sym typeface="Malgun Gothic"/>
              </a:rPr>
              <a:t>요청 등에 따라 달라지는</a:t>
            </a:r>
            <a:endParaRPr sz="1333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09585">
              <a:lnSpc>
                <a:spcPct val="150000"/>
              </a:lnSpc>
            </a:pPr>
            <a:r>
              <a:rPr lang="ko" altLang="en-US" sz="1333" b="1" dirty="0">
                <a:latin typeface="Malgun Gothic"/>
                <a:ea typeface="Malgun Gothic"/>
                <a:cs typeface="Malgun Gothic"/>
                <a:sym typeface="Malgun Gothic"/>
              </a:rPr>
              <a:t>   웹 페이지를 보게된다</a:t>
            </a:r>
            <a:r>
              <a:rPr lang="en-US" altLang="ko" sz="1333" b="1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333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167" y="2300351"/>
            <a:ext cx="6435667" cy="1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167" y="5016678"/>
            <a:ext cx="5492332" cy="17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302688" y="146949"/>
            <a:ext cx="10079566" cy="576263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solidFill>
                  <a:schemeClr val="tx1"/>
                </a:solidFill>
              </a:rPr>
              <a:t>웹 서비스 구조도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06" y="238287"/>
            <a:ext cx="11200823" cy="397032"/>
          </a:xfrm>
        </p:spPr>
        <p:txBody>
          <a:bodyPr>
            <a:noAutofit/>
          </a:bodyPr>
          <a:lstStyle/>
          <a:p>
            <a:pPr lvl="0">
              <a:spcBef>
                <a:spcPts val="1000"/>
              </a:spcBef>
              <a:defRPr/>
            </a:pPr>
            <a:r>
              <a:rPr lang="ko-KR" altLang="en-US" sz="2400">
                <a:solidFill>
                  <a:schemeClr val="tx1"/>
                </a:solidFill>
              </a:rPr>
              <a:t>웹 서비스 </a:t>
            </a:r>
            <a:r>
              <a:rPr lang="en-US" altLang="ko-KR" sz="2400" smtClean="0">
                <a:solidFill>
                  <a:schemeClr val="tx1"/>
                </a:solidFill>
              </a:rPr>
              <a:t>Django </a:t>
            </a:r>
            <a:r>
              <a:rPr lang="ko-KR" altLang="en-US" sz="2400">
                <a:solidFill>
                  <a:schemeClr val="tx1"/>
                </a:solidFill>
              </a:rPr>
              <a:t>구조도</a:t>
            </a:r>
            <a:endParaRPr lang="en-US" altLang="ko-KR" sz="2400" b="1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2531" y="1381726"/>
            <a:ext cx="10548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000000"/>
                </a:solidFill>
                <a:latin typeface="YoonV YoonMyungjo100Std_OTF"/>
              </a:rPr>
              <a:t>DB</a:t>
            </a:r>
            <a:r>
              <a:rPr lang="ko-KR" altLang="en-US" sz="1400" smtClean="0">
                <a:solidFill>
                  <a:srgbClr val="000000"/>
                </a:solidFill>
                <a:latin typeface="YoonV YoonMyungjo100Std_OTF"/>
              </a:rPr>
              <a:t>의 데이터를 관리하는 </a:t>
            </a:r>
            <a:r>
              <a:rPr lang="en-US" altLang="ko-KR" sz="1400" smtClean="0">
                <a:solidFill>
                  <a:srgbClr val="000000"/>
                </a:solidFill>
                <a:latin typeface="YoonV YoonMyungjo100Std_OTF"/>
              </a:rPr>
              <a:t>Model,  </a:t>
            </a:r>
            <a:r>
              <a:rPr lang="ko-KR" altLang="en-US" sz="1400" smtClean="0">
                <a:solidFill>
                  <a:srgbClr val="000000"/>
                </a:solidFill>
                <a:latin typeface="YoonV YoonMyungjo100Std_OTF"/>
              </a:rPr>
              <a:t>사용자가 확인 할 </a:t>
            </a:r>
            <a:r>
              <a:rPr lang="en-US" altLang="ko-KR" sz="1400" smtClean="0">
                <a:solidFill>
                  <a:srgbClr val="000000"/>
                </a:solidFill>
                <a:latin typeface="YoonV YoonMyungjo100Std_OTF"/>
              </a:rPr>
              <a:t>UI</a:t>
            </a:r>
            <a:r>
              <a:rPr lang="ko-KR" altLang="en-US" sz="1400" smtClean="0">
                <a:solidFill>
                  <a:srgbClr val="000000"/>
                </a:solidFill>
                <a:latin typeface="YoonV YoonMyungjo100Std_OTF"/>
              </a:rPr>
              <a:t>를 구성하는 </a:t>
            </a:r>
            <a:r>
              <a:rPr lang="en-US" altLang="ko-KR" sz="1400" smtClean="0">
                <a:solidFill>
                  <a:srgbClr val="000000"/>
                </a:solidFill>
                <a:latin typeface="YoonV YoonMyungjo100Std_OTF"/>
              </a:rPr>
              <a:t>Template , </a:t>
            </a:r>
            <a:r>
              <a:rPr lang="ko-KR" altLang="en-US" sz="1400" smtClean="0">
                <a:solidFill>
                  <a:srgbClr val="000000"/>
                </a:solidFill>
                <a:latin typeface="YoonV YoonMyungjo100Std_OTF"/>
              </a:rPr>
              <a:t>데이터와 </a:t>
            </a:r>
            <a:r>
              <a:rPr lang="en-US" altLang="ko-KR" sz="1400" smtClean="0">
                <a:solidFill>
                  <a:srgbClr val="000000"/>
                </a:solidFill>
                <a:latin typeface="YoonV YoonMyungjo100Std_OTF"/>
              </a:rPr>
              <a:t>Template</a:t>
            </a:r>
            <a:r>
              <a:rPr lang="ko-KR" altLang="en-US" sz="1400" smtClean="0">
                <a:solidFill>
                  <a:srgbClr val="000000"/>
                </a:solidFill>
                <a:latin typeface="YoonV YoonMyungjo100Std_OTF"/>
              </a:rPr>
              <a:t>를 가지고 비즈니스 </a:t>
            </a:r>
            <a:r>
              <a:rPr lang="ko-KR" altLang="en-US" sz="1400" err="1" smtClean="0">
                <a:solidFill>
                  <a:srgbClr val="000000"/>
                </a:solidFill>
                <a:latin typeface="YoonV YoonMyungjo100Std_OTF"/>
              </a:rPr>
              <a:t>로직에</a:t>
            </a:r>
            <a:r>
              <a:rPr lang="ko-KR" altLang="en-US" sz="1400" smtClean="0">
                <a:solidFill>
                  <a:srgbClr val="000000"/>
                </a:solidFill>
                <a:latin typeface="YoonV YoonMyungjo100Std_OTF"/>
              </a:rPr>
              <a:t> 맞추어 구성하는 것이 </a:t>
            </a:r>
            <a:r>
              <a:rPr lang="en-US" altLang="ko-KR" sz="1400" smtClean="0">
                <a:solidFill>
                  <a:srgbClr val="000000"/>
                </a:solidFill>
                <a:latin typeface="YoonV YoonMyungjo100Std_OTF"/>
              </a:rPr>
              <a:t>View </a:t>
            </a:r>
            <a:r>
              <a:rPr lang="ko-KR" altLang="en-US" sz="1400" smtClean="0">
                <a:solidFill>
                  <a:srgbClr val="000000"/>
                </a:solidFill>
                <a:latin typeface="YoonV YoonMyungjo100Std_OTF"/>
              </a:rPr>
              <a:t>로 정의</a:t>
            </a:r>
            <a:r>
              <a:rPr lang="en-US" altLang="ko-KR" sz="140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  <a:latin typeface="YoonV YoonMyungjo100Std_OTF"/>
              </a:rPr>
              <a:t>구분해서 한 요소가 다른 요소들에 영향을 주 지 않도록 설계하는 방식</a:t>
            </a:r>
            <a:endParaRPr lang="ko-KR" altLang="en-US" sz="1400"/>
          </a:p>
        </p:txBody>
      </p:sp>
      <p:sp>
        <p:nvSpPr>
          <p:cNvPr id="2" name="직사각형 1"/>
          <p:cNvSpPr/>
          <p:nvPr/>
        </p:nvSpPr>
        <p:spPr>
          <a:xfrm>
            <a:off x="652531" y="1012394"/>
            <a:ext cx="4846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장고에서의 애플리케이션 개발 방식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MVT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패턴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52531" y="2113690"/>
            <a:ext cx="10976251" cy="4215599"/>
            <a:chOff x="652531" y="2113690"/>
            <a:chExt cx="10976251" cy="4215599"/>
          </a:xfrm>
        </p:grpSpPr>
        <p:pic>
          <p:nvPicPr>
            <p:cNvPr id="2050" name="Picture 2" descr="https://blog.kakaocdn.net/dn/pdQ3m/btqwhTpC3gU/vXB2IGfXViX7cGFQgXjlR1/im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531" y="2113690"/>
              <a:ext cx="10976251" cy="4215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/>
            <p:cNvSpPr/>
            <p:nvPr/>
          </p:nvSpPr>
          <p:spPr>
            <a:xfrm>
              <a:off x="1144988" y="3708630"/>
              <a:ext cx="1017767" cy="10257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25719" y="3848431"/>
              <a:ext cx="12085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mtClean="0"/>
                <a:t>사용자</a:t>
              </a:r>
              <a:endParaRPr lang="en-US" altLang="ko-KR" sz="2400" smtClean="0"/>
            </a:p>
            <a:p>
              <a:pPr algn="ctr"/>
              <a:r>
                <a:rPr lang="en-US" altLang="ko-KR" sz="2400" smtClean="0"/>
                <a:t>PC</a:t>
              </a:r>
              <a:endParaRPr lang="ko-KR" altLang="en-US" sz="240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50995" y="2253745"/>
            <a:ext cx="11554749" cy="407554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768" y="149404"/>
            <a:ext cx="9091189" cy="577314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장고</a:t>
            </a:r>
            <a:r>
              <a:rPr lang="en-US" altLang="ko-KR" sz="2400" smtClean="0"/>
              <a:t>(Django)</a:t>
            </a:r>
            <a:r>
              <a:rPr lang="ko-KR" altLang="en-US" sz="2400" smtClean="0"/>
              <a:t>란</a:t>
            </a:r>
            <a:endParaRPr lang="ko-KR" altLang="en-US" sz="2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7" y="1069687"/>
            <a:ext cx="11423651" cy="55168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09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" y="2197236"/>
            <a:ext cx="12191999" cy="2509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smtClean="0"/>
              <a:t>Framework</a:t>
            </a:r>
            <a:r>
              <a:rPr lang="ko-KR" altLang="en-US" sz="4000" smtClean="0"/>
              <a:t>란 무엇인가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1037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092" y="174565"/>
            <a:ext cx="9091189" cy="577314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Framework</a:t>
            </a:r>
            <a:r>
              <a:rPr lang="ko-KR" altLang="en-US" sz="2400" smtClean="0"/>
              <a:t>란</a:t>
            </a:r>
            <a:endParaRPr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1" y="1484529"/>
            <a:ext cx="5248275" cy="431482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36802"/>
              </p:ext>
            </p:extLst>
          </p:nvPr>
        </p:nvGraphicFramePr>
        <p:xfrm>
          <a:off x="6775373" y="1788298"/>
          <a:ext cx="4384714" cy="366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357">
                  <a:extLst>
                    <a:ext uri="{9D8B030D-6E8A-4147-A177-3AD203B41FA5}">
                      <a16:colId xmlns:a16="http://schemas.microsoft.com/office/drawing/2014/main" xmlns="" val="1284754792"/>
                    </a:ext>
                  </a:extLst>
                </a:gridCol>
                <a:gridCol w="2192357">
                  <a:extLst>
                    <a:ext uri="{9D8B030D-6E8A-4147-A177-3AD203B41FA5}">
                      <a16:colId xmlns:a16="http://schemas.microsoft.com/office/drawing/2014/main" xmlns="" val="1013246134"/>
                    </a:ext>
                  </a:extLst>
                </a:gridCol>
              </a:tblGrid>
              <a:tr h="18325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1182244"/>
                  </a:ext>
                </a:extLst>
              </a:tr>
              <a:tr h="18325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160701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7271133" y="2357610"/>
            <a:ext cx="1244906" cy="8593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91367" y="2357609"/>
            <a:ext cx="1244906" cy="8593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271133" y="4074404"/>
            <a:ext cx="1244906" cy="8593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413402" y="4074403"/>
            <a:ext cx="1244906" cy="8593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5373" y="1340485"/>
            <a:ext cx="206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Framework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1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526" y="175162"/>
            <a:ext cx="9091189" cy="577314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Why Framework</a:t>
            </a:r>
            <a:r>
              <a:rPr lang="en-US" altLang="ko-KR" sz="2400"/>
              <a:t>?</a:t>
            </a:r>
            <a:endParaRPr lang="ko-KR" altLang="en-US" sz="240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968183" y="1634154"/>
            <a:ext cx="9836665" cy="33009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latin typeface="Arial" panose="020B0604020202020204" pitchFamily="34" charset="0"/>
                <a:ea typeface="NanumGothic" panose="020D0604000000000000" pitchFamily="50" charset="-127"/>
              </a:rPr>
              <a:t>체계적인 코드관리로 유지보수가 용이하다.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anumGothic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latin typeface="Arial" panose="020B0604020202020204" pitchFamily="34" charset="0"/>
                <a:ea typeface="NanumGothic" panose="020D0604000000000000" pitchFamily="50" charset="-127"/>
              </a:rPr>
              <a:t>기본설계 및 기능 라이브러리를 제공하여 개발 생산성이 높다</a:t>
            </a:r>
            <a:endParaRPr lang="en-US" altLang="ko-KR" dirty="0">
              <a:solidFill>
                <a:srgbClr val="505050"/>
              </a:solidFill>
              <a:ea typeface="NanumGothic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latin typeface="Arial" panose="020B0604020202020204" pitchFamily="34" charset="0"/>
                <a:ea typeface="NanumGothic" panose="020D0604000000000000" pitchFamily="50" charset="-127"/>
              </a:rPr>
              <a:t>코드에 대한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505050"/>
                </a:solidFill>
                <a:effectLst/>
                <a:latin typeface="Arial" panose="020B0604020202020204" pitchFamily="34" charset="0"/>
                <a:ea typeface="NanumGothic" panose="020D0604000000000000" pitchFamily="50" charset="-127"/>
              </a:rPr>
              <a:t>재사용성이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latin typeface="Arial" panose="020B0604020202020204" pitchFamily="34" charset="0"/>
                <a:ea typeface="NanumGothic" panose="020D0604000000000000" pitchFamily="50" charset="-127"/>
              </a:rPr>
              <a:t> 높다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anumGothic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latin typeface="Arial" panose="020B0604020202020204" pitchFamily="34" charset="0"/>
                <a:ea typeface="NanumGothic" panose="020D0604000000000000" pitchFamily="50" charset="-127"/>
              </a:rPr>
              <a:t>추상화된 코드 제공을 통해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505050"/>
                </a:solidFill>
                <a:effectLst/>
                <a:latin typeface="Arial" panose="020B0604020202020204" pitchFamily="34" charset="0"/>
                <a:ea typeface="NanumGothic" panose="020D0604000000000000" pitchFamily="50" charset="-127"/>
              </a:rPr>
              <a:t>확장성이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latin typeface="Arial" panose="020B0604020202020204" pitchFamily="34" charset="0"/>
                <a:ea typeface="NanumGothic" panose="020D0604000000000000" pitchFamily="50" charset="-127"/>
              </a:rPr>
              <a:t> 좋다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anumGothic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latin typeface="Arial" panose="020B0604020202020204" pitchFamily="34" charset="0"/>
                <a:ea typeface="NanumGothic" panose="020D0604000000000000" pitchFamily="50" charset="-127"/>
              </a:rPr>
              <a:t/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latin typeface="Arial" panose="020B0604020202020204" pitchFamily="34" charset="0"/>
                <a:ea typeface="NanumGothic" panose="020D0604000000000000" pitchFamily="50" charset="-127"/>
              </a:rPr>
            </a:b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https://blog.kakaocdn.net/dn/pdQ3m/btqwhTpC3gU/vXB2IGfXViX7cGFQgXjlR1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908" y="4283331"/>
            <a:ext cx="6124477" cy="235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13021</TotalTime>
  <Words>1154</Words>
  <Application>Microsoft Office PowerPoint</Application>
  <PresentationFormat>와이드스크린</PresentationFormat>
  <Paragraphs>329</Paragraphs>
  <Slides>33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Arial Unicode MS</vt:lpstr>
      <vt:lpstr>NanumGothic</vt:lpstr>
      <vt:lpstr>YoonV YoonMyungjo100Std_OTF</vt:lpstr>
      <vt:lpstr>나눔고딕 ExtraBold</vt:lpstr>
      <vt:lpstr>맑은 고딕</vt:lpstr>
      <vt:lpstr>맑은 고딕</vt:lpstr>
      <vt:lpstr>Arial</vt:lpstr>
      <vt:lpstr>Consolas</vt:lpstr>
      <vt:lpstr>Wingdings</vt:lpstr>
      <vt:lpstr>1_Office 테마</vt:lpstr>
      <vt:lpstr>Django </vt:lpstr>
      <vt:lpstr>웹 서비스 구조도</vt:lpstr>
      <vt:lpstr>웹 서비스 구조도</vt:lpstr>
      <vt:lpstr>웹 서비스 구조도</vt:lpstr>
      <vt:lpstr>웹 서비스 Django 구조도</vt:lpstr>
      <vt:lpstr>장고(Django)란</vt:lpstr>
      <vt:lpstr>PowerPoint 프레젠테이션</vt:lpstr>
      <vt:lpstr>Framework란</vt:lpstr>
      <vt:lpstr>Why Framework?</vt:lpstr>
      <vt:lpstr>PowerPoint 프레젠테이션</vt:lpstr>
      <vt:lpstr>Django의 특징 – MVT  - java(MVC)</vt:lpstr>
      <vt:lpstr>Django의 특징 – ORM(Object Relational Mapping)</vt:lpstr>
      <vt:lpstr>Django의 특징 – Admin</vt:lpstr>
      <vt:lpstr>실습 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– 프로세스 -hello</vt:lpstr>
      <vt:lpstr>실습 – 프로세스 - hello</vt:lpstr>
      <vt:lpstr>실습 – 프로세스 - tags</vt:lpstr>
      <vt:lpstr>실습 – 프로세스 - var</vt:lpstr>
      <vt:lpstr>Polls Project 화면</vt:lpstr>
      <vt:lpstr>Paginator </vt:lpstr>
      <vt:lpstr>장고 개발 환경 준비하기</vt:lpstr>
      <vt:lpstr>PowerPoint 프레젠테이션</vt:lpstr>
      <vt:lpstr>PowerPoint 프레젠테이션</vt:lpstr>
      <vt:lpstr>PowerPoint 프레젠테이션</vt:lpstr>
      <vt:lpstr>PowerPoint 프레젠테이션</vt:lpstr>
      <vt:lpstr>VS Code 가상환경 설정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Microsoft 계정</cp:lastModifiedBy>
  <cp:revision>190</cp:revision>
  <dcterms:created xsi:type="dcterms:W3CDTF">2020-12-26T07:35:32Z</dcterms:created>
  <dcterms:modified xsi:type="dcterms:W3CDTF">2023-01-31T07:52:47Z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