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YxQGQSY5CBa4tUgsIoihA==" hashData="9iAgv/7gRBy7h1pz6CnXQvzTrP3BTEGQNTYv/LkBd47aED7lIKoEGuLKynPqVb1ZTYRPyUharwHDh08zUpBBQg=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852EE-D962-4B81-B944-1B04D4EBF7A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57B49-72E1-4C6C-898C-020984A71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5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57B49-72E1-4C6C-898C-020984A718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57B49-72E1-4C6C-898C-020984A718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1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57B49-72E1-4C6C-898C-020984A718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2842C-63B7-430A-900D-834CD21CC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C5482-AE71-472C-9AC6-2B852857B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8F143-F625-44FE-B386-F46C287E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C4CF2-E835-4616-B045-D0B758E3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006FA-9AA4-41A8-A273-953DCE40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9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44620-B940-486E-AF3A-F7C88AC7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3F9DDA-EA0B-493F-B9BE-E18A1C446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C8337-C419-4D63-A068-2BA9F47F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EEDBB-7577-4908-BFE4-0CE176E5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696BF-6AD2-4125-BDB7-CFDB0A96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5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2387A0-9892-4CD1-9BEB-010DA00A1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5B7EE-053D-479F-A37D-2098F8B12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6A58E-8E94-4D2B-BB08-46184CDC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295AE-90D2-4688-AF3A-69AFFBA0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929D4-ACD4-478F-B904-F96B1F54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8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1B217-C829-44A3-895D-D2A3D990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C414D-883D-498A-8C45-C5016B78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204A6-3C11-4C66-9B2F-908B277D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A7358-DFA1-4265-9DE6-146A2593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49362-DA9A-44A1-84A8-F57A9BFA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0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BD6B0-1930-48D3-81A4-355ECE86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424F9-D1A4-4D2D-A744-64F736D1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06AF1-A127-485F-9A76-5CEF5CC2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C8F14-61E6-4F5A-A1BB-178940A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8F864-3B68-4BEC-BBE1-14F601A7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C797-97FC-4C19-98DA-D4362FB5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D5474-18C1-45FF-88DF-F7940FD8F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8DCF8-E4F4-49B4-901B-0CEFDB84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9B2BE-3CF7-494C-B5C1-F2A2FB59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4CBD1-CCB7-4790-B991-078CF859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5857C-F358-4866-BA1E-86D20C1A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9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505AD-6C77-402F-9C48-773AD1EB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7A4E6-859E-43DA-8D15-CAFB7C60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4D9F1-6FD2-4983-A83D-58FF300B0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75DEFE-EA3A-4689-8E61-363058257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5E4D3A-3DD3-4F16-BC90-93F814EBA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C75B17-A73B-4483-878A-889BB850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19EB6F-F83D-4BDA-8FD3-BD8D98BC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ECDAFD-A92E-4EE6-90B0-CDD3B83F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6F748-D430-40B3-9202-4705ADF9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FB683B-A32E-452B-B22B-4B3FDD4F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68464D-394E-448A-B877-7FEC9A2E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7D999-FF9D-49D9-AEA9-69EB9FE5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DE1B8-4EB4-4689-BBB8-169AAA2F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E48883-D443-4AFB-BC57-52EF2B0A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70D6B-22E5-41E4-B69B-7357C5BB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4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8C002-F3B8-48FA-9ACD-012B311F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7F2EE-0F0F-4068-8174-968E520C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44EBDD-CEEA-4458-97AB-06796B754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19D04-F53B-4057-9A41-8D9E7394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6AAA2-0DD1-455F-8635-FD6C77D2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362E3-2AA6-450D-8797-81E41383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7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F9AAB-B0F8-401B-B5F7-2EAE6DDD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03097-CFA8-4299-9A63-B2A375644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071B5-70D2-4831-A299-89C7055AC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7D15E-448D-4B00-B85C-552486CC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61976-194D-4F84-9FC3-98FFC72F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B9741-73C4-46F2-BC67-789B37CB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380783-2774-455E-BE78-2BB60028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F3071-66B3-4CD3-9BC4-EEF685E55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64C01-DA76-4CE8-ABE5-60D1AAD39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5CE0-8068-4C86-AA2A-2105C8AB2AB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B2DEF-8194-4B7B-9534-408531579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FC908-5B91-4854-824B-B34CA06B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4156-B8A2-4A20-B11A-F89BF53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65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897B4-497D-4553-996D-944123F7B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278" y="26097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Ajax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정리하기 </a:t>
            </a:r>
            <a:r>
              <a:rPr lang="ko-KR" altLang="en-US" sz="800" b="1" i="0" dirty="0">
                <a:solidFill>
                  <a:srgbClr val="333333"/>
                </a:solidFill>
                <a:effectLst/>
                <a:latin typeface="notokr"/>
              </a:rPr>
              <a:t> </a:t>
            </a:r>
            <a:r>
              <a:rPr lang="en-US" altLang="ko-KR" sz="800" b="1" i="0" dirty="0">
                <a:solidFill>
                  <a:srgbClr val="333333"/>
                </a:solidFill>
                <a:effectLst/>
                <a:latin typeface="notokr"/>
              </a:rPr>
              <a:t>2020-09-16  </a:t>
            </a:r>
            <a:r>
              <a:rPr lang="ko-KR" altLang="en-US" sz="800" b="1" i="0" dirty="0">
                <a:solidFill>
                  <a:srgbClr val="333333"/>
                </a:solidFill>
                <a:effectLst/>
                <a:latin typeface="notokr"/>
              </a:rPr>
              <a:t>김경호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84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571FC-BA05-4BF6-BFE9-0E1ABF4CF3C9}"/>
              </a:ext>
            </a:extLst>
          </p:cNvPr>
          <p:cNvSpPr txBox="1"/>
          <p:nvPr/>
        </p:nvSpPr>
        <p:spPr>
          <a:xfrm>
            <a:off x="0" y="843677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DOM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요소의 선택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자바스크립트로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요소를 다루기 위해서는 우선 해당 요소를 선택해야만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요소를 선택하는 방법은 다음과 같습니다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 이름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(tag name)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 이용한 선택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아이디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(id)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이용한 선택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클래스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(class)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이용한 선택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4. CSS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선택자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(selector)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이용한 선택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5. HTML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 집합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(object collection)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 이용한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10E71-7554-4D65-90D2-76E4CF38ED35}"/>
              </a:ext>
            </a:extLst>
          </p:cNvPr>
          <p:cNvSpPr txBox="1"/>
          <p:nvPr/>
        </p:nvSpPr>
        <p:spPr>
          <a:xfrm>
            <a:off x="0" y="0"/>
            <a:ext cx="6122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DOM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시작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C0CDC-8E89-4846-8CC9-E44EF4B25DA3}"/>
              </a:ext>
            </a:extLst>
          </p:cNvPr>
          <p:cNvSpPr txBox="1"/>
          <p:nvPr/>
        </p:nvSpPr>
        <p:spPr>
          <a:xfrm>
            <a:off x="0" y="3626346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DOM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요소의 내용 변경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이용하면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요소의 내용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(content)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이나 속성값 등을 손쉽게 변경할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요소의 내용을 바꾸는 가장 쉬운 방법은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innerHTML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프로퍼티를 이용하는 것입니다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DOM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요소의 속성 이름을 이용하면 속성값을 바로 변경할 수도 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C5FE7-13FB-4934-81C2-7D754B88FA10}"/>
              </a:ext>
            </a:extLst>
          </p:cNvPr>
          <p:cNvSpPr txBox="1"/>
          <p:nvPr/>
        </p:nvSpPr>
        <p:spPr>
          <a:xfrm>
            <a:off x="0" y="513716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orean"/>
              </a:rPr>
              <a:t>innerHTML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orean"/>
              </a:rPr>
              <a:t>=" "  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   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예를 가지고 이해하는 것이 빠릅니다</a:t>
            </a:r>
            <a:endParaRPr lang="en-US" altLang="ko-KR" b="0" i="0" dirty="0">
              <a:solidFill>
                <a:srgbClr val="333333"/>
              </a:solidFill>
              <a:effectLst/>
              <a:latin typeface="Noto Sans Korean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예를 들어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HTML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[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홍길동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]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이라는 콘텐츠를 화면에 출력하였다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HTML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요소에 접근하여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[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홍길동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]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[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이순신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]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으로 바꿔 출력하게 만들려면 이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orean"/>
              </a:rPr>
              <a:t>속성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을 사용해야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그리고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HTML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요소에 접근하려면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orean"/>
              </a:rPr>
              <a:t> 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Noto Sans Korean"/>
              </a:rPr>
              <a:t>document.getElementById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메서드를 함께 사용한다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BD2401F-50AE-4289-891E-E03065658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068" y="2604343"/>
            <a:ext cx="5499652" cy="923330"/>
          </a:xfrm>
          <a:prstGeom prst="rect">
            <a:avLst/>
          </a:prstGeom>
          <a:solidFill>
            <a:srgbClr val="F3F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A3D58"/>
                </a:solidFill>
                <a:effectLst/>
                <a:latin typeface="Arial Unicode MS" panose="020B0604020202020204" pitchFamily="50" charset="-127"/>
                <a:ea typeface="SF Mono"/>
              </a:rPr>
              <a:t>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E77600"/>
                </a:solidFill>
                <a:effectLst/>
                <a:latin typeface="Arial Unicode MS" panose="020B0604020202020204" pitchFamily="50" charset="-127"/>
                <a:ea typeface="SF Mono"/>
              </a:rPr>
              <a:t>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AAB51"/>
                </a:solidFill>
                <a:effectLst/>
                <a:latin typeface="Arial Unicode MS" panose="020B0604020202020204" pitchFamily="50" charset="-127"/>
                <a:ea typeface="SF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AAB51"/>
                </a:solidFill>
                <a:effectLst/>
                <a:latin typeface="Arial Unicode MS" panose="020B0604020202020204" pitchFamily="50" charset="-127"/>
                <a:ea typeface="SF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AAB51"/>
                </a:solidFill>
                <a:effectLst/>
                <a:latin typeface="Arial Unicode MS" panose="020B0604020202020204" pitchFamily="50" charset="-127"/>
                <a:ea typeface="SF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&gt;홍길동&lt;/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A3D58"/>
                </a:solidFill>
                <a:effectLst/>
                <a:latin typeface="Arial Unicode MS" panose="020B0604020202020204" pitchFamily="50" charset="-127"/>
                <a:ea typeface="SF Mono"/>
              </a:rPr>
              <a:t>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&gt; 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A3D58"/>
                </a:solidFill>
                <a:effectLst/>
                <a:latin typeface="Arial Unicode MS" panose="020B0604020202020204" pitchFamily="50" charset="-127"/>
                <a:ea typeface="SF Mono"/>
              </a:rPr>
              <a:t>script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E38800"/>
                </a:solidFill>
                <a:effectLst/>
                <a:latin typeface="Arial Unicode MS" panose="020B0604020202020204" pitchFamily="50" charset="-127"/>
                <a:ea typeface="SF Mono"/>
              </a:rPr>
              <a:t>document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.getElementById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AAB51"/>
                </a:solidFill>
                <a:effectLst/>
                <a:latin typeface="Arial Unicode MS" panose="020B0604020202020204" pitchFamily="50" charset="-127"/>
                <a:ea typeface="SF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AAB51"/>
                </a:solidFill>
                <a:effectLst/>
                <a:latin typeface="Arial Unicode MS" panose="020B0604020202020204" pitchFamily="50" charset="-127"/>
                <a:ea typeface="SF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AAB51"/>
                </a:solidFill>
                <a:effectLst/>
                <a:latin typeface="Arial Unicode MS" panose="020B0604020202020204" pitchFamily="50" charset="-127"/>
                <a:ea typeface="SF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innerHTML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AAB51"/>
                </a:solidFill>
                <a:effectLst/>
                <a:latin typeface="Arial Unicode MS" panose="020B0604020202020204" pitchFamily="50" charset="-127"/>
                <a:ea typeface="SF Mono"/>
              </a:rPr>
              <a:t>"이순신"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 &lt;/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A3D58"/>
                </a:solidFill>
                <a:effectLst/>
                <a:latin typeface="Arial Unicode MS" panose="020B0604020202020204" pitchFamily="50" charset="-127"/>
                <a:ea typeface="SF Mono"/>
              </a:rPr>
              <a:t>script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9464E"/>
                </a:solidFill>
                <a:effectLst/>
                <a:latin typeface="Arial Unicode MS" panose="020B0604020202020204" pitchFamily="50" charset="-127"/>
                <a:ea typeface="SF Mono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8EBAB4-C27D-473B-A37C-C1C237A76B58}"/>
              </a:ext>
            </a:extLst>
          </p:cNvPr>
          <p:cNvCxnSpPr/>
          <p:nvPr/>
        </p:nvCxnSpPr>
        <p:spPr>
          <a:xfrm flipV="1">
            <a:off x="1775791" y="3429000"/>
            <a:ext cx="4744277" cy="185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8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D44466-C03E-4E27-90FC-3171C2C4431A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노드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(node)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시작</a:t>
            </a:r>
            <a:endParaRPr lang="en-US" altLang="ko-KR" sz="3600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노드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(node)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라고 불리는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계층적 단위에 정보를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저장하고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이러한 노드들을 정의하고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그들 사이의 관계를 설명해 주는 역할을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B5545-6179-44C8-85D2-56ED38184C04}"/>
              </a:ext>
            </a:extLst>
          </p:cNvPr>
          <p:cNvSpPr txBox="1"/>
          <p:nvPr/>
        </p:nvSpPr>
        <p:spPr>
          <a:xfrm>
            <a:off x="0" y="1712988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노드 트리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(node tree)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문서의 정보는 노드 트리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(node tree)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라고 불리는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계층적 구조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 저장됩니다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노드 트리는 노드들의 집합으로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노드 간의 관계를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보여줍니다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pic>
        <p:nvPicPr>
          <p:cNvPr id="5122" name="Picture 2" descr="HTML DOM">
            <a:extLst>
              <a:ext uri="{FF2B5EF4-FFF2-40B4-BE49-F238E27FC236}">
                <a16:creationId xmlns:a16="http://schemas.microsoft.com/office/drawing/2014/main" id="{B97BA557-2C7B-4629-8823-285D784D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80269"/>
            <a:ext cx="12191999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7F9F410-ADEA-451B-A73A-C7DDA3C79354}"/>
              </a:ext>
            </a:extLst>
          </p:cNvPr>
          <p:cNvSpPr/>
          <p:nvPr/>
        </p:nvSpPr>
        <p:spPr>
          <a:xfrm>
            <a:off x="5194852" y="2636318"/>
            <a:ext cx="689113" cy="650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5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E78898-37D6-4B35-85F9-E40B3FC39B7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노드 간의 관계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 트리의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모든 노드들은 서로 계층적 관계를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가지고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pic>
        <p:nvPicPr>
          <p:cNvPr id="6146" name="Picture 2" descr="Node Relationship">
            <a:extLst>
              <a:ext uri="{FF2B5EF4-FFF2-40B4-BE49-F238E27FC236}">
                <a16:creationId xmlns:a16="http://schemas.microsoft.com/office/drawing/2014/main" id="{CE153206-BB0F-4821-9A60-8A1D41D38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40" y="0"/>
            <a:ext cx="4094922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1E37222-5C62-490D-8E59-5D455CF4690B}"/>
              </a:ext>
            </a:extLst>
          </p:cNvPr>
          <p:cNvSpPr/>
          <p:nvPr/>
        </p:nvSpPr>
        <p:spPr>
          <a:xfrm>
            <a:off x="6811617" y="323165"/>
            <a:ext cx="596348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28636-BB11-4686-A788-80F2F742335B}"/>
              </a:ext>
            </a:extLst>
          </p:cNvPr>
          <p:cNvSpPr txBox="1"/>
          <p:nvPr/>
        </p:nvSpPr>
        <p:spPr>
          <a:xfrm>
            <a:off x="-1" y="969427"/>
            <a:ext cx="86006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 트리의 가장 상위에는 단 하나의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루트 노드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(root node)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가 존재합니다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루트 노드를 제외한 모든 노드는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단 하나의 부모 노드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(parent node)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만을 가집니다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모든 요소 노드는 자식 노드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(child node)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가질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형제 노드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(sibling node)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란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같은 부모 노드를 가지는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모든 노드를 가리킵니다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조상 노드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(ancestor node)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란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부모 노드를 포함해 계층적으로 현재 노드보다 상위에 존재하는 모든 노드를 가리킵니다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자손 노드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(descendant node)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란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자식 노드를 포함해 계층적으로 현재 노드보다 하위에 존재하는 모든 노드를 가리킵니다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2EDD1-9F1E-48BC-BEF1-E723663FB8E5}"/>
              </a:ext>
            </a:extLst>
          </p:cNvPr>
          <p:cNvSpPr txBox="1"/>
          <p:nvPr/>
        </p:nvSpPr>
        <p:spPr>
          <a:xfrm>
            <a:off x="0" y="4496593"/>
            <a:ext cx="61225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노드로의 접근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노드에 접근하는 방법은 다음과 같습니다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getElementsByTagName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 이용하는 방법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 간의 관계를 이용하여 접근하는 방법</a:t>
            </a:r>
          </a:p>
        </p:txBody>
      </p:sp>
    </p:spTree>
    <p:extLst>
      <p:ext uri="{BB962C8B-B14F-4D97-AF65-F5344CB8AC3E}">
        <p14:creationId xmlns:p14="http://schemas.microsoft.com/office/powerpoint/2010/main" val="117310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BD74E8-DAB6-43A8-A030-F949EFF93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58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getElementsByTagName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() 함수 , 자바스크립트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태그명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접근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이 함수는 태그의 있는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div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li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와 같은 특정 태그명을 가지고 있는 </a:t>
            </a:r>
            <a:r>
              <a:rPr kumimoji="0" lang="ko-KR" altLang="ko-KR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element</a:t>
            </a:r>
            <a:r>
              <a:rPr kumimoji="0" lang="ko-KR" altLang="ko-KR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의 집합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을 가져오는 함수이다.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따라서 반환되는 값은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HTML컬렉션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객체이며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for문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등을 사용하여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element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객체를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사용할수있다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사용예는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옆</a:t>
            </a:r>
            <a:r>
              <a:rPr lang="ko-KR" altLang="en-US" sz="1200" dirty="0">
                <a:solidFill>
                  <a:srgbClr val="000000"/>
                </a:solidFill>
                <a:ea typeface="Noto Sans KR"/>
              </a:rPr>
              <a:t>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같다.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예제는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div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li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태그의 집합을 가져와 반복문을 사용하여 각 태그별로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border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값을 준 예이다.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결과는 아래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처럼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나오게 된다.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 </a:t>
            </a:r>
            <a:r>
              <a:rPr kumimoji="0" lang="ko-KR" altLang="ko-KR" sz="16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           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D5194BC-7B28-4A55-A08A-1F4803882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5490"/>
            <a:ext cx="66579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06895BA7-6494-4A13-8C2D-E46482CAF4D3}"/>
              </a:ext>
            </a:extLst>
          </p:cNvPr>
          <p:cNvSpPr/>
          <p:nvPr/>
        </p:nvSpPr>
        <p:spPr>
          <a:xfrm>
            <a:off x="3485322" y="2557670"/>
            <a:ext cx="384313" cy="225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C621EE-0077-4827-A4DA-DF575436E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29" y="1212784"/>
            <a:ext cx="5052793" cy="291505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C5A1099-10CB-41AE-B5E3-8AE86EB3F59C}"/>
              </a:ext>
            </a:extLst>
          </p:cNvPr>
          <p:cNvSpPr/>
          <p:nvPr/>
        </p:nvSpPr>
        <p:spPr>
          <a:xfrm>
            <a:off x="6223247" y="1713390"/>
            <a:ext cx="328473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436230-42A5-4DA0-A08F-C70F186C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642" y="4478850"/>
            <a:ext cx="3632367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html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Arial Unicode MS" panose="020B0604020202020204" pitchFamily="50" charset="-127"/>
              </a:rPr>
              <a:t>div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1-1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1-2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1-3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2-1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2-2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2-3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9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69C86-188B-44EE-9497-2A8CEFF379E6}"/>
              </a:ext>
            </a:extLst>
          </p:cNvPr>
          <p:cNvSpPr txBox="1"/>
          <p:nvPr/>
        </p:nvSpPr>
        <p:spPr>
          <a:xfrm>
            <a:off x="1480" y="0"/>
            <a:ext cx="12190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노드 시작</a:t>
            </a:r>
          </a:p>
          <a:p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노드에 대한 정보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노드에 대한 정보는 다음과 같은 속성을 통해 접근할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nodeName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 고유의 이름을 명시함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nodeValue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노드의 값을 명시함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nodeType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 고유의 타입을 명시함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 노드로의 접근으로 알아 볼 수 있습니다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따로 자바스크립트를 정리하지는 않겠습니다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 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E2766-BECE-46C3-AF7E-D3B356093431}"/>
              </a:ext>
            </a:extLst>
          </p:cNvPr>
          <p:cNvSpPr txBox="1"/>
          <p:nvPr/>
        </p:nvSpPr>
        <p:spPr>
          <a:xfrm>
            <a:off x="0" y="3688863"/>
            <a:ext cx="46912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노드 리스트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(node list)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 리스트는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getElementsByTagName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메소드나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childNodes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속성의 속성값으로 반환되는 객체입니다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객체는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문서와 같은 순서로 문서 내의 모든 노드를 리스트 형태로 저장하고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pic>
        <p:nvPicPr>
          <p:cNvPr id="8194" name="Picture 2" descr="Node List">
            <a:extLst>
              <a:ext uri="{FF2B5EF4-FFF2-40B4-BE49-F238E27FC236}">
                <a16:creationId xmlns:a16="http://schemas.microsoft.com/office/drawing/2014/main" id="{660FDE53-4410-406B-88D8-DF2F65A2E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61" y="3139320"/>
            <a:ext cx="4724400" cy="37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49CCEBE-CC64-4D90-B404-4645A4B260E1}"/>
              </a:ext>
            </a:extLst>
          </p:cNvPr>
          <p:cNvSpPr/>
          <p:nvPr/>
        </p:nvSpPr>
        <p:spPr>
          <a:xfrm>
            <a:off x="4837043" y="4068417"/>
            <a:ext cx="742122" cy="649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1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3C756E-C318-4892-B8D9-A7069D0F1D85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DOM API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시작</a:t>
            </a:r>
            <a:endParaRPr lang="en-US" altLang="ko-KR" sz="3600" b="1" i="0" dirty="0">
              <a:solidFill>
                <a:srgbClr val="333333"/>
              </a:solidFill>
              <a:effectLst/>
              <a:latin typeface="notok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AC511-B60B-41E3-B919-48B7C6F774D5}"/>
              </a:ext>
            </a:extLst>
          </p:cNvPr>
          <p:cNvSpPr txBox="1"/>
          <p:nvPr/>
        </p:nvSpPr>
        <p:spPr>
          <a:xfrm>
            <a:off x="0" y="64633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DOM API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 이용하여 웹 페이지의 일부분만을 갱신하려면 더욱 다양한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속성을 활용해야 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관련된 다양한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API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이용하여 노드를 동적으로 생성하고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조작할 수 있어야만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EFC51-E24B-4B05-8298-169C9E134118}"/>
              </a:ext>
            </a:extLst>
          </p:cNvPr>
          <p:cNvSpPr txBox="1"/>
          <p:nvPr/>
        </p:nvSpPr>
        <p:spPr>
          <a:xfrm>
            <a:off x="-1" y="1602217"/>
            <a:ext cx="12191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노드의 추가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메소드를 사용하면 특정 위치에 새로운 노드를 추가할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appendChild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: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새로운 노드를 해당 노드의 자식 노드 리스트에 맨 마지막 노드로 추가함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insertBefore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: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새로운 노드를 특정 노드 바로 앞에 추가함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insertData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: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텍스트 노드의 텍스트 데이터에 새로운 텍스트를 추가함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dirty="0">
                <a:solidFill>
                  <a:srgbClr val="575757"/>
                </a:solidFill>
                <a:latin typeface="notokr"/>
              </a:rPr>
              <a:t>소스 코드를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html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에 넣고 실행 해보세요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~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B9F87-68F0-4390-9E03-3A3D03B4B410}"/>
              </a:ext>
            </a:extLst>
          </p:cNvPr>
          <p:cNvSpPr txBox="1"/>
          <p:nvPr/>
        </p:nvSpPr>
        <p:spPr>
          <a:xfrm>
            <a:off x="2" y="3944972"/>
            <a:ext cx="12191998" cy="2554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&lt;h1&gt;</a:t>
            </a:r>
            <a:r>
              <a:rPr lang="ko-KR" altLang="en-US" sz="1000" dirty="0" err="1"/>
              <a:t>appendChild</a:t>
            </a:r>
            <a:r>
              <a:rPr lang="ko-KR" altLang="en-US" sz="1000" dirty="0"/>
              <a:t>() 메소드&lt;/h1&gt;</a:t>
            </a:r>
          </a:p>
          <a:p>
            <a:r>
              <a:rPr lang="ko-KR" altLang="en-US" sz="1000" dirty="0"/>
              <a:t>	&lt;h2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item</a:t>
            </a:r>
            <a:r>
              <a:rPr lang="ko-KR" altLang="en-US" sz="1000" dirty="0"/>
              <a:t>"&gt;</a:t>
            </a:r>
            <a:r>
              <a:rPr lang="ko-KR" altLang="en-US" sz="1000" dirty="0" err="1"/>
              <a:t>JavaScript</a:t>
            </a:r>
            <a:r>
              <a:rPr lang="ko-KR" altLang="en-US" sz="1000" dirty="0"/>
              <a:t>&lt;/h2&gt;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div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list</a:t>
            </a:r>
            <a:r>
              <a:rPr lang="ko-KR" altLang="en-US" sz="1000" dirty="0"/>
              <a:t>"&gt;</a:t>
            </a:r>
          </a:p>
          <a:p>
            <a:r>
              <a:rPr lang="ko-KR" altLang="en-US" sz="1000" dirty="0"/>
              <a:t>	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&gt;HTML&lt;/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&gt;CSS&lt;/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  <a:r>
              <a:rPr lang="ko-KR" altLang="en-US" sz="1000" dirty="0" err="1"/>
              <a:t>JQuery</a:t>
            </a:r>
            <a:r>
              <a:rPr lang="ko-KR" altLang="en-US" sz="1000" dirty="0"/>
              <a:t>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&lt;/</a:t>
            </a:r>
            <a:r>
              <a:rPr lang="ko-KR" altLang="en-US" sz="1000" dirty="0" err="1"/>
              <a:t>div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onclick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appendNode</a:t>
            </a:r>
            <a:r>
              <a:rPr lang="ko-KR" altLang="en-US" sz="1000" dirty="0"/>
              <a:t>()"&gt;노드 추가!&lt;/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script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function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appendNode</a:t>
            </a:r>
            <a:r>
              <a:rPr lang="ko-KR" altLang="en-US" sz="1000" dirty="0"/>
              <a:t>() {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var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parent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document.getElementById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list</a:t>
            </a:r>
            <a:r>
              <a:rPr lang="ko-KR" altLang="en-US" sz="1000" dirty="0"/>
              <a:t>");	// 아이디가 "</a:t>
            </a:r>
            <a:r>
              <a:rPr lang="ko-KR" altLang="en-US" sz="1000" dirty="0" err="1"/>
              <a:t>list"인</a:t>
            </a:r>
            <a:r>
              <a:rPr lang="ko-KR" altLang="en-US" sz="1000" dirty="0"/>
              <a:t> 요소를 선택함.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var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newItem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document.getElementById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item</a:t>
            </a:r>
            <a:r>
              <a:rPr lang="ko-KR" altLang="en-US" sz="1000" dirty="0"/>
              <a:t>");	// 아이디가 "</a:t>
            </a:r>
            <a:r>
              <a:rPr lang="ko-KR" altLang="en-US" sz="1000" dirty="0" err="1"/>
              <a:t>item"인</a:t>
            </a:r>
            <a:r>
              <a:rPr lang="ko-KR" altLang="en-US" sz="1000" dirty="0"/>
              <a:t> 요소를 선택함.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parent.appendChild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newItem</a:t>
            </a:r>
            <a:r>
              <a:rPr lang="ko-KR" altLang="en-US" sz="1000" dirty="0"/>
              <a:t>);					// 해당 요소의 맨 마지막 자식 노드로 추가함.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&lt;/</a:t>
            </a:r>
            <a:r>
              <a:rPr lang="ko-KR" altLang="en-US" sz="1000" dirty="0" err="1"/>
              <a:t>script</a:t>
            </a:r>
            <a:r>
              <a:rPr lang="ko-KR" altLang="en-US" sz="1000" dirty="0"/>
              <a:t>&gt;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5165491-665C-4968-A692-CD6DA32CDFB8}"/>
              </a:ext>
            </a:extLst>
          </p:cNvPr>
          <p:cNvSpPr/>
          <p:nvPr/>
        </p:nvSpPr>
        <p:spPr>
          <a:xfrm>
            <a:off x="4929809" y="3604591"/>
            <a:ext cx="424069" cy="212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0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A3A26B-548F-4C88-B20B-89E008C41907}"/>
              </a:ext>
            </a:extLst>
          </p:cNvPr>
          <p:cNvSpPr txBox="1"/>
          <p:nvPr/>
        </p:nvSpPr>
        <p:spPr>
          <a:xfrm>
            <a:off x="0" y="21470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노드의 생성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생성할 노드의 종류에 따라 다음과 같은 메소드를 사용할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createElement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: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새로운 요소 노드를 생성함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createAttribute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: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새로운 속성 노드를 생성함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createTextNode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: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새로운 텍스트 노드를 생성함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981B4-A3DF-46B7-860C-479C52B2B45F}"/>
              </a:ext>
            </a:extLst>
          </p:cNvPr>
          <p:cNvSpPr txBox="1"/>
          <p:nvPr/>
        </p:nvSpPr>
        <p:spPr>
          <a:xfrm>
            <a:off x="0" y="3457810"/>
            <a:ext cx="12218504" cy="2308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/>
              <a:t>&lt;h1&gt;요소 노드의 생성&lt;/h1&gt;</a:t>
            </a:r>
          </a:p>
          <a:p>
            <a:r>
              <a:rPr lang="ko-KR" altLang="en-US" sz="1200" dirty="0"/>
              <a:t>	&lt;</a:t>
            </a:r>
            <a:r>
              <a:rPr lang="ko-KR" altLang="en-US" sz="1200" dirty="0" err="1"/>
              <a:t>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text</a:t>
            </a:r>
            <a:r>
              <a:rPr lang="ko-KR" altLang="en-US" sz="1200" dirty="0"/>
              <a:t>"&gt;새로운 단락을 생성하여 이 단락 앞에 추가할 것입니다.&lt;/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	&lt;</a:t>
            </a:r>
            <a:r>
              <a:rPr lang="ko-KR" altLang="en-US" sz="1200" dirty="0" err="1"/>
              <a:t>button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onclick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createNode</a:t>
            </a:r>
            <a:r>
              <a:rPr lang="ko-KR" altLang="en-US" sz="1200" dirty="0"/>
              <a:t>()"&gt;요소 노드 생성!&lt;/</a:t>
            </a:r>
            <a:r>
              <a:rPr lang="ko-KR" altLang="en-US" sz="1200" dirty="0" err="1"/>
              <a:t>button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&lt;</a:t>
            </a:r>
            <a:r>
              <a:rPr lang="ko-KR" altLang="en-US" sz="1200" dirty="0" err="1"/>
              <a:t>script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		</a:t>
            </a:r>
            <a:r>
              <a:rPr lang="ko-KR" altLang="en-US" sz="1200" dirty="0" err="1"/>
              <a:t>function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createNode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			</a:t>
            </a:r>
            <a:r>
              <a:rPr lang="ko-KR" altLang="en-US" sz="1200" dirty="0" err="1"/>
              <a:t>var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criteriaNode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document.getElementById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text</a:t>
            </a:r>
            <a:r>
              <a:rPr lang="ko-KR" altLang="en-US" sz="1200" dirty="0"/>
              <a:t>");	// 기준이 되는 요소로 아이디가 "</a:t>
            </a:r>
            <a:r>
              <a:rPr lang="ko-KR" altLang="en-US" sz="1200" dirty="0" err="1"/>
              <a:t>text"인</a:t>
            </a:r>
            <a:r>
              <a:rPr lang="ko-KR" altLang="en-US" sz="1200" dirty="0"/>
              <a:t> 요소를 선택함.</a:t>
            </a:r>
          </a:p>
          <a:p>
            <a:r>
              <a:rPr lang="ko-KR" altLang="en-US" sz="1200" dirty="0"/>
              <a:t>			</a:t>
            </a:r>
            <a:r>
              <a:rPr lang="ko-KR" altLang="en-US" sz="1200" dirty="0" err="1"/>
              <a:t>var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newNode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document.createElement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p</a:t>
            </a:r>
            <a:r>
              <a:rPr lang="ko-KR" altLang="en-US" sz="1200" dirty="0"/>
              <a:t>");			// 새로운 &lt;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 요소를 생성함.</a:t>
            </a:r>
          </a:p>
          <a:p>
            <a:r>
              <a:rPr lang="ko-KR" altLang="en-US" sz="1200" dirty="0"/>
              <a:t>			</a:t>
            </a:r>
            <a:r>
              <a:rPr lang="ko-KR" altLang="en-US" sz="1200" dirty="0" err="1"/>
              <a:t>newNode.innerHTML</a:t>
            </a:r>
            <a:r>
              <a:rPr lang="ko-KR" altLang="en-US" sz="1200" dirty="0"/>
              <a:t> = "새로운 단락입니다.";</a:t>
            </a:r>
          </a:p>
          <a:p>
            <a:r>
              <a:rPr lang="ko-KR" altLang="en-US" sz="1200" dirty="0"/>
              <a:t>			</a:t>
            </a:r>
            <a:r>
              <a:rPr lang="ko-KR" altLang="en-US" sz="1200" dirty="0" err="1"/>
              <a:t>document.body.insertBefore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newNode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criteriaNode</a:t>
            </a:r>
            <a:r>
              <a:rPr lang="ko-KR" altLang="en-US" sz="1200" dirty="0"/>
              <a:t>);	// 새로운 요소를 기준이 되는 요소 바로 앞에 추가함.</a:t>
            </a:r>
          </a:p>
          <a:p>
            <a:r>
              <a:rPr lang="ko-KR" altLang="en-US" sz="1200" dirty="0"/>
              <a:t>		}</a:t>
            </a:r>
          </a:p>
          <a:p>
            <a:r>
              <a:rPr lang="ko-KR" altLang="en-US" sz="1200" dirty="0"/>
              <a:t>	&lt;/</a:t>
            </a:r>
            <a:r>
              <a:rPr lang="ko-KR" altLang="en-US" sz="1200" dirty="0" err="1"/>
              <a:t>script</a:t>
            </a:r>
            <a:r>
              <a:rPr lang="ko-KR" altLang="en-US" sz="1200" dirty="0"/>
              <a:t>&gt;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4BE2D23-C287-4D13-957C-B69670A54395}"/>
              </a:ext>
            </a:extLst>
          </p:cNvPr>
          <p:cNvSpPr/>
          <p:nvPr/>
        </p:nvSpPr>
        <p:spPr>
          <a:xfrm>
            <a:off x="5035826" y="2440162"/>
            <a:ext cx="371061" cy="273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7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0B6663-BFEE-492B-8155-EDFE3DC10C48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노드의 제거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메소드를 사용하면 특정 노드를 제거할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removeChild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: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기존의 노드 리스트에서 특정 노드를 제거함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removeAttribute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: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속성의 이름을 이용하여 특정 속성 노드를 제거함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7ABB3-20FB-4AF7-BDCB-7EAE9AB2295F}"/>
              </a:ext>
            </a:extLst>
          </p:cNvPr>
          <p:cNvSpPr txBox="1"/>
          <p:nvPr/>
        </p:nvSpPr>
        <p:spPr>
          <a:xfrm>
            <a:off x="0" y="1506356"/>
            <a:ext cx="12192000" cy="24006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h1&gt;</a:t>
            </a:r>
            <a:r>
              <a:rPr lang="ko-KR" altLang="en-US" sz="1000" dirty="0" err="1"/>
              <a:t>removeChild</a:t>
            </a:r>
            <a:r>
              <a:rPr lang="ko-KR" altLang="en-US" sz="1000" dirty="0"/>
              <a:t>() 메소드&lt;/h1&gt;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onclick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remove</a:t>
            </a:r>
            <a:r>
              <a:rPr lang="ko-KR" altLang="en-US" sz="1000" dirty="0"/>
              <a:t>()"&gt;요소 노드 삭제!&lt;/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div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list</a:t>
            </a:r>
            <a:r>
              <a:rPr lang="ko-KR" altLang="en-US" sz="1000" dirty="0"/>
              <a:t>"&gt;</a:t>
            </a:r>
          </a:p>
          <a:p>
            <a:r>
              <a:rPr lang="ko-KR" altLang="en-US" sz="1000" dirty="0"/>
              <a:t>	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&gt;HTML&lt;/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item</a:t>
            </a:r>
            <a:r>
              <a:rPr lang="ko-KR" altLang="en-US" sz="1000" dirty="0"/>
              <a:t>"&gt;CSS&lt;/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  <a:r>
              <a:rPr lang="ko-KR" altLang="en-US" sz="1000" dirty="0" err="1"/>
              <a:t>JavaScript</a:t>
            </a:r>
            <a:r>
              <a:rPr lang="ko-KR" altLang="en-US" sz="1000" dirty="0"/>
              <a:t>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&lt;/</a:t>
            </a:r>
            <a:r>
              <a:rPr lang="ko-KR" altLang="en-US" sz="1000" dirty="0" err="1"/>
              <a:t>div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script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function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remove</a:t>
            </a:r>
            <a:r>
              <a:rPr lang="ko-KR" altLang="en-US" sz="1000" dirty="0"/>
              <a:t>() {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var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parent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document.getElementById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list</a:t>
            </a:r>
            <a:r>
              <a:rPr lang="ko-KR" altLang="en-US" sz="1000" dirty="0"/>
              <a:t>");		// 아이디가 "</a:t>
            </a:r>
            <a:r>
              <a:rPr lang="ko-KR" altLang="en-US" sz="1000" dirty="0" err="1"/>
              <a:t>list"인</a:t>
            </a:r>
            <a:r>
              <a:rPr lang="ko-KR" altLang="en-US" sz="1000" dirty="0"/>
              <a:t> 요소를 선택함.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var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removedItem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document.getElementById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item</a:t>
            </a:r>
            <a:r>
              <a:rPr lang="ko-KR" altLang="en-US" sz="1000" dirty="0"/>
              <a:t>");	// 아이디가 "</a:t>
            </a:r>
            <a:r>
              <a:rPr lang="ko-KR" altLang="en-US" sz="1000" dirty="0" err="1"/>
              <a:t>item"인</a:t>
            </a:r>
            <a:r>
              <a:rPr lang="ko-KR" altLang="en-US" sz="1000" dirty="0"/>
              <a:t> 요소를 선택함.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parent.removeChild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removedItem</a:t>
            </a:r>
            <a:r>
              <a:rPr lang="ko-KR" altLang="en-US" sz="1000" dirty="0"/>
              <a:t>);					// 지정된 요소를 삭제함.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&lt;/</a:t>
            </a:r>
            <a:r>
              <a:rPr lang="ko-KR" altLang="en-US" sz="1000" dirty="0" err="1"/>
              <a:t>script</a:t>
            </a:r>
            <a:r>
              <a:rPr lang="ko-KR" altLang="en-US" sz="1000" dirty="0"/>
              <a:t>&gt;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6CECEDE-0365-4F41-BD5F-BB2D1F88F2FC}"/>
              </a:ext>
            </a:extLst>
          </p:cNvPr>
          <p:cNvSpPr/>
          <p:nvPr/>
        </p:nvSpPr>
        <p:spPr>
          <a:xfrm>
            <a:off x="7288696" y="1125856"/>
            <a:ext cx="530087" cy="351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9AFB8-3546-46D8-A0EF-A1AFA060D5D7}"/>
              </a:ext>
            </a:extLst>
          </p:cNvPr>
          <p:cNvSpPr txBox="1"/>
          <p:nvPr/>
        </p:nvSpPr>
        <p:spPr>
          <a:xfrm>
            <a:off x="0" y="3936041"/>
            <a:ext cx="12225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노드의 복제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cloneNode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 사용하면 특정 노드를 복제할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DFAE5-8DE6-4CE3-8419-5A3684DF3930}"/>
              </a:ext>
            </a:extLst>
          </p:cNvPr>
          <p:cNvSpPr txBox="1"/>
          <p:nvPr/>
        </p:nvSpPr>
        <p:spPr>
          <a:xfrm>
            <a:off x="0" y="4611400"/>
            <a:ext cx="12192000" cy="22467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&lt;h1&gt;</a:t>
            </a:r>
            <a:r>
              <a:rPr lang="ko-KR" altLang="en-US" sz="1000" dirty="0" err="1"/>
              <a:t>cloneNode</a:t>
            </a:r>
            <a:r>
              <a:rPr lang="ko-KR" altLang="en-US" sz="1000" dirty="0"/>
              <a:t>() 메소드&lt;/h1&gt;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onclick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cloneElement</a:t>
            </a:r>
            <a:r>
              <a:rPr lang="ko-KR" altLang="en-US" sz="1000" dirty="0"/>
              <a:t>()"&gt;노드 복제!&lt;/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&lt;h2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item</a:t>
            </a:r>
            <a:r>
              <a:rPr lang="ko-KR" altLang="en-US" sz="1000" dirty="0"/>
              <a:t>"&gt;</a:t>
            </a:r>
            <a:r>
              <a:rPr lang="ko-KR" altLang="en-US" sz="1000" dirty="0" err="1"/>
              <a:t>JavaScript</a:t>
            </a:r>
            <a:r>
              <a:rPr lang="ko-KR" altLang="en-US" sz="1000" dirty="0"/>
              <a:t>&lt;/h2&gt;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div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list</a:t>
            </a:r>
            <a:r>
              <a:rPr lang="ko-KR" altLang="en-US" sz="1000" dirty="0"/>
              <a:t>"&gt;</a:t>
            </a:r>
          </a:p>
          <a:p>
            <a:r>
              <a:rPr lang="ko-KR" altLang="en-US" sz="1000" dirty="0"/>
              <a:t>	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&gt;HTML&lt;/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&gt;CSS&lt;/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  <a:r>
              <a:rPr lang="ko-KR" altLang="en-US" sz="1000" dirty="0" err="1"/>
              <a:t>JQuery</a:t>
            </a:r>
            <a:r>
              <a:rPr lang="ko-KR" altLang="en-US" sz="1000" dirty="0"/>
              <a:t>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&lt;/</a:t>
            </a:r>
            <a:r>
              <a:rPr lang="ko-KR" altLang="en-US" sz="1000" dirty="0" err="1"/>
              <a:t>div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script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function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cloneElement</a:t>
            </a:r>
            <a:r>
              <a:rPr lang="ko-KR" altLang="en-US" sz="1000" dirty="0"/>
              <a:t>() {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var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parent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document.getElementById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list</a:t>
            </a:r>
            <a:r>
              <a:rPr lang="ko-KR" altLang="en-US" sz="1000" dirty="0"/>
              <a:t>");			// 아이디가 "</a:t>
            </a:r>
            <a:r>
              <a:rPr lang="ko-KR" altLang="en-US" sz="1000" dirty="0" err="1"/>
              <a:t>list"인</a:t>
            </a:r>
            <a:r>
              <a:rPr lang="ko-KR" altLang="en-US" sz="1000" dirty="0"/>
              <a:t> 요소를 선택함.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var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originItem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document.getElementById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item</a:t>
            </a:r>
            <a:r>
              <a:rPr lang="ko-KR" altLang="en-US" sz="1000" dirty="0"/>
              <a:t>");		// 아이디가 "</a:t>
            </a:r>
            <a:r>
              <a:rPr lang="ko-KR" altLang="en-US" sz="1000" dirty="0" err="1"/>
              <a:t>item"인</a:t>
            </a:r>
            <a:r>
              <a:rPr lang="ko-KR" altLang="en-US" sz="1000" dirty="0"/>
              <a:t> 요소를 선택함.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parent.appendChild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originItem.cloneNode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true</a:t>
            </a:r>
            <a:r>
              <a:rPr lang="ko-KR" altLang="en-US" sz="1000" dirty="0"/>
              <a:t>));&lt;/</a:t>
            </a:r>
            <a:r>
              <a:rPr lang="ko-KR" altLang="en-US" sz="1000" dirty="0" err="1"/>
              <a:t>script</a:t>
            </a:r>
            <a:r>
              <a:rPr lang="ko-KR" altLang="en-US" sz="1000" dirty="0"/>
              <a:t>&gt; 		// 해당 노드를 복제하여 리스트의 맨 마지막에 추가함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19A64B7-E3C7-4F49-A2A7-34945A0CE05B}"/>
              </a:ext>
            </a:extLst>
          </p:cNvPr>
          <p:cNvSpPr/>
          <p:nvPr/>
        </p:nvSpPr>
        <p:spPr>
          <a:xfrm>
            <a:off x="6639339" y="4230178"/>
            <a:ext cx="490331" cy="323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5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8E206C-87CF-4843-8CA8-F60D349361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노드의 값 변경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nodeValue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프로퍼티를 사용하면 특정 노드의 값을 변경할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setAttribute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메소드는 속성 노드의 속성값을 변경할 수 있게 해줍니다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52F0F-F8FC-4AAB-A6DD-78ADA7DD9DDA}"/>
              </a:ext>
            </a:extLst>
          </p:cNvPr>
          <p:cNvSpPr txBox="1"/>
          <p:nvPr/>
        </p:nvSpPr>
        <p:spPr>
          <a:xfrm>
            <a:off x="-1" y="1341785"/>
            <a:ext cx="12191999" cy="1631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&lt;h1&gt;텍스트 노드의 값 변경&lt;/h1&gt;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text</a:t>
            </a:r>
            <a:r>
              <a:rPr lang="ko-KR" altLang="en-US" sz="1000" dirty="0"/>
              <a:t>"&gt;이 텍스트를 변경하고 싶어요!&lt;/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onclick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changeText</a:t>
            </a:r>
            <a:r>
              <a:rPr lang="ko-KR" altLang="en-US" sz="1000" dirty="0"/>
              <a:t>()"&gt;텍스트 변경!&lt;/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&gt;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script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var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para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document.getElementById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text</a:t>
            </a:r>
            <a:r>
              <a:rPr lang="ko-KR" altLang="en-US" sz="1000" dirty="0"/>
              <a:t>");		// 아이디가 "</a:t>
            </a:r>
            <a:r>
              <a:rPr lang="ko-KR" altLang="en-US" sz="1000" dirty="0" err="1"/>
              <a:t>text"인</a:t>
            </a:r>
            <a:r>
              <a:rPr lang="ko-KR" altLang="en-US" sz="1000" dirty="0"/>
              <a:t> 요소를 선택함.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function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changeText</a:t>
            </a:r>
            <a:r>
              <a:rPr lang="ko-KR" altLang="en-US" sz="1000" dirty="0"/>
              <a:t>() {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para.firstChild.nodeValue</a:t>
            </a:r>
            <a:r>
              <a:rPr lang="ko-KR" altLang="en-US" sz="1000" dirty="0"/>
              <a:t> = "텍스트 변경 완료!";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&lt;/</a:t>
            </a:r>
            <a:r>
              <a:rPr lang="ko-KR" altLang="en-US" sz="1000" dirty="0" err="1"/>
              <a:t>script</a:t>
            </a:r>
            <a:r>
              <a:rPr lang="ko-KR" altLang="en-US" sz="1000" dirty="0"/>
              <a:t>&gt;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6F30385-42F3-4F36-9A10-E891A5CA51D4}"/>
              </a:ext>
            </a:extLst>
          </p:cNvPr>
          <p:cNvSpPr/>
          <p:nvPr/>
        </p:nvSpPr>
        <p:spPr>
          <a:xfrm>
            <a:off x="5380383" y="923330"/>
            <a:ext cx="331304" cy="242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02B32-714F-43EA-8793-12F935DF75CA}"/>
              </a:ext>
            </a:extLst>
          </p:cNvPr>
          <p:cNvSpPr txBox="1"/>
          <p:nvPr/>
        </p:nvSpPr>
        <p:spPr>
          <a:xfrm>
            <a:off x="-33132" y="2977515"/>
            <a:ext cx="12225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노드의 교체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replaceChild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 사용하면 특정 노드 그 자체를 다른 노드로 바꿀 수 있습니다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AE64C-4BE8-4B04-8BD4-0342641F7CE6}"/>
              </a:ext>
            </a:extLst>
          </p:cNvPr>
          <p:cNvSpPr txBox="1"/>
          <p:nvPr/>
        </p:nvSpPr>
        <p:spPr>
          <a:xfrm>
            <a:off x="2" y="3888890"/>
            <a:ext cx="12191998" cy="2554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&lt;h1&gt;요소 노드의 교체&lt;/h1&gt;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div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parent</a:t>
            </a:r>
            <a:r>
              <a:rPr lang="ko-KR" altLang="en-US" sz="1000" dirty="0"/>
              <a:t>"&gt;</a:t>
            </a:r>
          </a:p>
          <a:p>
            <a:r>
              <a:rPr lang="ko-KR" altLang="en-US" sz="1000" dirty="0"/>
              <a:t>	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first</a:t>
            </a:r>
            <a:r>
              <a:rPr lang="ko-KR" altLang="en-US" sz="1000" dirty="0"/>
              <a:t>"&gt;첫 번째 요소입니다.&lt;/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&gt;두 번째 요소입니다.&lt;/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&lt;/</a:t>
            </a:r>
            <a:r>
              <a:rPr lang="ko-KR" altLang="en-US" sz="1000" dirty="0" err="1"/>
              <a:t>div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p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third</a:t>
            </a:r>
            <a:r>
              <a:rPr lang="ko-KR" altLang="en-US" sz="1000" dirty="0"/>
              <a:t>"&gt;세 번째 요소입니다.&lt;/</a:t>
            </a:r>
            <a:r>
              <a:rPr lang="ko-KR" altLang="en-US" sz="1000" dirty="0" err="1"/>
              <a:t>p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onclick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changeNode</a:t>
            </a:r>
            <a:r>
              <a:rPr lang="ko-KR" altLang="en-US" sz="1000" dirty="0"/>
              <a:t>()"&gt;요소 노드 교체!&lt;/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&gt;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&lt;</a:t>
            </a:r>
            <a:r>
              <a:rPr lang="ko-KR" altLang="en-US" sz="1000" dirty="0" err="1"/>
              <a:t>script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var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parent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document.getElementById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parent</a:t>
            </a:r>
            <a:r>
              <a:rPr lang="ko-KR" altLang="en-US" sz="1000" dirty="0"/>
              <a:t>");	// 부모 노드를 선택함.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var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first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document.getElementById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first</a:t>
            </a:r>
            <a:r>
              <a:rPr lang="ko-KR" altLang="en-US" sz="1000" dirty="0"/>
              <a:t>");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var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third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document.getElementById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third</a:t>
            </a:r>
            <a:r>
              <a:rPr lang="ko-KR" altLang="en-US" sz="1000" dirty="0"/>
              <a:t>");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function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changeNode</a:t>
            </a:r>
            <a:r>
              <a:rPr lang="ko-KR" altLang="en-US" sz="1000" dirty="0"/>
              <a:t>() {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parent.replaceChild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third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first</a:t>
            </a:r>
            <a:r>
              <a:rPr lang="ko-KR" altLang="en-US" sz="1000" dirty="0"/>
              <a:t>);			// </a:t>
            </a:r>
            <a:r>
              <a:rPr lang="ko-KR" altLang="en-US" sz="1000" dirty="0" err="1"/>
              <a:t>first</a:t>
            </a:r>
            <a:r>
              <a:rPr lang="ko-KR" altLang="en-US" sz="1000" dirty="0"/>
              <a:t> 요소를 삭제하고, 그 대신 </a:t>
            </a:r>
            <a:r>
              <a:rPr lang="ko-KR" altLang="en-US" sz="1000" dirty="0" err="1"/>
              <a:t>third</a:t>
            </a:r>
            <a:r>
              <a:rPr lang="ko-KR" altLang="en-US" sz="1000" dirty="0"/>
              <a:t> 요소를 삽입함.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&lt;/</a:t>
            </a:r>
            <a:r>
              <a:rPr lang="ko-KR" altLang="en-US" sz="1000" dirty="0" err="1"/>
              <a:t>script</a:t>
            </a:r>
            <a:r>
              <a:rPr lang="ko-KR" altLang="en-US" sz="1000" dirty="0"/>
              <a:t>&gt;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2479ADE-500F-4907-8BAE-3C2061E79B12}"/>
              </a:ext>
            </a:extLst>
          </p:cNvPr>
          <p:cNvSpPr/>
          <p:nvPr/>
        </p:nvSpPr>
        <p:spPr>
          <a:xfrm>
            <a:off x="8507896" y="3391456"/>
            <a:ext cx="357808" cy="332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1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819637-43E2-4CBB-961F-4C500324A941}"/>
              </a:ext>
            </a:extLst>
          </p:cNvPr>
          <p:cNvSpPr txBox="1"/>
          <p:nvPr/>
        </p:nvSpPr>
        <p:spPr>
          <a:xfrm>
            <a:off x="13252" y="646331"/>
            <a:ext cx="12178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XMLHttpRequest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객체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 가장 핵심적인 구성 요소는 바로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에서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객체는 웹 브라우저가 서버와 데이터를 교환할 때 사용됩니다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웹 브라우저가 백그라운드에서 계속해서 서버와 통신할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수 있는 것은 바로 이 객체를 사용하기 때문입니다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553BD-6670-4354-8CD0-96943D3DB636}"/>
              </a:ext>
            </a:extLst>
          </p:cNvPr>
          <p:cNvSpPr txBox="1"/>
          <p:nvPr/>
        </p:nvSpPr>
        <p:spPr>
          <a:xfrm>
            <a:off x="-13252" y="0"/>
            <a:ext cx="6122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i="0" dirty="0">
                <a:solidFill>
                  <a:srgbClr val="575757"/>
                </a:solidFill>
                <a:effectLst/>
                <a:latin typeface="notokr"/>
              </a:rPr>
              <a:t>서버와의 통신 시작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B5546-F01A-42E2-92DB-775C6AF35276}"/>
              </a:ext>
            </a:extLst>
          </p:cNvPr>
          <p:cNvSpPr txBox="1"/>
          <p:nvPr/>
        </p:nvSpPr>
        <p:spPr>
          <a:xfrm>
            <a:off x="0" y="2274838"/>
            <a:ext cx="121787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XMLHttpRequest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객체의 생성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현재 대부분의 주요 웹 브라우저는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객체를 내장하고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객체를 생성하는 방법은 브라우저의 종류에 따라 다음과 같이 나눠집니다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객체를 이용한 방법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익스플로러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7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그 이상의 버전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크롬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파이어폭스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사파리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오페라에서는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객체를 사용합니다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95D3C-C3FB-4647-8858-E84499A297BB}"/>
              </a:ext>
            </a:extLst>
          </p:cNvPr>
          <p:cNvSpPr txBox="1"/>
          <p:nvPr/>
        </p:nvSpPr>
        <p:spPr>
          <a:xfrm>
            <a:off x="0" y="4877664"/>
            <a:ext cx="6195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A71D5D"/>
                </a:solidFill>
                <a:effectLst/>
                <a:latin typeface="Nanum Gothic Coding"/>
              </a:rPr>
              <a:t>var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 =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new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Nanum Gothic Coding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();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5AE656-45CA-494D-8969-D2FBBDBEED21}"/>
              </a:ext>
            </a:extLst>
          </p:cNvPr>
          <p:cNvCxnSpPr/>
          <p:nvPr/>
        </p:nvCxnSpPr>
        <p:spPr>
          <a:xfrm>
            <a:off x="145774" y="3975652"/>
            <a:ext cx="0" cy="90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9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25076B-ACAC-46A5-B34F-CE113A127F82}"/>
              </a:ext>
            </a:extLst>
          </p:cNvPr>
          <p:cNvSpPr txBox="1"/>
          <p:nvPr/>
        </p:nvSpPr>
        <p:spPr>
          <a:xfrm>
            <a:off x="0" y="399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Ajax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개요 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6C48D-7C90-471A-9A9F-B6EB222D7E7B}"/>
              </a:ext>
            </a:extLst>
          </p:cNvPr>
          <p:cNvSpPr txBox="1"/>
          <p:nvPr/>
        </p:nvSpPr>
        <p:spPr>
          <a:xfrm>
            <a:off x="1" y="913535"/>
            <a:ext cx="1219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그 자체가 별도의 새로운 언어는 아닙니다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HTML, CSS,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DOM, XML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등 기존에 사용되던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여러 기술을 함께 사용하는 새로운 개발 기법입니다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웹 페이지 전체를 다시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로딩하지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않고도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웹 페이지의 일부분만을 갱신할 수 있게 해줍니다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즉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이용하면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백그라운드 영역에서 서버와 통신하여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그 결과를 웹 페이지의 일부분에만 표시할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BDBCC-19FD-40BC-ABBA-BEC55BBCFC46}"/>
              </a:ext>
            </a:extLst>
          </p:cNvPr>
          <p:cNvSpPr txBox="1"/>
          <p:nvPr/>
        </p:nvSpPr>
        <p:spPr>
          <a:xfrm>
            <a:off x="0" y="3438939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Ajax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를 배우기 위한 사전지식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HTML, CSS,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DOM, XML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등 기존에 사용되던 여러 기술을 함께 사용하는 새로운 개발 기법입니다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배우기 전에 여러분은 다음과 같은 기초 지식을 가지고 있으면 좋습니다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HTML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XML</a:t>
            </a:r>
          </a:p>
        </p:txBody>
      </p:sp>
    </p:spTree>
    <p:extLst>
      <p:ext uri="{BB962C8B-B14F-4D97-AF65-F5344CB8AC3E}">
        <p14:creationId xmlns:p14="http://schemas.microsoft.com/office/powerpoint/2010/main" val="54499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F621E-91E4-432D-A59C-D1B56959E616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서버에 요청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(request)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하기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객체를 사용하여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서버와 데이터를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교환합니다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서버에 요청을 보내기 위해서는 우선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인스턴스를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생성해야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인스턴스의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open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send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 사용하여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요청을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보낼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BBFF0-CA45-4FD4-A7DC-898EB3F0DD64}"/>
              </a:ext>
            </a:extLst>
          </p:cNvPr>
          <p:cNvSpPr txBox="1"/>
          <p:nvPr/>
        </p:nvSpPr>
        <p:spPr>
          <a:xfrm>
            <a:off x="0" y="1352444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open()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메소드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open()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메소드는 서버로 보낼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Ajax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요청의 형식을 설정합니다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pPr algn="l" latinLnBrk="1"/>
            <a:r>
              <a:rPr lang="en-US" altLang="ko-KR" b="0" i="0" dirty="0">
                <a:solidFill>
                  <a:srgbClr val="693A17"/>
                </a:solidFill>
                <a:effectLst/>
                <a:latin typeface="Nanum Gothic Coding"/>
              </a:rPr>
              <a:t>open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전달방식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URL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주소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동기여부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);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전달 방식은 요청을 전달할 방식으로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GET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방식과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POST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방식 중 하나를 선택할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URL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주소는 요청을 처리할 서버의 파일 주소를 전달합니다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동기 여부는 요청을 동기식으로 전달할지 비동기식으로 전달할지를 전달합니다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EC2DD-73E4-45DA-94F1-2A0DF7FEC282}"/>
              </a:ext>
            </a:extLst>
          </p:cNvPr>
          <p:cNvSpPr txBox="1"/>
          <p:nvPr/>
        </p:nvSpPr>
        <p:spPr>
          <a:xfrm>
            <a:off x="0" y="390752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send()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메소드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send()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메소드는 작성된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요청을 서버로 전달합니다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메소드는 전달 방식에 따라 인수를 가질 수도 안 가질 수도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pPr algn="l" latinLnBrk="1"/>
            <a:r>
              <a:rPr lang="en-US" altLang="ko-KR" b="0" i="0" dirty="0">
                <a:solidFill>
                  <a:srgbClr val="693A17"/>
                </a:solidFill>
                <a:effectLst/>
                <a:latin typeface="Nanum Gothic Coding"/>
              </a:rPr>
              <a:t>send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();       // GET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방식</a:t>
            </a:r>
          </a:p>
          <a:p>
            <a:pPr algn="l" latinLnBrk="1"/>
            <a:r>
              <a:rPr lang="en-US" altLang="ko-KR" b="0" i="0" dirty="0">
                <a:solidFill>
                  <a:srgbClr val="693A17"/>
                </a:solidFill>
                <a:effectLst/>
                <a:latin typeface="Nanum Gothic Coding"/>
              </a:rPr>
              <a:t>send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문자열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); // POST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56971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B233E-BB59-4A78-8465-9AE6B7AD7E87}"/>
              </a:ext>
            </a:extLst>
          </p:cNvPr>
          <p:cNvSpPr txBox="1"/>
          <p:nvPr/>
        </p:nvSpPr>
        <p:spPr>
          <a:xfrm>
            <a:off x="0" y="169758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GET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방식으로 요청하기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 서버에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GET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방식의 요청을 보내기 위해서 다음과 같이 작성합니다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서버로 전송하고자 하는 데이터는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URI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에 포함되어 전송됩니다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1B55A-5831-4861-9ECD-6EA0CF40BD62}"/>
              </a:ext>
            </a:extLst>
          </p:cNvPr>
          <p:cNvSpPr txBox="1"/>
          <p:nvPr/>
        </p:nvSpPr>
        <p:spPr>
          <a:xfrm>
            <a:off x="-1" y="1520184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GET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방식으로 요청을 보내면서 데이터를 동시에 전달함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.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httpRequest.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open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"GET"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"/examples/media/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request_ajax.php?city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=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Seoul&amp;zipcode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=06141"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true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httpRequest.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send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AEE1D-3F8F-49E0-93C4-574255DD48B3}"/>
              </a:ext>
            </a:extLst>
          </p:cNvPr>
          <p:cNvSpPr txBox="1"/>
          <p:nvPr/>
        </p:nvSpPr>
        <p:spPr>
          <a:xfrm>
            <a:off x="-26507" y="2595772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 사용된 다음 코드로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XMLXttpRequest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객체의 현재 상태와 서버 상의 문서 존재 유무를 확인할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56D56-43E8-4835-B9CA-CEAB6837AAD1}"/>
              </a:ext>
            </a:extLst>
          </p:cNvPr>
          <p:cNvSpPr txBox="1"/>
          <p:nvPr/>
        </p:nvSpPr>
        <p:spPr>
          <a:xfrm>
            <a:off x="0" y="311736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if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httpRequest.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Nanum Gothic Coding"/>
              </a:rPr>
              <a:t>readyState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==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691C97"/>
                </a:solidFill>
                <a:effectLst/>
                <a:latin typeface="Nanum Gothic Coding"/>
              </a:rPr>
              <a:t>XMLHttpRequest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.DONE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&amp;&amp;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httpRequest.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Nanum Gothic Coding"/>
              </a:rPr>
              <a:t>status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==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Nanum Gothic Coding"/>
              </a:rPr>
              <a:t>200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) {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...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18F42-537B-4E57-A2F6-B16F5C8CFFA1}"/>
              </a:ext>
            </a:extLst>
          </p:cNvPr>
          <p:cNvSpPr txBox="1"/>
          <p:nvPr/>
        </p:nvSpPr>
        <p:spPr>
          <a:xfrm>
            <a:off x="0" y="4310639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readyState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프로퍼티의 값이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XMLHttpRequest.DONE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서버에 요청한 데이터의 처리가 완료되어 응답할 준비가 완료되었다는 의미입니다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status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프로퍼티의 값이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200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요청한 문서가 서버 상에 존재한다는 의미입니다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14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FCE452-C298-438A-AEDA-1C1810E943EB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POST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방식으로 요청하기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 서버에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POST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방식의 요청을 보내기 위해서 다음과 같이 작성합니다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서버로 전송하고자 하는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헤더에 포함되어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전송됩니다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setRequestHeader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메소드를 이용하여 먼저 헤더를 작성한 후에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 send()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메소드로 데이터를 전송하게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559E-9BF7-4AD9-A49D-14E4B1166DCD}"/>
              </a:ext>
            </a:extLst>
          </p:cNvPr>
          <p:cNvSpPr txBox="1"/>
          <p:nvPr/>
        </p:nvSpPr>
        <p:spPr>
          <a:xfrm>
            <a:off x="-1" y="1614894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POST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방식의 요청은 데이터를 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Http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헤더에 포함시켜 전송함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.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httpRequest.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open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"POST"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"/examples/media/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request_ajax.php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true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httpRequest.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setRequestHeader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"Content-Type"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"application/x-www-form-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urlencoded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httpRequest.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send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"city=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Seoul&amp;zipcode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=06141"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E4D05-87C9-47D6-8096-FBDED2CA5DB9}"/>
              </a:ext>
            </a:extLst>
          </p:cNvPr>
          <p:cNvSpPr txBox="1"/>
          <p:nvPr/>
        </p:nvSpPr>
        <p:spPr>
          <a:xfrm>
            <a:off x="-1" y="3355249"/>
            <a:ext cx="121919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비동기식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(asynchronous)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요청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서버에 비동기식 요청을 보내기 위해서는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open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메소드의 세 번째 인수로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true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를 전달하면 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이렇게 서버로 비동기식 요청을 보내면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자바스크립트는 서버로부터의 응답을 기다리면서 동시에 다른 일을 할 수 있게 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만약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open()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메소드의 세 번째 인수로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false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를 전달하면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서버에 동기식 요청을 보내게 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 자바스크립트는 서버로부터 응답이 도착할 때까지 대기하게 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따라서 사용자는 대기하는 동안 다른 어떤 작업도 할 수 없게 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89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C4A788-94A3-4E71-B5EA-9E6DD1856FBD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서버로부터의 응답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(response)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확인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서버로부터의 응답을 확인하기 위해 사용하는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객체의 프로퍼티는 다음과 같습니다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readyState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 status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onreadystatechange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D1B6-7446-4B35-8AF5-09C2DF4B5750}"/>
              </a:ext>
            </a:extLst>
          </p:cNvPr>
          <p:cNvSpPr txBox="1"/>
          <p:nvPr/>
        </p:nvSpPr>
        <p:spPr>
          <a:xfrm>
            <a:off x="0" y="2010370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readyState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프로퍼티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readyState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 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객체의 현재 상태를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나타냅니다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프로퍼티의 값은 객체의 현재 상태에 따라 다음과 같은 주기로 변화합니다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1. UNSENT 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숫자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0) :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객체가 생성됨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2. OPENED 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숫자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1) : open()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메소드가 성공적으로 실행됨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3. HEADERS_RECEIVED 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숫자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2)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모든 요청에 대한 응답이 도착함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4. LOADING 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숫자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3)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요청한 데이터를 처리 중임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5. DONE 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숫자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4)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요청한 데이터의 처리가 완료되어 응답할 준비가 완료됨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28010-9FC9-428A-9015-DBC8855109BC}"/>
              </a:ext>
            </a:extLst>
          </p:cNvPr>
          <p:cNvSpPr txBox="1"/>
          <p:nvPr/>
        </p:nvSpPr>
        <p:spPr>
          <a:xfrm>
            <a:off x="0" y="5128736"/>
            <a:ext cx="6122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status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프로퍼티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status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프로퍼티는 서버의 문서 상태를 나타냅니다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- 200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서버에 문서가 존재함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- 404 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서버에 문서가 존재하지 않음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9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C098EB-E825-49AC-8CF3-43BBA7164C3C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onreadystatechange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프로퍼티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onreadystatechange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프로퍼티는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객체의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readyState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 값이 변할 때마다 자동으로 호출되는 함수를 설정합니다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함수는 서버에서 응답이 도착할 때까지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readyState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 값의 변화에 따라 총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5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번 호출됩니다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프로퍼티를 이용하면 서버에 요청한 데이터가 존재하고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서버로부터 응답이 도착하는 순간을 특정할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7067F-1E81-4850-9299-07D1AC9BDA2C}"/>
              </a:ext>
            </a:extLst>
          </p:cNvPr>
          <p:cNvSpPr txBox="1"/>
          <p:nvPr/>
        </p:nvSpPr>
        <p:spPr>
          <a:xfrm>
            <a:off x="0" y="1945123"/>
            <a:ext cx="12192000" cy="50167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800" dirty="0"/>
              <a:t>	&lt;</a:t>
            </a:r>
            <a:r>
              <a:rPr lang="ko-KR" altLang="en-US" sz="800" dirty="0" err="1"/>
              <a:t>script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		</a:t>
            </a:r>
            <a:r>
              <a:rPr lang="ko-KR" altLang="en-US" sz="800" dirty="0" err="1"/>
              <a:t>function</a:t>
            </a:r>
            <a:r>
              <a:rPr lang="ko-KR" altLang="en-US" sz="800" dirty="0"/>
              <a:t> </a:t>
            </a:r>
            <a:r>
              <a:rPr lang="ko-KR" altLang="en-US" sz="800" dirty="0" err="1"/>
              <a:t>sendRequest</a:t>
            </a:r>
            <a:r>
              <a:rPr lang="ko-KR" altLang="en-US" sz="800" dirty="0"/>
              <a:t>() {</a:t>
            </a:r>
          </a:p>
          <a:p>
            <a:r>
              <a:rPr lang="ko-KR" altLang="en-US" sz="800" dirty="0"/>
              <a:t>			</a:t>
            </a:r>
            <a:r>
              <a:rPr lang="ko-KR" altLang="en-US" sz="800" dirty="0" err="1"/>
              <a:t>var</a:t>
            </a:r>
            <a:r>
              <a:rPr lang="ko-KR" altLang="en-US" sz="800" dirty="0"/>
              <a:t> </a:t>
            </a:r>
            <a:r>
              <a:rPr lang="ko-KR" altLang="en-US" sz="800" dirty="0" err="1"/>
              <a:t>httpRequest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XMLHttpRequest</a:t>
            </a:r>
            <a:r>
              <a:rPr lang="ko-KR" altLang="en-US" sz="800" dirty="0"/>
              <a:t>();</a:t>
            </a:r>
          </a:p>
          <a:p>
            <a:r>
              <a:rPr lang="ko-KR" altLang="en-US" sz="800" dirty="0"/>
              <a:t>			</a:t>
            </a:r>
            <a:r>
              <a:rPr lang="ko-KR" altLang="en-US" sz="800" dirty="0" err="1"/>
              <a:t>var</a:t>
            </a:r>
            <a:r>
              <a:rPr lang="ko-KR" altLang="en-US" sz="800" dirty="0"/>
              <a:t> </a:t>
            </a:r>
            <a:r>
              <a:rPr lang="ko-KR" altLang="en-US" sz="800" dirty="0" err="1"/>
              <a:t>currentState</a:t>
            </a:r>
            <a:r>
              <a:rPr lang="ko-KR" altLang="en-US" sz="800" dirty="0"/>
              <a:t> = "";</a:t>
            </a:r>
          </a:p>
          <a:p>
            <a:r>
              <a:rPr lang="ko-KR" altLang="en-US" sz="800" dirty="0"/>
              <a:t>			</a:t>
            </a:r>
            <a:r>
              <a:rPr lang="ko-KR" altLang="en-US" sz="800" dirty="0" err="1"/>
              <a:t>httpRequest.onreadystatechange</a:t>
            </a:r>
            <a:r>
              <a:rPr lang="ko-KR" altLang="en-US" sz="800" dirty="0"/>
              <a:t> = </a:t>
            </a:r>
            <a:r>
              <a:rPr lang="ko-KR" altLang="en-US" sz="800" dirty="0" err="1"/>
              <a:t>function</a:t>
            </a:r>
            <a:r>
              <a:rPr lang="ko-KR" altLang="en-US" sz="800" dirty="0"/>
              <a:t>() {</a:t>
            </a:r>
          </a:p>
          <a:p>
            <a:r>
              <a:rPr lang="ko-KR" altLang="en-US" sz="800" dirty="0"/>
              <a:t>				</a:t>
            </a:r>
            <a:r>
              <a:rPr lang="ko-KR" altLang="en-US" sz="800" dirty="0" err="1"/>
              <a:t>switch</a:t>
            </a:r>
            <a:r>
              <a:rPr lang="ko-KR" altLang="en-US" sz="800" dirty="0"/>
              <a:t> (</a:t>
            </a:r>
            <a:r>
              <a:rPr lang="ko-KR" altLang="en-US" sz="800" dirty="0" err="1"/>
              <a:t>httpRequest.readyState</a:t>
            </a:r>
            <a:r>
              <a:rPr lang="ko-KR" altLang="en-US" sz="800" dirty="0"/>
              <a:t>) {</a:t>
            </a:r>
          </a:p>
          <a:p>
            <a:r>
              <a:rPr lang="ko-KR" altLang="en-US" sz="800" dirty="0"/>
              <a:t>					</a:t>
            </a:r>
            <a:r>
              <a:rPr lang="ko-KR" altLang="en-US" sz="800" dirty="0" err="1"/>
              <a:t>case</a:t>
            </a:r>
            <a:r>
              <a:rPr lang="ko-KR" altLang="en-US" sz="800" dirty="0"/>
              <a:t> </a:t>
            </a:r>
            <a:r>
              <a:rPr lang="ko-KR" altLang="en-US" sz="800" dirty="0" err="1"/>
              <a:t>XMLHttpRequest.UNSET</a:t>
            </a:r>
            <a:r>
              <a:rPr lang="ko-KR" altLang="en-US" sz="800" dirty="0"/>
              <a:t>:</a:t>
            </a:r>
          </a:p>
          <a:p>
            <a:r>
              <a:rPr lang="ko-KR" altLang="en-US" sz="800" dirty="0"/>
              <a:t>						</a:t>
            </a:r>
            <a:r>
              <a:rPr lang="ko-KR" altLang="en-US" sz="800" dirty="0" err="1"/>
              <a:t>currentState</a:t>
            </a:r>
            <a:r>
              <a:rPr lang="ko-KR" altLang="en-US" sz="800" dirty="0"/>
              <a:t> += "</a:t>
            </a:r>
            <a:r>
              <a:rPr lang="ko-KR" altLang="en-US" sz="800" dirty="0" err="1"/>
              <a:t>XMLHttpRequest</a:t>
            </a:r>
            <a:r>
              <a:rPr lang="ko-KR" altLang="en-US" sz="800" dirty="0"/>
              <a:t> 객체의 현재 상태는 UNSET 입니다.&lt;</a:t>
            </a:r>
            <a:r>
              <a:rPr lang="ko-KR" altLang="en-US" sz="800" dirty="0" err="1"/>
              <a:t>br</a:t>
            </a:r>
            <a:r>
              <a:rPr lang="ko-KR" altLang="en-US" sz="800" dirty="0"/>
              <a:t>&gt;";</a:t>
            </a:r>
          </a:p>
          <a:p>
            <a:r>
              <a:rPr lang="ko-KR" altLang="en-US" sz="800" dirty="0"/>
              <a:t>						</a:t>
            </a:r>
            <a:r>
              <a:rPr lang="ko-KR" altLang="en-US" sz="800" dirty="0" err="1"/>
              <a:t>break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					</a:t>
            </a:r>
            <a:r>
              <a:rPr lang="ko-KR" altLang="en-US" sz="800" dirty="0" err="1"/>
              <a:t>case</a:t>
            </a:r>
            <a:r>
              <a:rPr lang="ko-KR" altLang="en-US" sz="800" dirty="0"/>
              <a:t> </a:t>
            </a:r>
            <a:r>
              <a:rPr lang="ko-KR" altLang="en-US" sz="800" dirty="0" err="1"/>
              <a:t>XMLHttpRequest.OPENED</a:t>
            </a:r>
            <a:r>
              <a:rPr lang="ko-KR" altLang="en-US" sz="800" dirty="0"/>
              <a:t>:</a:t>
            </a:r>
          </a:p>
          <a:p>
            <a:r>
              <a:rPr lang="ko-KR" altLang="en-US" sz="800" dirty="0"/>
              <a:t>						</a:t>
            </a:r>
            <a:r>
              <a:rPr lang="ko-KR" altLang="en-US" sz="800" dirty="0" err="1"/>
              <a:t>currentState</a:t>
            </a:r>
            <a:r>
              <a:rPr lang="ko-KR" altLang="en-US" sz="800" dirty="0"/>
              <a:t> += "</a:t>
            </a:r>
            <a:r>
              <a:rPr lang="ko-KR" altLang="en-US" sz="800" dirty="0" err="1"/>
              <a:t>XMLHttpRequest</a:t>
            </a:r>
            <a:r>
              <a:rPr lang="ko-KR" altLang="en-US" sz="800" dirty="0"/>
              <a:t> 객체의 현재 상태는 OPENED 입니다.&lt;</a:t>
            </a:r>
            <a:r>
              <a:rPr lang="ko-KR" altLang="en-US" sz="800" dirty="0" err="1"/>
              <a:t>br</a:t>
            </a:r>
            <a:r>
              <a:rPr lang="ko-KR" altLang="en-US" sz="800" dirty="0"/>
              <a:t>&gt;";</a:t>
            </a:r>
          </a:p>
          <a:p>
            <a:r>
              <a:rPr lang="ko-KR" altLang="en-US" sz="800" dirty="0"/>
              <a:t>						</a:t>
            </a:r>
            <a:r>
              <a:rPr lang="ko-KR" altLang="en-US" sz="800" dirty="0" err="1"/>
              <a:t>break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					</a:t>
            </a:r>
            <a:r>
              <a:rPr lang="ko-KR" altLang="en-US" sz="800" dirty="0" err="1"/>
              <a:t>case</a:t>
            </a:r>
            <a:r>
              <a:rPr lang="ko-KR" altLang="en-US" sz="800" dirty="0"/>
              <a:t> </a:t>
            </a:r>
            <a:r>
              <a:rPr lang="ko-KR" altLang="en-US" sz="800" dirty="0" err="1"/>
              <a:t>XMLHttpRequest.HEADERS_RECEIVED</a:t>
            </a:r>
            <a:r>
              <a:rPr lang="ko-KR" altLang="en-US" sz="800" dirty="0"/>
              <a:t>:</a:t>
            </a:r>
          </a:p>
          <a:p>
            <a:r>
              <a:rPr lang="ko-KR" altLang="en-US" sz="800" dirty="0"/>
              <a:t>						</a:t>
            </a:r>
            <a:r>
              <a:rPr lang="ko-KR" altLang="en-US" sz="800" dirty="0" err="1"/>
              <a:t>currentState</a:t>
            </a:r>
            <a:r>
              <a:rPr lang="ko-KR" altLang="en-US" sz="800" dirty="0"/>
              <a:t> += "</a:t>
            </a:r>
            <a:r>
              <a:rPr lang="ko-KR" altLang="en-US" sz="800" dirty="0" err="1"/>
              <a:t>XMLHttpRequest</a:t>
            </a:r>
            <a:r>
              <a:rPr lang="ko-KR" altLang="en-US" sz="800" dirty="0"/>
              <a:t> 객체의 현재 상태는 HEADERS_RECEIVED 입니다.&lt;</a:t>
            </a:r>
            <a:r>
              <a:rPr lang="ko-KR" altLang="en-US" sz="800" dirty="0" err="1"/>
              <a:t>br</a:t>
            </a:r>
            <a:r>
              <a:rPr lang="ko-KR" altLang="en-US" sz="800" dirty="0"/>
              <a:t>&gt;";</a:t>
            </a:r>
          </a:p>
          <a:p>
            <a:r>
              <a:rPr lang="ko-KR" altLang="en-US" sz="800" dirty="0"/>
              <a:t>						</a:t>
            </a:r>
            <a:r>
              <a:rPr lang="ko-KR" altLang="en-US" sz="800" dirty="0" err="1"/>
              <a:t>break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					</a:t>
            </a:r>
            <a:r>
              <a:rPr lang="ko-KR" altLang="en-US" sz="800" dirty="0" err="1"/>
              <a:t>case</a:t>
            </a:r>
            <a:r>
              <a:rPr lang="ko-KR" altLang="en-US" sz="800" dirty="0"/>
              <a:t> </a:t>
            </a:r>
            <a:r>
              <a:rPr lang="ko-KR" altLang="en-US" sz="800" dirty="0" err="1"/>
              <a:t>XMLHttpRequest.LOADING</a:t>
            </a:r>
            <a:r>
              <a:rPr lang="ko-KR" altLang="en-US" sz="800" dirty="0"/>
              <a:t>:</a:t>
            </a:r>
          </a:p>
          <a:p>
            <a:r>
              <a:rPr lang="ko-KR" altLang="en-US" sz="800" dirty="0"/>
              <a:t>						</a:t>
            </a:r>
            <a:r>
              <a:rPr lang="ko-KR" altLang="en-US" sz="800" dirty="0" err="1"/>
              <a:t>currentState</a:t>
            </a:r>
            <a:r>
              <a:rPr lang="ko-KR" altLang="en-US" sz="800" dirty="0"/>
              <a:t> += "</a:t>
            </a:r>
            <a:r>
              <a:rPr lang="ko-KR" altLang="en-US" sz="800" dirty="0" err="1"/>
              <a:t>XMLHttpRequest</a:t>
            </a:r>
            <a:r>
              <a:rPr lang="ko-KR" altLang="en-US" sz="800" dirty="0"/>
              <a:t> 객체의 현재 상태는 LOADING 입니다.&lt;</a:t>
            </a:r>
            <a:r>
              <a:rPr lang="ko-KR" altLang="en-US" sz="800" dirty="0" err="1"/>
              <a:t>br</a:t>
            </a:r>
            <a:r>
              <a:rPr lang="ko-KR" altLang="en-US" sz="800" dirty="0"/>
              <a:t>&gt;";</a:t>
            </a:r>
          </a:p>
          <a:p>
            <a:r>
              <a:rPr lang="ko-KR" altLang="en-US" sz="800" dirty="0"/>
              <a:t>						</a:t>
            </a:r>
            <a:r>
              <a:rPr lang="ko-KR" altLang="en-US" sz="800" dirty="0" err="1"/>
              <a:t>break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					</a:t>
            </a:r>
            <a:r>
              <a:rPr lang="ko-KR" altLang="en-US" sz="800" dirty="0" err="1"/>
              <a:t>case</a:t>
            </a:r>
            <a:r>
              <a:rPr lang="ko-KR" altLang="en-US" sz="800" dirty="0"/>
              <a:t> </a:t>
            </a:r>
            <a:r>
              <a:rPr lang="ko-KR" altLang="en-US" sz="800" dirty="0" err="1"/>
              <a:t>XMLHttpRequest.DONE</a:t>
            </a:r>
            <a:r>
              <a:rPr lang="ko-KR" altLang="en-US" sz="800" dirty="0"/>
              <a:t>:</a:t>
            </a:r>
          </a:p>
          <a:p>
            <a:r>
              <a:rPr lang="ko-KR" altLang="en-US" sz="800" dirty="0"/>
              <a:t>						</a:t>
            </a:r>
            <a:r>
              <a:rPr lang="ko-KR" altLang="en-US" sz="800" dirty="0" err="1"/>
              <a:t>currentState</a:t>
            </a:r>
            <a:r>
              <a:rPr lang="ko-KR" altLang="en-US" sz="800" dirty="0"/>
              <a:t> += "</a:t>
            </a:r>
            <a:r>
              <a:rPr lang="ko-KR" altLang="en-US" sz="800" dirty="0" err="1"/>
              <a:t>XMLHttpRequest</a:t>
            </a:r>
            <a:r>
              <a:rPr lang="ko-KR" altLang="en-US" sz="800" dirty="0"/>
              <a:t> 객체의 현재 상태는 DONE 입니다.&lt;</a:t>
            </a:r>
            <a:r>
              <a:rPr lang="ko-KR" altLang="en-US" sz="800" dirty="0" err="1"/>
              <a:t>br</a:t>
            </a:r>
            <a:r>
              <a:rPr lang="ko-KR" altLang="en-US" sz="800" dirty="0"/>
              <a:t>&gt;";</a:t>
            </a:r>
          </a:p>
          <a:p>
            <a:r>
              <a:rPr lang="ko-KR" altLang="en-US" sz="800" dirty="0"/>
              <a:t>						</a:t>
            </a:r>
            <a:r>
              <a:rPr lang="ko-KR" altLang="en-US" sz="800" dirty="0" err="1"/>
              <a:t>break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				}</a:t>
            </a:r>
          </a:p>
          <a:p>
            <a:r>
              <a:rPr lang="ko-KR" altLang="en-US" sz="800" dirty="0"/>
              <a:t>				</a:t>
            </a:r>
            <a:r>
              <a:rPr lang="ko-KR" altLang="en-US" sz="800" dirty="0" err="1"/>
              <a:t>document.getElementById</a:t>
            </a:r>
            <a:r>
              <a:rPr lang="ko-KR" altLang="en-US" sz="800" dirty="0"/>
              <a:t>("</a:t>
            </a:r>
            <a:r>
              <a:rPr lang="ko-KR" altLang="en-US" sz="800" dirty="0" err="1"/>
              <a:t>status</a:t>
            </a:r>
            <a:r>
              <a:rPr lang="ko-KR" altLang="en-US" sz="800" dirty="0"/>
              <a:t>").</a:t>
            </a:r>
            <a:r>
              <a:rPr lang="ko-KR" altLang="en-US" sz="800" dirty="0" err="1"/>
              <a:t>innerHTML</a:t>
            </a:r>
            <a:r>
              <a:rPr lang="ko-KR" altLang="en-US" sz="800" dirty="0"/>
              <a:t> = </a:t>
            </a:r>
            <a:r>
              <a:rPr lang="ko-KR" altLang="en-US" sz="800" dirty="0" err="1"/>
              <a:t>currentState</a:t>
            </a:r>
            <a:r>
              <a:rPr lang="ko-KR" altLang="en-US" sz="800" dirty="0"/>
              <a:t>;</a:t>
            </a:r>
          </a:p>
          <a:p>
            <a:endParaRPr lang="ko-KR" altLang="en-US" sz="800" dirty="0"/>
          </a:p>
          <a:p>
            <a:r>
              <a:rPr lang="ko-KR" altLang="en-US" sz="800" dirty="0"/>
              <a:t>				</a:t>
            </a:r>
            <a:r>
              <a:rPr lang="ko-KR" altLang="en-US" sz="800" dirty="0" err="1"/>
              <a:t>if</a:t>
            </a:r>
            <a:r>
              <a:rPr lang="ko-KR" altLang="en-US" sz="800" dirty="0"/>
              <a:t> (</a:t>
            </a:r>
            <a:r>
              <a:rPr lang="ko-KR" altLang="en-US" sz="800" dirty="0" err="1"/>
              <a:t>httpRequest.readyState</a:t>
            </a:r>
            <a:r>
              <a:rPr lang="ko-KR" altLang="en-US" sz="800" dirty="0"/>
              <a:t> == </a:t>
            </a:r>
            <a:r>
              <a:rPr lang="ko-KR" altLang="en-US" sz="800" dirty="0" err="1"/>
              <a:t>XMLHttpRequest.DONE</a:t>
            </a:r>
            <a:r>
              <a:rPr lang="ko-KR" altLang="en-US" sz="800" dirty="0"/>
              <a:t> &amp;&amp; </a:t>
            </a:r>
            <a:r>
              <a:rPr lang="ko-KR" altLang="en-US" sz="800" dirty="0" err="1"/>
              <a:t>httpRequest.status</a:t>
            </a:r>
            <a:r>
              <a:rPr lang="ko-KR" altLang="en-US" sz="800" dirty="0"/>
              <a:t> == 200 ) {</a:t>
            </a:r>
          </a:p>
          <a:p>
            <a:r>
              <a:rPr lang="ko-KR" altLang="en-US" sz="800" dirty="0"/>
              <a:t>					</a:t>
            </a:r>
            <a:r>
              <a:rPr lang="ko-KR" altLang="en-US" sz="800" dirty="0" err="1"/>
              <a:t>document.getElementById</a:t>
            </a:r>
            <a:r>
              <a:rPr lang="ko-KR" altLang="en-US" sz="800" dirty="0"/>
              <a:t>("</a:t>
            </a:r>
            <a:r>
              <a:rPr lang="ko-KR" altLang="en-US" sz="800" dirty="0" err="1"/>
              <a:t>text</a:t>
            </a:r>
            <a:r>
              <a:rPr lang="ko-KR" altLang="en-US" sz="800" dirty="0"/>
              <a:t>").</a:t>
            </a:r>
            <a:r>
              <a:rPr lang="ko-KR" altLang="en-US" sz="800" dirty="0" err="1"/>
              <a:t>innerHTML</a:t>
            </a:r>
            <a:r>
              <a:rPr lang="ko-KR" altLang="en-US" sz="800" dirty="0"/>
              <a:t> = </a:t>
            </a:r>
            <a:r>
              <a:rPr lang="ko-KR" altLang="en-US" sz="800" dirty="0" err="1"/>
              <a:t>httpRequest.responseText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				}</a:t>
            </a:r>
          </a:p>
          <a:p>
            <a:r>
              <a:rPr lang="ko-KR" altLang="en-US" sz="800" dirty="0"/>
              <a:t>			};</a:t>
            </a:r>
          </a:p>
          <a:p>
            <a:r>
              <a:rPr lang="ko-KR" altLang="en-US" sz="800" dirty="0"/>
              <a:t>			</a:t>
            </a:r>
            <a:r>
              <a:rPr lang="ko-KR" altLang="en-US" sz="800" dirty="0" err="1"/>
              <a:t>httpRequest.open</a:t>
            </a:r>
            <a:r>
              <a:rPr lang="ko-KR" altLang="en-US" sz="800" dirty="0"/>
              <a:t>("GET", "/</a:t>
            </a:r>
            <a:r>
              <a:rPr lang="ko-KR" altLang="en-US" sz="800" dirty="0" err="1"/>
              <a:t>examples</a:t>
            </a:r>
            <a:r>
              <a:rPr lang="ko-KR" altLang="en-US" sz="800" dirty="0"/>
              <a:t>/</a:t>
            </a:r>
            <a:r>
              <a:rPr lang="ko-KR" altLang="en-US" sz="800" dirty="0" err="1"/>
              <a:t>media</a:t>
            </a:r>
            <a:r>
              <a:rPr lang="ko-KR" altLang="en-US" sz="800" dirty="0"/>
              <a:t>/</a:t>
            </a:r>
            <a:r>
              <a:rPr lang="ko-KR" altLang="en-US" sz="800" dirty="0" err="1"/>
              <a:t>ajax_intro_data.txt</a:t>
            </a:r>
            <a:r>
              <a:rPr lang="ko-KR" altLang="en-US" sz="800" dirty="0"/>
              <a:t>", </a:t>
            </a:r>
            <a:r>
              <a:rPr lang="ko-KR" altLang="en-US" sz="800" dirty="0" err="1"/>
              <a:t>true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			</a:t>
            </a:r>
            <a:r>
              <a:rPr lang="ko-KR" altLang="en-US" sz="800" dirty="0" err="1"/>
              <a:t>httpRequest.send</a:t>
            </a:r>
            <a:r>
              <a:rPr lang="ko-KR" altLang="en-US" sz="800" dirty="0"/>
              <a:t>();</a:t>
            </a:r>
          </a:p>
          <a:p>
            <a:r>
              <a:rPr lang="ko-KR" altLang="en-US" sz="800" dirty="0"/>
              <a:t>		}&lt;/</a:t>
            </a:r>
            <a:r>
              <a:rPr lang="ko-KR" altLang="en-US" sz="800" dirty="0" err="1"/>
              <a:t>script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&lt;/</a:t>
            </a:r>
            <a:r>
              <a:rPr lang="ko-KR" altLang="en-US" sz="800" dirty="0" err="1"/>
              <a:t>head</a:t>
            </a:r>
            <a:r>
              <a:rPr lang="ko-KR" altLang="en-US" sz="800" dirty="0"/>
              <a:t>&gt;</a:t>
            </a:r>
          </a:p>
          <a:p>
            <a:endParaRPr lang="ko-KR" altLang="en-US" sz="800" dirty="0"/>
          </a:p>
          <a:p>
            <a:r>
              <a:rPr lang="ko-KR" altLang="en-US" sz="800" dirty="0"/>
              <a:t>&lt;</a:t>
            </a:r>
            <a:r>
              <a:rPr lang="ko-KR" altLang="en-US" sz="800" dirty="0" err="1"/>
              <a:t>body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	&lt;h1&gt;</a:t>
            </a:r>
            <a:r>
              <a:rPr lang="ko-KR" altLang="en-US" sz="800" dirty="0" err="1"/>
              <a:t>onreadystatechange</a:t>
            </a:r>
            <a:r>
              <a:rPr lang="ko-KR" altLang="en-US" sz="800" dirty="0"/>
              <a:t> 속성&lt;/h1&gt;</a:t>
            </a:r>
          </a:p>
          <a:p>
            <a:r>
              <a:rPr lang="ko-KR" altLang="en-US" sz="800" dirty="0"/>
              <a:t>	&lt;</a:t>
            </a:r>
            <a:r>
              <a:rPr lang="ko-KR" altLang="en-US" sz="800" dirty="0" err="1"/>
              <a:t>button</a:t>
            </a:r>
            <a:r>
              <a:rPr lang="ko-KR" altLang="en-US" sz="800" dirty="0"/>
              <a:t> </a:t>
            </a:r>
            <a:r>
              <a:rPr lang="ko-KR" altLang="en-US" sz="800" dirty="0" err="1"/>
              <a:t>type</a:t>
            </a:r>
            <a:r>
              <a:rPr lang="ko-KR" altLang="en-US" sz="800" dirty="0"/>
              <a:t>="</a:t>
            </a:r>
            <a:r>
              <a:rPr lang="ko-KR" altLang="en-US" sz="800" dirty="0" err="1"/>
              <a:t>button</a:t>
            </a:r>
            <a:r>
              <a:rPr lang="ko-KR" altLang="en-US" sz="800" dirty="0"/>
              <a:t>" </a:t>
            </a:r>
            <a:r>
              <a:rPr lang="ko-KR" altLang="en-US" sz="800" dirty="0" err="1"/>
              <a:t>onclick</a:t>
            </a:r>
            <a:r>
              <a:rPr lang="ko-KR" altLang="en-US" sz="800" dirty="0"/>
              <a:t>="</a:t>
            </a:r>
            <a:r>
              <a:rPr lang="ko-KR" altLang="en-US" sz="800" dirty="0" err="1"/>
              <a:t>sendRequest</a:t>
            </a:r>
            <a:r>
              <a:rPr lang="ko-KR" altLang="en-US" sz="800" dirty="0"/>
              <a:t>()"&gt;</a:t>
            </a:r>
            <a:r>
              <a:rPr lang="ko-KR" altLang="en-US" sz="800" dirty="0" err="1"/>
              <a:t>Ajax</a:t>
            </a:r>
            <a:r>
              <a:rPr lang="ko-KR" altLang="en-US" sz="800" dirty="0"/>
              <a:t> 요청 보내기!&lt;/</a:t>
            </a:r>
            <a:r>
              <a:rPr lang="ko-KR" altLang="en-US" sz="800" dirty="0" err="1"/>
              <a:t>button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	&lt;</a:t>
            </a:r>
            <a:r>
              <a:rPr lang="ko-KR" altLang="en-US" sz="800" dirty="0" err="1"/>
              <a:t>p</a:t>
            </a:r>
            <a:r>
              <a:rPr lang="ko-KR" altLang="en-US" sz="800" dirty="0"/>
              <a:t> </a:t>
            </a:r>
            <a:r>
              <a:rPr lang="ko-KR" altLang="en-US" sz="800" dirty="0" err="1"/>
              <a:t>id</a:t>
            </a:r>
            <a:r>
              <a:rPr lang="ko-KR" altLang="en-US" sz="800" dirty="0"/>
              <a:t>="</a:t>
            </a:r>
            <a:r>
              <a:rPr lang="ko-KR" altLang="en-US" sz="800" dirty="0" err="1"/>
              <a:t>status</a:t>
            </a:r>
            <a:r>
              <a:rPr lang="ko-KR" altLang="en-US" sz="800" dirty="0"/>
              <a:t>"&gt;&lt;/</a:t>
            </a:r>
            <a:r>
              <a:rPr lang="ko-KR" altLang="en-US" sz="800" dirty="0" err="1"/>
              <a:t>p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	&lt;</a:t>
            </a:r>
            <a:r>
              <a:rPr lang="ko-KR" altLang="en-US" sz="800" dirty="0" err="1"/>
              <a:t>p</a:t>
            </a:r>
            <a:r>
              <a:rPr lang="ko-KR" altLang="en-US" sz="800" dirty="0"/>
              <a:t> </a:t>
            </a:r>
            <a:r>
              <a:rPr lang="ko-KR" altLang="en-US" sz="800" dirty="0" err="1"/>
              <a:t>id</a:t>
            </a:r>
            <a:r>
              <a:rPr lang="ko-KR" altLang="en-US" sz="800" dirty="0"/>
              <a:t>="</a:t>
            </a:r>
            <a:r>
              <a:rPr lang="ko-KR" altLang="en-US" sz="800" dirty="0" err="1"/>
              <a:t>text</a:t>
            </a:r>
            <a:r>
              <a:rPr lang="ko-KR" altLang="en-US" sz="800" dirty="0"/>
              <a:t>"&gt;&lt;/</a:t>
            </a:r>
            <a:r>
              <a:rPr lang="ko-KR" altLang="en-US" sz="800" dirty="0" err="1"/>
              <a:t>p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&lt;/</a:t>
            </a:r>
            <a:r>
              <a:rPr lang="ko-KR" altLang="en-US" sz="800" dirty="0" err="1"/>
              <a:t>body</a:t>
            </a:r>
            <a:r>
              <a:rPr lang="ko-KR" altLang="en-US" sz="800" dirty="0"/>
              <a:t>&gt;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1F827A2-8969-44C4-B9E8-B0C3574A15EB}"/>
              </a:ext>
            </a:extLst>
          </p:cNvPr>
          <p:cNvSpPr/>
          <p:nvPr/>
        </p:nvSpPr>
        <p:spPr>
          <a:xfrm>
            <a:off x="5658678" y="1698798"/>
            <a:ext cx="622852" cy="29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2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5353C4-BB8C-4D5F-8485-4C6D677B911C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HTTP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요청 헤더 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3C0D4-7C26-43F0-A86C-83D4A89E7F8B}"/>
              </a:ext>
            </a:extLst>
          </p:cNvPr>
          <p:cNvSpPr txBox="1"/>
          <p:nvPr/>
        </p:nvSpPr>
        <p:spPr>
          <a:xfrm>
            <a:off x="0" y="66981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HTTP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헤더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클라이언트와 서버 사이에 이루어지는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요청과 응답은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헤더를 사용하여 수행됩니다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헤더는 클라이언트와 서버가 서로에게 전달해야 할 다양한 종류의 데이터를 포함할 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4AD58-FAC8-4139-B7FF-900BE616B1BB}"/>
              </a:ext>
            </a:extLst>
          </p:cNvPr>
          <p:cNvSpPr txBox="1"/>
          <p:nvPr/>
        </p:nvSpPr>
        <p:spPr>
          <a:xfrm>
            <a:off x="0" y="161661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 헤더는 원래 웹 브라우저가 자동으로 설정해서 보내므로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사용자가 직접 설정할 수 없었습니다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를 사용하여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요청 헤더를 직접 설정할 수도 있고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HTTP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응답 헤더의 내용을 직접 확인할 수도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B6913-5E2F-4C8D-BE0D-819DE5ACB7F5}"/>
              </a:ext>
            </a:extLst>
          </p:cNvPr>
          <p:cNvSpPr txBox="1"/>
          <p:nvPr/>
        </p:nvSpPr>
        <p:spPr>
          <a:xfrm>
            <a:off x="-1" y="2286429"/>
            <a:ext cx="1219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HTTP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요청 헤더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 요청을 보내기 전에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setRequestHeader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 사용하여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 헤더를 작성할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setRequestHeader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메소드는 다음과 같은 문법으로 설정합니다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XMLHttpRequest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인스턴스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Nanum Gothic Coding"/>
              </a:rPr>
              <a:t>setRequestHeader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헤더이름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헤더값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EFB68-9C6C-4B21-8C32-433645146BC9}"/>
              </a:ext>
            </a:extLst>
          </p:cNvPr>
          <p:cNvSpPr txBox="1"/>
          <p:nvPr/>
        </p:nvSpPr>
        <p:spPr>
          <a:xfrm>
            <a:off x="0" y="4595050"/>
            <a:ext cx="9422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규약에서 사용하는 헤더 이름은 모두 첫 글자가 영문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대문자입니다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30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847C5-0BA9-4129-AA8F-AEEDA8107DD5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HTTP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응답 헤더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 서버로부터 전달받은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응답 헤더 내용을 다음 메소드를 이용하여 확인할 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getAllResponseHeaders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 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응답 헤더의 모든 헤더를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문자열로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반환합니다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getResponseHeader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 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응답 헤더 중 인수로 전달받은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 이름과 일치하는 헤더의 값을 문자열로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반환합니다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E2E5B-6E1C-482B-B7C5-C3AAD0A9FAD6}"/>
              </a:ext>
            </a:extLst>
          </p:cNvPr>
          <p:cNvSpPr txBox="1"/>
          <p:nvPr/>
        </p:nvSpPr>
        <p:spPr>
          <a:xfrm>
            <a:off x="1" y="1775289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Ajax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요청 취소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서버로 보낸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요청에 대한 응답이 도착하기 전에 해당 요청을 취소해야 할 때는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abort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 사용하면 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A381C-8A96-4E3B-B42D-4ED8F98F9F17}"/>
              </a:ext>
            </a:extLst>
          </p:cNvPr>
          <p:cNvSpPr txBox="1"/>
          <p:nvPr/>
        </p:nvSpPr>
        <p:spPr>
          <a:xfrm>
            <a:off x="-26506" y="2617451"/>
            <a:ext cx="6122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문서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타입별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 응답 처리 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39C30-EFE6-442D-88BA-AACBF4944979}"/>
              </a:ext>
            </a:extLst>
          </p:cNvPr>
          <p:cNvSpPr txBox="1"/>
          <p:nvPr/>
        </p:nvSpPr>
        <p:spPr>
          <a:xfrm>
            <a:off x="-26506" y="3227769"/>
            <a:ext cx="10813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서버로부터의 응답 데이터 확인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 서버로부터 전달받은 데이터를 다음 프로퍼티를 이용하여 확인할 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responseText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responseXML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B41050-68D9-4599-82DD-7321B08150F8}"/>
              </a:ext>
            </a:extLst>
          </p:cNvPr>
          <p:cNvSpPr txBox="1"/>
          <p:nvPr/>
        </p:nvSpPr>
        <p:spPr>
          <a:xfrm>
            <a:off x="-39758" y="4899485"/>
            <a:ext cx="122317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텍스트 파일의 응답 처리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서버로부터 텍스트 파일을 응답으로 받은 경우에는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responseText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프로퍼티를 사용하여 받은 데이터를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문자열로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반환한 후 사용할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D4C81D-887D-4280-B409-BFD7BBF5BCDD}"/>
              </a:ext>
            </a:extLst>
          </p:cNvPr>
          <p:cNvSpPr txBox="1"/>
          <p:nvPr/>
        </p:nvSpPr>
        <p:spPr>
          <a:xfrm>
            <a:off x="0" y="6036654"/>
            <a:ext cx="11847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responseXML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프로퍼티</a:t>
            </a:r>
          </a:p>
          <a:p>
            <a:pPr algn="l" latinLnBrk="1"/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responseXML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프로퍼티는 서버에 요청하여 응답으로 받은 데이터를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XML DOM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객체로 반환합니다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369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17DE8D-D472-476E-B8A5-01AF83D26374}"/>
              </a:ext>
            </a:extLst>
          </p:cNvPr>
          <p:cNvSpPr txBox="1"/>
          <p:nvPr/>
        </p:nvSpPr>
        <p:spPr>
          <a:xfrm>
            <a:off x="0" y="145774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Ajax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?</a:t>
            </a:r>
          </a:p>
          <a:p>
            <a:pPr algn="l"/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Asynchronous JavaScript and XML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약자입니다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빠르게 동작하는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동적인 웹 페이지를 만들기 위한 개발 기법의 하나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  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추가 동적인 웹 페이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지를 만든다는 것은 서버 </a:t>
            </a:r>
            <a:r>
              <a:rPr lang="ko-KR" altLang="en-US" dirty="0" err="1">
                <a:solidFill>
                  <a:srgbClr val="575757"/>
                </a:solidFill>
                <a:latin typeface="notokr"/>
              </a:rPr>
              <a:t>백엔드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 쪽에서 만든다고 표현하기 보단 클라이언트 쪽에서 만든다고 말할 수 있습니다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그 이유는 </a:t>
            </a:r>
            <a:r>
              <a:rPr lang="ko-KR" altLang="en-US" dirty="0" err="1">
                <a:solidFill>
                  <a:srgbClr val="575757"/>
                </a:solidFill>
                <a:latin typeface="notokr"/>
              </a:rPr>
              <a:t>풀링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 방식을 사용하기 때문입니다 </a:t>
            </a:r>
            <a:r>
              <a:rPr lang="ko-KR" altLang="en-US" dirty="0" err="1">
                <a:solidFill>
                  <a:srgbClr val="575757"/>
                </a:solidFill>
                <a:latin typeface="notokr"/>
              </a:rPr>
              <a:t>뒷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 페이지에 </a:t>
            </a:r>
            <a:r>
              <a:rPr lang="ko-KR" altLang="en-US" dirty="0" err="1">
                <a:solidFill>
                  <a:srgbClr val="575757"/>
                </a:solidFill>
                <a:latin typeface="notokr"/>
              </a:rPr>
              <a:t>풀링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 방식에 대한 설명이 나오니 참고하시길 바랍니다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웹 페이지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전체를 다시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로딩하지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않고도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페이지의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일부분만을 갱신할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즉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이용하면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 백그라운드 영역에서 서버와 통신하여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그 결과를 웹 페이지의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일부분에만 표시할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서버와는 다음과 같은 다양한 형태의 데이터를 주고받을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JSON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XML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HTML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텍스트 파일 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1A228-9179-45AC-B07C-893EC282FA57}"/>
              </a:ext>
            </a:extLst>
          </p:cNvPr>
          <p:cNvSpPr txBox="1"/>
          <p:nvPr/>
        </p:nvSpPr>
        <p:spPr>
          <a:xfrm>
            <a:off x="0" y="4549676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Ajax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의 장점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이용하면 다음과 같은 장점이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페이지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전체를 다시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로딩하지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않고도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웹 페이지의 일부분만을 갱신할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페이지가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로드된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후에 서버로 데이터 요청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보낼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페이지가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로드된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후에 서버로부터 데이터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 받을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4. 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백그라운드 영역에서 서버로 데이터를 보낼 수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84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7A8DF1-90E6-4F62-A3C8-F26E6FD02541}"/>
              </a:ext>
            </a:extLst>
          </p:cNvPr>
          <p:cNvSpPr txBox="1"/>
          <p:nvPr/>
        </p:nvSpPr>
        <p:spPr>
          <a:xfrm>
            <a:off x="0" y="179627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Ajax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의 한계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이용하면 여러 장점을 가지지만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로도 다음과 같은 일들은 처리할 수 없습니다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클라이언트가 서버에 데이터를 요청하는 클라이언트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풀링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방식을 사용하므로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서버 푸시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방식의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실시간 서비스는 만들 수 없습니다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바이너리 데이터를 보내거나 받을 수 없습니다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Ajax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스크립트가 포함된 서버가 아닌 다른 서버로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요청을 보낼 수는 없습니다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4. 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클라이언트의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PC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요청을 보낼 수는 없습니다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B4691-0F0F-43EB-AF4A-1438301126F5}"/>
              </a:ext>
            </a:extLst>
          </p:cNvPr>
          <p:cNvSpPr txBox="1"/>
          <p:nvPr/>
        </p:nvSpPr>
        <p:spPr>
          <a:xfrm>
            <a:off x="-26504" y="2764802"/>
            <a:ext cx="12218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클라이언트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풀링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(client pooling)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방식이란 사용자가 직접 원하는 정보를 서버에게 요청하여 얻는 방식을 의미합니다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이에 반해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서버 푸시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(server push)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방식이란 사용자가 요청하지 않아도 서버가 알아서 자동으로 특정 정보를 제공하는 것을 의미합니다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요즘 많이들 사용하는 스마트 폰에서 각종 앱이 보내는 푸시 알림이 서버 푸시 방식의 대표적인 예입니다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F487B-C8A9-4235-9DEF-047AFC25C96B}"/>
              </a:ext>
            </a:extLst>
          </p:cNvPr>
          <p:cNvSpPr txBox="1"/>
          <p:nvPr/>
        </p:nvSpPr>
        <p:spPr>
          <a:xfrm>
            <a:off x="0" y="3971905"/>
            <a:ext cx="122052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Ajax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프레임워크</a:t>
            </a: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를 이용하여 개발을 손쉽게 할 수 있도록 미리 여러 가지 기능을 포함해 놓은 개발 환경을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Ajax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프레임워크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라고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프레임워크 중에서도 가장 많이 사용되는 프레임워크는 다음과 같습니다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Prototype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script.aculo.us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dojo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jQuery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이외에도 수많은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프레임워크가 널리 사용되고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4508DD-991E-4832-8919-EEBE99A5FCDE}"/>
              </a:ext>
            </a:extLst>
          </p:cNvPr>
          <p:cNvSpPr/>
          <p:nvPr/>
        </p:nvSpPr>
        <p:spPr>
          <a:xfrm>
            <a:off x="8468139" y="1696278"/>
            <a:ext cx="3631096" cy="10617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ko-KR" altLang="en-US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kr"/>
              </a:rPr>
              <a:t>바이너리 파일은 데이터의 저장과 처리를 목적으로 </a:t>
            </a:r>
            <a:r>
              <a:rPr lang="en-US" altLang="ko-K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kr"/>
              </a:rPr>
              <a:t>0</a:t>
            </a:r>
            <a:r>
              <a:rPr lang="ko-KR" altLang="en-US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kr"/>
              </a:rPr>
              <a:t>과 </a:t>
            </a:r>
            <a:r>
              <a:rPr lang="en-US" altLang="ko-K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kr"/>
              </a:rPr>
              <a:t>1</a:t>
            </a:r>
            <a:r>
              <a:rPr lang="ko-KR" altLang="en-US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kr"/>
              </a:rPr>
              <a:t>의 이진 형식으로 </a:t>
            </a:r>
            <a:r>
              <a:rPr lang="ko-KR" altLang="en-US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kr"/>
              </a:rPr>
              <a:t>인코딩된</a:t>
            </a:r>
            <a:r>
              <a:rPr lang="ko-KR" altLang="en-US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kr"/>
              </a:rPr>
              <a:t> 파일을 가리킵니다</a:t>
            </a:r>
            <a:r>
              <a:rPr lang="en-US" altLang="ko-K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kr"/>
              </a:rPr>
              <a:t>프로그램이 이 파일의 데이터를 읽거나 쓸 때는 데이터의 어떠한 변환도 일어나지 않습니다</a:t>
            </a:r>
            <a:r>
              <a:rPr lang="en-US" altLang="ko-K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kr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55E98E-3F37-4F27-AFD6-ECE96DBCFEDF}"/>
              </a:ext>
            </a:extLst>
          </p:cNvPr>
          <p:cNvCxnSpPr/>
          <p:nvPr/>
        </p:nvCxnSpPr>
        <p:spPr>
          <a:xfrm>
            <a:off x="2107096" y="1881809"/>
            <a:ext cx="6255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7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33E9C9-F2EA-453E-9760-E5BC50625CED}"/>
              </a:ext>
            </a:extLst>
          </p:cNvPr>
          <p:cNvSpPr txBox="1"/>
          <p:nvPr/>
        </p:nvSpPr>
        <p:spPr>
          <a:xfrm>
            <a:off x="0" y="646331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Ajax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구성 요소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기존에 사용되던 여러 기술을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함께 사용하여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페이지의 일부분만을 갱신할 수 있도록 해주는 개발 기법입니다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사용하는 기존 기술은 다음과 같습니다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페이지의 표현을 위한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CSS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데이터에 접근하거나 화면 구성을 동적으로 조작하기 위해 사용되는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DOM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모델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xml,html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 )</a:t>
            </a:r>
            <a:endParaRPr lang="ko-KR" altLang="en-US" b="0" i="0" dirty="0">
              <a:solidFill>
                <a:srgbClr val="FF0000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데이터의 교환을 위한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서버와의 비동기식 통신을 위한 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위에서 언급한 모든 기술을 결합하여 사용자의 작업 흐름을 제어하는 데 사용되는 자바스크립트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67216-FCFB-46D3-BBE9-FAC19AAFC15C}"/>
              </a:ext>
            </a:extLst>
          </p:cNvPr>
          <p:cNvSpPr txBox="1"/>
          <p:nvPr/>
        </p:nvSpPr>
        <p:spPr>
          <a:xfrm>
            <a:off x="0" y="0"/>
            <a:ext cx="6122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Ajax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동작 원리 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0D0D1-3701-4F45-A0BB-DFD4D648F104}"/>
              </a:ext>
            </a:extLst>
          </p:cNvPr>
          <p:cNvSpPr txBox="1"/>
          <p:nvPr/>
        </p:nvSpPr>
        <p:spPr>
          <a:xfrm>
            <a:off x="-33130" y="3429000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FF0000"/>
                </a:solidFill>
                <a:effectLst/>
                <a:latin typeface="notokr"/>
              </a:rPr>
              <a:t>XMLHttpRequest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객체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현재 대부분의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주요 웹 브라우저는 서버에 데이터를 요청하기 위한 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객체를 내장하고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객체는 서버로부터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데이터를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전송받아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처리하는 데 사용됩니다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객체를 사용하면 웹 페이지가 전부 로딩된 후에도 서버에 데이터를 요청하거나 서버로부터 데이터를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전송받을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즉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웹 페이지 전체를 다시 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로딩하지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않고 일부분만을 갱신할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수 있게 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49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ML DOM">
            <a:extLst>
              <a:ext uri="{FF2B5EF4-FFF2-40B4-BE49-F238E27FC236}">
                <a16:creationId xmlns:a16="http://schemas.microsoft.com/office/drawing/2014/main" id="{09C33077-65BD-46DD-9FF3-BDCAFC11A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1999" cy="316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93820-C239-4EA3-9760-21CA27445620}"/>
              </a:ext>
            </a:extLst>
          </p:cNvPr>
          <p:cNvSpPr txBox="1"/>
          <p:nvPr/>
        </p:nvSpPr>
        <p:spPr>
          <a:xfrm>
            <a:off x="0" y="0"/>
            <a:ext cx="12192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otokr"/>
              </a:rPr>
              <a:t>문서 객체 모델(DOM)이란?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문서 객체 모델(DOM,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Document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Object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Model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notokr"/>
              </a:rPr>
              <a:t>은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notokr"/>
              </a:rPr>
              <a:t>XML이나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notokr"/>
              </a:rPr>
              <a:t> HTML 문서에 접근하기 위한 일종의 인터페이스입니다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.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이 객체 모델은 문서 내의 모든 요소를 정의하고, 각각의 요소에 접근하는 방법을 제공합니다.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 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이러한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DOM은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notokr"/>
              </a:rPr>
              <a:t>W3C의 표준 객체 모델이며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, 다음과 같이 계층 구조로 표현됩니다.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 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5EDDC-5DC4-4471-ABC0-13A8868963AA}"/>
              </a:ext>
            </a:extLst>
          </p:cNvPr>
          <p:cNvSpPr txBox="1"/>
          <p:nvPr/>
        </p:nvSpPr>
        <p:spPr>
          <a:xfrm>
            <a:off x="278296" y="1622524"/>
            <a:ext cx="12245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HTML DOM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DOM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문서를 조작하고 접근하는 표준화된 방법을 정의합니다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모든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DOM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통해 접근할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       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B5B5958-5E8A-4A22-86CF-22681375D9D2}"/>
              </a:ext>
            </a:extLst>
          </p:cNvPr>
          <p:cNvSpPr/>
          <p:nvPr/>
        </p:nvSpPr>
        <p:spPr>
          <a:xfrm>
            <a:off x="4439478" y="2684503"/>
            <a:ext cx="1219200" cy="634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5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517EA-7A7F-4E1D-8CD4-4D94F3146CA9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XML DOM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 DOM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문서에 접근하여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그 문서를 다루는 표준화된 방법을 정의합니다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모든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 DOM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통해 접근할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 DOM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 대한 더 자세한 사항은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 DOM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수업에서 확인할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pic>
        <p:nvPicPr>
          <p:cNvPr id="2050" name="Picture 2" descr="HTML DOM Tree">
            <a:extLst>
              <a:ext uri="{FF2B5EF4-FFF2-40B4-BE49-F238E27FC236}">
                <a16:creationId xmlns:a16="http://schemas.microsoft.com/office/drawing/2014/main" id="{4DE1D96C-3106-410A-9B46-5C58907EC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57549"/>
            <a:ext cx="12191999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028150A-359B-4437-9BAC-4F71D93967FC}"/>
              </a:ext>
            </a:extLst>
          </p:cNvPr>
          <p:cNvSpPr/>
          <p:nvPr/>
        </p:nvSpPr>
        <p:spPr>
          <a:xfrm>
            <a:off x="5181600" y="1775791"/>
            <a:ext cx="1298713" cy="808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7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jax application">
            <a:extLst>
              <a:ext uri="{FF2B5EF4-FFF2-40B4-BE49-F238E27FC236}">
                <a16:creationId xmlns:a16="http://schemas.microsoft.com/office/drawing/2014/main" id="{16857B3A-9019-4A6F-9F33-1313FD5A5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830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other application">
            <a:extLst>
              <a:ext uri="{FF2B5EF4-FFF2-40B4-BE49-F238E27FC236}">
                <a16:creationId xmlns:a16="http://schemas.microsoft.com/office/drawing/2014/main" id="{30919950-0038-446D-9A36-4B96EDAB7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"/>
            <a:ext cx="609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5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DF4181-9280-4EF2-8CFA-D0A7D279F5B3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Ajax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동작 원리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동작은 위에서 언급한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구성 요소들을 사용하여 이루어집니다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웹 응용 프로그램은 자바스크립트 코드를 통해 웹 서버와 통신을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하게 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사용자의 동작에는 영향을 주지 않으면서도 백그라운드에서 지속해서 서버와 통신할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 그림은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이용한 웹 응용 프로그램과 기존의 웹 응용 프로그램의 동작 원리를 간략히 보여주고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8A662-F786-4EF5-8918-2181F1735A10}"/>
              </a:ext>
            </a:extLst>
          </p:cNvPr>
          <p:cNvSpPr txBox="1"/>
          <p:nvPr/>
        </p:nvSpPr>
        <p:spPr>
          <a:xfrm>
            <a:off x="0" y="2895463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왼쪽 그림의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이용한 웹 응용 프로그램의 동작 원리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다음과 같은 순서로 진행됩니다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①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사용자에 의한 요청 이벤트가 발생합니다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②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 이벤트가 발생하면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핸들러에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의해 자바스크립트가 호출됩니다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③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자바스크립트는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객체를 사용하여 서버로 요청을 보냅니다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 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웹 브라우저는 요청을 보내고 나서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서버의 응답을 기다릴 필요 없이 다른 작업을 처리할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④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서버는 전달받은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객체를 가지고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요청을 처리합니다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⑤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 ⑥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서버는 처리한 결과를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HTML, XML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형태의 데이터로 웹 브라우저에 전달합니다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 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전달되는 응답은 새로운 페이지를 전부 보내는 것이 아니라 필요한 데이터만을 전달합니다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⑦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서버로부터 전달받은 데이터를 가지고 웹 페이지의 일부분만을 갱신하는 자바스크립트를 호출합니다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⑧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결과적으로 웹 페이지의 일부분만이 다시 로딩되어 표시됩니다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69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4066</Words>
  <Application>Microsoft Office PowerPoint</Application>
  <PresentationFormat>와이드스크린</PresentationFormat>
  <Paragraphs>462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Arial Unicode MS</vt:lpstr>
      <vt:lpstr>D2Coding</vt:lpstr>
      <vt:lpstr>Nanum Gothic Coding</vt:lpstr>
      <vt:lpstr>Noto Sans Korean</vt:lpstr>
      <vt:lpstr>notokr</vt:lpstr>
      <vt:lpstr>맑은 고딕</vt:lpstr>
      <vt:lpstr>Arial</vt:lpstr>
      <vt:lpstr>Office 테마</vt:lpstr>
      <vt:lpstr>Ajax 정리하기  2020-09-16  김경호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정리하기</dc:title>
  <dc:creator>TJ</dc:creator>
  <cp:lastModifiedBy>TJ</cp:lastModifiedBy>
  <cp:revision>13</cp:revision>
  <dcterms:created xsi:type="dcterms:W3CDTF">2020-09-16T00:59:33Z</dcterms:created>
  <dcterms:modified xsi:type="dcterms:W3CDTF">2020-09-16T02:58:32Z</dcterms:modified>
</cp:coreProperties>
</file>