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E6D6-24EB-4D3A-9B20-76F3BBD630B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C7A7D-FA64-4951-B402-984DAC7E8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C7A7D-FA64-4951-B402-984DAC7E8E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2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9C785-EE63-4072-A641-1C34DBC9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2E750D-F211-43B9-B01D-971F6EAB9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B5ED4-6E66-4DEC-827C-310437A9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EAA08-FF17-4B76-BE5A-595D7406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66FB6-33A4-42B9-8F2D-3CD15EC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1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CB06E-45C9-4788-8AD5-4D5F7BAB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EF338-799D-4384-8BAD-1952FF9B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F573F-5617-451B-AD1D-6315CC8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286E6-C2BC-4C4E-9F5B-0E4595EF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31E8-B4E6-410E-B4E4-4ED6B73C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1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51634-3063-4E53-AFA7-D904D6D46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77A2D-355F-47A7-B9FF-4FB87565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47B72-FC5A-42B1-958B-35C9F518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F4EDC-DE7A-45EE-9D34-CF4A866A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5ED9C-5EDF-4440-AAC2-63A99BB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A05D-60BA-4EE7-821C-80200700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E09B9-A6BE-4260-8067-4B867B17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7BEE-0F11-4BC3-ABB3-60A33993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C12B7-12F0-48F7-911B-74F60E17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223C9-071B-48F6-AD4C-C58F3A9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5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5FF4D-949B-47AF-82E3-FAED593E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ADCB9-AFB8-4C1D-A625-E9DA8DC8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197E9-E685-46D4-82ED-C091E706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85047-6979-4A2C-A740-7EC97C5E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357E3-A85B-4956-98A8-677AED3B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80BB1-3F3A-482D-A77B-A9167B72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86EBA-4C47-4CEC-AFDA-58993CB0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19D49-2D9C-47A8-A741-49AF47F3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CE61F-C63C-4752-88C6-F35C76E1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9786A-F291-4658-B224-0123D9BA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8F33B-CF14-491E-8BAE-E98215ED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ED19-C56D-4F4C-BE27-EBFBD4A7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71A78-A2C0-447B-9EE9-2C017F21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312BC-5540-4E3D-8FC0-E96D2BF3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A549B3-DEAC-4AFA-B8EC-9C0C0542A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E1CC6-85BE-4A1A-B363-300BBA02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271842-FA5D-465E-A64A-56D8A35B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95DED-BE98-45D0-BE88-A7A5A68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C46FF6-B4EF-42D3-8389-668D9178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9C65-2D3D-4372-BCDA-C87A4CEF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9A734-CDA0-4382-B672-B86FB7B8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53A66-E7B6-4211-AA94-EA6EEA3C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F898D-E5FA-4CB9-9332-9824F1D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1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70283C-7A18-4CD7-A017-16FC10F5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B5BC1D-9EA7-4472-98F0-0F15C6C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90679-6BF1-4D81-97CC-EB9B2D1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FF24-6642-45EF-A89F-ED97A95E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F7A27-26C4-4C0F-AC14-F5CAC907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298FF-6771-4B08-87D5-312200D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723E2D-D904-4367-8613-24F0F35A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2A895-7213-4D37-9CB8-D84B0A71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32889-2BFA-4EAC-8DB2-A90968E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2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8222-E62D-4D62-B0C7-E4706AFB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9CBDED-1702-438E-960B-65027AF1A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E0C5F-4CCC-4AE7-86B6-862CCFAB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2BB9E-46C0-4E28-A94B-E6F4D5CF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5E9FA-6546-4B84-B191-9AE13A92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B0677-FD34-4EF3-ACC6-75534DBC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8DEB1D-F1CC-4DA5-AC77-7DA719AE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BC550-0705-4CB6-A816-5E4D3E59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0D523-5D53-4095-8919-7202E44EE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C61B-B04D-4258-98F0-A4DB0BC9A9C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0D4F0-3418-4855-A4F7-7D84FE28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B6C6D-9EAE-496A-8DDE-0B0E45451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533E-77B3-4411-A18F-50193651F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8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6F33B-B642-4D07-8A50-1DA87E2D6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notokr"/>
              </a:rPr>
              <a:t>  2020-09-18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93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156876-2E14-48F0-9F48-06E4D02CF24C}"/>
              </a:ext>
            </a:extLst>
          </p:cNvPr>
          <p:cNvSpPr txBox="1"/>
          <p:nvPr/>
        </p:nvSpPr>
        <p:spPr>
          <a:xfrm>
            <a:off x="0" y="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정수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(integer)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정수는 부호를 가지는 소수 부분이 없는 수를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488F-74B8-453A-ADBA-F0A80034F6FC}"/>
              </a:ext>
            </a:extLst>
          </p:cNvPr>
          <p:cNvSpPr txBox="1"/>
          <p:nvPr/>
        </p:nvSpPr>
        <p:spPr>
          <a:xfrm>
            <a:off x="0" y="2031325"/>
            <a:ext cx="6122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실수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(fraction)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실수는 소수 부분을 가지는 수를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28020-357B-41EE-90D7-425F48D12AA9}"/>
              </a:ext>
            </a:extLst>
          </p:cNvPr>
          <p:cNvSpPr txBox="1"/>
          <p:nvPr/>
        </p:nvSpPr>
        <p:spPr>
          <a:xfrm>
            <a:off x="-26504" y="3785651"/>
            <a:ext cx="6122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(exponent)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매우 큰 수나 매우 작은 수를 표현할 때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표기법을 사용하여 지수로 표현할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"size"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5.8426e+2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3566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E41BD-9550-426B-98DA-0F6D224E250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문자열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5224-2377-4CCF-9A53-DB4035AAD17C}"/>
              </a:ext>
            </a:extLst>
          </p:cNvPr>
          <p:cNvSpPr txBox="1"/>
          <p:nvPr/>
        </p:nvSpPr>
        <p:spPr>
          <a:xfrm>
            <a:off x="0" y="112542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문자열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(string)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이란 일련의 연속된 문자의 집합을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문자열은 큰따옴표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("")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안에 유니코드 문자들의 나열로 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역슬래시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(\)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문자는 특정 문자와 함께 사용되어 이스케이프 시퀀스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(escape sequence)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 사용됩니다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문자열에는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역슬래시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(\)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큰따옴표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 바로 사용할 수 없으며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이스케이프 시퀀스로 표현해야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410B4-A534-473C-91C2-428DBA845257}"/>
              </a:ext>
            </a:extLst>
          </p:cNvPr>
          <p:cNvSpPr txBox="1"/>
          <p:nvPr/>
        </p:nvSpPr>
        <p:spPr>
          <a:xfrm>
            <a:off x="-46382" y="3622381"/>
            <a:ext cx="12238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자바스크립트에서는 문자열을 표현할 때 큰따옴표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("")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작은따옴표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('')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모두 사용할 수 있지만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오직 큰따옴표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("")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만을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D36AC-408A-4E22-811A-7E45F075188E}"/>
              </a:ext>
            </a:extLst>
          </p:cNvPr>
          <p:cNvSpPr txBox="1"/>
          <p:nvPr/>
        </p:nvSpPr>
        <p:spPr>
          <a:xfrm>
            <a:off x="0" y="4532533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이스케이프 시퀀스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(escape sequence)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이스케이프 시퀀스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(escape sequence)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는 문자열이 화면에 출력될 때 사용하게 될 특수한 문자를 위해 만들어졌습니다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이스케이프 시퀀스는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역슬래시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(\)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 특정 문자와의 조합으로 사용할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9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8A9C34-5F83-43D9-ABF9-082F823FF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81049"/>
              </p:ext>
            </p:extLst>
          </p:nvPr>
        </p:nvGraphicFramePr>
        <p:xfrm>
          <a:off x="0" y="0"/>
          <a:ext cx="12192000" cy="3452379"/>
        </p:xfrm>
        <a:graphic>
          <a:graphicData uri="http://schemas.openxmlformats.org/drawingml/2006/table">
            <a:tbl>
              <a:tblPr/>
              <a:tblGrid>
                <a:gridCol w="2432579">
                  <a:extLst>
                    <a:ext uri="{9D8B030D-6E8A-4147-A177-3AD203B41FA5}">
                      <a16:colId xmlns:a16="http://schemas.microsoft.com/office/drawing/2014/main" val="1812607848"/>
                    </a:ext>
                  </a:extLst>
                </a:gridCol>
                <a:gridCol w="9759421">
                  <a:extLst>
                    <a:ext uri="{9D8B030D-6E8A-4147-A177-3AD203B41FA5}">
                      <a16:colId xmlns:a16="http://schemas.microsoft.com/office/drawing/2014/main" val="1880168287"/>
                    </a:ext>
                  </a:extLst>
                </a:gridCol>
              </a:tblGrid>
              <a:tr h="4280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이스케이프 시퀀스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 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72090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notokr"/>
                        </a:rPr>
                        <a:t>\b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  <a:latin typeface="notokr"/>
                        </a:rPr>
                        <a:t>백스페이스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17086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notokr"/>
                        </a:rPr>
                        <a:t>\f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  <a:latin typeface="notokr"/>
                        </a:rPr>
                        <a:t>폼 피드</a:t>
                      </a:r>
                      <a:r>
                        <a:rPr lang="en-US" altLang="ko-KR" sz="1100">
                          <a:effectLst/>
                          <a:latin typeface="notokr"/>
                        </a:rPr>
                        <a:t>(</a:t>
                      </a:r>
                      <a:r>
                        <a:rPr lang="en-US" sz="1100">
                          <a:effectLst/>
                          <a:latin typeface="notokr"/>
                        </a:rPr>
                        <a:t>form feed)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99023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notokr"/>
                        </a:rPr>
                        <a:t>\n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  <a:latin typeface="notokr"/>
                        </a:rPr>
                        <a:t>개행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2657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notokr"/>
                        </a:rPr>
                        <a:t>\r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err="1">
                          <a:effectLst/>
                          <a:latin typeface="notokr"/>
                        </a:rPr>
                        <a:t>캐리지</a:t>
                      </a:r>
                      <a:r>
                        <a:rPr lang="ko-KR" altLang="en-US" sz="1100" dirty="0">
                          <a:effectLst/>
                          <a:latin typeface="notokr"/>
                        </a:rPr>
                        <a:t> 리턴</a:t>
                      </a:r>
                      <a:r>
                        <a:rPr lang="en-US" altLang="ko-KR" sz="1100" dirty="0">
                          <a:effectLst/>
                          <a:latin typeface="notokr"/>
                        </a:rPr>
                        <a:t>(</a:t>
                      </a:r>
                      <a:r>
                        <a:rPr lang="en-US" sz="1100" dirty="0">
                          <a:effectLst/>
                          <a:latin typeface="notokr"/>
                        </a:rPr>
                        <a:t>carriage return)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966942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notokr"/>
                        </a:rPr>
                        <a:t>\t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  <a:latin typeface="notokr"/>
                        </a:rPr>
                        <a:t>탭</a:t>
                      </a:r>
                      <a:r>
                        <a:rPr lang="en-US" altLang="ko-KR" sz="1100">
                          <a:effectLst/>
                          <a:latin typeface="notokr"/>
                        </a:rPr>
                        <a:t>(</a:t>
                      </a:r>
                      <a:r>
                        <a:rPr lang="en-US" sz="1100">
                          <a:effectLst/>
                          <a:latin typeface="notokr"/>
                        </a:rPr>
                        <a:t>tab)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97701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notokr"/>
                        </a:rPr>
                        <a:t>\"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76338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notokr"/>
                        </a:rPr>
                        <a:t>\/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  <a:latin typeface="notokr"/>
                        </a:rPr>
                        <a:t>슬래시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697689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notokr"/>
                        </a:rPr>
                        <a:t>\\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err="1">
                          <a:effectLst/>
                          <a:latin typeface="notokr"/>
                        </a:rPr>
                        <a:t>역슬래시</a:t>
                      </a:r>
                      <a:endParaRPr lang="ko-KR" altLang="en-US" sz="1100" dirty="0">
                        <a:effectLst/>
                        <a:latin typeface="notokr"/>
                      </a:endParaRP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89812"/>
                  </a:ext>
                </a:extLst>
              </a:tr>
              <a:tr h="31908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notokr"/>
                        </a:rPr>
                        <a:t>\uHHHH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100" dirty="0">
                          <a:effectLst/>
                          <a:latin typeface="notokr"/>
                        </a:rPr>
                        <a:t>진수 네 자리로 표현된 유니코드 문자</a:t>
                      </a:r>
                    </a:p>
                  </a:txBody>
                  <a:tcPr marL="84198" marR="84198" marT="84198" marB="84198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6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BFDE9B-690A-4044-A559-726A194DFDF5}"/>
              </a:ext>
            </a:extLst>
          </p:cNvPr>
          <p:cNvSpPr txBox="1"/>
          <p:nvPr/>
        </p:nvSpPr>
        <p:spPr>
          <a:xfrm>
            <a:off x="0" y="3452379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문자열에서 큰따옴표를 표현하기 위해 이스케이프 시퀀스를 사용하는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"comment"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안녕하세요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.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\"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\"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 입니다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."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파서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(parser)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우선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 모두 읽어 들입니다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예제처럼 큰따옴표를 이스케이프 시퀀스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(\")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 표현하지 않았다면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식빵이라는 문자열 앞에 있는 큰따옴표에서 문자열이 모두 끝났다고 인식할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파서는 오류를 발생시킬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이처럼 문자열 내에서 큰따옴표나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역슬래시를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표현하기 위해서는 반드시 이스케이프 시퀀스를 사용하여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파서에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해당 따옴표는 문자열을 끝내는 따옴표가 아니라는 사실을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알려주어야만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0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60883-55BA-419C-BAB4-BC1C4ED6E201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불리언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boolean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에서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불리언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값은 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(true)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과 거짓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(false)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을 표현합니다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일부 다른 프로그래밍 언어에서는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true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값으로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을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false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값으로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0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을 대신 사용할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대소문자의 구분 없이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True, TRUE, False, FALSE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등을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모두 사용할 수 있는 언어도 존재합니다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에서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불리언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값은 항상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false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소문자로 표기해서 사용해야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"lunch"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true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19499-38D8-4479-8EEB-2943B0E274B7}"/>
              </a:ext>
            </a:extLst>
          </p:cNvPr>
          <p:cNvSpPr txBox="1"/>
          <p:nvPr/>
        </p:nvSpPr>
        <p:spPr>
          <a:xfrm>
            <a:off x="0" y="2964449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(object)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(object)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란 데이터 이름과 값의 한 쌍으로 구성된 프로퍼티의 정렬되지 않은 집합을 의미합니다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객체는 중괄호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({})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 둘러싸여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객체에 저장되는 프로퍼티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(property)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데이터 이름과 값의 한 쌍으로 이루어져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쉼표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(,)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사용하여 이러한 프로퍼티를 여러 개 가질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프로퍼티의 순서는 중요하지 않으며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이름은 문자열로 반드시 큰따옴표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("")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사용해야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39795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DCEE8A-1544-4E97-9AE4-20F6D75E7D91}"/>
              </a:ext>
            </a:extLst>
          </p:cNvPr>
          <p:cNvSpPr txBox="1"/>
          <p:nvPr/>
        </p:nvSpPr>
        <p:spPr>
          <a:xfrm>
            <a:off x="0" y="0"/>
            <a:ext cx="56586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(object)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 데이터 이름과 값의 한 쌍으로 구성된 프로퍼티의 정렬되지 않은 집합을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중괄호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({})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둘러싸여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객체에 저장되는 프로퍼티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(property)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데이터 이름과 값의 한 쌍으로 이루어져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쉼표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(,)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사용하여 이러한 프로퍼티를 여러 개 가질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프로퍼티의 순서는 중요하지 않으며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이름은 문자열로 반드시 큰따옴표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("")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사용해야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E90AF-B17D-4B87-992A-2701D061986A}"/>
              </a:ext>
            </a:extLst>
          </p:cNvPr>
          <p:cNvSpPr txBox="1"/>
          <p:nvPr/>
        </p:nvSpPr>
        <p:spPr>
          <a:xfrm>
            <a:off x="6096000" y="0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 안의 객체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 이름과 대응되는 값으로 숫자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문자열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불리언뿐만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아니라 또 다른 객체가 올 수도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만약 데이터의 값이 객체라면 객체 안에 객체가 포함되는 계층 구조가 형성됩니다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"dog"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"owner"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 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ownerName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홍길동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 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"phone"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"01012345678"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가장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상위 계층의 데이터 이름은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"dog"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데이터값으로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다섯 개의 또 다른 데이터를 가지고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그중에서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다섯 번째 데이터인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"owner"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ownerName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"phone"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이라는 또 다른 데이터를 가지고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5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75D629-47EF-4D61-A770-B555DD09D26A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(array)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배열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(array)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이란 여러 개의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데이터가 순서를 가지고 나열된 집합을 의미합니다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대괄호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([])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 둘러싸여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배열은 쉼표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(,)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사용하여 여러 개의 데이터를 나열할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 방식은 객체에서 프로퍼티를 나열하는 것과 비슷하지만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배열은 데이터의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값만을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나열한다는 차이가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제공하는 기본 타입을 모두 저장할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세 개의 문자열 요소를 가지는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"dog"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라는 이름의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052B6-473B-4F86-98F4-9385CE10D771}"/>
              </a:ext>
            </a:extLst>
          </p:cNvPr>
          <p:cNvSpPr txBox="1"/>
          <p:nvPr/>
        </p:nvSpPr>
        <p:spPr>
          <a:xfrm>
            <a:off x="-1" y="3120883"/>
            <a:ext cx="12191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"dog"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포메라니안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푸들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배열의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인덱스는 언제나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0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부터 시작합니다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위의 예제에서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웰시코기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0, "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포메라니안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1, 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푸들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인덱스를 가지게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3E3F2-53A6-4845-A742-990490E7AB8D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배열과 객체의 차이점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배열과 객체는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여러 데이터를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묶어놓은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집합이라는 점에서 서로 비슷한 타입입니다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객체는 프로퍼티의 집합이며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데이터값의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집합이라는 차이가 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"dog"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포메라니안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푸들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ownerName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홍길동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"phone"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"01012345678"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"dog"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라는 이름의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문자열뿐만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아니라 객체도 요소로 가지고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대부분의 프로그래밍 언어에서 배열은 여러 타입의 데이터를 동시에 가질 수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자바스크립트 기반의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배열은 여러 타입의 배열 요소를 가질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01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A83A62-4FFA-49C6-BDD7-0681CD1A03A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null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이란 아무런 값도 가지고 있지 않은 빈 값을 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값은 항상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소문자로 표기해서 사용해야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C4F0C-9F61-4009-9940-5635D9A68900}"/>
              </a:ext>
            </a:extLst>
          </p:cNvPr>
          <p:cNvSpPr txBox="1"/>
          <p:nvPr/>
        </p:nvSpPr>
        <p:spPr>
          <a:xfrm>
            <a:off x="0" y="1090136"/>
            <a:ext cx="6122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"id"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 null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440AF-4054-40B3-B194-D5F8919532DD}"/>
              </a:ext>
            </a:extLst>
          </p:cNvPr>
          <p:cNvSpPr txBox="1"/>
          <p:nvPr/>
        </p:nvSpPr>
        <p:spPr>
          <a:xfrm>
            <a:off x="-1" y="2859376"/>
            <a:ext cx="12191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undefined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와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null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자바스크립트의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undefined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타입과 혼동하기 쉽습니다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더군다나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에서는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undefined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타입을 제공하지 않으므로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더욱 유의해야 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자바스크립트에서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'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'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자체가 없다는 의미의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undefined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값은 초기화되지 않은 변수나 존재하지 않는 값에 접근할 때 반환합니다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'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'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 가지고 있지 않다는 의미를 가지는 하나의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데이터값이라고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96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A77815-CC37-46A9-BD43-9142866F508B}"/>
              </a:ext>
            </a:extLst>
          </p:cNvPr>
          <p:cNvSpPr txBox="1"/>
          <p:nvPr/>
        </p:nvSpPr>
        <p:spPr>
          <a:xfrm>
            <a:off x="0" y="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스키마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9C619-BB64-478D-A0DB-C99EEA370E19}"/>
              </a:ext>
            </a:extLst>
          </p:cNvPr>
          <p:cNvSpPr txBox="1"/>
          <p:nvPr/>
        </p:nvSpPr>
        <p:spPr>
          <a:xfrm>
            <a:off x="0" y="60016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스키마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(schema)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좀 더 쉽게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데이터를 교환하고 저장하기 위하여 만들어진 데이터 교환 표준입니다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데이터를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전송받는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측에서는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전송받은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데이터가 적법한 형식의 데이터인지를 확인할 방법이 필요합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적법한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형식을 기술한 문서를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(schema)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89C18-7BC8-41FE-9540-A1520BEBF7B1}"/>
              </a:ext>
            </a:extLst>
          </p:cNvPr>
          <p:cNvSpPr txBox="1"/>
          <p:nvPr/>
        </p:nvSpPr>
        <p:spPr>
          <a:xfrm>
            <a:off x="0" y="1800493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스키마 검증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(validation)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스키마는 다음과 같은 세 가지 검증 과정을 거칩니다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타입이 정확한가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?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필수로 받아와야 하는 데이터가 포함되어 있는가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?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데이터가 원하는 범위 안에 있는가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?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스키마에서는 위와 같은 검증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기준을 모두 키워드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(keyword)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이용하여 직접 명시할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2EACD-E0D5-43B4-AF75-BB635075720F}"/>
              </a:ext>
            </a:extLst>
          </p:cNvPr>
          <p:cNvSpPr txBox="1"/>
          <p:nvPr/>
        </p:nvSpPr>
        <p:spPr>
          <a:xfrm>
            <a:off x="0" y="423090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검증 키워드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(validation keywords)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스키마에서는 검증 기준을 명시하기 위해 여러 키워드를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키워드를 사용하여 데이터에 여러 가지 조건을 걸어줄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20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FB9C5-37B8-40A7-9E6B-5130C83B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20289"/>
              </p:ext>
            </p:extLst>
          </p:nvPr>
        </p:nvGraphicFramePr>
        <p:xfrm>
          <a:off x="0" y="396142"/>
          <a:ext cx="12192000" cy="4374140"/>
        </p:xfrm>
        <a:graphic>
          <a:graphicData uri="http://schemas.openxmlformats.org/drawingml/2006/table">
            <a:tbl>
              <a:tblPr/>
              <a:tblGrid>
                <a:gridCol w="2432580">
                  <a:extLst>
                    <a:ext uri="{9D8B030D-6E8A-4147-A177-3AD203B41FA5}">
                      <a16:colId xmlns:a16="http://schemas.microsoft.com/office/drawing/2014/main" val="4208451806"/>
                    </a:ext>
                  </a:extLst>
                </a:gridCol>
                <a:gridCol w="9759420">
                  <a:extLst>
                    <a:ext uri="{9D8B030D-6E8A-4147-A177-3AD203B41FA5}">
                      <a16:colId xmlns:a16="http://schemas.microsoft.com/office/drawing/2014/main" val="1484618790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검증 키워드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5883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type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유효한 데이터의 타입을 명시함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342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properties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유효한 데이터 이름과 값의 쌍들을 명시함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1965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required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명시한 배열의 모든 요소를 프로퍼티로 가지고 있어야만 유효함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6277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minimum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최솟값 이상의 숫자만 유효함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6727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maximum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최댓값 이하의 숫자만 유효함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7981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multipleOf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명시한 숫자의 배수만 유효함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7653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maxLength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명시한 최대 길이 이하의 문자열만 유효함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471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minLength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notokr"/>
                        </a:rPr>
                        <a:t>명시한 최소 길이 이상의 문자열만 유효함</a:t>
                      </a:r>
                      <a:r>
                        <a:rPr lang="en-US" altLang="ko-KR" sz="17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7521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notokr"/>
                        </a:rPr>
                        <a:t>pattern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>
                          <a:effectLst/>
                          <a:latin typeface="notokr"/>
                        </a:rPr>
                        <a:t>명시한 정규 표현식에 해당하는 문자열만 유효함</a:t>
                      </a:r>
                      <a:r>
                        <a:rPr lang="en-US" altLang="ko-KR" sz="17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89167" marR="89167" marT="89167" marB="89167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6588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B44349A-CF1B-4AEF-B963-F3D05EC2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8" y="88365"/>
            <a:ext cx="61879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effectLst/>
                <a:latin typeface="Arial" panose="020B0604020202020204" pitchFamily="34" charset="0"/>
                <a:ea typeface="notokr"/>
              </a:rPr>
              <a:t>JSON 스키마에서 사용할 수 있는 대표적인 검증 키워드는 다음과 같습니다.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DCFA-5DE7-4E47-BDF3-D0D7A2807E9F}"/>
              </a:ext>
            </a:extLst>
          </p:cNvPr>
          <p:cNvSpPr txBox="1"/>
          <p:nvPr/>
        </p:nvSpPr>
        <p:spPr>
          <a:xfrm>
            <a:off x="-1" y="4900784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스키마에 대한 정보를 나타내는 메타 데이터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(metadata)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키워드는 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title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description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default</a:t>
            </a:r>
          </a:p>
        </p:txBody>
      </p:sp>
    </p:spTree>
    <p:extLst>
      <p:ext uri="{BB962C8B-B14F-4D97-AF65-F5344CB8AC3E}">
        <p14:creationId xmlns:p14="http://schemas.microsoft.com/office/powerpoint/2010/main" val="33394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E0734-594A-4E47-8E77-E80295CE81B9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FC55D-77BA-471C-8F72-C33243413663}"/>
              </a:ext>
            </a:extLst>
          </p:cNvPr>
          <p:cNvSpPr txBox="1"/>
          <p:nvPr/>
        </p:nvSpPr>
        <p:spPr>
          <a:xfrm>
            <a:off x="0" y="64633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JavaScript Object Notation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약자입니다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좀 더 쉽게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데이터를 교환하고 저장하기 위하여 만들어진 텍스트 기반의 데이터 교환 표준입니다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FB4CB-4DCB-49D6-8244-3618C50438DA}"/>
              </a:ext>
            </a:extLst>
          </p:cNvPr>
          <p:cNvSpPr txBox="1"/>
          <p:nvPr/>
        </p:nvSpPr>
        <p:spPr>
          <a:xfrm>
            <a:off x="0" y="1569661"/>
            <a:ext cx="618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기초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5C0E5-BF70-43D0-909E-707250AE8EF0}"/>
              </a:ext>
            </a:extLst>
          </p:cNvPr>
          <p:cNvSpPr txBox="1"/>
          <p:nvPr/>
        </p:nvSpPr>
        <p:spPr>
          <a:xfrm>
            <a:off x="0" y="2215992"/>
            <a:ext cx="618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을 배우기 위한 사전 지식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자바스크립트를 기반으로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만들어졌습니다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7392C-23DC-4970-8E91-807C1D1D4E9A}"/>
              </a:ext>
            </a:extLst>
          </p:cNvPr>
          <p:cNvSpPr txBox="1"/>
          <p:nvPr/>
        </p:nvSpPr>
        <p:spPr>
          <a:xfrm>
            <a:off x="0" y="286232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?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JavaScript Object Notation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약자입니다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사람이 읽을 수 있는 텍스트 기반의 데이터 교환 표준입니다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의 대안으로서 좀 더 쉽게 데이터를 교환하고 저장하기 위하여 고안되었습니다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은 텍스트 기반이므로 어떠한 프로그래밍 언어에서도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데이터를 읽고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68889-7D0D-4347-84E3-23B9B1E92698}"/>
              </a:ext>
            </a:extLst>
          </p:cNvPr>
          <p:cNvSpPr txBox="1"/>
          <p:nvPr/>
        </p:nvSpPr>
        <p:spPr>
          <a:xfrm>
            <a:off x="0" y="4616649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의 특징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다음과 같은 특징을 가집니다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자바스크립트를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확장하여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만들어졌습니다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자바스크립트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 표기법을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사람과 기계가 모두 읽기 편하도록 고안되었습니다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프로그래밍 언어와 운영체제에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독립적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61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C57E8-FA7F-4CC3-9A7E-C655F5DA4EE6}"/>
              </a:ext>
            </a:extLst>
          </p:cNvPr>
          <p:cNvSpPr txBox="1"/>
          <p:nvPr/>
        </p:nvSpPr>
        <p:spPr>
          <a:xfrm>
            <a:off x="119270" y="0"/>
            <a:ext cx="120727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"title"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강아지 스키마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"description"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이 스키마는 강아지에 관한 데이터를 검증하기 위해 작성된 스키마임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."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"object"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"properties"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"integer"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"owner"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"object"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"properties"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ownerName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"phone"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DD11D-0512-4211-8A86-CE9A9078D3AD}"/>
              </a:ext>
            </a:extLst>
          </p:cNvPr>
          <p:cNvSpPr txBox="1"/>
          <p:nvPr/>
        </p:nvSpPr>
        <p:spPr>
          <a:xfrm>
            <a:off x="0" y="535531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사용하여 유효한 타입을 명시하면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해당 데이터가 유효한지를 검사할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사용할 수 있는 타입에는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기본 타입을 모두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properties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객체가 가지는 프로퍼티가 유효한지를 검사할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49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51FC60-B0F8-4A3B-890D-DB3C53780BE8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정수 검증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integer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 명시하면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데이터가 정수인지를 검사해 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"integer"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0, -10, 4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등의 정수는 검증을 통과할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2.156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과 같은 실수나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"123"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과 같은 문자열 등은 검증을 통과하지 못합니다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EF6D-446C-4A8D-88C6-04FE266C1A92}"/>
              </a:ext>
            </a:extLst>
          </p:cNvPr>
          <p:cNvSpPr txBox="1"/>
          <p:nvPr/>
        </p:nvSpPr>
        <p:spPr>
          <a:xfrm>
            <a:off x="0" y="2846556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숫자 검증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number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 명시하면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데이터가 숫자인지를 검사해 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정수뿐만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아니라 소수부를 가지는 실수까지도 모두 검증을 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0, 10, 3.14, -4.56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등의 모든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정수와 실수는 검증을 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"123"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같은 문자열이나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같은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불리언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등은 검증을 통과하지 못합니다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3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096D7-ED68-4E14-8457-B743C30D2ED7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배수 검증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multipleOf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 해당 숫자가 명시된 숫자의 배수인지를 검사할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숫자이면서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배수인지를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multipleOf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3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0, 3, 6, 9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배수인 숫자는 검증을 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10, 20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같이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배수가 아닌 숫자나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"123"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같은 문자열 등은 검증을 통과하지 못합니다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7780C1-A3AF-4E4B-8895-5C35269E58D8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범위 검증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다음과 같은 키워드를 사용하면 해당 숫자의 유효한 범위를 명시할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minimum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maximum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exclusiveMinimum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exclusiveMaximum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minimum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maximum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사용하면 해당 숫자가 가질 수 있는 최솟값과 최댓값을 명시할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exclusiveMinimum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exclusiveMaximum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키워드는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불리언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값을 명시할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만약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exclusiveMinimum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숫자가 가질 수 있는 최솟값으로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minimum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키워드로 명시된 값을 포함하지 않고 검사합니다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exclusiveMinimum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false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최솟값으로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minimum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키워드로 명시된 값까지 포함해서 검사합니다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exclusiveMaximum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키워드도 해당 숫자가 가질 수 있는 최댓값에 대해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exclusiveMinimum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같은 방식으로 동작합니다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exclusiveMinimum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exclusiveMaximum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키워드는 값을 따로 명시하지 않으면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기본값으로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false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저장합니다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 예제는 해당 데이터가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보다 크거나 같고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(n&gt;=1) 10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보다는 작은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(n&lt;10)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정수 또는 실수인지를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"minimum"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"maximum"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10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exclusiveMaximum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true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334896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713A7-6383-4460-B344-C215DFA0F840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문자열 검증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string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으로 명시하면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데이터가 유니코드 문자열인지를 검사해 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제이슨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", "JSON", "123"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등의 문자열은 검증을 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1, 3.14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 같은 숫자나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 같은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불리언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등은 검증을 통과하지 못합니다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36C6-3A8B-4C34-8ABE-624756C86EBE}"/>
              </a:ext>
            </a:extLst>
          </p:cNvPr>
          <p:cNvSpPr txBox="1"/>
          <p:nvPr/>
        </p:nvSpPr>
        <p:spPr>
          <a:xfrm>
            <a:off x="-26505" y="2619971"/>
            <a:ext cx="12191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문자열 길이 검증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minLength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maxLength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 해당 문자열의 길이가 유효한지를 검사할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minLength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maxLength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키워드의 값은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포함한 양수만을 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문자열의 길이가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보다 크고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보다 작은지를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minLength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maxLength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4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313577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2F667-0E9E-4C9B-A578-BEECEEB8753C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정규 표현식 검증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pattern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사용하여 해당 문자열이 명시된 정규 표현식과 일치하는지를 검사할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정규 표현식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(regular expression)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문자열에서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특정한 규칙을 가지는 문자열의 집합을 찾아내기 위한 검색 패턴입니다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검색 패턴은 모든 종류의 문자열 검색이나 교체 등의 작업에서 사용될 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자바스크립트에서 사용할 수 있는 정규 표현식 문법을 모두 사용할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정규 표현식에서 주로 사용되는 패턴 문자는 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463DDF-C772-4F70-AC2B-79A5B9296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21840"/>
              </p:ext>
            </p:extLst>
          </p:nvPr>
        </p:nvGraphicFramePr>
        <p:xfrm>
          <a:off x="0" y="2295368"/>
          <a:ext cx="12192000" cy="4562627"/>
        </p:xfrm>
        <a:graphic>
          <a:graphicData uri="http://schemas.openxmlformats.org/drawingml/2006/table">
            <a:tbl>
              <a:tblPr/>
              <a:tblGrid>
                <a:gridCol w="2432580">
                  <a:extLst>
                    <a:ext uri="{9D8B030D-6E8A-4147-A177-3AD203B41FA5}">
                      <a16:colId xmlns:a16="http://schemas.microsoft.com/office/drawing/2014/main" val="1867288442"/>
                    </a:ext>
                  </a:extLst>
                </a:gridCol>
                <a:gridCol w="9759420">
                  <a:extLst>
                    <a:ext uri="{9D8B030D-6E8A-4147-A177-3AD203B41FA5}">
                      <a16:colId xmlns:a16="http://schemas.microsoft.com/office/drawing/2014/main" val="126583302"/>
                    </a:ext>
                  </a:extLst>
                </a:gridCol>
              </a:tblGrid>
              <a:tr h="2560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패턴 문자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88066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^a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notokr"/>
                        </a:rPr>
                        <a:t>단어의 맨 앞에 위치한 패턴만을 검색함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 (ex : 'a'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로 시작하는 단어의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'a'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만을 검색함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12284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a$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단어의 맨 뒤에 위치한 패턴만을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(ex : 'a'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로 끝나는 단어의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'a'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만을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71629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a(b)c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notokr"/>
                        </a:rPr>
                        <a:t>전체 패턴을 검색한 후에 괄호 안에 명시된 문자열을 저장함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 (ex : '</a:t>
                      </a:r>
                      <a:r>
                        <a:rPr lang="en-US" altLang="ko-KR" sz="1000" dirty="0" err="1">
                          <a:effectLst/>
                          <a:latin typeface="notokr"/>
                        </a:rPr>
                        <a:t>abc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'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를 검색한 후에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b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를 저장함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65020"/>
                  </a:ext>
                </a:extLst>
              </a:tr>
              <a:tr h="256063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[abc]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notokr"/>
                        </a:rPr>
                        <a:t>대괄호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([]) 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안에 명시된 문자를 검색함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 (ex : '</a:t>
                      </a:r>
                      <a:r>
                        <a:rPr lang="en-US" altLang="ko-KR" sz="1000" dirty="0" err="1">
                          <a:effectLst/>
                          <a:latin typeface="notokr"/>
                        </a:rPr>
                        <a:t>abc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'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를 검색함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2519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[a-z]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대괄호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([]) 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안에 명시된 범위의 문자를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(ex : a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부터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z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까지의 문자를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42162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[^abc]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대괄호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([]) 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안에 명시된 문자 이외의 문자를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(ex : 'abc'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를 제외한 문자를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6069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[^a-z]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대괄호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([]) 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안에 명시된 범위의 문자를 제외한 문자를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(ex : a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부터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z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까지의 문자를 제외한 문자를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5675"/>
                  </a:ext>
                </a:extLst>
              </a:tr>
              <a:tr h="256063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n+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앞의 문자가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1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번 이상 나타날 경우를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{1, }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과 같음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92309"/>
                  </a:ext>
                </a:extLst>
              </a:tr>
              <a:tr h="256063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n*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앞의 문자가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0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번 이상 나타날 경우를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{0, }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와 같음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24026"/>
                  </a:ext>
                </a:extLst>
              </a:tr>
              <a:tr h="256063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n?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앞의 문자가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0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번 또는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1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번만 나타날 경우를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{0,1}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과 같음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92324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{n}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notokr"/>
                        </a:rPr>
                        <a:t>앞의 문자가 정확히 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n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번 나타날 경우를 검색함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 n</a:t>
                      </a:r>
                      <a:r>
                        <a:rPr lang="ko-KR" altLang="en-US" sz="1000">
                          <a:effectLst/>
                          <a:latin typeface="notokr"/>
                        </a:rPr>
                        <a:t>은 반드시 양의 정수이어야만 함</a:t>
                      </a:r>
                      <a:r>
                        <a:rPr lang="en-US" altLang="ko-KR" sz="100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52661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notokr"/>
                        </a:rPr>
                        <a:t>{m,n}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notokr"/>
                        </a:rPr>
                        <a:t>앞의 문자가 최소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m</a:t>
                      </a:r>
                      <a:r>
                        <a:rPr lang="ko-KR" altLang="en-US" sz="1000" dirty="0" err="1">
                          <a:effectLst/>
                          <a:latin typeface="notokr"/>
                        </a:rPr>
                        <a:t>번이상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 최대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n</a:t>
                      </a:r>
                      <a:r>
                        <a:rPr lang="ko-KR" altLang="en-US" sz="1000" dirty="0" err="1">
                          <a:effectLst/>
                          <a:latin typeface="notokr"/>
                        </a:rPr>
                        <a:t>번이하로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 나타날 경우를 검색함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 m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과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n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은 반드시 양의 </a:t>
                      </a:r>
                      <a:r>
                        <a:rPr lang="ko-KR" altLang="en-US" sz="1000" dirty="0" err="1">
                          <a:effectLst/>
                          <a:latin typeface="notokr"/>
                        </a:rPr>
                        <a:t>정수이어야만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 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50316" marR="50316" marT="50316" marB="5031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3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47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CE99F-7C83-4F03-B02E-C21E655CF658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정규 표현식을 이용하여 해당 데이터가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개 이상의 영문 소문자를 가지는 문자열인지를 검사합니다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"pattern"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"[a-z]+"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4D066-9817-4564-9664-2D690DBDCA94}"/>
              </a:ext>
            </a:extLst>
          </p:cNvPr>
          <p:cNvSpPr txBox="1"/>
          <p:nvPr/>
        </p:nvSpPr>
        <p:spPr>
          <a:xfrm>
            <a:off x="0" y="1754326"/>
            <a:ext cx="122185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 검증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object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 명시하면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해당 데이터가 객체인지를 검사해 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"object"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 데이터 이름과 값의 쌍인 프로퍼티를 갖는 객체는 검증을 통과할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"123"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같은 문자열이나 배열 등은 검증을 통과하지 못합니다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207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12D6F-467C-4B12-8E2F-D05BC0111F59}"/>
              </a:ext>
            </a:extLst>
          </p:cNvPr>
          <p:cNvSpPr txBox="1"/>
          <p:nvPr/>
        </p:nvSpPr>
        <p:spPr>
          <a:xfrm>
            <a:off x="0" y="0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프로퍼티 검증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프로퍼티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(property)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데이터 이름과 값의 쌍으로 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properties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 해당 객체가 가지는 프로퍼티가 유효한지를 검사할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"object"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"properties"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"integer"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0C868-81D7-43EB-9D61-5D3A55D2F6DF}"/>
              </a:ext>
            </a:extLst>
          </p:cNvPr>
          <p:cNvSpPr txBox="1"/>
          <p:nvPr/>
        </p:nvSpPr>
        <p:spPr>
          <a:xfrm>
            <a:off x="-26504" y="3693319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위의 예제와 같은 검증을 통과할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78480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F4003-0A1E-4349-9F6F-21F2C499703D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다음 예제의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age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weight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프로퍼티가 값으로 문자열을 가지므로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검증을 통과하지 못합니다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"1"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"2.14"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ACE9B-B70D-452D-A506-010A8C20FCD5}"/>
              </a:ext>
            </a:extLst>
          </p:cNvPr>
          <p:cNvSpPr txBox="1"/>
          <p:nvPr/>
        </p:nvSpPr>
        <p:spPr>
          <a:xfrm>
            <a:off x="-1" y="2308324"/>
            <a:ext cx="121919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필수 프로퍼티 검증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required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사용하여 해당 객체가 반드시 가지고 있어야 하는 필수 프로퍼티를 명시할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만약 필수 프로퍼티가 하나 이상이라면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배열을 이용하여 각 필수 프로퍼티의 이름을 나열하면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 해당 데이터가 객체이면서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name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family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가졌는지를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"object"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"properties"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"integer"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"required"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3207882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F33A1-C55B-489D-9479-2454F013D4B5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프로퍼티의 개수 검증</a:t>
            </a:r>
          </a:p>
          <a:p>
            <a:pPr algn="l" latinLnBrk="1"/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minProperties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maxProperties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사용하여 해당 객체가 가질 수 있는 프로퍼티 개수의 최솟값과 최댓값을 명시할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객체이면서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프로퍼티를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개나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개만 가졌는지를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"object"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minProperties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maxProperties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881F8-791B-42DA-AFBD-6B5C36C5A976}"/>
              </a:ext>
            </a:extLst>
          </p:cNvPr>
          <p:cNvSpPr txBox="1"/>
          <p:nvPr/>
        </p:nvSpPr>
        <p:spPr>
          <a:xfrm>
            <a:off x="-1" y="3139321"/>
            <a:ext cx="121919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배열 검증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array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 명시하면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해당 데이터가 배열인지를 검사해 줍니다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"array"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여러 개의 데이터가 순서를 가지고 대괄호로 둘러싸인 배열은 검증을 통과할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1, 3.14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 같은 숫자나 객체 등은 검증을 통과하지 못합니다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3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9C994-7844-41B1-ACE9-238415413039}"/>
              </a:ext>
            </a:extLst>
          </p:cNvPr>
          <p:cNvSpPr txBox="1"/>
          <p:nvPr/>
        </p:nvSpPr>
        <p:spPr>
          <a:xfrm>
            <a:off x="0" y="646331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XML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?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EXtensible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Markup Language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약자입니다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매우 비슷한 문자 기반의 마크업 언어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(text-based markup language)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언어는 사람과 기계가 동시에 읽기 편한 구조로 되어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처럼 데이터를 보여주는 목적이 아닌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 저장하고 전달할 목적으로만 만들어졌습니다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태그처럼 미리 정의되어 있지 않고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사용자가 직접 정의할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224DA-8FD4-4FC6-92F0-242B046CC5F4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과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F8938-2A90-46B2-86EB-4FB07D82C900}"/>
              </a:ext>
            </a:extLst>
          </p:cNvPr>
          <p:cNvSpPr txBox="1"/>
          <p:nvPr/>
        </p:nvSpPr>
        <p:spPr>
          <a:xfrm>
            <a:off x="-1" y="2677656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과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XML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의 공통점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다음과 같은 공통점을 가지고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둘 다 데이터를 저장하고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전달하기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위해 고안되었습니다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둘 다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기계뿐만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아니라 사람도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쉽게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읽을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둘 다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계층적인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데이터 구조를 가집니다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둘 다 다양한 프로그래밍 언어에 의해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파싱될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둘 다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XMLHttpRequest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이용하여 서버로부터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데이터를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전송받을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수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28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F5EED-13F6-4390-B0BB-B821D44E816B}"/>
              </a:ext>
            </a:extLst>
          </p:cNvPr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배열 요소 검증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items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 해당 배열에 저장된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 요소에 대한 검증을 수행할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items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키워드와 함께 명시된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각 배열 요소의 검증을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수행합니다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배열이면서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각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 요소가 모두 정수인지를 검사하는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"array"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"items"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"integer"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C1A4C-BFD6-48B7-A433-01B0BB570F4D}"/>
              </a:ext>
            </a:extLst>
          </p:cNvPr>
          <p:cNvSpPr txBox="1"/>
          <p:nvPr/>
        </p:nvSpPr>
        <p:spPr>
          <a:xfrm>
            <a:off x="-1" y="3441681"/>
            <a:ext cx="12191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 요소가 모두 정수인 배열이나 배열 요소가 하나도 없는 빈 배열은 검증을 통과할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 요소로 정수 외의 데이터를 가지는 배열은 검증을 통과하지 못합니다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배열의 각 요소를 서로 다른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스키마로 검사하고 싶으면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items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키워드와 함께 배열로 스키마를 명시하면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배열은 각 배열 요소를 검사할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스키마가 저장되어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610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C030D-CBDC-4092-A58C-201D37AED8DA}"/>
              </a:ext>
            </a:extLst>
          </p:cNvPr>
          <p:cNvSpPr txBox="1"/>
          <p:nvPr/>
        </p:nvSpPr>
        <p:spPr>
          <a:xfrm>
            <a:off x="0" y="0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배열이면서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각 배열 요소를 서로 다른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스키마로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"array"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"items"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maxLength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5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첫 번째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 요소가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개의 문자를 넘지 않는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문자열이며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두 번째와 세 번째 배열 요소가 문자열인 배열은 검증을 통과할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세 개의 유효한 배열 요소 외에 추가로 다른 배열 요소를 가지고 있는 배열도 검증을 통과할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37BEB-1260-4930-9665-456ABD986CDB}"/>
              </a:ext>
            </a:extLst>
          </p:cNvPr>
          <p:cNvSpPr txBox="1"/>
          <p:nvPr/>
        </p:nvSpPr>
        <p:spPr>
          <a:xfrm>
            <a:off x="5963477" y="0"/>
            <a:ext cx="622852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additionalItems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false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 명시하면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추가로 다른 배열 요소를 가지는 배열은 검증을 통과하지 못하게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"array"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"items"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maxLength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5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additionalItems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false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264451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5A0737-17BC-47DA-8867-2F3FBD2DFA3D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배열 길이 검증</a:t>
            </a:r>
          </a:p>
          <a:p>
            <a:pPr algn="l" latinLnBrk="1"/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minItems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maxItems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사용하여 해당 배열이 가질 수 있는 길이의 최솟값과 최댓값을 명시할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배열이면서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가지고 있는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 요소가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개부터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10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개까지인가를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검사하는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"array"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minItems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3,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maxItems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10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B50E6-35A0-4029-955C-295B31EDBD21}"/>
              </a:ext>
            </a:extLst>
          </p:cNvPr>
          <p:cNvSpPr txBox="1"/>
          <p:nvPr/>
        </p:nvSpPr>
        <p:spPr>
          <a:xfrm>
            <a:off x="0" y="2862322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중복 값 검증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uniqueItems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 해당 배열에 저장된 배열 요소에 대한 중복 값 허용 여부를 명시할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uniqueItems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 요소의 값에 중복 값을 허용하지 않을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배열이면서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가지고 있는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 요소의 값이 중복되지 않는가를 검사하는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"array"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uniqueItems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true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1736622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6A52E-EA99-45CB-B234-8BD7344DB608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불리언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 검증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boolean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으로 명시하면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해당 데이터가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불리언인지를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검사해 줍니다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이때는 데이터의 값이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와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false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인 경우에만 검증을 통과할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Nanum Gothic Coding"/>
              </a:rPr>
              <a:t>boolean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29B0B-8766-464F-83B7-A3F1E8648C2D}"/>
              </a:ext>
            </a:extLst>
          </p:cNvPr>
          <p:cNvSpPr txBox="1"/>
          <p:nvPr/>
        </p:nvSpPr>
        <p:spPr>
          <a:xfrm>
            <a:off x="4373217" y="1015662"/>
            <a:ext cx="6122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불리언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false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대신에 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대신 사용할 수 없으므로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숫자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통과할 수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5A8B4-8ACE-4EB9-8877-28F03B93836C}"/>
              </a:ext>
            </a:extLst>
          </p:cNvPr>
          <p:cNvSpPr txBox="1"/>
          <p:nvPr/>
        </p:nvSpPr>
        <p:spPr>
          <a:xfrm>
            <a:off x="0" y="2061572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null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검증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키워드의 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 명시하면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해당 데이터가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null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인지를 검사해 줍니다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"null"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null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이외의 모든 값은 검증을 통과하지 못합니다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56D73-65CA-4383-B716-28125F9DAA29}"/>
              </a:ext>
            </a:extLst>
          </p:cNvPr>
          <p:cNvSpPr txBox="1"/>
          <p:nvPr/>
        </p:nvSpPr>
        <p:spPr>
          <a:xfrm>
            <a:off x="-1" y="4369896"/>
            <a:ext cx="12191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열거형 데이터 검증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enum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 해당 데이터가 명시된 배열에 속한 값인지를 검사할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유효한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enum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값들은 배열을 사용하여 명시하며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중복 값을 가질 수는 없습니다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enum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포메라니안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푸들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문자열인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"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웰시코기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", "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포메라니안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", "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푸들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"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이외의 모든 값은 검증을 통과할 수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1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786BF3-360B-41FA-9FB0-7AB21D351CAA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스키마 결합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스키마에서는 다음 키워드를 사용하여 여러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스키마를 결합할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allOf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anyOf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oneOf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A143F-C27C-4DFC-BB26-43CBDB97821C}"/>
              </a:ext>
            </a:extLst>
          </p:cNvPr>
          <p:cNvSpPr txBox="1"/>
          <p:nvPr/>
        </p:nvSpPr>
        <p:spPr>
          <a:xfrm>
            <a:off x="0" y="1502688"/>
            <a:ext cx="122185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allOf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allOf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사용하여 명시된 배열에 나열된 모든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스키마를 한 번에 검사할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배열에 나열된 스키마에 대한 검증을 모두 통과해야 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문자열 데이터의 길이가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이상이고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이하인지를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allOf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minLength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3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maxLength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5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예제에서는 해당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문자열 데이터의 길이가 최소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3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이상인지를 검사하는 스키마와 해당 문자열 데이터의 길이가 최대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5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이하인지를 검사하는 스키마가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allOf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 두 스키마를 결합하므로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두 스키마의 검증을 모두 통과하는 데이터만이 검증을 통과할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abc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", "1234"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같이 문자열의 길이가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이상이고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이하인 문자열만이 검증을 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337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835B0-F11C-4776-AB13-8DB65CFCEC68}"/>
              </a:ext>
            </a:extLst>
          </p:cNvPr>
          <p:cNvSpPr txBox="1"/>
          <p:nvPr/>
        </p:nvSpPr>
        <p:spPr>
          <a:xfrm>
            <a:off x="0" y="0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anyOf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anyOf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 명시된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배열에 나열된 모든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스키마를 한 번에 검사할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이때 배열에 나열된 하나 이상의 스키마에 대한 검증을 통과해야 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문자열이나 숫자인지를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anyOf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예제에서는 해당 데이터가 문자열인지를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검사하는 스키마와 숫자인지를 검사하는 스키마가 결합하여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여기에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anyOf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사용했으므로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두 스키마 중 어느 하나의 검증을 통과하는 데이터만이 검증을 통과할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문자열과 숫자만이 검증을 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277EA-71BB-4886-878B-BCA029C41FE9}"/>
              </a:ext>
            </a:extLst>
          </p:cNvPr>
          <p:cNvSpPr txBox="1"/>
          <p:nvPr/>
        </p:nvSpPr>
        <p:spPr>
          <a:xfrm>
            <a:off x="6096000" y="0"/>
            <a:ext cx="6122504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oneOf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oneOf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 명시된 배열에 나열된 모든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스키마를 한 번에 검사할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배열에 나열된 오직 하나의 스키마에 대한 검증만을 통과해야 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숫자이면서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배수이거나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아니면 숫자이면서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배수인지를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oneOf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multipleOf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"number"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multipleOf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예제에서는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해당 데이터가 숫자이면서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의 배수인지를 검사하는 스키마와 숫자이면서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4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의 배수인지를 검사하는 스키마가 결합하여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여기에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oneOf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키워드를 사용했으므로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두 스키마 중 오직 하나의 검증만을 통과하는 데이터만이 검증을 통과할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3, 6, 9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같은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4, 8, 16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같은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배수는 검증을 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12, 24, 36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같은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공배수는 검증을 통과할 수 없습니다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46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23899-B48B-49F0-B972-AE20A7E0B82D}"/>
              </a:ext>
            </a:extLst>
          </p:cNvPr>
          <p:cNvSpPr txBox="1"/>
          <p:nvPr/>
        </p:nvSpPr>
        <p:spPr>
          <a:xfrm>
            <a:off x="0" y="0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not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not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키워드를 사용하여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명시된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스키마를 만족하지 않는 데이터만을 검사할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해당 데이터가 문자가 아닌지를 검사하는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"not"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"type"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"string"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예제는 해당 데이터가 문자열이 아닌 데이터만이 검증을 통과합니다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문자열은 검증을 통과하지 못합니다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476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641D6-678C-4628-9EB9-90D011E29953}"/>
              </a:ext>
            </a:extLst>
          </p:cNvPr>
          <p:cNvSpPr txBox="1"/>
          <p:nvPr/>
        </p:nvSpPr>
        <p:spPr>
          <a:xfrm>
            <a:off x="0" y="0"/>
            <a:ext cx="53008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자바스크립트와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자바스크립트의 객체 표기법을 제한하여 만든 텍스트 기반의 데이터 교환 표준입니다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데이터는 자바스크립트가 자주 사용되는 웹 환경에서 사용하는 것이 유리합니다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자바스크립트에서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 분석하고 사용하는 것은 매우 간단합니다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 처리하기 위한 다음과 같은 메소드를 제공하고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JSON.stringify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JSON.parse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toJSON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89F47-026E-42DC-9AFE-1075B4AFB2FF}"/>
              </a:ext>
            </a:extLst>
          </p:cNvPr>
          <p:cNvSpPr txBox="1"/>
          <p:nvPr/>
        </p:nvSpPr>
        <p:spPr>
          <a:xfrm>
            <a:off x="6096000" y="0"/>
            <a:ext cx="61755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JSON.stringify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메소드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JSON.stringify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인수로 전달받은 자바스크립트 객체를 문자열로 변환하여 반환합니다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JSON</a:t>
            </a:r>
            <a:r>
              <a:rPr lang="en-US" altLang="ko-KR" b="0" i="0" dirty="0" err="1">
                <a:solidFill>
                  <a:srgbClr val="080808"/>
                </a:solidFill>
                <a:effectLst/>
                <a:latin typeface="Nanum Gothic Coding"/>
              </a:rPr>
              <a:t>.stringify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(value)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value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에는 변환할 자바스크립트 객체를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메소드는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UTF-16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으로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인코딩된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형식의 문자열을 반환합니다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2924C-CCC5-404C-9992-EBEC13B57CAB}"/>
              </a:ext>
            </a:extLst>
          </p:cNvPr>
          <p:cNvSpPr txBox="1"/>
          <p:nvPr/>
        </p:nvSpPr>
        <p:spPr>
          <a:xfrm>
            <a:off x="5844209" y="3429000"/>
            <a:ext cx="6228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dog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{name: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D2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 family: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D2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 age: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, weight: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2.14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};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자바스크립트 객체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data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JSON.stringify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(dog);                   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자바스크립트 객체를 문자열로 변환함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"json"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data;</a:t>
            </a:r>
          </a:p>
        </p:txBody>
      </p:sp>
    </p:spTree>
    <p:extLst>
      <p:ext uri="{BB962C8B-B14F-4D97-AF65-F5344CB8AC3E}">
        <p14:creationId xmlns:p14="http://schemas.microsoft.com/office/powerpoint/2010/main" val="395961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967F7-03C6-4224-9826-334D10DB8282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JSON.parse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메소드</a:t>
            </a:r>
          </a:p>
          <a:p>
            <a:pPr algn="l" latinLnBrk="1"/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JSON.parse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메소드는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notokr"/>
              </a:rPr>
              <a:t>JSON.stringify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메소드와는 반대로 인수로 전달받은 문자열을 자바스크립트 객체로 변환하여 반환합니다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 err="1">
                <a:solidFill>
                  <a:srgbClr val="234A97"/>
                </a:solidFill>
                <a:effectLst/>
                <a:latin typeface="Nanum Gothic Coding"/>
              </a:rPr>
              <a:t>JSON</a:t>
            </a:r>
            <a:r>
              <a:rPr lang="en-US" altLang="ko-KR" b="0" i="0" dirty="0" err="1">
                <a:solidFill>
                  <a:srgbClr val="080808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Nanum Gothic Coding"/>
              </a:rPr>
              <a:t>parse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(text)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text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에는 변환할 문자열을 전달합니다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이때 해당 문자열은 반드시 유효한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형식의 문자열이어야 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만약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형식에 맞지 않는 문자열을 전달하면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자바스크립트는 오류를 발생시킬 것입니다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91C9C-2EC4-4294-9417-31EED2955479}"/>
              </a:ext>
            </a:extLst>
          </p:cNvPr>
          <p:cNvSpPr txBox="1"/>
          <p:nvPr/>
        </p:nvSpPr>
        <p:spPr>
          <a:xfrm>
            <a:off x="0" y="2585323"/>
            <a:ext cx="61225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data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'{"name": 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D2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", "family": 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D2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", "age": 1, "weight": 2.14}'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JSON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형식의 문자열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dog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JSON.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parse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(data);                      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JSON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형식의 문자열을 자바스크립트 객체로 변환함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"json"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dog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+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"&lt;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br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&gt;"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"json"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+=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dog.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name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+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", 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+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dog.family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89259-78BD-48A6-9BE4-03A0E7BBA245}"/>
              </a:ext>
            </a:extLst>
          </p:cNvPr>
          <p:cNvSpPr txBox="1"/>
          <p:nvPr/>
        </p:nvSpPr>
        <p:spPr>
          <a:xfrm>
            <a:off x="0" y="5170646"/>
            <a:ext cx="1141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JSON.parse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오직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형식의 문자열만을 변환할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09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CDEA-6617-40DA-BC00-3CE583018B71}"/>
              </a:ext>
            </a:extLst>
          </p:cNvPr>
          <p:cNvSpPr txBox="1"/>
          <p:nvPr/>
        </p:nvSpPr>
        <p:spPr>
          <a:xfrm>
            <a:off x="0" y="58846"/>
            <a:ext cx="1219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333333"/>
                </a:solidFill>
                <a:effectLst/>
                <a:latin typeface="notokr"/>
              </a:rPr>
              <a:t>toJSON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otokr"/>
              </a:rPr>
              <a:t>()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otokr"/>
              </a:rPr>
              <a:t>메소드</a:t>
            </a:r>
          </a:p>
          <a:p>
            <a:pPr latinLnBrk="1"/>
            <a:r>
              <a:rPr lang="ko-KR" altLang="en-US" dirty="0">
                <a:solidFill>
                  <a:srgbClr val="FF0000"/>
                </a:solidFill>
                <a:effectLst/>
                <a:latin typeface="notokr"/>
              </a:rPr>
              <a:t>자바스크립트의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otokr"/>
              </a:rPr>
              <a:t>toJSON</a:t>
            </a:r>
            <a:r>
              <a:rPr lang="en-US" altLang="ko-KR" dirty="0">
                <a:solidFill>
                  <a:srgbClr val="FF0000"/>
                </a:solidFill>
                <a:effectLst/>
                <a:latin typeface="notokr"/>
              </a:rPr>
              <a:t>() </a:t>
            </a:r>
            <a:r>
              <a:rPr lang="ko-KR" altLang="en-US" dirty="0">
                <a:solidFill>
                  <a:srgbClr val="FF0000"/>
                </a:solidFill>
                <a:effectLst/>
                <a:latin typeface="notokr"/>
              </a:rPr>
              <a:t>메소드는 자바스크립트의 </a:t>
            </a:r>
            <a:r>
              <a:rPr lang="en-US" altLang="ko-KR" dirty="0">
                <a:solidFill>
                  <a:srgbClr val="FF0000"/>
                </a:solidFill>
                <a:effectLst/>
                <a:latin typeface="notokr"/>
              </a:rPr>
              <a:t>Date </a:t>
            </a:r>
            <a:r>
              <a:rPr lang="ko-KR" altLang="en-US" dirty="0">
                <a:solidFill>
                  <a:srgbClr val="FF0000"/>
                </a:solidFill>
                <a:effectLst/>
                <a:latin typeface="notokr"/>
              </a:rPr>
              <a:t>객체의 데이터를 </a:t>
            </a:r>
            <a:r>
              <a:rPr lang="en-US" altLang="ko-KR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dirty="0">
                <a:solidFill>
                  <a:srgbClr val="FF0000"/>
                </a:solidFill>
                <a:effectLst/>
                <a:latin typeface="notokr"/>
              </a:rPr>
              <a:t>형식의 문자열로 변환하여 반환합니다</a:t>
            </a:r>
            <a:r>
              <a:rPr lang="en-US" altLang="ko-KR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latinLnBrk="1"/>
            <a:r>
              <a:rPr lang="ko-KR" altLang="en-US" dirty="0">
                <a:solidFill>
                  <a:srgbClr val="FF0000"/>
                </a:solidFill>
                <a:effectLst/>
                <a:latin typeface="notokr"/>
              </a:rPr>
              <a:t>따라서 이 메소드는 </a:t>
            </a:r>
            <a:r>
              <a:rPr lang="en-US" altLang="ko-KR" dirty="0" err="1">
                <a:solidFill>
                  <a:srgbClr val="FF0000"/>
                </a:solidFill>
                <a:effectLst/>
                <a:latin typeface="notokr"/>
              </a:rPr>
              <a:t>Date.prototype</a:t>
            </a:r>
            <a:r>
              <a:rPr lang="en-US" altLang="ko-KR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dirty="0">
                <a:solidFill>
                  <a:srgbClr val="FF0000"/>
                </a:solidFill>
                <a:effectLst/>
                <a:latin typeface="notokr"/>
              </a:rPr>
              <a:t>객체에서만 사용할 수 있습니다</a:t>
            </a:r>
            <a:r>
              <a:rPr lang="en-US" altLang="ko-KR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latinLnBrk="1"/>
            <a:r>
              <a:rPr lang="en-US" altLang="ko-KR" dirty="0">
                <a:effectLst/>
                <a:latin typeface="notokr"/>
              </a:rPr>
              <a:t> </a:t>
            </a:r>
          </a:p>
          <a:p>
            <a:pPr latinLnBrk="1"/>
            <a:r>
              <a:rPr lang="en-US" altLang="ko-KR" dirty="0" err="1">
                <a:effectLst/>
                <a:latin typeface="notokr"/>
              </a:rPr>
              <a:t>toJSON</a:t>
            </a:r>
            <a:r>
              <a:rPr lang="en-US" altLang="ko-KR" dirty="0">
                <a:effectLst/>
                <a:latin typeface="notokr"/>
              </a:rPr>
              <a:t>() </a:t>
            </a:r>
            <a:r>
              <a:rPr lang="ko-KR" altLang="en-US" dirty="0">
                <a:effectLst/>
                <a:latin typeface="notokr"/>
              </a:rPr>
              <a:t>메소드는 접미사 </a:t>
            </a:r>
            <a:r>
              <a:rPr lang="en-US" altLang="ko-KR" dirty="0">
                <a:effectLst/>
                <a:latin typeface="notokr"/>
              </a:rPr>
              <a:t>Z</a:t>
            </a:r>
            <a:r>
              <a:rPr lang="ko-KR" altLang="en-US" dirty="0">
                <a:effectLst/>
                <a:latin typeface="notokr"/>
              </a:rPr>
              <a:t>로 식별되는 </a:t>
            </a:r>
            <a:r>
              <a:rPr lang="en-US" altLang="ko-KR" dirty="0">
                <a:effectLst/>
                <a:latin typeface="notokr"/>
              </a:rPr>
              <a:t>UTC </a:t>
            </a:r>
            <a:r>
              <a:rPr lang="ko-KR" altLang="en-US" dirty="0">
                <a:effectLst/>
                <a:latin typeface="notokr"/>
              </a:rPr>
              <a:t>표준 시간대의 날짜를 </a:t>
            </a:r>
            <a:r>
              <a:rPr lang="en-US" altLang="ko-KR" dirty="0">
                <a:effectLst/>
                <a:latin typeface="notokr"/>
              </a:rPr>
              <a:t>ISO 8601 </a:t>
            </a:r>
            <a:r>
              <a:rPr lang="ko-KR" altLang="en-US" dirty="0">
                <a:effectLst/>
                <a:latin typeface="notokr"/>
              </a:rPr>
              <a:t>형식의 문자열로 반환합니다</a:t>
            </a:r>
            <a:r>
              <a:rPr lang="en-US" altLang="ko-KR" dirty="0">
                <a:effectLst/>
                <a:latin typeface="notokr"/>
              </a:rPr>
              <a:t>.</a:t>
            </a:r>
          </a:p>
          <a:p>
            <a:pPr latinLnBrk="1"/>
            <a:r>
              <a:rPr lang="ko-KR" altLang="en-US" dirty="0">
                <a:effectLst/>
                <a:latin typeface="notokr"/>
              </a:rPr>
              <a:t>따라서 이 문자열은 언제나 </a:t>
            </a:r>
            <a:r>
              <a:rPr lang="en-US" altLang="ko-KR" dirty="0">
                <a:effectLst/>
                <a:latin typeface="notokr"/>
              </a:rPr>
              <a:t>24</a:t>
            </a:r>
            <a:r>
              <a:rPr lang="ko-KR" altLang="en-US" dirty="0">
                <a:effectLst/>
                <a:latin typeface="notokr"/>
              </a:rPr>
              <a:t>개나 </a:t>
            </a:r>
            <a:r>
              <a:rPr lang="en-US" altLang="ko-KR" dirty="0">
                <a:effectLst/>
                <a:latin typeface="notokr"/>
              </a:rPr>
              <a:t>27</a:t>
            </a:r>
            <a:r>
              <a:rPr lang="ko-KR" altLang="en-US" dirty="0">
                <a:effectLst/>
                <a:latin typeface="notokr"/>
              </a:rPr>
              <a:t>개의 문자로 이루어지며</a:t>
            </a:r>
            <a:r>
              <a:rPr lang="en-US" altLang="ko-KR" dirty="0">
                <a:effectLst/>
                <a:latin typeface="notokr"/>
              </a:rPr>
              <a:t>, </a:t>
            </a:r>
            <a:r>
              <a:rPr lang="ko-KR" altLang="en-US" dirty="0">
                <a:effectLst/>
                <a:latin typeface="notokr"/>
              </a:rPr>
              <a:t>다음과 같은 형식을 따릅니다</a:t>
            </a:r>
            <a:r>
              <a:rPr lang="en-US" altLang="ko-KR" dirty="0">
                <a:effectLst/>
                <a:latin typeface="notokr"/>
              </a:rPr>
              <a:t>.</a:t>
            </a:r>
          </a:p>
          <a:p>
            <a:r>
              <a:rPr lang="ko-KR" altLang="en-US" b="1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dirty="0" err="1">
                <a:effectLst/>
                <a:latin typeface="Nanum Gothic Coding"/>
              </a:rPr>
              <a:t>YYYY-MM-DDTHH:mm:ss.sssZ</a:t>
            </a:r>
            <a:endParaRPr lang="en-US" altLang="ko-KR" dirty="0">
              <a:effectLst/>
              <a:latin typeface="Nanum Gothic Coding"/>
            </a:endParaRPr>
          </a:p>
          <a:p>
            <a:pPr algn="l" latinLnBrk="1"/>
            <a:r>
              <a:rPr lang="ko-KR" altLang="en-US" dirty="0">
                <a:effectLst/>
                <a:latin typeface="Nanum Gothic Coding"/>
              </a:rPr>
              <a:t>또는</a:t>
            </a:r>
          </a:p>
          <a:p>
            <a:pPr algn="l" latinLnBrk="1"/>
            <a:r>
              <a:rPr lang="en-US" altLang="ko-KR" dirty="0">
                <a:effectLst/>
                <a:latin typeface="Nanum Gothic Coding"/>
              </a:rPr>
              <a:t>±</a:t>
            </a:r>
            <a:r>
              <a:rPr lang="en-US" altLang="ko-KR" dirty="0" err="1">
                <a:effectLst/>
                <a:latin typeface="Nanum Gothic Coding"/>
              </a:rPr>
              <a:t>YYYYYY-MM-DDTHH:mm:ss.sssZ</a:t>
            </a:r>
            <a:endParaRPr lang="en-US" altLang="ko-KR" dirty="0">
              <a:effectLst/>
              <a:latin typeface="Nanum Gothic Coding"/>
            </a:endParaRPr>
          </a:p>
          <a:p>
            <a:pPr latinLnBrk="1"/>
            <a:r>
              <a:rPr lang="ko-KR" altLang="en-US" dirty="0">
                <a:effectLst/>
                <a:latin typeface="notokr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date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new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Date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();  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자바스크립트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Date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객체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1" dirty="0">
                <a:solidFill>
                  <a:srgbClr val="A71D5D"/>
                </a:solidFill>
                <a:effectLst/>
                <a:latin typeface="D2Coding"/>
              </a:rPr>
              <a:t>var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str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date.toJSON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(); 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// Date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객체를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JSON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D2Coding"/>
              </a:rPr>
              <a:t>형식의 문자열로 변환함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D2Coding"/>
              </a:rPr>
              <a:t>.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"json"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date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+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"&lt;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br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&gt;"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</a:t>
            </a:r>
          </a:p>
          <a:p>
            <a:pPr algn="l" latinLnBrk="1"/>
            <a:r>
              <a:rPr lang="en-US" altLang="ko-KR" b="0" i="0" dirty="0" err="1">
                <a:solidFill>
                  <a:srgbClr val="691C97"/>
                </a:solidFill>
                <a:effectLst/>
                <a:latin typeface="D2Coding"/>
              </a:rPr>
              <a:t>document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D2Coding"/>
              </a:rPr>
              <a:t>getElementById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"json"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).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innerHTML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+=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str;</a:t>
            </a:r>
          </a:p>
          <a:p>
            <a:br>
              <a:rPr lang="ko-KR" altLang="en-US" dirty="0">
                <a:effectLst/>
                <a:latin typeface="notokr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5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DD61B-942C-4DA4-BC92-6371F2D95F82}"/>
              </a:ext>
            </a:extLst>
          </p:cNvPr>
          <p:cNvSpPr txBox="1"/>
          <p:nvPr/>
        </p:nvSpPr>
        <p:spPr>
          <a:xfrm>
            <a:off x="0" y="1268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과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XML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의 차이점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다음과 같은 차이점도 가지고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종료 태그를 사용하지 않습니다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구문이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의 구문보다 더 짧습니다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데이터가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데이터보다 더 빨리 읽고 쓸 수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은 배열을 사용할 수 없지만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은 배열을 사용할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5. 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파서로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파싱되며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JSON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은 자바스크립트 표준 함수인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eval()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함수로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파싱됩니다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6ADD6-6D97-4ABB-B12E-9B74D72892D0}"/>
              </a:ext>
            </a:extLst>
          </p:cNvPr>
          <p:cNvSpPr txBox="1"/>
          <p:nvPr/>
        </p:nvSpPr>
        <p:spPr>
          <a:xfrm>
            <a:off x="304799" y="2505671"/>
            <a:ext cx="39491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XML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&lt;dog&gt;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&lt;name&gt;</a:t>
            </a:r>
            <a:r>
              <a:rPr lang="ko-KR" altLang="en-US" b="0" i="0" dirty="0">
                <a:solidFill>
                  <a:srgbClr val="080808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&lt;/name&gt;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&lt;family&gt;</a:t>
            </a:r>
            <a:r>
              <a:rPr lang="ko-KR" altLang="en-US" b="0" i="0" dirty="0" err="1">
                <a:solidFill>
                  <a:srgbClr val="080808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&lt;family&gt;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&lt;age&gt;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&lt;/age&gt;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&lt;weight&gt;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2.14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&lt;/weight&gt;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&lt;/dog&gt;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CF119-3F8C-4F1D-97B6-FE1A01427835}"/>
              </a:ext>
            </a:extLst>
          </p:cNvPr>
          <p:cNvSpPr txBox="1"/>
          <p:nvPr/>
        </p:nvSpPr>
        <p:spPr>
          <a:xfrm>
            <a:off x="6069496" y="2505671"/>
            <a:ext cx="6122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068FF-1173-4A43-ADE3-6DC23DE4144E}"/>
              </a:ext>
            </a:extLst>
          </p:cNvPr>
          <p:cNvSpPr txBox="1"/>
          <p:nvPr/>
        </p:nvSpPr>
        <p:spPr>
          <a:xfrm>
            <a:off x="0" y="4536996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의 사용 범위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XML DOM(Document Object Model)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이용하여 해당 문서에 접근합니다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문자열을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전송받은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후에 해당 문자열을 바로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파싱하므로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보다 더욱 빠른 처리 속도를 보여줍니다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자바스크립트가 연동되어 빠른 응답이 필요한 웹 환경에서 많이 사용되고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전송받은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데이터의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무결성을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사용자가 직접 검증해야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데이터의 검증이 필요한 곳에서는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스키마를 사용하여 데이터의 무결성을 검증할 수 있는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아직도 많이 사용되고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82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55A14-34E5-4723-8F10-FADCCB03A9B2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PHP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와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서버 측에서 실행되는 스크립트 언어입니다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는 개발자가 동적으로 웹 페이지를 쉽고 빠르게 만들 수 있도록 도와줍니다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서버로부터 읽어 들이는 데이터로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데이터가 많이 사용됩니다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사용하여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 다뤄야 할 필요성이 생깁니다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이러한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 다루기 위해 다음과 같은 메소드를 제공하고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json_encode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json_decode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640BB-3F6D-4BF5-AB6B-7B6A024050F1}"/>
              </a:ext>
            </a:extLst>
          </p:cNvPr>
          <p:cNvSpPr txBox="1"/>
          <p:nvPr/>
        </p:nvSpPr>
        <p:spPr>
          <a:xfrm>
            <a:off x="0" y="2734559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json_encode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함수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json_encode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함수는 전달받은 값을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형식의 문자열로 변환하여 반환합니다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string </a:t>
            </a:r>
            <a:r>
              <a:rPr lang="en-US" altLang="ko-KR" b="0" i="0" dirty="0" err="1">
                <a:solidFill>
                  <a:srgbClr val="990000"/>
                </a:solidFill>
                <a:effectLst/>
                <a:latin typeface="Nanum Gothic Coding"/>
              </a:rPr>
              <a:t>json_encode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Nanum Gothic Coding"/>
              </a:rPr>
              <a:t>(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mixed </a:t>
            </a:r>
            <a:r>
              <a:rPr lang="en-US" altLang="ko-KR" b="0" i="0" dirty="0">
                <a:solidFill>
                  <a:srgbClr val="000088"/>
                </a:solidFill>
                <a:effectLst/>
                <a:latin typeface="Nanum Gothic Coding"/>
              </a:rPr>
              <a:t>$value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Nanum Gothic Coding"/>
              </a:rPr>
              <a:t>)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$value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에는 변환할 값을 전달하며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값의 타입은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resource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타입을 제외한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모든 타입이 올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함수는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UTF-8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인코딩된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값을 인수로 전달해야만 정상적으로 동작합니다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json_encode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함수를 이용하여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배열을 문자열로 변환하는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000088"/>
                </a:solidFill>
                <a:effectLst/>
                <a:latin typeface="D2Coding"/>
              </a:rPr>
              <a:t>$value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990000"/>
                </a:solidFill>
                <a:effectLst/>
                <a:latin typeface="D2Coding"/>
              </a:rPr>
              <a:t>array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'apple'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=&gt;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'Fruits'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'1'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=&gt;</a:t>
            </a:r>
            <a:r>
              <a:rPr lang="en-US" altLang="ko-KR" b="0" i="0" dirty="0">
                <a:solidFill>
                  <a:srgbClr val="CC66CC"/>
                </a:solidFill>
                <a:effectLst/>
                <a:latin typeface="D2Coding"/>
              </a:rPr>
              <a:t>1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'</a:t>
            </a:r>
            <a:r>
              <a:rPr lang="ko-KR" altLang="en-US" b="0" i="0" dirty="0">
                <a:solidFill>
                  <a:srgbClr val="0000FF"/>
                </a:solidFill>
                <a:effectLst/>
                <a:latin typeface="D2Coding"/>
              </a:rPr>
              <a:t>참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'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=&gt;</a:t>
            </a:r>
            <a:r>
              <a:rPr lang="en-US" altLang="ko-KR" b="1" i="0" dirty="0">
                <a:solidFill>
                  <a:srgbClr val="009900"/>
                </a:solidFill>
                <a:effectLst/>
                <a:latin typeface="D2Coding"/>
              </a:rPr>
              <a:t>true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1" dirty="0">
                <a:solidFill>
                  <a:srgbClr val="666666"/>
                </a:solidFill>
                <a:effectLst/>
                <a:latin typeface="D2Coding"/>
              </a:rPr>
              <a:t>// PHP </a:t>
            </a:r>
            <a:r>
              <a:rPr lang="ko-KR" altLang="en-US" b="0" i="1" dirty="0">
                <a:solidFill>
                  <a:srgbClr val="666666"/>
                </a:solidFill>
                <a:effectLst/>
                <a:latin typeface="D2Coding"/>
              </a:rPr>
              <a:t>배열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>
                <a:solidFill>
                  <a:srgbClr val="B1B100"/>
                </a:solidFill>
                <a:effectLst/>
                <a:latin typeface="D2Coding"/>
              </a:rPr>
              <a:t>echo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990000"/>
                </a:solidFill>
                <a:effectLst/>
                <a:latin typeface="D2Coding"/>
              </a:rPr>
              <a:t>json_encode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00088"/>
                </a:solidFill>
                <a:effectLst/>
                <a:latin typeface="D2Coding"/>
              </a:rPr>
              <a:t>$value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E63D0-75D8-4875-BFB7-9876DB4FF93A}"/>
              </a:ext>
            </a:extLst>
          </p:cNvPr>
          <p:cNvSpPr txBox="1"/>
          <p:nvPr/>
        </p:nvSpPr>
        <p:spPr>
          <a:xfrm>
            <a:off x="6228521" y="5596881"/>
            <a:ext cx="5963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위의 예제처럼 한글은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UTF-8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인코딩되어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유니코드 코드 포인트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unicode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code point)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값으로 저장됩니다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json_encode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함수는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 5.2.0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부터 제공됩니다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833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A05AE-8E1A-4F33-9B3F-3EEF6B1C021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notokr"/>
              </a:rPr>
              <a:t>json_decode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함수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json_decode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함수는 전달받은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형식의 문자열을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변수로 변환합니다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mixed </a:t>
            </a:r>
            <a:r>
              <a:rPr lang="en-US" altLang="ko-KR" b="0" i="0" dirty="0" err="1">
                <a:solidFill>
                  <a:srgbClr val="990000"/>
                </a:solidFill>
                <a:effectLst/>
                <a:latin typeface="Nanum Gothic Coding"/>
              </a:rPr>
              <a:t>json_decode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Nanum Gothic Coding"/>
              </a:rPr>
              <a:t>(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string </a:t>
            </a:r>
            <a:r>
              <a:rPr lang="en-US" altLang="ko-KR" b="0" i="0" dirty="0">
                <a:solidFill>
                  <a:srgbClr val="000088"/>
                </a:solidFill>
                <a:effectLst/>
                <a:latin typeface="Nanum Gothic Coding"/>
              </a:rPr>
              <a:t>$json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Nanum Gothic Coding"/>
              </a:rPr>
              <a:t>)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$json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에는 변환할 문자열을 전달합니다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해당 문자열은 반드시 유효한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형식의 문자열이어야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만약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형식에 맞지 않는 문자열을 전달하면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json_decode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함수는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null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값을 반환할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두 번째 인수로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true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전달하면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결과를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객체가 아닌 연관 배열로 반환해 줍니다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json_decode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함수를 이용하여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형식의 문자열을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PHP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배열로 변환하는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000088"/>
                </a:solidFill>
                <a:effectLst/>
                <a:latin typeface="D2Coding"/>
              </a:rPr>
              <a:t>$json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'{"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D2Coding"/>
              </a:rPr>
              <a:t>apple":"Fruits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", "1":1, "</a:t>
            </a:r>
            <a:r>
              <a:rPr lang="ko-KR" altLang="en-US" b="0" i="0" dirty="0">
                <a:solidFill>
                  <a:srgbClr val="0000FF"/>
                </a:solidFill>
                <a:effectLst/>
                <a:latin typeface="D2Coding"/>
              </a:rPr>
              <a:t>참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D2Coding"/>
              </a:rPr>
              <a:t>":true}'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b="0" i="0" dirty="0" err="1">
                <a:solidFill>
                  <a:srgbClr val="990000"/>
                </a:solidFill>
                <a:effectLst/>
                <a:latin typeface="D2Coding"/>
              </a:rPr>
              <a:t>var_dump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b="0" i="0" dirty="0" err="1">
                <a:solidFill>
                  <a:srgbClr val="990000"/>
                </a:solidFill>
                <a:effectLst/>
                <a:latin typeface="D2Coding"/>
              </a:rPr>
              <a:t>json_decode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b="0" i="0" dirty="0">
                <a:solidFill>
                  <a:srgbClr val="000088"/>
                </a:solidFill>
                <a:effectLst/>
                <a:latin typeface="D2Coding"/>
              </a:rPr>
              <a:t>$json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009900"/>
                </a:solidFill>
                <a:effectLst/>
                <a:latin typeface="D2Coding"/>
              </a:rPr>
              <a:t>true</a:t>
            </a:r>
            <a:r>
              <a:rPr lang="en-US" altLang="ko-KR" b="0" i="0" dirty="0">
                <a:solidFill>
                  <a:srgbClr val="009900"/>
                </a:solidFill>
                <a:effectLst/>
                <a:latin typeface="D2Coding"/>
              </a:rPr>
              <a:t>))</a:t>
            </a:r>
            <a:r>
              <a:rPr lang="en-US" altLang="ko-KR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124249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E3E3E-79A4-4379-B855-14EE6C713B27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B144-D08D-42A6-97E0-AE56FB7B0DEA}"/>
              </a:ext>
            </a:extLst>
          </p:cNvPr>
          <p:cNvSpPr txBox="1"/>
          <p:nvPr/>
        </p:nvSpPr>
        <p:spPr>
          <a:xfrm>
            <a:off x="0" y="64330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자바스크립트의 객체 표기법에서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리터럴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(literal)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과 프로퍼티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(property)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표현하는 방법만 가져와서 사용합니다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데이터는 모양과 규칙이 매우 단순합니다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그로 인해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브라우저 영역에서도 쉽고 빠르게 그 의미를 해석할 수 있으며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다른 프로그래밍 언어에서도 구현하기 쉽습니다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66415-FDF4-4D23-9D8B-0D89D908D467}"/>
              </a:ext>
            </a:extLst>
          </p:cNvPr>
          <p:cNvSpPr txBox="1"/>
          <p:nvPr/>
        </p:nvSpPr>
        <p:spPr>
          <a:xfrm>
            <a:off x="0" y="175915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리터럴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(literal)</a:t>
            </a:r>
          </a:p>
          <a:p>
            <a:pPr algn="l" latinLnBrk="1"/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(literal)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변수와 다르게 해석되는 값 그 자체를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예제에서 등장하는 값은 모두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리터럴입니다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12     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//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숫자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리터럴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"JSON"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//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문자열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리터럴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true  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//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불리언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리터럴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A1517-0E19-46B8-93BB-BB3359490585}"/>
              </a:ext>
            </a:extLst>
          </p:cNvPr>
          <p:cNvSpPr txBox="1"/>
          <p:nvPr/>
        </p:nvSpPr>
        <p:spPr>
          <a:xfrm>
            <a:off x="3173897" y="3429000"/>
            <a:ext cx="618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변수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(variable)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데이터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저장할 수 있는 메모리 공간을 의미하며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값이 변경될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12519-8287-4EAD-A3A5-D4CD36AA4BB9}"/>
              </a:ext>
            </a:extLst>
          </p:cNvPr>
          <p:cNvSpPr txBox="1"/>
          <p:nvPr/>
        </p:nvSpPr>
        <p:spPr>
          <a:xfrm>
            <a:off x="0" y="3995678"/>
            <a:ext cx="122383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(object)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실생활에서 우리가 인식할 수 있는 사물로 이해할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객체란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이름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(name)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값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(value)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으로 구성된 프로퍼티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(property)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정렬되지 않은 집합입니다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이름과 값으로 이루어진 네 쌍의 프로퍼티를 가지는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강아지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객체를 나타내는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44092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0B0DE-1C8A-45E0-AEAE-18D004DE73A3}"/>
              </a:ext>
            </a:extLst>
          </p:cNvPr>
          <p:cNvSpPr txBox="1"/>
          <p:nvPr/>
        </p:nvSpPr>
        <p:spPr>
          <a:xfrm>
            <a:off x="0" y="1268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주석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표준의 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창시자인 더글라스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kr"/>
              </a:rPr>
              <a:t>크록포드는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주석이 들어가지 않는 것이 바르다고 규정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하고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그것은 서로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다른 시스템 간의 연동과 호환성을 위한 조치였습니다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반드시 주석을 사용해야 한다면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주석이 포함된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데이터를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파싱하기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전에 주석만을 먼저 제거해야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되도록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에는 주석을 사용하지 않는 것이 좋습니다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56B1B-D4CA-497D-BE9F-7B574161B1D4}"/>
              </a:ext>
            </a:extLst>
          </p:cNvPr>
          <p:cNvSpPr txBox="1"/>
          <p:nvPr/>
        </p:nvSpPr>
        <p:spPr>
          <a:xfrm>
            <a:off x="-26504" y="1750152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19841-5515-4F6A-8AEA-314D5B24B9AE}"/>
              </a:ext>
            </a:extLst>
          </p:cNvPr>
          <p:cNvSpPr txBox="1"/>
          <p:nvPr/>
        </p:nvSpPr>
        <p:spPr>
          <a:xfrm>
            <a:off x="0" y="2396483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구조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자바스크립트의 객체 표기법으로부터 파생된 부분 집합입니다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데이터는 다음과 같은 자바스크립트 객체 표기법에 따른 구조로 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데이터는 이름과 값의 쌍으로 이루어집니다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데이터는 쉼표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(,)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나열됩니다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중괄호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({})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둘러쌓아 표현합니다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(array)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대괄호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([])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둘러쌓아 표현합니다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11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A8142E-70C5-463D-92C2-6B67B0CD32D3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데이터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이름과 값의 쌍으로 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데이터는 데이터 이름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콜론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(:),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값의 순서로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234A97"/>
                </a:solidFill>
                <a:effectLst/>
                <a:latin typeface="Nanum Gothic Coding"/>
              </a:rPr>
              <a:t>데이터이름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ko-KR" altLang="en-US" b="0" i="0" dirty="0">
                <a:solidFill>
                  <a:srgbClr val="811F24"/>
                </a:solidFill>
                <a:effectLst/>
                <a:latin typeface="Nanum Gothic Coding"/>
              </a:rPr>
              <a:t>값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데이터의 이름이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"name"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값은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식빵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이라는 문자열을 갖는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이름도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 문자열이므로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항상 큰따옴표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("")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함께 입력해야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데이터의 값으로는 다음과 같은 타입이 올 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(number)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문자열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(string)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불리언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boolean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(array)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6. NULL</a:t>
            </a:r>
          </a:p>
        </p:txBody>
      </p:sp>
    </p:spTree>
    <p:extLst>
      <p:ext uri="{BB962C8B-B14F-4D97-AF65-F5344CB8AC3E}">
        <p14:creationId xmlns:p14="http://schemas.microsoft.com/office/powerpoint/2010/main" val="103511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81DE2-C756-4A0B-9F26-8E7E954F0955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객체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중괄호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({})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 둘러쌓아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표현합니다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, 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객체는 쉼표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(,)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사용하여 여러 프로퍼티를 포함할 수 있습니다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7F51B-ECC8-418D-8D2E-59329EFAF2EE}"/>
              </a:ext>
            </a:extLst>
          </p:cNvPr>
          <p:cNvSpPr txBox="1"/>
          <p:nvPr/>
        </p:nvSpPr>
        <p:spPr>
          <a:xfrm>
            <a:off x="-26504" y="2862322"/>
            <a:ext cx="122185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JSON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배열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배열은 대괄호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([])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로 둘러쌓아 표현합니다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배열은 쉼표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(,)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를 사용하여 여러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데이터를 포함할 수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 예제는 배열의 이름이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dog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3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개의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객체를 요소로 가지는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JSON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배열의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예제입니다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"dog"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[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식빵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웰시코기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2.14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콩콩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 err="1">
                <a:solidFill>
                  <a:srgbClr val="0B6125"/>
                </a:solidFill>
                <a:effectLst/>
                <a:latin typeface="Nanum Gothic Coding"/>
              </a:rPr>
              <a:t>포메라니안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3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2.5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   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{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"name"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젤리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"family"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ko-KR" altLang="en-US" b="0" i="0" dirty="0">
                <a:solidFill>
                  <a:srgbClr val="0B6125"/>
                </a:solidFill>
                <a:effectLst/>
                <a:latin typeface="Nanum Gothic Coding"/>
              </a:rPr>
              <a:t>푸들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Nanum Gothic 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"age"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7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 </a:t>
            </a:r>
            <a:r>
              <a:rPr lang="en-US" altLang="ko-KR" b="0" i="0" dirty="0">
                <a:solidFill>
                  <a:srgbClr val="234A97"/>
                </a:solidFill>
                <a:effectLst/>
                <a:latin typeface="Nanum Gothic Coding"/>
              </a:rPr>
              <a:t>"weight"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: </a:t>
            </a:r>
            <a:r>
              <a:rPr lang="en-US" altLang="ko-KR" b="0" i="0" dirty="0">
                <a:solidFill>
                  <a:srgbClr val="811F24"/>
                </a:solidFill>
                <a:effectLst/>
                <a:latin typeface="Nanum Gothic Coding"/>
              </a:rPr>
              <a:t>3.1</a:t>
            </a: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}</a:t>
            </a:r>
            <a:b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b="0" i="0" dirty="0">
                <a:solidFill>
                  <a:srgbClr val="080808"/>
                </a:solidFill>
                <a:effectLst/>
                <a:latin typeface="Nanum Gothic Coding"/>
              </a:rPr>
              <a:t>]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155327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9BD24-E0E5-4747-B57A-DE79B16943BD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solidFill>
                  <a:srgbClr val="333333"/>
                </a:solidFill>
                <a:effectLst/>
                <a:latin typeface="notokr"/>
              </a:rPr>
              <a:t>숫자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3B158-A13A-4691-83DF-B95B944D0AAD}"/>
              </a:ext>
            </a:extLst>
          </p:cNvPr>
          <p:cNvSpPr txBox="1"/>
          <p:nvPr/>
        </p:nvSpPr>
        <p:spPr>
          <a:xfrm>
            <a:off x="0" y="646331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타입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(datatype)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데이터의 값으로 사용할 수 있는 다양한 타입을 제공하고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제공하는 기본 타입은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(number)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문자열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(string)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불리언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boolean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5.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(array)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6.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D0FA-FD48-423E-A8B8-BC6849572564}"/>
              </a:ext>
            </a:extLst>
          </p:cNvPr>
          <p:cNvSpPr txBox="1"/>
          <p:nvPr/>
        </p:nvSpPr>
        <p:spPr>
          <a:xfrm>
            <a:off x="0" y="3508653"/>
            <a:ext cx="9303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숫자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(number)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나타낼 수 있는 숫자의 종류는 다음과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정수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(integer)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실수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(fraction)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지수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(exponent)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JSON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8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진수나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16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kr"/>
              </a:rPr>
              <a:t>진수 등을 표현하는 방법은 제공하지 않습니다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kr"/>
              </a:rPr>
              <a:t>.</a:t>
            </a:r>
          </a:p>
          <a:p>
            <a:br>
              <a:rPr lang="ko-KR" altLang="en-US" dirty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6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7071</Words>
  <Application>Microsoft Office PowerPoint</Application>
  <PresentationFormat>와이드스크린</PresentationFormat>
  <Paragraphs>662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D2Coding</vt:lpstr>
      <vt:lpstr>Nanum Gothic Coding</vt:lpstr>
      <vt:lpstr>notokr</vt:lpstr>
      <vt:lpstr>맑은 고딕</vt:lpstr>
      <vt:lpstr>Arial</vt:lpstr>
      <vt:lpstr>Office 테마</vt:lpstr>
      <vt:lpstr>JSON  2020-09-18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 2020-09-18</dc:title>
  <dc:creator>TJ</dc:creator>
  <cp:lastModifiedBy>TJ</cp:lastModifiedBy>
  <cp:revision>12</cp:revision>
  <dcterms:created xsi:type="dcterms:W3CDTF">2020-09-18T00:55:56Z</dcterms:created>
  <dcterms:modified xsi:type="dcterms:W3CDTF">2020-09-18T04:20:29Z</dcterms:modified>
</cp:coreProperties>
</file>