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0D49-5F1E-4622-AC2F-FBEF354C6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95616-8750-42DB-92B2-A98618F1D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CE1B3-D9F4-4C85-BA41-0EF824A5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84B-08EE-4F81-87B1-EA2F25CCE758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DA509-0A36-468B-AFE5-4B6890B9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32B02-0EFD-4D8D-B41E-D414150B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DA98-B399-4924-977A-D97C63467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0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C905-C656-4549-BCB0-ACE1C736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007BF-4F14-4F48-A2D2-2859C6615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52051-4BB3-47EC-B6B5-5A4F02D2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84B-08EE-4F81-87B1-EA2F25CCE758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B3542-1BA3-4B3D-BD16-D2A28E3A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05786-F7C6-442A-9380-98AE5B30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DA98-B399-4924-977A-D97C63467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3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25BFD2-4410-44EE-96C2-E02F802F4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D2AC4-061B-46B4-B2CE-CB9A34DA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D63D8-667A-423B-B907-CB9C0C3E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84B-08EE-4F81-87B1-EA2F25CCE758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050DD-DFFF-4253-9489-CECC8F0E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5648C-2081-4B28-A4A7-C489C86C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DA98-B399-4924-977A-D97C63467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8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F48F1-B49B-4820-82F6-32DDEA62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729DA-94C9-4625-A14B-4C51FB9D3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C5E60-BB32-4ECB-BB9F-5B0E59A1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84B-08EE-4F81-87B1-EA2F25CCE758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42974-A566-44C8-AFB9-1DAE3789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5FF44-12A7-42E3-89E9-7ADCF7CE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DA98-B399-4924-977A-D97C63467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3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4CC69-DDD0-4815-BBFB-0F645543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4007B-0332-4A60-B6EC-EEC44FB6B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2BD3F-B2BC-4BAC-81DA-0D2C4E06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84B-08EE-4F81-87B1-EA2F25CCE758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A3334-97FB-4AD2-9BA5-6A075681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C065-AB67-41F5-AC43-D17E24CD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DA98-B399-4924-977A-D97C63467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5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B96DE-08E4-40EE-85F9-32BDC68C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64317-541D-40CA-A2E4-620B6B152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28169-C288-48DE-9BD4-A83207078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928D3-3E70-4A80-8815-37103A30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84B-08EE-4F81-87B1-EA2F25CCE758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4A4F8-68B3-41E7-8AD3-F717C185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848E2-BD42-4621-802A-AAB1C4F6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DA98-B399-4924-977A-D97C63467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8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AB95E-215D-4BA3-BC6B-C7308862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CE490-C606-435B-9FBF-352906E1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8D6C0-021B-4A6E-9C7D-3CCA27774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CC380-9780-4B81-9F6D-E037FD009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6818B9-8FAC-4204-8A10-E231B3DCA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DF2AAB-BFFF-43CD-8CB7-6D22494E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84B-08EE-4F81-87B1-EA2F25CCE758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760AA8-CB5B-40DC-8FF9-7C5CE365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49D332-EEB6-4CAF-9CA9-04D8D2F5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DA98-B399-4924-977A-D97C63467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6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FB90E-F38A-4EA3-8934-7C61444D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0B13A-5B7D-487B-9D35-B6552D92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84B-08EE-4F81-87B1-EA2F25CCE758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49F2CA-2088-4A24-BB5C-43DA888B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CBEE9-9F6C-47AD-B821-80C5DB47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DA98-B399-4924-977A-D97C63467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8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D973DE-7495-422F-9D96-D85EAC29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84B-08EE-4F81-87B1-EA2F25CCE758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BE990A-B991-4BFE-BB07-EB088D82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C6F1E-D263-414C-A168-D91CD09B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DA98-B399-4924-977A-D97C63467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0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B4FB5-8F2F-4A31-B8A3-A794BF00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0D0CC-F843-4B02-91E6-D754642D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A2DAF-6D67-415B-AEA2-FA8C3146B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026D3-3ED1-49C2-ADC1-DF56E946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84B-08EE-4F81-87B1-EA2F25CCE758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95F15-B153-44F3-82D5-C59A83E3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6B349-9D1B-4362-824C-0AEA087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DA98-B399-4924-977A-D97C63467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3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48988-7ACC-4B74-A0BA-FFAA5CDB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E0238-95B7-4F61-934D-EEA23E515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0BF42-981C-491D-9E25-A2CD8FBCE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68388-0B21-41C1-A52A-C62A00DB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84B-08EE-4F81-87B1-EA2F25CCE758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3B8352-E72A-4210-895F-A31B8517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77CFA-E9D8-4518-8EE1-49494877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DA98-B399-4924-977A-D97C63467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3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4D9244-2D70-4BD6-9995-2327FBE2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267B4-596E-4ED1-945B-E27158B5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6A73-730B-4370-865B-737C85EF5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384B-08EE-4F81-87B1-EA2F25CCE758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6F548-B906-490F-A3D3-C0D11EABE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52BBA-3829-4232-AA95-ACDF0971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DA98-B399-4924-977A-D97C63467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0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BCB40-55D8-467E-823A-A99611AE9BD0}"/>
              </a:ext>
            </a:extLst>
          </p:cNvPr>
          <p:cNvSpPr txBox="1"/>
          <p:nvPr/>
        </p:nvSpPr>
        <p:spPr>
          <a:xfrm>
            <a:off x="0" y="277482"/>
            <a:ext cx="1151433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CSS </a:t>
            </a:r>
            <a:r>
              <a:rPr lang="ko-KR" altLang="en-US" sz="4000" b="1" dirty="0" err="1"/>
              <a:t>선택자</a:t>
            </a:r>
            <a:endParaRPr lang="ko-KR" altLang="en-US" sz="4000" b="1" dirty="0"/>
          </a:p>
          <a:p>
            <a:r>
              <a:rPr lang="ko-KR" altLang="en-US" b="1" dirty="0"/>
              <a:t>요소의 선택</a:t>
            </a:r>
          </a:p>
          <a:p>
            <a:r>
              <a:rPr lang="ko-KR" altLang="en-US" sz="1200" dirty="0" err="1"/>
              <a:t>제이쿼리를</a:t>
            </a:r>
            <a:r>
              <a:rPr lang="ko-KR" altLang="en-US" sz="1200" dirty="0"/>
              <a:t> 사용하면 손쉽게 </a:t>
            </a:r>
            <a:r>
              <a:rPr lang="en-US" altLang="ko-KR" sz="1200" dirty="0"/>
              <a:t>HTML </a:t>
            </a:r>
            <a:r>
              <a:rPr lang="ko-KR" altLang="en-US" sz="1200" dirty="0"/>
              <a:t>요소를 선택하여</a:t>
            </a:r>
            <a:r>
              <a:rPr lang="en-US" altLang="ko-KR" sz="1200" dirty="0"/>
              <a:t>, </a:t>
            </a:r>
            <a:r>
              <a:rPr lang="ko-KR" altLang="en-US" sz="1200" dirty="0"/>
              <a:t>선택된 요소에 특정 동작을 설정할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제이쿼리에서는</a:t>
            </a:r>
            <a:r>
              <a:rPr lang="ko-KR" altLang="en-US" sz="1200" dirty="0"/>
              <a:t> 요소를 선택하기 위해 대부분의 </a:t>
            </a:r>
            <a:r>
              <a:rPr lang="en-US" altLang="ko-KR" sz="1200" dirty="0"/>
              <a:t>CSS </a:t>
            </a:r>
            <a:r>
              <a:rPr lang="ko-KR" altLang="en-US" sz="1200" dirty="0" err="1"/>
              <a:t>선택자뿐만</a:t>
            </a:r>
            <a:r>
              <a:rPr lang="ko-KR" altLang="en-US" sz="1200" dirty="0"/>
              <a:t> 아니라 몇몇 비표준 선택자까지 제공하고 있습니다</a:t>
            </a:r>
            <a:r>
              <a:rPr lang="en-US" altLang="ko-KR" sz="1200" dirty="0"/>
              <a:t>.</a:t>
            </a:r>
          </a:p>
          <a:p>
            <a:r>
              <a:rPr lang="en-US" altLang="ko-KR" b="1" dirty="0"/>
              <a:t>CSS </a:t>
            </a:r>
            <a:r>
              <a:rPr lang="ko-KR" altLang="en-US" b="1" dirty="0"/>
              <a:t>선택자를 이용한 선택</a:t>
            </a:r>
          </a:p>
          <a:p>
            <a:r>
              <a:rPr lang="ko-KR" altLang="en-US" sz="1200" dirty="0" err="1"/>
              <a:t>제이쿼리에서는</a:t>
            </a:r>
            <a:r>
              <a:rPr lang="ko-KR" altLang="en-US" sz="1200" dirty="0"/>
              <a:t> </a:t>
            </a:r>
            <a:r>
              <a:rPr lang="en-US" altLang="ko-KR" sz="1200" dirty="0"/>
              <a:t>CSS </a:t>
            </a:r>
            <a:r>
              <a:rPr lang="ko-KR" altLang="en-US" sz="1200" dirty="0"/>
              <a:t>선택자를 사용하여 </a:t>
            </a:r>
            <a:r>
              <a:rPr lang="en-US" altLang="ko-KR" sz="1200" dirty="0"/>
              <a:t>HTML </a:t>
            </a:r>
            <a:r>
              <a:rPr lang="ko-KR" altLang="en-US" sz="1200" dirty="0"/>
              <a:t>요소를 선택할 수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ko-KR" altLang="en-US" sz="1200" dirty="0"/>
              <a:t>태그 이름을 사용하여 같은 태그 이름을 가지는 </a:t>
            </a:r>
            <a:r>
              <a:rPr lang="en-US" altLang="ko-KR" sz="1200" dirty="0"/>
              <a:t>HTML </a:t>
            </a:r>
            <a:r>
              <a:rPr lang="ko-KR" altLang="en-US" sz="1200" dirty="0"/>
              <a:t>요소를 모두 선택할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이것은 자바스크립트의 </a:t>
            </a:r>
            <a:r>
              <a:rPr lang="en-US" altLang="ko-KR" sz="1200" dirty="0" err="1"/>
              <a:t>getElementsByTagName</a:t>
            </a:r>
            <a:r>
              <a:rPr lang="en-US" altLang="ko-KR" sz="1200" dirty="0"/>
              <a:t>() </a:t>
            </a:r>
            <a:r>
              <a:rPr lang="ko-KR" altLang="en-US" sz="1200" dirty="0"/>
              <a:t>메소드와 같은 동작을 합니다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6501B-7B9A-4221-84D7-98111361B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7362"/>
            <a:ext cx="12192000" cy="421063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BEC5A5-35A2-4377-BB88-04F3CDF85C68}"/>
              </a:ext>
            </a:extLst>
          </p:cNvPr>
          <p:cNvCxnSpPr/>
          <p:nvPr/>
        </p:nvCxnSpPr>
        <p:spPr>
          <a:xfrm>
            <a:off x="3773010" y="4616388"/>
            <a:ext cx="4110361" cy="47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A1F8B02B-EC5F-480B-8241-6A6D878B89A1}"/>
              </a:ext>
            </a:extLst>
          </p:cNvPr>
          <p:cNvSpPr/>
          <p:nvPr/>
        </p:nvSpPr>
        <p:spPr>
          <a:xfrm>
            <a:off x="6374167" y="3888419"/>
            <a:ext cx="1509204" cy="83450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포트 사이즈가 변경 됐습니다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48B9081-FD81-492A-BD3D-16FD443939C4}"/>
              </a:ext>
            </a:extLst>
          </p:cNvPr>
          <p:cNvSpPr/>
          <p:nvPr/>
        </p:nvSpPr>
        <p:spPr>
          <a:xfrm>
            <a:off x="7262191" y="2167967"/>
            <a:ext cx="3935896" cy="1052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$() </a:t>
            </a:r>
            <a:r>
              <a:rPr lang="ko-KR" altLang="en-US" dirty="0"/>
              <a:t>함수에 전달되는 인수는 반드시 따옴표</a:t>
            </a:r>
            <a:r>
              <a:rPr lang="en-US" altLang="ko-KR" dirty="0"/>
              <a:t>("")</a:t>
            </a:r>
            <a:r>
              <a:rPr lang="ko-KR" altLang="en-US" dirty="0"/>
              <a:t>를 사용한 문자열 형태로 전달되어야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14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BCB40-55D8-467E-823A-A99611AE9BD0}"/>
              </a:ext>
            </a:extLst>
          </p:cNvPr>
          <p:cNvSpPr txBox="1"/>
          <p:nvPr/>
        </p:nvSpPr>
        <p:spPr>
          <a:xfrm>
            <a:off x="0" y="36418"/>
            <a:ext cx="661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아이디</a:t>
            </a:r>
            <a:r>
              <a:rPr lang="en-US" altLang="ko-KR" sz="1200" dirty="0">
                <a:solidFill>
                  <a:srgbClr val="FF0000"/>
                </a:solidFill>
              </a:rPr>
              <a:t>(id)</a:t>
            </a:r>
            <a:r>
              <a:rPr lang="ko-KR" altLang="en-US" sz="1200" dirty="0"/>
              <a:t>를 사용하여 특정 </a:t>
            </a:r>
            <a:r>
              <a:rPr lang="en-US" altLang="ko-KR" sz="1200" dirty="0"/>
              <a:t>HTML </a:t>
            </a:r>
            <a:r>
              <a:rPr lang="ko-KR" altLang="en-US" sz="1200" dirty="0"/>
              <a:t>요소를 선택할 수도 있습니다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80A3E8-84D3-4DDB-BB4C-970540E31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749"/>
            <a:ext cx="6096000" cy="64522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C67F7A-6D3B-4AD5-9F98-068BC881147D}"/>
              </a:ext>
            </a:extLst>
          </p:cNvPr>
          <p:cNvCxnSpPr/>
          <p:nvPr/>
        </p:nvCxnSpPr>
        <p:spPr>
          <a:xfrm flipV="1">
            <a:off x="1287262" y="3160450"/>
            <a:ext cx="186431" cy="113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4BA659-FB94-4283-946A-952AF78359E6}"/>
              </a:ext>
            </a:extLst>
          </p:cNvPr>
          <p:cNvCxnSpPr/>
          <p:nvPr/>
        </p:nvCxnSpPr>
        <p:spPr>
          <a:xfrm>
            <a:off x="1775534" y="3062796"/>
            <a:ext cx="2130641" cy="1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D9452B-AE0F-4EED-9B08-9C290107CB44}"/>
              </a:ext>
            </a:extLst>
          </p:cNvPr>
          <p:cNvSpPr txBox="1"/>
          <p:nvPr/>
        </p:nvSpPr>
        <p:spPr>
          <a:xfrm>
            <a:off x="6613864" y="36418"/>
            <a:ext cx="5578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클래스</a:t>
            </a:r>
            <a:r>
              <a:rPr lang="en-US" altLang="ko-KR" sz="1050" dirty="0">
                <a:solidFill>
                  <a:srgbClr val="FF0000"/>
                </a:solidFill>
              </a:rPr>
              <a:t>(class)</a:t>
            </a:r>
            <a:r>
              <a:rPr lang="ko-KR" altLang="en-US" sz="1050" dirty="0"/>
              <a:t>를 사용하여 같은 클래스에 속하는 </a:t>
            </a:r>
            <a:r>
              <a:rPr lang="en-US" altLang="ko-KR" sz="1050" dirty="0"/>
              <a:t>HTML </a:t>
            </a:r>
            <a:r>
              <a:rPr lang="ko-KR" altLang="en-US" sz="1050" dirty="0"/>
              <a:t>요소를 모두 선택할 수 있습니다</a:t>
            </a:r>
            <a:r>
              <a:rPr lang="en-US" altLang="ko-KR" sz="1050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EEDA36-2E6A-442C-8EB0-DD787ECAB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5750"/>
            <a:ext cx="6096000" cy="645224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1EA6EC-0D88-4178-9919-283B97B28C0B}"/>
              </a:ext>
            </a:extLst>
          </p:cNvPr>
          <p:cNvCxnSpPr/>
          <p:nvPr/>
        </p:nvCxnSpPr>
        <p:spPr>
          <a:xfrm flipV="1">
            <a:off x="7341833" y="3429000"/>
            <a:ext cx="133165" cy="180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482FB90-7403-4102-BA0C-BA23D921C77A}"/>
              </a:ext>
            </a:extLst>
          </p:cNvPr>
          <p:cNvCxnSpPr/>
          <p:nvPr/>
        </p:nvCxnSpPr>
        <p:spPr>
          <a:xfrm>
            <a:off x="7688062" y="3429000"/>
            <a:ext cx="2077375" cy="27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7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BCB40-55D8-467E-823A-A99611AE9BD0}"/>
              </a:ext>
            </a:extLst>
          </p:cNvPr>
          <p:cNvSpPr txBox="1"/>
          <p:nvPr/>
        </p:nvSpPr>
        <p:spPr>
          <a:xfrm>
            <a:off x="0" y="36418"/>
            <a:ext cx="661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속성</a:t>
            </a:r>
            <a:r>
              <a:rPr lang="en-US" altLang="ko-KR" sz="1200" dirty="0">
                <a:solidFill>
                  <a:srgbClr val="FF0000"/>
                </a:solidFill>
              </a:rPr>
              <a:t>(attribute)</a:t>
            </a:r>
            <a:r>
              <a:rPr lang="ko-KR" altLang="en-US" sz="1200" dirty="0"/>
              <a:t>을 사용하여 속성이 조건에 맞는 특정 </a:t>
            </a:r>
            <a:r>
              <a:rPr lang="en-US" altLang="ko-KR" sz="1200" dirty="0"/>
              <a:t>HTML </a:t>
            </a:r>
            <a:r>
              <a:rPr lang="ko-KR" altLang="en-US" sz="1200" dirty="0"/>
              <a:t>요소를 선택할 수 있습니다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82DF98-7CFF-4BF3-BC42-31948528C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417"/>
            <a:ext cx="12192000" cy="654458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CACDF2-0C14-497D-9B55-68D8645E9FD1}"/>
              </a:ext>
            </a:extLst>
          </p:cNvPr>
          <p:cNvCxnSpPr/>
          <p:nvPr/>
        </p:nvCxnSpPr>
        <p:spPr>
          <a:xfrm>
            <a:off x="3306932" y="2974019"/>
            <a:ext cx="528221" cy="10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8752AB-309F-4E74-A2C3-69DBBE0637CB}"/>
              </a:ext>
            </a:extLst>
          </p:cNvPr>
          <p:cNvCxnSpPr/>
          <p:nvPr/>
        </p:nvCxnSpPr>
        <p:spPr>
          <a:xfrm flipH="1">
            <a:off x="2698812" y="2991775"/>
            <a:ext cx="1944209" cy="105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EA289A-9570-404C-92F8-D00A13B0AA6C}"/>
              </a:ext>
            </a:extLst>
          </p:cNvPr>
          <p:cNvCxnSpPr/>
          <p:nvPr/>
        </p:nvCxnSpPr>
        <p:spPr>
          <a:xfrm flipV="1">
            <a:off x="2698812" y="3585708"/>
            <a:ext cx="3737499" cy="48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2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BCB40-55D8-467E-823A-A99611AE9BD0}"/>
              </a:ext>
            </a:extLst>
          </p:cNvPr>
          <p:cNvSpPr txBox="1"/>
          <p:nvPr/>
        </p:nvSpPr>
        <p:spPr>
          <a:xfrm>
            <a:off x="0" y="0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제이쿼리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선택자</a:t>
            </a:r>
            <a:endParaRPr lang="ko-KR" altLang="en-US" sz="4000" b="1" dirty="0"/>
          </a:p>
          <a:p>
            <a:r>
              <a:rPr lang="ko-KR" altLang="en-US" sz="1200" dirty="0" err="1"/>
              <a:t>제이쿼리에서는</a:t>
            </a:r>
            <a:r>
              <a:rPr lang="ko-KR" altLang="en-US" sz="1200" dirty="0"/>
              <a:t> </a:t>
            </a:r>
            <a:r>
              <a:rPr lang="en-US" altLang="ko-KR" sz="1200" dirty="0"/>
              <a:t>CSS </a:t>
            </a:r>
            <a:r>
              <a:rPr lang="ko-KR" altLang="en-US" sz="1200" dirty="0" err="1"/>
              <a:t>선택자뿐만</a:t>
            </a:r>
            <a:r>
              <a:rPr lang="ko-KR" altLang="en-US" sz="1200" dirty="0"/>
              <a:t> 아니라 몇몇 비표준 선택자까지도 사용할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이러한 비표준 선택자를 사용하면 선택한 요소를 저장하거나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그 결과에 대해 필터링까지 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b="1" dirty="0"/>
              <a:t>선택한 요소의 저장</a:t>
            </a:r>
          </a:p>
          <a:p>
            <a:r>
              <a:rPr lang="ko-KR" altLang="en-US" sz="1200" dirty="0" err="1"/>
              <a:t>제이쿼리에서는</a:t>
            </a:r>
            <a:r>
              <a:rPr lang="ko-KR" altLang="en-US" sz="1200" dirty="0"/>
              <a:t> 선택한 요소들을 변수에 저장하여 사용할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문서 내의 모든 </a:t>
            </a:r>
            <a:r>
              <a:rPr lang="en-US" altLang="ko-KR" sz="1200" dirty="0"/>
              <a:t>&lt;li&gt;</a:t>
            </a:r>
            <a:r>
              <a:rPr lang="ko-KR" altLang="en-US" sz="1200" dirty="0"/>
              <a:t>요소를 선택하여 변수에 저장한 후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변수를 사용합니다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CE8F9-F3AD-4A36-A32C-C8259A268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549"/>
            <a:ext cx="12191999" cy="51020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B4560F6-3AA2-4FE6-8D99-EECAA4D6A7A2}"/>
              </a:ext>
            </a:extLst>
          </p:cNvPr>
          <p:cNvCxnSpPr/>
          <p:nvPr/>
        </p:nvCxnSpPr>
        <p:spPr>
          <a:xfrm flipV="1">
            <a:off x="2228295" y="3666478"/>
            <a:ext cx="932155" cy="150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025E5C-9363-4C9E-AF11-456EA87C8C44}"/>
              </a:ext>
            </a:extLst>
          </p:cNvPr>
          <p:cNvCxnSpPr/>
          <p:nvPr/>
        </p:nvCxnSpPr>
        <p:spPr>
          <a:xfrm>
            <a:off x="5592932" y="3986074"/>
            <a:ext cx="1597981" cy="134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B5035-8CD6-49BD-B715-EF717D4051FC}"/>
              </a:ext>
            </a:extLst>
          </p:cNvPr>
          <p:cNvSpPr/>
          <p:nvPr/>
        </p:nvSpPr>
        <p:spPr>
          <a:xfrm>
            <a:off x="4283474" y="4904593"/>
            <a:ext cx="26189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notokr"/>
              </a:rPr>
              <a:t>하지만 이렇게 저장된 요소들은 변수에 저장될 당시의 요소들만 저장됩니다</a:t>
            </a:r>
            <a:r>
              <a:rPr lang="en-US" altLang="ko-KR" sz="1000" dirty="0">
                <a:solidFill>
                  <a:srgbClr val="FF0000"/>
                </a:solidFill>
                <a:latin typeface="notokr"/>
              </a:rPr>
              <a:t>.</a:t>
            </a:r>
          </a:p>
          <a:p>
            <a:r>
              <a:rPr lang="ko-KR" altLang="en-US" sz="1000" dirty="0">
                <a:solidFill>
                  <a:srgbClr val="FF0000"/>
                </a:solidFill>
                <a:latin typeface="notokr"/>
              </a:rPr>
              <a:t>즉</a:t>
            </a:r>
            <a:r>
              <a:rPr lang="en-US" altLang="ko-KR" sz="1000" dirty="0">
                <a:solidFill>
                  <a:srgbClr val="FF0000"/>
                </a:solidFill>
                <a:latin typeface="notokr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notokr"/>
              </a:rPr>
              <a:t>요소가 저장된 이후에 문서에 추가되거나 삭제된 요소들을 자동으로 갱신하지는 않습니다</a:t>
            </a:r>
            <a:r>
              <a:rPr lang="en-US" altLang="ko-KR" sz="1000" dirty="0">
                <a:solidFill>
                  <a:srgbClr val="FF0000"/>
                </a:solidFill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79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075D90-88CA-4454-84F6-ED32FCD19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218"/>
            <a:ext cx="12192000" cy="5780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8BCB40-55D8-467E-823A-A99611AE9BD0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선택한 요소의 필터링</a:t>
            </a:r>
          </a:p>
          <a:p>
            <a:r>
              <a:rPr lang="ko-KR" altLang="en-US" sz="1200" dirty="0" err="1"/>
              <a:t>제이쿼리에서는</a:t>
            </a:r>
            <a:r>
              <a:rPr lang="ko-KR" altLang="en-US" sz="1200" dirty="0"/>
              <a:t> 선택한 요소 중에서 더욱 세분화된 선택을 하기 위한 필터링을 진행할 수 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문서 내의 모든 </a:t>
            </a:r>
            <a:r>
              <a:rPr lang="en-US" altLang="ko-KR" sz="1200" dirty="0"/>
              <a:t>&lt;li&gt;</a:t>
            </a:r>
            <a:r>
              <a:rPr lang="ko-KR" altLang="en-US" sz="1200" dirty="0"/>
              <a:t>요소 중에서 </a:t>
            </a:r>
            <a:r>
              <a:rPr lang="en-US" altLang="ko-KR" sz="1200" dirty="0"/>
              <a:t>&lt;span&gt;</a:t>
            </a:r>
            <a:r>
              <a:rPr lang="ko-KR" altLang="en-US" sz="1200" dirty="0"/>
              <a:t>요소를 가지고 있는 요소만을 선택합니다</a:t>
            </a:r>
            <a:r>
              <a:rPr lang="en-US" altLang="ko-KR" sz="1200" dirty="0"/>
              <a:t>.</a:t>
            </a:r>
            <a:endParaRPr lang="en-US" altLang="ko-KR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FCDA57-366A-442F-8970-C2764677C887}"/>
              </a:ext>
            </a:extLst>
          </p:cNvPr>
          <p:cNvCxnSpPr/>
          <p:nvPr/>
        </p:nvCxnSpPr>
        <p:spPr>
          <a:xfrm flipH="1">
            <a:off x="2725445" y="3240350"/>
            <a:ext cx="443883" cy="132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70D328-61FD-4B54-8D4D-0563539A518B}"/>
              </a:ext>
            </a:extLst>
          </p:cNvPr>
          <p:cNvCxnSpPr/>
          <p:nvPr/>
        </p:nvCxnSpPr>
        <p:spPr>
          <a:xfrm>
            <a:off x="4509856" y="3346882"/>
            <a:ext cx="3000653" cy="64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5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D8E4A9-15CF-471A-A1EC-F89B29E61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55151"/>
              </p:ext>
            </p:extLst>
          </p:nvPr>
        </p:nvGraphicFramePr>
        <p:xfrm>
          <a:off x="0" y="550054"/>
          <a:ext cx="12192000" cy="6307939"/>
        </p:xfrm>
        <a:graphic>
          <a:graphicData uri="http://schemas.openxmlformats.org/drawingml/2006/table">
            <a:tbl>
              <a:tblPr/>
              <a:tblGrid>
                <a:gridCol w="2432580">
                  <a:extLst>
                    <a:ext uri="{9D8B030D-6E8A-4147-A177-3AD203B41FA5}">
                      <a16:colId xmlns:a16="http://schemas.microsoft.com/office/drawing/2014/main" val="890167374"/>
                    </a:ext>
                  </a:extLst>
                </a:gridCol>
                <a:gridCol w="9759420">
                  <a:extLst>
                    <a:ext uri="{9D8B030D-6E8A-4147-A177-3AD203B41FA5}">
                      <a16:colId xmlns:a16="http://schemas.microsoft.com/office/drawing/2014/main" val="1115865291"/>
                    </a:ext>
                  </a:extLst>
                </a:gridCol>
              </a:tblGrid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선택자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notokr"/>
                      </a:endParaRP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64227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notokr"/>
                        </a:rPr>
                        <a:t>:eq(n)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인덱스가 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n</a:t>
                      </a:r>
                      <a:r>
                        <a:rPr lang="ko-KR" altLang="en-US" sz="1200" dirty="0">
                          <a:effectLst/>
                          <a:latin typeface="notokr"/>
                        </a:rPr>
                        <a:t>인 요소를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87118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notokr"/>
                        </a:rPr>
                        <a:t>:</a:t>
                      </a:r>
                      <a:r>
                        <a:rPr lang="en-US" sz="1200" dirty="0" err="1">
                          <a:effectLst/>
                          <a:latin typeface="notokr"/>
                        </a:rPr>
                        <a:t>gt</a:t>
                      </a:r>
                      <a:r>
                        <a:rPr lang="en-US" sz="1200" dirty="0">
                          <a:effectLst/>
                          <a:latin typeface="notokr"/>
                        </a:rPr>
                        <a:t>(n)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notokr"/>
                        </a:rPr>
                        <a:t>선택한 요소 중에서 인덱스가 </a:t>
                      </a:r>
                      <a:r>
                        <a:rPr lang="en-US" altLang="ko-KR" sz="1200">
                          <a:effectLst/>
                          <a:latin typeface="notokr"/>
                        </a:rPr>
                        <a:t>n</a:t>
                      </a:r>
                      <a:r>
                        <a:rPr lang="ko-KR" altLang="en-US" sz="1200">
                          <a:effectLst/>
                          <a:latin typeface="notokr"/>
                        </a:rPr>
                        <a:t>보다 큰 요소를 모두 선택함</a:t>
                      </a:r>
                      <a:r>
                        <a:rPr lang="en-US" altLang="ko-KR" sz="12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877335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notokr"/>
                        </a:rPr>
                        <a:t>:</a:t>
                      </a:r>
                      <a:r>
                        <a:rPr lang="en-US" sz="1200" dirty="0" err="1">
                          <a:effectLst/>
                          <a:latin typeface="notokr"/>
                        </a:rPr>
                        <a:t>lt</a:t>
                      </a:r>
                      <a:r>
                        <a:rPr lang="en-US" sz="1200" dirty="0">
                          <a:effectLst/>
                          <a:latin typeface="notokr"/>
                        </a:rPr>
                        <a:t>(n)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notokr"/>
                        </a:rPr>
                        <a:t>선택한 요소 중에서 인덱스가 </a:t>
                      </a:r>
                      <a:r>
                        <a:rPr lang="en-US" altLang="ko-KR" sz="1200">
                          <a:effectLst/>
                          <a:latin typeface="notokr"/>
                        </a:rPr>
                        <a:t>n</a:t>
                      </a:r>
                      <a:r>
                        <a:rPr lang="ko-KR" altLang="en-US" sz="1200">
                          <a:effectLst/>
                          <a:latin typeface="notokr"/>
                        </a:rPr>
                        <a:t>보다 작은 요소를 모두 선택함</a:t>
                      </a:r>
                      <a:r>
                        <a:rPr lang="en-US" altLang="ko-KR" sz="12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49959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notokr"/>
                        </a:rPr>
                        <a:t>:even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인덱스가 짝수인 요소를 모두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77470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:odd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인덱스가 홀수인 요소를 모두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031181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:first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첫 번째 요소를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22764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:last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마지막 요소를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10004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:animated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애니메이션 효과가 실행 중인 요소를 모두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08818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:header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h1</a:t>
                      </a:r>
                      <a:r>
                        <a:rPr lang="ko-KR" altLang="en-US" sz="1200" dirty="0">
                          <a:effectLst/>
                          <a:latin typeface="notokr"/>
                        </a:rPr>
                        <a:t>부터 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h6</a:t>
                      </a:r>
                      <a:r>
                        <a:rPr lang="ko-KR" altLang="en-US" sz="1200" dirty="0">
                          <a:effectLst/>
                          <a:latin typeface="notokr"/>
                        </a:rPr>
                        <a:t>까지의 요소를 모두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7088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:lang(</a:t>
                      </a:r>
                      <a:r>
                        <a:rPr lang="ko-KR" altLang="en-US" sz="1200">
                          <a:effectLst/>
                          <a:latin typeface="notokr"/>
                        </a:rPr>
                        <a:t>언어</a:t>
                      </a:r>
                      <a:r>
                        <a:rPr lang="en-US" altLang="ko-KR" sz="1200">
                          <a:effectLst/>
                          <a:latin typeface="notokr"/>
                        </a:rPr>
                        <a:t>)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지정한 언어의 요소를 모두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77286"/>
                  </a:ext>
                </a:extLst>
              </a:tr>
              <a:tr h="47877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:not(</a:t>
                      </a:r>
                      <a:r>
                        <a:rPr lang="ko-KR" altLang="en-US" sz="1200">
                          <a:effectLst/>
                          <a:latin typeface="notokr"/>
                        </a:rPr>
                        <a:t>선택자</a:t>
                      </a:r>
                      <a:r>
                        <a:rPr lang="en-US" altLang="ko-KR" sz="1200">
                          <a:effectLst/>
                          <a:latin typeface="notokr"/>
                        </a:rPr>
                        <a:t>)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지정한 선택자와 일치하지 않는 요소를 모두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78947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:root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최상위 루트 요소를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781423"/>
                  </a:ext>
                </a:extLst>
              </a:tr>
              <a:tr h="47877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:target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웹 페이지 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URI</a:t>
                      </a:r>
                      <a:r>
                        <a:rPr lang="ko-KR" altLang="en-US" sz="1200" dirty="0">
                          <a:effectLst/>
                          <a:latin typeface="notokr"/>
                        </a:rPr>
                        <a:t>의 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fragment </a:t>
                      </a:r>
                      <a:r>
                        <a:rPr lang="ko-KR" altLang="en-US" sz="1200" dirty="0">
                          <a:effectLst/>
                          <a:latin typeface="notokr"/>
                        </a:rPr>
                        <a:t>식별자와 일치하는 요소를 모두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78776"/>
                  </a:ext>
                </a:extLst>
              </a:tr>
              <a:tr h="47877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:contains(</a:t>
                      </a:r>
                      <a:r>
                        <a:rPr lang="ko-KR" altLang="en-US" sz="1200">
                          <a:effectLst/>
                          <a:latin typeface="notokr"/>
                        </a:rPr>
                        <a:t>텍스트</a:t>
                      </a:r>
                      <a:r>
                        <a:rPr lang="en-US" altLang="ko-KR" sz="1200">
                          <a:effectLst/>
                          <a:latin typeface="notokr"/>
                        </a:rPr>
                        <a:t>)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지정한 텍스트를 포함하는 요소를 모두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91809"/>
                  </a:ext>
                </a:extLst>
              </a:tr>
              <a:tr h="47877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:has(</a:t>
                      </a:r>
                      <a:r>
                        <a:rPr lang="ko-KR" altLang="en-US" sz="1200">
                          <a:effectLst/>
                          <a:latin typeface="notokr"/>
                        </a:rPr>
                        <a:t>선택자</a:t>
                      </a:r>
                      <a:r>
                        <a:rPr lang="en-US" altLang="ko-KR" sz="1200">
                          <a:effectLst/>
                          <a:latin typeface="notokr"/>
                        </a:rPr>
                        <a:t>)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지정한 선택자와 일치하는 자손 요소를 갖는 요소를 모두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04539"/>
                  </a:ext>
                </a:extLst>
              </a:tr>
              <a:tr h="47877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:empty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자식 요소를 가지고 있지 않은 요소를 모두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748758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notokr"/>
                        </a:rPr>
                        <a:t>:parent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notokr"/>
                        </a:rPr>
                        <a:t>선택한 요소 중에서 자식 요소를 가지고 있는 요소를 모두 선택함</a:t>
                      </a:r>
                      <a:r>
                        <a:rPr lang="en-US" altLang="ko-KR" sz="12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560" marR="42560" marT="42560" marB="4256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4129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99B7FAC-3CEC-45B5-8CC5-BB7A7FE3D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11"/>
            <a:ext cx="27174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필터링에 사용할 수 있는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선택자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42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EE2061-3D71-4355-93E8-09CBE07D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678"/>
            <a:ext cx="12192000" cy="5709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8BCB40-55D8-467E-823A-A99611AE9BD0}"/>
              </a:ext>
            </a:extLst>
          </p:cNvPr>
          <p:cNvSpPr txBox="1"/>
          <p:nvPr/>
        </p:nvSpPr>
        <p:spPr>
          <a:xfrm>
            <a:off x="0" y="0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input </a:t>
            </a:r>
            <a:r>
              <a:rPr lang="ko-KR" altLang="en-US" sz="4000" b="1" dirty="0"/>
              <a:t>요소의 선택</a:t>
            </a:r>
          </a:p>
          <a:p>
            <a:r>
              <a:rPr lang="ko-KR" altLang="en-US" sz="1200" dirty="0" err="1"/>
              <a:t>제이쿼리에서는</a:t>
            </a:r>
            <a:r>
              <a:rPr lang="ko-KR" altLang="en-US" sz="1200" dirty="0"/>
              <a:t> 입력 양식에 관련된 특정 요소를 손쉽게 선택할 수 있습니다</a:t>
            </a:r>
            <a:r>
              <a:rPr lang="en-US" altLang="ko-KR" sz="1200" dirty="0"/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F2D80D-C392-432E-9EB3-2D23868FBF4D}"/>
              </a:ext>
            </a:extLst>
          </p:cNvPr>
          <p:cNvCxnSpPr/>
          <p:nvPr/>
        </p:nvCxnSpPr>
        <p:spPr>
          <a:xfrm>
            <a:off x="2743200" y="3429000"/>
            <a:ext cx="0" cy="125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1F34DE-5198-44BA-8459-D8B84F789DF1}"/>
              </a:ext>
            </a:extLst>
          </p:cNvPr>
          <p:cNvCxnSpPr/>
          <p:nvPr/>
        </p:nvCxnSpPr>
        <p:spPr>
          <a:xfrm>
            <a:off x="3417903" y="3429000"/>
            <a:ext cx="3453414" cy="84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0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D095D94-E3C5-48AF-9522-2ED385B41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70755"/>
              </p:ext>
            </p:extLst>
          </p:nvPr>
        </p:nvGraphicFramePr>
        <p:xfrm>
          <a:off x="0" y="858217"/>
          <a:ext cx="12192000" cy="5999784"/>
        </p:xfrm>
        <a:graphic>
          <a:graphicData uri="http://schemas.openxmlformats.org/drawingml/2006/table">
            <a:tbl>
              <a:tblPr/>
              <a:tblGrid>
                <a:gridCol w="2426031">
                  <a:extLst>
                    <a:ext uri="{9D8B030D-6E8A-4147-A177-3AD203B41FA5}">
                      <a16:colId xmlns:a16="http://schemas.microsoft.com/office/drawing/2014/main" val="1473671309"/>
                    </a:ext>
                  </a:extLst>
                </a:gridCol>
                <a:gridCol w="9765969">
                  <a:extLst>
                    <a:ext uri="{9D8B030D-6E8A-4147-A177-3AD203B41FA5}">
                      <a16:colId xmlns:a16="http://schemas.microsoft.com/office/drawing/2014/main" val="2257390317"/>
                    </a:ext>
                  </a:extLst>
                </a:gridCol>
              </a:tblGrid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선택자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123045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:button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  <a:latin typeface="notokr"/>
                        </a:rPr>
                        <a:t>type 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속성값이 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"button"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인 요소를 모두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3782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:checkbox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  <a:latin typeface="notokr"/>
                        </a:rPr>
                        <a:t>type 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속성값이 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"checkbox"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인 요소를 모두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00453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:file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  <a:latin typeface="notokr"/>
                        </a:rPr>
                        <a:t>type </a:t>
                      </a:r>
                      <a:r>
                        <a:rPr lang="ko-KR" altLang="en-US" sz="1600" dirty="0">
                          <a:effectLst/>
                          <a:latin typeface="notokr"/>
                        </a:rPr>
                        <a:t>속성값이 </a:t>
                      </a:r>
                      <a:r>
                        <a:rPr lang="en-US" altLang="ko-KR" sz="1600" dirty="0">
                          <a:effectLst/>
                          <a:latin typeface="notokr"/>
                        </a:rPr>
                        <a:t>"file"</a:t>
                      </a:r>
                      <a:r>
                        <a:rPr lang="ko-KR" altLang="en-US" sz="1600" dirty="0">
                          <a:effectLst/>
                          <a:latin typeface="notokr"/>
                        </a:rPr>
                        <a:t>인 요소를 모두 선택함</a:t>
                      </a:r>
                      <a:r>
                        <a:rPr lang="en-US" altLang="ko-KR" sz="16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496015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:image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  <a:latin typeface="notokr"/>
                        </a:rPr>
                        <a:t>type 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속성값이 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"image"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인 요소를 모두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78303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:password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  <a:latin typeface="notokr"/>
                        </a:rPr>
                        <a:t>type 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속성값이 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"password"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인 요소를 모두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26472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:radio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  <a:latin typeface="notokr"/>
                        </a:rPr>
                        <a:t>type 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속성값이 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"radio"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인 요소를 모두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675597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:reset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  <a:latin typeface="notokr"/>
                        </a:rPr>
                        <a:t>type 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속성값이 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"reset"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인 요소를 모두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23316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:submit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  <a:latin typeface="notokr"/>
                        </a:rPr>
                        <a:t>type 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속성값이 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"submit"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인 요소를 모두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2323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:text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  <a:latin typeface="notokr"/>
                        </a:rPr>
                        <a:t>type 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속성값이 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"text"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인 요소를 모두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32328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:input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notokr"/>
                        </a:rPr>
                        <a:t>&lt;input&gt;, &lt;textarea&gt;, &lt;select&gt;, &lt;button&gt;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요소를 모두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69545"/>
                  </a:ext>
                </a:extLst>
              </a:tr>
              <a:tr h="57507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:checked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  <a:latin typeface="notokr"/>
                        </a:rPr>
                        <a:t>type 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속성값이 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"checkbox" 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또는 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"radio"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인 요소 중에서 체크되어 있는 요소를 모두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800554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:selected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  <a:latin typeface="notokr"/>
                        </a:rPr>
                        <a:t>&lt;option&gt;</a:t>
                      </a:r>
                      <a:r>
                        <a:rPr lang="ko-KR" altLang="en-US" sz="1600">
                          <a:effectLst/>
                          <a:latin typeface="notokr"/>
                        </a:rPr>
                        <a:t>요소 중에서 선택된 요소를 모두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766450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:focus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  <a:latin typeface="notokr"/>
                        </a:rPr>
                        <a:t>현재 포커스가 가지고 있는 요소를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90619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:disabled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  <a:latin typeface="notokr"/>
                        </a:rPr>
                        <a:t>비활성화되어있는 요소를 모두 선택함</a:t>
                      </a:r>
                      <a:r>
                        <a:rPr lang="en-US" altLang="ko-KR" sz="16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24012"/>
                  </a:ext>
                </a:extLst>
              </a:tr>
              <a:tr h="36164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notokr"/>
                        </a:rPr>
                        <a:t>:enabled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 err="1">
                          <a:effectLst/>
                          <a:latin typeface="notokr"/>
                        </a:rPr>
                        <a:t>활성화되어있는</a:t>
                      </a:r>
                      <a:r>
                        <a:rPr lang="ko-KR" altLang="en-US" sz="1600" dirty="0">
                          <a:effectLst/>
                          <a:latin typeface="notokr"/>
                        </a:rPr>
                        <a:t> 요소를 모두 선택함</a:t>
                      </a:r>
                      <a:r>
                        <a:rPr lang="en-US" altLang="ko-KR" sz="16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3747" marR="53747" marT="53747" marB="5374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436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B6FA508-EB27-45A5-8BBE-E7B8995106D8}"/>
              </a:ext>
            </a:extLst>
          </p:cNvPr>
          <p:cNvSpPr/>
          <p:nvPr/>
        </p:nvSpPr>
        <p:spPr>
          <a:xfrm>
            <a:off x="0" y="262594"/>
            <a:ext cx="6748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0" i="0" dirty="0">
                <a:effectLst/>
                <a:latin typeface="notokr"/>
              </a:rPr>
              <a:t>특정 </a:t>
            </a:r>
            <a:r>
              <a:rPr lang="en-US" altLang="ko-KR" sz="2800" b="0" i="0" dirty="0">
                <a:effectLst/>
                <a:latin typeface="notokr"/>
              </a:rPr>
              <a:t>&lt;input&gt;</a:t>
            </a:r>
            <a:r>
              <a:rPr lang="ko-KR" altLang="en-US" sz="2800" b="0" i="0" dirty="0">
                <a:effectLst/>
                <a:latin typeface="notokr"/>
              </a:rPr>
              <a:t>요소를 선택할 수 있는 </a:t>
            </a:r>
            <a:r>
              <a:rPr lang="ko-KR" altLang="en-US" sz="2800" b="0" i="0" dirty="0" err="1">
                <a:effectLst/>
                <a:latin typeface="notokr"/>
              </a:rPr>
              <a:t>선택자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96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690</Words>
  <Application>Microsoft Office PowerPoint</Application>
  <PresentationFormat>와이드스크린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6</cp:revision>
  <dcterms:created xsi:type="dcterms:W3CDTF">2020-07-28T08:54:41Z</dcterms:created>
  <dcterms:modified xsi:type="dcterms:W3CDTF">2020-07-28T09:39:41Z</dcterms:modified>
</cp:coreProperties>
</file>