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6" r:id="rId4"/>
    <p:sldId id="265" r:id="rId5"/>
    <p:sldId id="266" r:id="rId6"/>
    <p:sldId id="267" r:id="rId7"/>
    <p:sldId id="257" r:id="rId8"/>
    <p:sldId id="258" r:id="rId9"/>
    <p:sldId id="260" r:id="rId10"/>
    <p:sldId id="259" r:id="rId11"/>
    <p:sldId id="261" r:id="rId12"/>
    <p:sldId id="262" r:id="rId13"/>
    <p:sldId id="263" r:id="rId14"/>
    <p:sldId id="264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kh" initials="k" lastIdx="2" clrIdx="0">
    <p:extLst>
      <p:ext uri="{19B8F6BF-5375-455C-9EA6-DF929625EA0E}">
        <p15:presenceInfo xmlns:p15="http://schemas.microsoft.com/office/powerpoint/2012/main" userId="k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88" autoAdjust="0"/>
  </p:normalViewPr>
  <p:slideViewPr>
    <p:cSldViewPr snapToGrid="0">
      <p:cViewPr varScale="1">
        <p:scale>
          <a:sx n="84" d="100"/>
          <a:sy n="84" d="100"/>
        </p:scale>
        <p:origin x="52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CA441-26B7-4618-BF4C-4F8840DF3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87888-F316-423D-88CA-EF9A595FE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7D2C5-06F9-449E-AD66-17BA53B4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1370-1FF3-4231-A238-3A9D9350148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EDA6A-C10B-43C2-AD5F-97B8008B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232FC-72D3-42F6-9EBD-F64B8CE6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E07-47E0-42DD-A04D-E281D663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8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A988C-DB08-4C80-9861-F3F5F340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0D47BF-234F-4D94-8BFA-43D678EF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738DE-DF27-4C11-ACE8-6F32CB5F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1370-1FF3-4231-A238-3A9D9350148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8670D-1B93-4547-97F9-10E2E2F6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84E36-8EA9-4338-9649-F46DB315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E07-47E0-42DD-A04D-E281D663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75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C44E6C-2AD7-4259-A1C0-DD69A9A2D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634D17-144C-4814-A905-015469447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BFE0A-30E3-45E5-BD00-7BAC64E1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1370-1FF3-4231-A238-3A9D9350148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6F485-D4E7-445C-B763-F3EC77C8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81014-8D64-4A2D-BA8D-D16988BE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E07-47E0-42DD-A04D-E281D663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9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FDC1B-79C7-4645-8FA3-863C566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92B83-322F-4185-8011-F7C242C4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5EEFC-E00E-4772-9B10-3A7B022B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1370-1FF3-4231-A238-3A9D9350148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4E636-96AD-4177-BCBA-7C383FF7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8389B-1ED5-417C-B990-CF3E073B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E07-47E0-42DD-A04D-E281D663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19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B6125-AAAA-45EF-952B-2930972C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FA4A6-033A-4A6C-A202-C036579C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BC4E5-8B44-4DEE-8F6F-E3CAD82F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1370-1FF3-4231-A238-3A9D9350148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69F0F-5202-4351-A61D-BBFEA20A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1DE8A-3006-4F14-923E-309C8ACB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E07-47E0-42DD-A04D-E281D663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8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E8197-F9EB-4FD3-843F-C9FEE99E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4301F-B667-41FC-A962-F4A3B32F7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F9509D-4667-420F-97D0-0DAEB09E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CD628-307C-4340-9FF6-75F9EE6C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1370-1FF3-4231-A238-3A9D9350148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62677-09AA-488B-85C5-A4EF060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75C82-D3DC-443B-AF3A-3CB8D79A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E07-47E0-42DD-A04D-E281D663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3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71002-4482-4E7C-B194-C622CF2D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68935-77D5-46F7-9D4F-59517ED3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3D4192-454B-4A5D-A72F-B5FB9FBD8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B42F7F-9EC2-43F9-B846-5112C19EE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1EB8AC-33D9-4D73-9020-4E1EACBE1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9CB99A-991B-47DF-B989-6FCF1294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1370-1FF3-4231-A238-3A9D9350148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877DC1-FCFA-4C2E-9021-5DA5163A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73C4D5-F724-4A8D-AF34-D32278E9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E07-47E0-42DD-A04D-E281D663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404E7-C845-41D5-84A8-810D9B3C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E491CC-DF74-4F40-A99A-EC2F19EC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1370-1FF3-4231-A238-3A9D9350148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804AC6-E800-4703-90FB-D0CB395C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C6725E-E94F-4FA5-96FD-42431C25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E07-47E0-42DD-A04D-E281D663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6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74DFEE-4788-4165-87A3-2E041CEE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1370-1FF3-4231-A238-3A9D9350148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5A90C8-53EC-498E-929B-8D7298DE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4A231C-9FF5-477A-B6D4-E0CF6563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E07-47E0-42DD-A04D-E281D663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2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2DD9C-EE47-4A44-93C9-53C76D7D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8705E-2A01-4322-A12A-4311BE7F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F67F2-BB57-46CB-AC4C-066A06553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6A153F-1053-48CB-8117-FBBBDA19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1370-1FF3-4231-A238-3A9D9350148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41BB6-CE16-4DA7-90E7-85CDB8C3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1DCA9A-56B7-4965-B68E-B7D3393E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E07-47E0-42DD-A04D-E281D663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9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258B4-156E-4056-916C-A7AD78C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3EF662-39A5-4889-AD7F-33EC3910F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A14F9-C08F-4E4A-A2A6-6BB62A8E1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81A55-71B7-42CD-AB19-604C96CD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1370-1FF3-4231-A238-3A9D9350148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98C49-6194-4859-AFE7-B7624C2B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226A7-2D69-483E-B1A0-E874DED4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E07-47E0-42DD-A04D-E281D663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C3AF52-A13F-4C33-A84E-823096A8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79E70-341B-453F-B032-8BCD02ED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F3D13-DB79-4D6C-BF97-C856597EB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21370-1FF3-4231-A238-3A9D9350148F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333F2-0F8B-463C-B413-6E108E4D9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399A1-1EF4-4CAB-9B6C-69741F7B5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FE07-47E0-42DD-A04D-E281D6634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8919A0-8BF5-46AB-8828-13EBA07C217A}"/>
              </a:ext>
            </a:extLst>
          </p:cNvPr>
          <p:cNvSpPr txBox="1"/>
          <p:nvPr/>
        </p:nvSpPr>
        <p:spPr>
          <a:xfrm>
            <a:off x="6206490" y="83671"/>
            <a:ext cx="598551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10</a:t>
            </a:r>
          </a:p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joinData</a:t>
            </a:r>
            <a:r>
              <a:rPr lang="ko-KR" altLang="en-US" dirty="0"/>
              <a:t>(</a:t>
            </a:r>
          </a:p>
          <a:p>
            <a:r>
              <a:rPr lang="ko-KR" altLang="en-US" dirty="0" err="1"/>
              <a:t>userNum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(30) </a:t>
            </a:r>
            <a:r>
              <a:rPr lang="ko-KR" altLang="en-US" dirty="0" err="1"/>
              <a:t>auto_increment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gender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(6)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nationality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userName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userID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 ,</a:t>
            </a:r>
          </a:p>
          <a:p>
            <a:r>
              <a:rPr lang="ko-KR" altLang="en-US" dirty="0" err="1"/>
              <a:t>userPW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userPhone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(20),</a:t>
            </a:r>
          </a:p>
          <a:p>
            <a:r>
              <a:rPr lang="ko-KR" altLang="en-US" dirty="0" err="1"/>
              <a:t>userAddr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(100)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userEmail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(30)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joinData</a:t>
            </a:r>
            <a:r>
              <a:rPr lang="ko-KR" altLang="en-US" dirty="0"/>
              <a:t> TIMESTAMP, </a:t>
            </a:r>
          </a:p>
          <a:p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(</a:t>
            </a:r>
            <a:r>
              <a:rPr lang="ko-KR" altLang="en-US" dirty="0" err="1"/>
              <a:t>userNum,userID,userPhone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)ENGINE=</a:t>
            </a:r>
            <a:r>
              <a:rPr lang="ko-KR" altLang="en-US" dirty="0" err="1"/>
              <a:t>InnoDB</a:t>
            </a:r>
            <a:r>
              <a:rPr lang="ko-KR" altLang="en-US" dirty="0"/>
              <a:t> DEFAULT CHARSET=utf8;</a:t>
            </a:r>
          </a:p>
          <a:p>
            <a:r>
              <a:rPr lang="ko-KR" altLang="en-US" dirty="0"/>
              <a:t>11</a:t>
            </a:r>
          </a:p>
          <a:p>
            <a:r>
              <a:rPr lang="ko-KR" altLang="en-US" dirty="0"/>
              <a:t>DESC </a:t>
            </a:r>
            <a:r>
              <a:rPr lang="ko-KR" altLang="en-US" dirty="0" err="1"/>
              <a:t>joinData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12</a:t>
            </a:r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joindata</a:t>
            </a:r>
            <a:r>
              <a:rPr lang="ko-KR" altLang="en-US" dirty="0"/>
              <a:t>(gender,nationality,userName,userID,userPW,userPhone,userAddr,userEmail)</a:t>
            </a:r>
            <a:endParaRPr lang="en-US" altLang="ko-KR" dirty="0"/>
          </a:p>
          <a:p>
            <a:r>
              <a:rPr lang="en-US" altLang="ko-KR" dirty="0"/>
              <a:t>VALUES ('</a:t>
            </a:r>
            <a:r>
              <a:rPr lang="ko-KR" altLang="en-US" dirty="0"/>
              <a:t>남자</a:t>
            </a:r>
            <a:r>
              <a:rPr lang="en-US" altLang="ko-KR" dirty="0"/>
              <a:t>','</a:t>
            </a:r>
            <a:r>
              <a:rPr lang="ko-KR" altLang="en-US" dirty="0"/>
              <a:t>한국</a:t>
            </a:r>
            <a:r>
              <a:rPr lang="en-US" altLang="ko-KR" dirty="0"/>
              <a:t>','</a:t>
            </a:r>
            <a:r>
              <a:rPr lang="ko-KR" altLang="en-US" dirty="0"/>
              <a:t>경호</a:t>
            </a:r>
            <a:r>
              <a:rPr lang="en-US" altLang="ko-KR" dirty="0"/>
              <a:t>','kkh','1234','010','</a:t>
            </a:r>
            <a:r>
              <a:rPr lang="ko-KR" altLang="en-US" dirty="0"/>
              <a:t>신림동</a:t>
            </a:r>
            <a:r>
              <a:rPr lang="en-US" altLang="ko-KR" dirty="0"/>
              <a:t>','kkk@kk.com');</a:t>
            </a:r>
            <a:endParaRPr lang="ko-KR" altLang="en-US" dirty="0"/>
          </a:p>
          <a:p>
            <a:r>
              <a:rPr lang="ko-KR" altLang="en-US" dirty="0"/>
              <a:t>13</a:t>
            </a:r>
          </a:p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joindata</a:t>
            </a:r>
            <a:r>
              <a:rPr lang="ko-KR" altLang="en-US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B6BD5-93B9-418B-8258-ACC24D303F9F}"/>
              </a:ext>
            </a:extLst>
          </p:cNvPr>
          <p:cNvSpPr txBox="1"/>
          <p:nvPr/>
        </p:nvSpPr>
        <p:spPr>
          <a:xfrm>
            <a:off x="108586" y="499169"/>
            <a:ext cx="609790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mysql</a:t>
            </a:r>
            <a:r>
              <a:rPr lang="ko-KR" altLang="en-US" dirty="0"/>
              <a:t> -</a:t>
            </a:r>
            <a:r>
              <a:rPr lang="ko-KR" altLang="en-US" dirty="0" err="1"/>
              <a:t>u</a:t>
            </a:r>
            <a:r>
              <a:rPr lang="ko-KR" altLang="en-US" dirty="0"/>
              <a:t> </a:t>
            </a:r>
            <a:r>
              <a:rPr lang="ko-KR" altLang="en-US" dirty="0" err="1"/>
              <a:t>root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 err="1"/>
              <a:t>p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ko-KR" altLang="en-US" dirty="0"/>
              <a:t>2. </a:t>
            </a:r>
            <a:r>
              <a:rPr lang="ko-KR" altLang="en-US" dirty="0" err="1"/>
              <a:t>password</a:t>
            </a:r>
            <a:r>
              <a:rPr lang="ko-KR" altLang="en-US" dirty="0"/>
              <a:t> : </a:t>
            </a:r>
            <a:r>
              <a:rPr lang="ko-KR" altLang="en-US" dirty="0" err="1"/>
              <a:t>mariadb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3. </a:t>
            </a: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user</a:t>
            </a:r>
            <a:r>
              <a:rPr lang="ko-KR" altLang="en-US" dirty="0"/>
              <a:t> '</a:t>
            </a:r>
            <a:r>
              <a:rPr lang="ko-KR" altLang="en-US" dirty="0" err="1"/>
              <a:t>oneteam</a:t>
            </a:r>
            <a:r>
              <a:rPr lang="ko-KR" altLang="en-US" dirty="0"/>
              <a:t>'@'%' </a:t>
            </a:r>
            <a:r>
              <a:rPr lang="ko-KR" altLang="en-US" dirty="0" err="1"/>
              <a:t>identified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'1234'; // 유저 만들기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4. </a:t>
            </a:r>
            <a:r>
              <a:rPr lang="ko-KR" altLang="en-US" dirty="0" err="1"/>
              <a:t>grant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privileges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home.* </a:t>
            </a:r>
            <a:r>
              <a:rPr lang="ko-KR" altLang="en-US" dirty="0" err="1"/>
              <a:t>to</a:t>
            </a:r>
            <a:r>
              <a:rPr lang="ko-KR" altLang="en-US" dirty="0"/>
              <a:t> '</a:t>
            </a:r>
            <a:r>
              <a:rPr lang="ko-KR" altLang="en-US" dirty="0" err="1"/>
              <a:t>oneteam</a:t>
            </a:r>
            <a:r>
              <a:rPr lang="ko-KR" altLang="en-US" dirty="0"/>
              <a:t>'@'%';  // 유저에게 홈 데이터베이스 모든 권한 주기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5. </a:t>
            </a:r>
            <a:r>
              <a:rPr lang="ko-KR" altLang="en-US" dirty="0" err="1"/>
              <a:t>show</a:t>
            </a:r>
            <a:r>
              <a:rPr lang="ko-KR" altLang="en-US" dirty="0"/>
              <a:t> </a:t>
            </a:r>
            <a:r>
              <a:rPr lang="ko-KR" altLang="en-US" dirty="0" err="1"/>
              <a:t>grants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'</a:t>
            </a:r>
            <a:r>
              <a:rPr lang="ko-KR" altLang="en-US" dirty="0" err="1"/>
              <a:t>oneteam</a:t>
            </a:r>
            <a:r>
              <a:rPr lang="ko-KR" altLang="en-US" dirty="0"/>
              <a:t>'@'%'; // 유저 권한 맞게 받았는지 조회하기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6. </a:t>
            </a:r>
            <a:r>
              <a:rPr lang="ko-KR" altLang="en-US" dirty="0" err="1"/>
              <a:t>mysql</a:t>
            </a:r>
            <a:r>
              <a:rPr lang="ko-KR" altLang="en-US" dirty="0"/>
              <a:t> -</a:t>
            </a:r>
            <a:r>
              <a:rPr lang="ko-KR" altLang="en-US" dirty="0" err="1"/>
              <a:t>u</a:t>
            </a:r>
            <a:r>
              <a:rPr lang="ko-KR" altLang="en-US" dirty="0"/>
              <a:t> </a:t>
            </a:r>
            <a:r>
              <a:rPr lang="ko-KR" altLang="en-US" dirty="0" err="1"/>
              <a:t>oneteam</a:t>
            </a:r>
            <a:r>
              <a:rPr lang="ko-KR" altLang="en-US" dirty="0"/>
              <a:t> -</a:t>
            </a:r>
            <a:r>
              <a:rPr lang="ko-KR" altLang="en-US" dirty="0" err="1"/>
              <a:t>p</a:t>
            </a:r>
            <a:r>
              <a:rPr lang="ko-KR" altLang="en-US" dirty="0"/>
              <a:t> // 만든 유저 계정 접속하기</a:t>
            </a:r>
          </a:p>
          <a:p>
            <a:r>
              <a:rPr lang="ko-KR" altLang="en-US" dirty="0"/>
              <a:t>7. </a:t>
            </a:r>
            <a:r>
              <a:rPr lang="ko-KR" altLang="en-US" dirty="0" err="1"/>
              <a:t>password</a:t>
            </a:r>
            <a:r>
              <a:rPr lang="ko-KR" altLang="en-US" dirty="0"/>
              <a:t> : 1234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8. </a:t>
            </a:r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database</a:t>
            </a:r>
            <a:r>
              <a:rPr lang="ko-KR" altLang="en-US" dirty="0"/>
              <a:t> </a:t>
            </a:r>
            <a:r>
              <a:rPr lang="ko-KR" altLang="en-US" dirty="0" err="1"/>
              <a:t>home</a:t>
            </a:r>
            <a:r>
              <a:rPr lang="ko-KR" altLang="en-US" dirty="0"/>
              <a:t>;  // 데이터베이스 만들기 </a:t>
            </a:r>
            <a:r>
              <a:rPr lang="ko-KR" altLang="en-US" dirty="0" err="1"/>
              <a:t>show</a:t>
            </a:r>
            <a:r>
              <a:rPr lang="ko-KR" altLang="en-US" dirty="0"/>
              <a:t> </a:t>
            </a:r>
            <a:r>
              <a:rPr lang="ko-KR" altLang="en-US" dirty="0" err="1"/>
              <a:t>databases</a:t>
            </a:r>
            <a:r>
              <a:rPr lang="ko-KR" altLang="en-US" dirty="0"/>
              <a:t>; 데이터베이스 만들어졌는지 확인하기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9.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home</a:t>
            </a:r>
            <a:r>
              <a:rPr lang="ko-KR" altLang="en-US" dirty="0"/>
              <a:t>; //데이터베이스에 접속하기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3E648-9C7B-40DB-A941-D51550F21541}"/>
              </a:ext>
            </a:extLst>
          </p:cNvPr>
          <p:cNvSpPr txBox="1"/>
          <p:nvPr/>
        </p:nvSpPr>
        <p:spPr>
          <a:xfrm>
            <a:off x="229553" y="-62523"/>
            <a:ext cx="5855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/>
              <a:t>sql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7505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B08D00-1F6D-4C09-91E2-2FA1417F1D99}"/>
              </a:ext>
            </a:extLst>
          </p:cNvPr>
          <p:cNvSpPr/>
          <p:nvPr/>
        </p:nvSpPr>
        <p:spPr>
          <a:xfrm>
            <a:off x="0" y="0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i="0" dirty="0" err="1">
                <a:effectLst/>
                <a:latin typeface="Noto Sans"/>
              </a:rPr>
              <a:t>기본키</a:t>
            </a:r>
            <a:r>
              <a:rPr lang="ko-KR" altLang="en-US" sz="3200" b="1" i="0" dirty="0">
                <a:effectLst/>
                <a:latin typeface="Noto Sans"/>
              </a:rPr>
              <a:t> 두개 이상 주기 </a:t>
            </a:r>
            <a:endParaRPr lang="en-US" altLang="ko-KR" sz="3200" b="1" i="0" dirty="0">
              <a:effectLst/>
              <a:latin typeface="Noto Sans"/>
            </a:endParaRPr>
          </a:p>
          <a:p>
            <a:endParaRPr lang="en-US" altLang="ko-KR" dirty="0">
              <a:latin typeface="Noto Sans"/>
            </a:endParaRPr>
          </a:p>
          <a:p>
            <a:r>
              <a:rPr lang="ko-KR" altLang="en-US" b="0" i="0" dirty="0">
                <a:effectLst/>
                <a:latin typeface="Noto Sans"/>
              </a:rPr>
              <a:t>보통 테이블 </a:t>
            </a:r>
            <a:r>
              <a:rPr lang="ko-KR" altLang="en-US" b="0" i="0" dirty="0" err="1">
                <a:effectLst/>
                <a:latin typeface="Noto Sans"/>
              </a:rPr>
              <a:t>만들때</a:t>
            </a:r>
            <a:endParaRPr lang="ko-KR" altLang="en-US" b="0" i="0" dirty="0">
              <a:effectLst/>
              <a:latin typeface="Noto Sans"/>
            </a:endParaRPr>
          </a:p>
          <a:p>
            <a:r>
              <a:rPr lang="en-US" altLang="ko-KR" b="0" i="0" dirty="0">
                <a:effectLst/>
                <a:latin typeface="Noto Sans"/>
              </a:rPr>
              <a:t>create table </a:t>
            </a:r>
            <a:r>
              <a:rPr lang="ko-KR" altLang="en-US" b="0" i="0" dirty="0">
                <a:effectLst/>
                <a:latin typeface="Noto Sans"/>
              </a:rPr>
              <a:t>테이블명</a:t>
            </a:r>
            <a:r>
              <a:rPr lang="en-US" altLang="ko-KR" b="0" i="0" dirty="0">
                <a:effectLst/>
                <a:latin typeface="Noto Sans"/>
              </a:rPr>
              <a:t>(</a:t>
            </a:r>
          </a:p>
          <a:p>
            <a:r>
              <a:rPr lang="ko-KR" altLang="en-US" b="0" i="0" dirty="0">
                <a:effectLst/>
                <a:latin typeface="Noto Sans"/>
              </a:rPr>
              <a:t>컬럼</a:t>
            </a:r>
            <a:r>
              <a:rPr lang="en-US" altLang="ko-KR" b="0" i="0" dirty="0">
                <a:effectLst/>
                <a:latin typeface="Noto Sans"/>
              </a:rPr>
              <a:t>1 number primary key,</a:t>
            </a:r>
          </a:p>
          <a:p>
            <a:r>
              <a:rPr lang="ko-KR" altLang="en-US" b="0" i="0" dirty="0">
                <a:effectLst/>
                <a:latin typeface="Noto Sans"/>
              </a:rPr>
              <a:t>컬럼</a:t>
            </a:r>
            <a:r>
              <a:rPr lang="en-US" altLang="ko-KR" b="0" i="0" dirty="0">
                <a:effectLst/>
                <a:latin typeface="Noto Sans"/>
              </a:rPr>
              <a:t>2 number primary key</a:t>
            </a:r>
          </a:p>
          <a:p>
            <a:r>
              <a:rPr lang="en-US" altLang="ko-KR" b="0" i="0" dirty="0">
                <a:effectLst/>
                <a:latin typeface="Noto Sans"/>
              </a:rPr>
              <a:t>);</a:t>
            </a:r>
          </a:p>
          <a:p>
            <a:r>
              <a:rPr lang="ko-KR" altLang="en-US" b="0" i="0" dirty="0">
                <a:effectLst/>
                <a:latin typeface="Noto Sans"/>
              </a:rPr>
              <a:t>이렇게 </a:t>
            </a:r>
            <a:r>
              <a:rPr lang="ko-KR" altLang="en-US" b="0" i="0" dirty="0" err="1">
                <a:effectLst/>
                <a:latin typeface="Noto Sans"/>
              </a:rPr>
              <a:t>하게되면</a:t>
            </a:r>
            <a:r>
              <a:rPr lang="ko-KR" altLang="en-US" b="0" i="0" dirty="0">
                <a:effectLst/>
                <a:latin typeface="Noto Sans"/>
              </a:rPr>
              <a:t> </a:t>
            </a:r>
            <a:r>
              <a:rPr lang="ko-KR" altLang="en-US" b="0" i="0" dirty="0" err="1">
                <a:effectLst/>
                <a:latin typeface="Noto Sans"/>
              </a:rPr>
              <a:t>기본키</a:t>
            </a:r>
            <a:r>
              <a:rPr lang="ko-KR" altLang="en-US" b="0" i="0" dirty="0">
                <a:effectLst/>
                <a:latin typeface="Noto Sans"/>
              </a:rPr>
              <a:t> 에러가 발생한다</a:t>
            </a:r>
            <a:r>
              <a:rPr lang="en-US" altLang="ko-KR" b="0" i="0" dirty="0">
                <a:effectLst/>
                <a:latin typeface="Noto Sans"/>
              </a:rPr>
              <a:t>.</a:t>
            </a:r>
          </a:p>
          <a:p>
            <a:r>
              <a:rPr lang="ko-KR" altLang="en-US" b="0" i="0" dirty="0">
                <a:effectLst/>
                <a:latin typeface="Noto Sans"/>
              </a:rPr>
              <a:t>기본키는 복수가 되는데 왜</a:t>
            </a:r>
            <a:r>
              <a:rPr lang="en-US" altLang="ko-KR" b="0" i="0" dirty="0">
                <a:effectLst/>
                <a:latin typeface="Noto Sans"/>
              </a:rPr>
              <a:t>? </a:t>
            </a:r>
            <a:r>
              <a:rPr lang="ko-KR" altLang="en-US" b="0" i="0" dirty="0">
                <a:effectLst/>
                <a:latin typeface="Noto Sans"/>
              </a:rPr>
              <a:t>라는 의문을 </a:t>
            </a:r>
            <a:r>
              <a:rPr lang="ko-KR" altLang="en-US" b="0" i="0" dirty="0" err="1">
                <a:effectLst/>
                <a:latin typeface="Noto Sans"/>
              </a:rPr>
              <a:t>가질수</a:t>
            </a:r>
            <a:r>
              <a:rPr lang="ko-KR" altLang="en-US" b="0" i="0" dirty="0">
                <a:effectLst/>
                <a:latin typeface="Noto Sans"/>
              </a:rPr>
              <a:t> 있지만</a:t>
            </a:r>
          </a:p>
          <a:p>
            <a:br>
              <a:rPr lang="ko-KR" altLang="en-US" b="0" i="0" dirty="0">
                <a:effectLst/>
                <a:latin typeface="Noto Sans"/>
              </a:rPr>
            </a:br>
            <a:endParaRPr lang="ko-KR" altLang="en-US" b="0" i="0" dirty="0">
              <a:effectLst/>
              <a:latin typeface="Noto Sans"/>
            </a:endParaRPr>
          </a:p>
          <a:p>
            <a:r>
              <a:rPr lang="en-US" altLang="ko-KR" b="0" i="0" dirty="0">
                <a:effectLst/>
                <a:latin typeface="Noto Sans"/>
              </a:rPr>
              <a:t>'</a:t>
            </a:r>
            <a:r>
              <a:rPr lang="ko-KR" altLang="en-US" b="0" i="0" dirty="0">
                <a:effectLst/>
                <a:latin typeface="Noto Sans"/>
              </a:rPr>
              <a:t>기본키를 구성하는 컬럼이 복수일 수는 있어도</a:t>
            </a:r>
            <a:r>
              <a:rPr lang="en-US" altLang="ko-KR" b="0" i="0" dirty="0">
                <a:effectLst/>
                <a:latin typeface="Noto Sans"/>
              </a:rPr>
              <a:t>'</a:t>
            </a:r>
          </a:p>
          <a:p>
            <a:r>
              <a:rPr lang="en-US" altLang="ko-KR" b="0" i="0" dirty="0">
                <a:effectLst/>
                <a:latin typeface="Noto Sans"/>
              </a:rPr>
              <a:t>'</a:t>
            </a:r>
            <a:r>
              <a:rPr lang="ko-KR" altLang="en-US" b="0" i="0" dirty="0">
                <a:effectLst/>
                <a:latin typeface="Noto Sans"/>
              </a:rPr>
              <a:t>기본키가 복수일 수는 없다</a:t>
            </a:r>
            <a:r>
              <a:rPr lang="en-US" altLang="ko-KR" b="0" i="0" dirty="0">
                <a:effectLst/>
                <a:latin typeface="Noto Sans"/>
              </a:rPr>
              <a:t>' </a:t>
            </a:r>
            <a:r>
              <a:rPr lang="ko-KR" altLang="en-US" b="0" i="0" dirty="0">
                <a:effectLst/>
                <a:latin typeface="Noto Sans"/>
              </a:rPr>
              <a:t>라고 생각하면 이해가 쉬울 것 같다</a:t>
            </a:r>
            <a:r>
              <a:rPr lang="en-US" altLang="ko-KR" b="0" i="0" dirty="0">
                <a:effectLst/>
                <a:latin typeface="Noto Sans"/>
              </a:rPr>
              <a:t>.</a:t>
            </a:r>
          </a:p>
          <a:p>
            <a:endParaRPr lang="en-US" altLang="ko-KR" b="0" i="0" dirty="0">
              <a:effectLst/>
              <a:latin typeface="Noto Sans"/>
            </a:endParaRPr>
          </a:p>
          <a:p>
            <a:r>
              <a:rPr lang="ko-KR" altLang="en-US" b="0" i="0" dirty="0">
                <a:effectLst/>
                <a:latin typeface="Noto Sans"/>
              </a:rPr>
              <a:t>그럼 기본키를 구성하는 컬럼을 복수로 하기위해선 어떻게 하느냐</a:t>
            </a:r>
            <a:endParaRPr lang="en-US" altLang="ko-KR" b="0" i="0" dirty="0">
              <a:effectLst/>
              <a:latin typeface="Noto Sans"/>
            </a:endParaRPr>
          </a:p>
          <a:p>
            <a:endParaRPr lang="ko-KR" altLang="en-US" b="0" i="0" dirty="0">
              <a:effectLst/>
              <a:latin typeface="Noto Sans"/>
            </a:endParaRPr>
          </a:p>
          <a:p>
            <a:r>
              <a:rPr lang="en-US" altLang="ko-KR" b="0" i="0" dirty="0">
                <a:effectLst/>
                <a:latin typeface="Verdana" panose="020B0604030504040204" pitchFamily="34" charset="0"/>
              </a:rPr>
              <a:t>create table tab (</a:t>
            </a:r>
            <a:br>
              <a:rPr lang="en-US" altLang="ko-KR" b="0" i="0" dirty="0">
                <a:effectLst/>
                <a:latin typeface="Verdana" panose="020B0604030504040204" pitchFamily="34" charset="0"/>
              </a:rPr>
            </a:br>
            <a:r>
              <a:rPr lang="en-US" altLang="ko-KR" b="0" i="0" dirty="0">
                <a:effectLst/>
                <a:latin typeface="Verdana" panose="020B0604030504040204" pitchFamily="34" charset="0"/>
              </a:rPr>
              <a:t>    </a:t>
            </a:r>
            <a:r>
              <a:rPr lang="ko-KR" altLang="en-US" b="0" i="0" dirty="0">
                <a:effectLst/>
                <a:latin typeface="Verdana" panose="020B0604030504040204" pitchFamily="34" charset="0"/>
              </a:rPr>
              <a:t>컬럼</a:t>
            </a:r>
            <a:r>
              <a:rPr lang="en-US" altLang="ko-KR" b="0" i="0" dirty="0">
                <a:effectLst/>
                <a:latin typeface="Verdana" panose="020B0604030504040204" pitchFamily="34" charset="0"/>
              </a:rPr>
              <a:t>1 number,</a:t>
            </a:r>
            <a:br>
              <a:rPr lang="en-US" altLang="ko-KR" b="0" i="0" dirty="0">
                <a:effectLst/>
                <a:latin typeface="Verdana" panose="020B0604030504040204" pitchFamily="34" charset="0"/>
              </a:rPr>
            </a:br>
            <a:r>
              <a:rPr lang="en-US" altLang="ko-KR" b="0" i="0" dirty="0">
                <a:effectLst/>
                <a:latin typeface="Verdana" panose="020B0604030504040204" pitchFamily="34" charset="0"/>
              </a:rPr>
              <a:t>    </a:t>
            </a:r>
            <a:r>
              <a:rPr lang="ko-KR" altLang="en-US" b="0" i="0" dirty="0">
                <a:effectLst/>
                <a:latin typeface="Verdana" panose="020B0604030504040204" pitchFamily="34" charset="0"/>
              </a:rPr>
              <a:t>컬럼</a:t>
            </a:r>
            <a:r>
              <a:rPr lang="en-US" altLang="ko-KR" b="0" i="0" dirty="0">
                <a:effectLst/>
                <a:latin typeface="Verdana" panose="020B0604030504040204" pitchFamily="34" charset="0"/>
              </a:rPr>
              <a:t>2 number,</a:t>
            </a:r>
            <a:br>
              <a:rPr lang="en-US" altLang="ko-KR" b="0" i="0" dirty="0">
                <a:effectLst/>
                <a:latin typeface="Verdana" panose="020B0604030504040204" pitchFamily="34" charset="0"/>
              </a:rPr>
            </a:br>
            <a:r>
              <a:rPr lang="en-US" altLang="ko-KR" b="0" i="0" dirty="0">
                <a:effectLst/>
                <a:latin typeface="Verdana" panose="020B0604030504040204" pitchFamily="34" charset="0"/>
              </a:rPr>
              <a:t>   </a:t>
            </a:r>
            <a:endParaRPr lang="ko-KR" altLang="en-US" b="0" i="0" dirty="0">
              <a:effectLst/>
              <a:latin typeface="Noto Sans"/>
            </a:endParaRPr>
          </a:p>
          <a:p>
            <a:r>
              <a:rPr lang="ko-KR" altLang="en-US" b="0" i="0" dirty="0">
                <a:effectLst/>
                <a:latin typeface="Verdana" panose="020B0604030504040204" pitchFamily="34" charset="0"/>
              </a:rPr>
              <a:t>    </a:t>
            </a:r>
            <a:r>
              <a:rPr lang="en-US" altLang="ko-KR" b="0" i="0" dirty="0">
                <a:effectLst/>
                <a:latin typeface="Verdana" panose="020B0604030504040204" pitchFamily="34" charset="0"/>
              </a:rPr>
              <a:t>CONSTRAINT </a:t>
            </a:r>
            <a:r>
              <a:rPr lang="ko-KR" altLang="en-US" b="0" i="0" dirty="0" err="1">
                <a:effectLst/>
                <a:latin typeface="Verdana" panose="020B0604030504040204" pitchFamily="34" charset="0"/>
              </a:rPr>
              <a:t>기본키이름</a:t>
            </a:r>
            <a:r>
              <a:rPr lang="ko-KR" altLang="en-US" b="0" i="0" dirty="0">
                <a:effectLst/>
                <a:latin typeface="Verdana" panose="020B0604030504040204" pitchFamily="34" charset="0"/>
              </a:rPr>
              <a:t> </a:t>
            </a:r>
            <a:r>
              <a:rPr lang="en-US" altLang="ko-KR" b="0" i="0" dirty="0">
                <a:effectLst/>
                <a:latin typeface="Verdana" panose="020B0604030504040204" pitchFamily="34" charset="0"/>
              </a:rPr>
              <a:t>PRIMARY KEY (</a:t>
            </a:r>
            <a:r>
              <a:rPr lang="ko-KR" altLang="en-US" b="0" i="0" dirty="0">
                <a:effectLst/>
                <a:latin typeface="Verdana" panose="020B0604030504040204" pitchFamily="34" charset="0"/>
              </a:rPr>
              <a:t>컬럼</a:t>
            </a:r>
            <a:r>
              <a:rPr lang="en-US" altLang="ko-KR" b="0" i="0" dirty="0">
                <a:effectLst/>
                <a:latin typeface="Verdana" panose="020B0604030504040204" pitchFamily="34" charset="0"/>
              </a:rPr>
              <a:t>1, </a:t>
            </a:r>
            <a:r>
              <a:rPr lang="ko-KR" altLang="en-US" b="0" i="0" dirty="0">
                <a:effectLst/>
                <a:latin typeface="Verdana" panose="020B0604030504040204" pitchFamily="34" charset="0"/>
              </a:rPr>
              <a:t>컬럼</a:t>
            </a:r>
            <a:r>
              <a:rPr lang="en-US" altLang="ko-KR" b="0" i="0" dirty="0">
                <a:effectLst/>
                <a:latin typeface="Verdana" panose="020B0604030504040204" pitchFamily="34" charset="0"/>
              </a:rPr>
              <a:t>2)</a:t>
            </a:r>
            <a:endParaRPr lang="ko-KR" altLang="en-US" b="0" i="0" dirty="0">
              <a:effectLst/>
              <a:latin typeface="Noto Sans"/>
            </a:endParaRPr>
          </a:p>
          <a:p>
            <a:r>
              <a:rPr lang="en-US" altLang="ko-KR" b="0" i="0" dirty="0">
                <a:effectLst/>
                <a:latin typeface="Verdana" panose="020B0604030504040204" pitchFamily="34" charset="0"/>
              </a:rPr>
              <a:t>);</a:t>
            </a:r>
            <a:endParaRPr lang="ko-KR" altLang="en-US" b="0" i="0" dirty="0">
              <a:effectLst/>
              <a:latin typeface="Noto Sans"/>
            </a:endParaRPr>
          </a:p>
          <a:p>
            <a:endParaRPr lang="ko-KR" altLang="en-US" b="0" i="0" dirty="0">
              <a:effectLst/>
              <a:latin typeface="Noto Sans"/>
            </a:endParaRPr>
          </a:p>
          <a:p>
            <a:r>
              <a:rPr lang="ko-KR" altLang="en-US" b="0" i="0" dirty="0" err="1">
                <a:effectLst/>
                <a:latin typeface="Verdana" panose="020B0604030504040204" pitchFamily="34" charset="0"/>
              </a:rPr>
              <a:t>이런식으로</a:t>
            </a:r>
            <a:r>
              <a:rPr lang="ko-KR" altLang="en-US" b="0" i="0" dirty="0">
                <a:effectLst/>
                <a:latin typeface="Verdana" panose="020B0604030504040204" pitchFamily="34" charset="0"/>
              </a:rPr>
              <a:t> 사용하면 된다</a:t>
            </a:r>
            <a:r>
              <a:rPr lang="en-US" altLang="ko-KR" b="0" i="0" dirty="0">
                <a:effectLst/>
                <a:latin typeface="Verdana" panose="020B0604030504040204" pitchFamily="34" charset="0"/>
              </a:rPr>
              <a:t>.</a:t>
            </a:r>
            <a:endParaRPr lang="ko-KR" altLang="en-US" b="0" i="0" dirty="0"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344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E38E4E-A5AD-4BBA-B802-6727F70AFE74}"/>
              </a:ext>
            </a:extLst>
          </p:cNvPr>
          <p:cNvSpPr/>
          <p:nvPr/>
        </p:nvSpPr>
        <p:spPr>
          <a:xfrm>
            <a:off x="73890" y="187880"/>
            <a:ext cx="11508509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i="0" dirty="0">
                <a:solidFill>
                  <a:srgbClr val="000000"/>
                </a:solidFill>
                <a:effectLst/>
                <a:latin typeface="applesdgothicneo-ultralight"/>
              </a:rPr>
              <a:t>제약조건</a:t>
            </a:r>
            <a:endParaRPr lang="en-US" altLang="ko-KR" sz="3200" b="1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제약조건은 컬럼에 대한 속성을 정의하는 것이며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데이터 무결성을 보장하기 위한 용도로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.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sdgothicneo-ultralight"/>
              </a:rPr>
              <a:t>다시말해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제약조건을 설정한다는 것은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-ultralight"/>
              </a:rPr>
              <a:t>테이블이나 속성에 부적절한 데이터가 들어오는 것을 사전에 차단하도록 규칙을 정하는 것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이라고 생각하면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제약조건은 컬럼의 속성처럼 사용하지만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엄연히 데이터베이스의 객체이므로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-ultralight"/>
              </a:rPr>
              <a:t>고유의 이름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-ultralight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-ultralight"/>
              </a:rPr>
              <a:t>제약조건 명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-ultralight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-ultralight"/>
              </a:rPr>
              <a:t>을 지정해주어야 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 사용자가 지정하지 않는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, ORACLE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이 자동으로 부여해준다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applesdgothicneo-ultralight"/>
            </a:endParaRPr>
          </a:p>
          <a:p>
            <a:r>
              <a:rPr lang="en-US" altLang="ko-KR" sz="2800" b="1" dirty="0"/>
              <a:t>1.NOT NULL</a:t>
            </a:r>
            <a:endParaRPr lang="ko-KR" altLang="en-US" sz="2800" b="1" dirty="0"/>
          </a:p>
          <a:p>
            <a:r>
              <a:rPr lang="ko-KR" altLang="en-US" dirty="0"/>
              <a:t> 컬럼을 정의할 때</a:t>
            </a:r>
            <a:r>
              <a:rPr lang="en-US" altLang="ko-KR" dirty="0"/>
              <a:t>(NOT NULL</a:t>
            </a:r>
            <a:r>
              <a:rPr lang="ko-KR" altLang="en-US" dirty="0"/>
              <a:t>의 경우 오로지 컬럼에만 적용 가능하다</a:t>
            </a:r>
            <a:r>
              <a:rPr lang="en-US" altLang="ko-KR" dirty="0"/>
              <a:t>. </a:t>
            </a:r>
            <a:r>
              <a:rPr lang="ko-KR" altLang="en-US" dirty="0"/>
              <a:t>테이블은 안됨</a:t>
            </a:r>
            <a:r>
              <a:rPr lang="en-US" altLang="ko-KR" dirty="0"/>
              <a:t>.) NOT NULL </a:t>
            </a:r>
            <a:r>
              <a:rPr lang="ko-KR" altLang="en-US" dirty="0"/>
              <a:t>제약조건을 명시하면 해당 컬럼에는 반드시 데이터를 입력해야만 한다</a:t>
            </a:r>
            <a:r>
              <a:rPr lang="en-US" altLang="ko-KR" dirty="0"/>
              <a:t>. </a:t>
            </a:r>
            <a:r>
              <a:rPr lang="ko-KR" altLang="en-US" dirty="0"/>
              <a:t>반드시 데이터가 들어와야만 하는 컬럼에 명시를 </a:t>
            </a:r>
            <a:r>
              <a:rPr lang="ko-KR" altLang="en-US" dirty="0" err="1"/>
              <a:t>해두면</a:t>
            </a:r>
            <a:r>
              <a:rPr lang="ko-KR" altLang="en-US" dirty="0"/>
              <a:t> 유용할 것이다</a:t>
            </a:r>
            <a:r>
              <a:rPr lang="en-US" altLang="ko-KR" dirty="0"/>
              <a:t>. </a:t>
            </a:r>
          </a:p>
          <a:p>
            <a:r>
              <a:rPr lang="en-US" altLang="ko-KR" sz="1600" dirty="0"/>
              <a:t>/*</a:t>
            </a:r>
            <a:r>
              <a:rPr lang="ko-KR" altLang="en-US" sz="1600" dirty="0"/>
              <a:t>제약조건 명을 따로 부여하지 않음</a:t>
            </a:r>
            <a:r>
              <a:rPr lang="en-US" altLang="ko-KR" sz="1600" dirty="0"/>
              <a:t>(ORACLE</a:t>
            </a:r>
            <a:r>
              <a:rPr lang="ko-KR" altLang="en-US" sz="1600" dirty="0"/>
              <a:t>이 자동으로 부여</a:t>
            </a:r>
            <a:r>
              <a:rPr lang="en-US" altLang="ko-KR" sz="1600" dirty="0"/>
              <a:t>)*/</a:t>
            </a:r>
          </a:p>
          <a:p>
            <a:r>
              <a:rPr lang="en-US" altLang="ko-KR" sz="1600" dirty="0"/>
              <a:t>CREATE TABLE example1 (</a:t>
            </a:r>
          </a:p>
          <a:p>
            <a:r>
              <a:rPr lang="en-US" altLang="ko-KR" sz="1600" dirty="0"/>
              <a:t>    col1    VARCHAR(10)</a:t>
            </a:r>
          </a:p>
          <a:p>
            <a:r>
              <a:rPr lang="en-US" altLang="ko-KR" sz="1600" dirty="0"/>
              <a:t>    ,col2    VARCHAR(10) NOT NULL</a:t>
            </a:r>
          </a:p>
          <a:p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</a:t>
            </a:r>
          </a:p>
          <a:p>
            <a:r>
              <a:rPr lang="en-US" altLang="ko-KR" sz="1600" dirty="0"/>
              <a:t>/*</a:t>
            </a:r>
            <a:r>
              <a:rPr lang="ko-KR" altLang="en-US" sz="1600" dirty="0"/>
              <a:t>제약조건 명을 따로 부여함</a:t>
            </a:r>
            <a:r>
              <a:rPr lang="en-US" altLang="ko-KR" sz="1600" dirty="0"/>
              <a:t>(col2_notnull)*/</a:t>
            </a:r>
          </a:p>
          <a:p>
            <a:r>
              <a:rPr lang="en-US" altLang="ko-KR" sz="1600" dirty="0"/>
              <a:t>CREATE TABLE example2 (</a:t>
            </a:r>
          </a:p>
          <a:p>
            <a:r>
              <a:rPr lang="en-US" altLang="ko-KR" sz="1600" dirty="0"/>
              <a:t>    col1    VARCHAR(10)</a:t>
            </a:r>
          </a:p>
          <a:p>
            <a:r>
              <a:rPr lang="en-US" altLang="ko-KR" sz="1600" dirty="0"/>
              <a:t>    ,col2     VARCHAR(10) CONSTRAINT col2_notnull NOT NULL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185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D5BFD4-FC0E-4FD3-9A05-250228E6A072}"/>
              </a:ext>
            </a:extLst>
          </p:cNvPr>
          <p:cNvSpPr/>
          <p:nvPr/>
        </p:nvSpPr>
        <p:spPr>
          <a:xfrm>
            <a:off x="0" y="12680"/>
            <a:ext cx="12192000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  <a:latin typeface="applesdgothicneo-ultralight"/>
              </a:rPr>
              <a:t>2. UNIQUE</a:t>
            </a:r>
            <a:endParaRPr lang="ko-KR" altLang="en-US" sz="3200" b="1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 단어 뜻 그대로 해당 컬럼에 들어가는 값이 테이블 전체에서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sdgothicneo-ultralight"/>
              </a:rPr>
              <a:t>유일해야한다는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sdgothicneo-ultralight"/>
              </a:rPr>
              <a:t>중복값을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 허용하지 않는다는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의미이다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당연히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NOTNULL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과 함께 사용할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.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//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CREATE TABLE example3 (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    col1    VARCHAR(10) UNIQUE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    ,col2    VARCHAR(10) UNIQUE NOT NULL /* NOT NULL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과 함께 부여 *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/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    ,col3    VARCHAR(10) CONSTRAINT col3_unique UNIQUE(col3)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);</a:t>
            </a:r>
          </a:p>
          <a:p>
            <a:r>
              <a:rPr lang="en-US" altLang="ko-KR" sz="2800" b="1" dirty="0"/>
              <a:t>3. PRIMARY KEY</a:t>
            </a:r>
            <a:endParaRPr lang="ko-KR" altLang="en-US" sz="2800" b="1" dirty="0"/>
          </a:p>
          <a:p>
            <a:r>
              <a:rPr lang="ko-KR" altLang="en-US" dirty="0"/>
              <a:t> </a:t>
            </a:r>
            <a:r>
              <a:rPr lang="en-US" altLang="ko-KR" dirty="0"/>
              <a:t>'</a:t>
            </a:r>
            <a:r>
              <a:rPr lang="ko-KR" altLang="en-US" dirty="0" err="1"/>
              <a:t>기본키</a:t>
            </a:r>
            <a:r>
              <a:rPr lang="en-US" altLang="ko-KR" dirty="0"/>
              <a:t>'</a:t>
            </a:r>
            <a:r>
              <a:rPr lang="ko-KR" altLang="en-US" dirty="0"/>
              <a:t>라고 많이 불리는 제약조건이다</a:t>
            </a:r>
            <a:r>
              <a:rPr lang="en-US" altLang="ko-KR" dirty="0"/>
              <a:t>. </a:t>
            </a:r>
            <a:r>
              <a:rPr lang="en-US" altLang="ko-KR" b="1" dirty="0"/>
              <a:t>UNIQUE+NOTNULL</a:t>
            </a:r>
            <a:r>
              <a:rPr lang="ko-KR" altLang="en-US" dirty="0"/>
              <a:t>의 형태를 띄며</a:t>
            </a:r>
            <a:r>
              <a:rPr lang="en-US" altLang="ko-KR" dirty="0"/>
              <a:t>, </a:t>
            </a:r>
            <a:r>
              <a:rPr lang="ko-KR" altLang="en-US" b="1" dirty="0"/>
              <a:t>테이블 당 </a:t>
            </a:r>
            <a:r>
              <a:rPr lang="en-US" altLang="ko-KR" b="1" dirty="0"/>
              <a:t>1</a:t>
            </a:r>
            <a:r>
              <a:rPr lang="ko-KR" altLang="en-US" b="1" dirty="0"/>
              <a:t>개의 기본키</a:t>
            </a:r>
            <a:r>
              <a:rPr lang="ko-KR" altLang="en-US" dirty="0"/>
              <a:t>만 생성할 수 있다</a:t>
            </a:r>
            <a:r>
              <a:rPr lang="en-US" altLang="ko-KR" dirty="0"/>
              <a:t>. </a:t>
            </a:r>
            <a:r>
              <a:rPr lang="ko-KR" altLang="en-US" dirty="0"/>
              <a:t>물론</a:t>
            </a:r>
            <a:r>
              <a:rPr lang="en-US" altLang="ko-KR" dirty="0"/>
              <a:t>, </a:t>
            </a:r>
            <a:r>
              <a:rPr lang="ko-KR" altLang="en-US" b="1" dirty="0"/>
              <a:t>여러 컬럼을 묶어 하나의 기본키로 만드는 것이 가능</a:t>
            </a:r>
            <a:r>
              <a:rPr lang="ko-KR" altLang="en-US" dirty="0"/>
              <a:t>하다</a:t>
            </a:r>
            <a:r>
              <a:rPr lang="en-US" altLang="ko-KR" dirty="0"/>
              <a:t>. (</a:t>
            </a:r>
            <a:r>
              <a:rPr lang="ko-KR" altLang="en-US" dirty="0"/>
              <a:t>최대 </a:t>
            </a:r>
            <a:r>
              <a:rPr lang="en-US" altLang="ko-KR" dirty="0"/>
              <a:t>32</a:t>
            </a:r>
            <a:r>
              <a:rPr lang="ko-KR" altLang="en-US" dirty="0"/>
              <a:t>개 까지 가능하다</a:t>
            </a:r>
            <a:r>
              <a:rPr lang="en-US" altLang="ko-KR" dirty="0"/>
              <a:t>.) </a:t>
            </a:r>
            <a:r>
              <a:rPr lang="ko-KR" altLang="en-US" b="1" dirty="0"/>
              <a:t>기본키는 데이터 무결성을 지켜주는 역할</a:t>
            </a:r>
            <a:r>
              <a:rPr lang="ko-KR" altLang="en-US" dirty="0"/>
              <a:t>을 한다</a:t>
            </a:r>
            <a:r>
              <a:rPr lang="en-US" altLang="ko-KR" dirty="0"/>
              <a:t>.</a:t>
            </a:r>
          </a:p>
          <a:p>
            <a:r>
              <a:rPr lang="en-US" altLang="ko-KR" sz="1300" b="1" dirty="0"/>
              <a:t>//</a:t>
            </a:r>
          </a:p>
          <a:p>
            <a:r>
              <a:rPr lang="en-US" altLang="ko-KR" sz="1300" b="1" dirty="0"/>
              <a:t>CREATE TABLE example4 (</a:t>
            </a:r>
          </a:p>
          <a:p>
            <a:r>
              <a:rPr lang="en-US" altLang="ko-KR" sz="1300" b="1" dirty="0"/>
              <a:t>    col1    VARCHAR(10) PRIMARY KEY</a:t>
            </a:r>
          </a:p>
          <a:p>
            <a:r>
              <a:rPr lang="en-US" altLang="ko-KR" sz="1300" b="1" dirty="0"/>
              <a:t>    ,col2    VARCHAR(10)</a:t>
            </a:r>
          </a:p>
          <a:p>
            <a:r>
              <a:rPr lang="en-US" altLang="ko-KR" sz="1300" b="1" dirty="0"/>
              <a:t>    ,col3    VARCHAR(10)</a:t>
            </a:r>
          </a:p>
          <a:p>
            <a:r>
              <a:rPr lang="en-US" altLang="ko-KR" sz="1300" b="1" dirty="0"/>
              <a:t>);</a:t>
            </a:r>
          </a:p>
          <a:p>
            <a:r>
              <a:rPr lang="en-US" altLang="ko-KR" sz="1300" b="1" dirty="0"/>
              <a:t>  </a:t>
            </a:r>
          </a:p>
          <a:p>
            <a:r>
              <a:rPr lang="en-US" altLang="ko-KR" sz="1300" b="1" dirty="0"/>
              <a:t>/*</a:t>
            </a:r>
            <a:r>
              <a:rPr lang="ko-KR" altLang="en-US" sz="1300" b="1" dirty="0"/>
              <a:t>여러 컬럼을 묶을 때는 </a:t>
            </a:r>
            <a:r>
              <a:rPr lang="en-US" altLang="ko-KR" sz="1300" b="1" dirty="0"/>
              <a:t>CONSTRAINT </a:t>
            </a:r>
            <a:r>
              <a:rPr lang="ko-KR" altLang="en-US" sz="1300" b="1" dirty="0"/>
              <a:t>키워드를 사용*</a:t>
            </a:r>
            <a:r>
              <a:rPr lang="en-US" altLang="ko-KR" sz="1300" b="1" dirty="0"/>
              <a:t>/</a:t>
            </a:r>
          </a:p>
          <a:p>
            <a:r>
              <a:rPr lang="en-US" altLang="ko-KR" sz="1300" b="1" dirty="0"/>
              <a:t>CREATE TABLE example5 (</a:t>
            </a:r>
          </a:p>
          <a:p>
            <a:r>
              <a:rPr lang="en-US" altLang="ko-KR" sz="1300" b="1" dirty="0"/>
              <a:t>    col1    VARCHAR(10)</a:t>
            </a:r>
          </a:p>
          <a:p>
            <a:r>
              <a:rPr lang="en-US" altLang="ko-KR" sz="1300" b="1" dirty="0"/>
              <a:t>    ,col2    VARCHAR(10)</a:t>
            </a:r>
          </a:p>
          <a:p>
            <a:r>
              <a:rPr lang="en-US" altLang="ko-KR" sz="1300" b="1" dirty="0"/>
              <a:t>    ,col3    VARCHAR(10)</a:t>
            </a:r>
          </a:p>
          <a:p>
            <a:r>
              <a:rPr lang="en-US" altLang="ko-KR" sz="1300" b="1" dirty="0"/>
              <a:t>    CONSTRAINT PK_example5 PRIMARY KEY(col1, col2)</a:t>
            </a:r>
          </a:p>
          <a:p>
            <a:r>
              <a:rPr lang="en-US" altLang="ko-KR" sz="1300" b="1" dirty="0"/>
              <a:t>);</a:t>
            </a:r>
          </a:p>
          <a:p>
            <a:endParaRPr lang="en-US" altLang="ko-KR" sz="12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66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FE9C99-B3FE-486F-83AF-5A5D3D1B5F71}"/>
              </a:ext>
            </a:extLst>
          </p:cNvPr>
          <p:cNvSpPr/>
          <p:nvPr/>
        </p:nvSpPr>
        <p:spPr>
          <a:xfrm>
            <a:off x="0" y="89624"/>
            <a:ext cx="121920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  <a:latin typeface="applesdgothicneo-ultralight"/>
              </a:rPr>
              <a:t>4. FOREIGN KEY</a:t>
            </a:r>
            <a:endParaRPr lang="ko-KR" altLang="en-US" sz="3200" b="1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'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sdgothicneo-ultralight"/>
              </a:rPr>
              <a:t>외래키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라고 많이 불리우는 제약조건이다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테이블 간의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-ultralight"/>
              </a:rPr>
              <a:t>참조 데이터 무결성을 보장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해준다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참조 데이터 무결성 보장을 통해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참조 관계가 있는 테이블의 데이터 추가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삭제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수정을 통제할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아무래도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관계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에 관한 제약조건이다 보니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다른 제약조건에 비해 제약사항이 복잡한데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아래와 같다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▶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참조하는 테이블이 먼저 생성되어 있어야 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▶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외래키가 참조하는 컬럼은 참조하는 테이블의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sdgothicneo-ultralight"/>
              </a:rPr>
              <a:t>기본키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(PRIMARY KEY)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이어야 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▶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여러 컬럼을 외래키로 할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참조하는 테이블의 기본키와 컬럼 개수 및 순서가 같아야 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▶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기본키와 마찬가지로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최대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개 컬럼까지 가능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//</a:t>
            </a:r>
          </a:p>
          <a:p>
            <a:r>
              <a:rPr lang="en-US" altLang="ko-KR" b="1" dirty="0"/>
              <a:t>CREATE TABLE example6 (</a:t>
            </a:r>
          </a:p>
          <a:p>
            <a:r>
              <a:rPr lang="en-US" altLang="ko-KR" b="1" dirty="0"/>
              <a:t>    col1    VARCHAR(10) PRIMARY KEY</a:t>
            </a:r>
          </a:p>
          <a:p>
            <a:r>
              <a:rPr lang="en-US" altLang="ko-KR" b="1" dirty="0"/>
              <a:t>);</a:t>
            </a:r>
          </a:p>
          <a:p>
            <a:r>
              <a:rPr lang="en-US" altLang="ko-KR" b="1" dirty="0"/>
              <a:t>  </a:t>
            </a:r>
          </a:p>
          <a:p>
            <a:r>
              <a:rPr lang="en-US" altLang="ko-KR" b="1" dirty="0"/>
              <a:t>CREATE TABLE example7 (</a:t>
            </a:r>
          </a:p>
          <a:p>
            <a:r>
              <a:rPr lang="en-US" altLang="ko-KR" b="1" dirty="0"/>
              <a:t>    col4    VARCHAR(10)</a:t>
            </a:r>
          </a:p>
          <a:p>
            <a:r>
              <a:rPr lang="en-US" altLang="ko-KR" b="1" dirty="0"/>
              <a:t>    ,col5    VARCHAR(10)</a:t>
            </a:r>
          </a:p>
          <a:p>
            <a:r>
              <a:rPr lang="en-US" altLang="ko-KR" b="1" dirty="0"/>
              <a:t>    CONSTRAINT FK_example7 FOREIGN KEY(col4) REFERENCES example6(col1)</a:t>
            </a:r>
          </a:p>
          <a:p>
            <a:r>
              <a:rPr lang="en-US" altLang="ko-KR" b="1" dirty="0"/>
              <a:t>);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137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1138F5-A9B2-4E3A-B289-87BF446B8A44}"/>
              </a:ext>
            </a:extLst>
          </p:cNvPr>
          <p:cNvSpPr/>
          <p:nvPr/>
        </p:nvSpPr>
        <p:spPr>
          <a:xfrm>
            <a:off x="0" y="85958"/>
            <a:ext cx="12192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0000"/>
                </a:solidFill>
                <a:latin typeface="applesdgothicneo-ultralight"/>
              </a:rPr>
              <a:t>5. CHECK</a:t>
            </a:r>
            <a:endParaRPr lang="ko-KR" altLang="en-US" sz="3200" b="1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 단어 뜻 그대로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컬럼에 입력되는 데이터를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CHECK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하여 미리 지정된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-ultralight"/>
              </a:rPr>
              <a:t>조건에 맞을 경우에만 입력을 허락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-ultralight"/>
              </a:rPr>
              <a:t>그렇지 않으면 오류를 발생시킨다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  <a:endParaRPr lang="en-US" altLang="ko-KR" dirty="0">
              <a:solidFill>
                <a:srgbClr val="000000"/>
              </a:solidFill>
              <a:latin typeface="applesdgothicneo-ultralight"/>
            </a:endParaRP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-ultralight"/>
              </a:rPr>
              <a:t>//</a:t>
            </a: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-ultralight"/>
              </a:rPr>
              <a:t>CREATE TABLE example8 (</a:t>
            </a: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-ultralight"/>
              </a:rPr>
              <a:t>    col1    NUMBER(10)</a:t>
            </a: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-ultralight"/>
              </a:rPr>
              <a:t>    CONSTRAINT ex8_check CHECK (col1 BETWEEN 1 AND 9)</a:t>
            </a:r>
          </a:p>
          <a:p>
            <a:endParaRPr lang="en-US" altLang="ko-KR" b="1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-ultralight"/>
              </a:rPr>
              <a:t>추가 사항 테이블 스페이스를 사용해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applesdgothicneo-ultralight"/>
              </a:rPr>
              <a:t>테이블를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-ultralight"/>
              </a:rPr>
              <a:t> 관리할 수 있습니다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-ultralight"/>
              </a:rPr>
              <a:t> 추가 사항이므로 정의만 알고 넘어갑니다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-ultralight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673C59-D2CF-4D02-8B77-7FCB4F02C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9" y="3137383"/>
            <a:ext cx="11316615" cy="34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0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87CA5DB-4EDC-4863-BB26-543036EE2693}"/>
              </a:ext>
            </a:extLst>
          </p:cNvPr>
          <p:cNvSpPr/>
          <p:nvPr/>
        </p:nvSpPr>
        <p:spPr>
          <a:xfrm>
            <a:off x="4599710" y="138859"/>
            <a:ext cx="7777016" cy="800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 err="1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Database</a:t>
            </a: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 삭제하기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DROP DATABASE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테이터베이스명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;</a:t>
            </a:r>
            <a:endParaRPr lang="en-US" altLang="ko-KR" dirty="0">
              <a:solidFill>
                <a:srgbClr val="24292E"/>
              </a:solidFill>
              <a:latin typeface="Arial Unicode MS"/>
              <a:ea typeface="Fira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100" dirty="0">
              <a:solidFill>
                <a:srgbClr val="24292E"/>
              </a:solidFill>
              <a:latin typeface="Arial Unicode M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solidFill>
                  <a:srgbClr val="24292E"/>
                </a:solidFill>
                <a:latin typeface="Arial Unicode MS"/>
              </a:rPr>
              <a:t>사용자 확인하기</a:t>
            </a:r>
            <a:endParaRPr lang="en-US" altLang="ko-KR" sz="2800" dirty="0">
              <a:solidFill>
                <a:srgbClr val="24292E"/>
              </a:solidFill>
              <a:latin typeface="Arial Unicode M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24292E"/>
                </a:solidFill>
                <a:latin typeface="Arial Unicode MS"/>
              </a:rPr>
              <a:t>SELECT HOST,USER,PASSWORD FROM USER;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solidFill>
                  <a:srgbClr val="24292E"/>
                </a:solidFill>
                <a:latin typeface="Arial Unicode MS"/>
              </a:rPr>
              <a:t>사용자 만들기</a:t>
            </a:r>
            <a:r>
              <a:rPr lang="en-US" altLang="ko-KR" sz="2800" dirty="0">
                <a:solidFill>
                  <a:srgbClr val="24292E"/>
                </a:solidFill>
                <a:latin typeface="Arial Unicode MS"/>
              </a:rPr>
              <a:t>1</a:t>
            </a:r>
            <a:r>
              <a:rPr lang="ko-KR" altLang="en-US" sz="2800" dirty="0">
                <a:solidFill>
                  <a:srgbClr val="24292E"/>
                </a:solidFill>
                <a:latin typeface="Arial Unicode MS"/>
              </a:rPr>
              <a:t> </a:t>
            </a:r>
            <a:endParaRPr lang="en-US" altLang="ko-KR" sz="2800" dirty="0">
              <a:solidFill>
                <a:srgbClr val="24292E"/>
              </a:solidFill>
              <a:latin typeface="Arial Unicode M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사용자 이름 </a:t>
            </a:r>
            <a:r>
              <a:rPr lang="en-US" altLang="ko-KR" dirty="0" err="1"/>
              <a:t>jb</a:t>
            </a:r>
            <a:r>
              <a:rPr lang="en-US" altLang="ko-KR" dirty="0"/>
              <a:t>, </a:t>
            </a:r>
            <a:r>
              <a:rPr lang="ko-KR" altLang="en-US" dirty="0"/>
              <a:t>내부에서만 접속 가능</a:t>
            </a:r>
            <a:r>
              <a:rPr lang="en-US" altLang="ko-KR" dirty="0"/>
              <a:t>, </a:t>
            </a:r>
            <a:r>
              <a:rPr lang="ko-KR" altLang="en-US" dirty="0"/>
              <a:t>비밀번호 </a:t>
            </a:r>
            <a:r>
              <a:rPr lang="en-US" altLang="ko-KR" dirty="0"/>
              <a:t>1234</a:t>
            </a:r>
            <a:endParaRPr lang="en-US" altLang="ko-KR" sz="2800" dirty="0">
              <a:solidFill>
                <a:srgbClr val="24292E"/>
              </a:solidFill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create</a:t>
            </a:r>
            <a:r>
              <a:rPr lang="ko-KR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  <a:r>
              <a:rPr lang="ko-KR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 '</a:t>
            </a:r>
            <a:r>
              <a:rPr lang="ko-KR" altLang="ko-KR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jb</a:t>
            </a:r>
            <a:r>
              <a:rPr lang="ko-KR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'@'</a:t>
            </a:r>
            <a:r>
              <a:rPr lang="ko-KR" altLang="ko-KR" sz="2800" dirty="0" err="1">
                <a:solidFill>
                  <a:srgbClr val="333333"/>
                </a:solidFill>
                <a:latin typeface="Consolas" panose="020B0609020204030204" pitchFamily="49" charset="0"/>
              </a:rPr>
              <a:t>localhost</a:t>
            </a:r>
            <a:r>
              <a:rPr lang="ko-KR" altLang="ko-KR" sz="2800" dirty="0">
                <a:solidFill>
                  <a:srgbClr val="333333"/>
                </a:solidFill>
                <a:latin typeface="Consolas" panose="020B0609020204030204" pitchFamily="49" charset="0"/>
              </a:rPr>
              <a:t>' </a:t>
            </a:r>
            <a:r>
              <a:rPr lang="ko-KR" altLang="ko-K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identified</a:t>
            </a:r>
            <a:r>
              <a:rPr lang="ko-KR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by</a:t>
            </a:r>
            <a:r>
              <a:rPr lang="ko-KR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'1234’;</a:t>
            </a:r>
            <a:r>
              <a:rPr lang="ko-KR" altLang="ko-KR" sz="2000" dirty="0"/>
              <a:t> </a:t>
            </a:r>
            <a:endParaRPr lang="en-US" altLang="ko-KR" sz="2000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solidFill>
                  <a:srgbClr val="24292E"/>
                </a:solidFill>
                <a:latin typeface="Arial Unicode MS"/>
              </a:rPr>
              <a:t>사용자 만들기 </a:t>
            </a:r>
            <a:r>
              <a:rPr lang="en-US" altLang="ko-KR" sz="2800" dirty="0">
                <a:solidFill>
                  <a:srgbClr val="24292E"/>
                </a:solidFill>
                <a:latin typeface="Arial Unicode MS"/>
              </a:rPr>
              <a:t>2</a:t>
            </a:r>
            <a:endParaRPr lang="en-US" altLang="ko-KR" sz="2800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/>
              <a:t>사용자 이름 </a:t>
            </a:r>
            <a:r>
              <a:rPr lang="en-US" altLang="ko-KR" sz="2000" dirty="0" err="1"/>
              <a:t>jb</a:t>
            </a:r>
            <a:r>
              <a:rPr lang="en-US" altLang="ko-KR" sz="2000" dirty="0"/>
              <a:t>, </a:t>
            </a:r>
            <a:r>
              <a:rPr lang="ko-KR" altLang="en-US" sz="2000" dirty="0"/>
              <a:t>어디에서나 접속 가능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 </a:t>
            </a:r>
            <a:r>
              <a:rPr lang="en-US" altLang="ko-KR" sz="2000" dirty="0"/>
              <a:t>1234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create</a:t>
            </a:r>
            <a:r>
              <a:rPr lang="ko-KR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  <a:r>
              <a:rPr lang="ko-KR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jb</a:t>
            </a:r>
            <a:r>
              <a:rPr lang="ko-KR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'@'%' </a:t>
            </a:r>
            <a:r>
              <a:rPr lang="ko-KR" altLang="ko-K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identified</a:t>
            </a:r>
            <a:r>
              <a:rPr lang="ko-KR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by</a:t>
            </a:r>
            <a:r>
              <a:rPr lang="ko-KR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'1234';</a:t>
            </a:r>
            <a:r>
              <a:rPr lang="ko-KR" altLang="ko-KR" sz="2000" dirty="0"/>
              <a:t> </a:t>
            </a:r>
            <a:endParaRPr lang="ko-KR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/>
              <a:t>사용자 삭제하기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drop</a:t>
            </a:r>
            <a:r>
              <a:rPr lang="ko-KR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  <a:r>
              <a:rPr lang="ko-KR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 '</a:t>
            </a:r>
            <a:r>
              <a:rPr lang="ko-KR" altLang="ko-KR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jb</a:t>
            </a:r>
            <a:r>
              <a:rPr lang="ko-KR" altLang="ko-KR" sz="2000" dirty="0">
                <a:solidFill>
                  <a:srgbClr val="333333"/>
                </a:solidFill>
                <a:latin typeface="Consolas" panose="020B0609020204030204" pitchFamily="49" charset="0"/>
              </a:rPr>
              <a:t>'@'%’;</a:t>
            </a:r>
            <a:r>
              <a:rPr lang="ko-KR" altLang="ko-KR" dirty="0"/>
              <a:t> </a:t>
            </a:r>
            <a:endParaRPr lang="ko-KR" altLang="ko-KR" sz="48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사용자 권한 주기 모든 권한 주기 </a:t>
            </a:r>
            <a:endParaRPr lang="en-US" altLang="ko-KR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예시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GRANT ALL PRIVILEGES ON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데이터베이스이름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.*TO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아이디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@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%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’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grant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all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privileges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on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test.* </a:t>
            </a: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to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'</a:t>
            </a: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jb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'@'</a:t>
            </a: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localhost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';</a:t>
            </a:r>
            <a:r>
              <a:rPr lang="ko-KR" altLang="ko-KR" sz="1600" dirty="0"/>
              <a:t> </a:t>
            </a:r>
            <a:endParaRPr lang="ko-KR" altLang="ko-KR" sz="44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0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dirty="0">
              <a:solidFill>
                <a:srgbClr val="24292E"/>
              </a:solidFill>
              <a:latin typeface="Arial Unicode M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1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8E6CE4-0449-4B39-8A75-4EB258917CEB}"/>
              </a:ext>
            </a:extLst>
          </p:cNvPr>
          <p:cNvSpPr/>
          <p:nvPr/>
        </p:nvSpPr>
        <p:spPr>
          <a:xfrm>
            <a:off x="221673" y="1213008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상태확인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mysql.server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status</a:t>
            </a:r>
            <a:endParaRPr lang="ko-KR" altLang="ko-KR" sz="1100" dirty="0">
              <a:solidFill>
                <a:srgbClr val="222426"/>
              </a:solidFill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시작하기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mysql.server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start</a:t>
            </a:r>
            <a:endParaRPr lang="ko-KR" altLang="ko-KR" sz="1100" dirty="0">
              <a:solidFill>
                <a:srgbClr val="222426"/>
              </a:solidFill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정지하기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mysql.server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stop</a:t>
            </a:r>
            <a:endParaRPr lang="ko-KR" altLang="ko-KR" sz="1100" dirty="0">
              <a:solidFill>
                <a:srgbClr val="222426"/>
              </a:solidFill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접속하기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mysql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-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u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root</a:t>
            </a:r>
            <a:r>
              <a:rPr lang="en-US" altLang="ko-KR" dirty="0">
                <a:solidFill>
                  <a:srgbClr val="24292E"/>
                </a:solidFill>
                <a:latin typeface="Arial Unicode MS"/>
                <a:ea typeface="Fira Mono"/>
              </a:rPr>
              <a:t> -p</a:t>
            </a:r>
            <a:endParaRPr lang="ko-KR" altLang="ko-KR" sz="1100" dirty="0">
              <a:solidFill>
                <a:srgbClr val="222426"/>
              </a:solidFill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 err="1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Database</a:t>
            </a: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 확인하기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show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databases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;</a:t>
            </a:r>
            <a:endParaRPr lang="ko-KR" altLang="ko-KR" sz="1100" dirty="0">
              <a:solidFill>
                <a:srgbClr val="222426"/>
              </a:solidFill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 err="1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Database</a:t>
            </a: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 만들기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create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database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데이터베이스명;</a:t>
            </a:r>
            <a:endParaRPr lang="ko-KR" altLang="ko-KR" sz="1100" dirty="0">
              <a:solidFill>
                <a:srgbClr val="222426"/>
              </a:solidFill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 err="1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Database</a:t>
            </a: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 사용하기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use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데이터베이스명;</a:t>
            </a:r>
            <a:endParaRPr lang="ko-KR" altLang="ko-KR" sz="1100" dirty="0">
              <a:solidFill>
                <a:srgbClr val="222426"/>
              </a:solidFill>
              <a:ea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DC33E-F0C4-4559-B2A8-98A5EA85A2BA}"/>
              </a:ext>
            </a:extLst>
          </p:cNvPr>
          <p:cNvSpPr txBox="1"/>
          <p:nvPr/>
        </p:nvSpPr>
        <p:spPr>
          <a:xfrm>
            <a:off x="221673" y="166568"/>
            <a:ext cx="5726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MariaDB </a:t>
            </a:r>
            <a:r>
              <a:rPr lang="ko-KR" altLang="en-US" sz="4000" dirty="0"/>
              <a:t>정리 간단 </a:t>
            </a:r>
          </a:p>
        </p:txBody>
      </p:sp>
    </p:spTree>
    <p:extLst>
      <p:ext uri="{BB962C8B-B14F-4D97-AF65-F5344CB8AC3E}">
        <p14:creationId xmlns:p14="http://schemas.microsoft.com/office/powerpoint/2010/main" val="236127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20BD02-B568-4148-A4A9-628588C6BC8B}"/>
              </a:ext>
            </a:extLst>
          </p:cNvPr>
          <p:cNvSpPr/>
          <p:nvPr/>
        </p:nvSpPr>
        <p:spPr>
          <a:xfrm>
            <a:off x="5874327" y="203201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 err="1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table</a:t>
            </a: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 확인하기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show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tables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;</a:t>
            </a:r>
            <a:endParaRPr lang="ko-KR" altLang="ko-KR" sz="1100" dirty="0">
              <a:solidFill>
                <a:srgbClr val="222426"/>
              </a:solidFill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 err="1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table</a:t>
            </a: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 생성하기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CREATE TABLE 테이블명 (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id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INT PRIMARY KEY,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name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VARCHAR(20) );</a:t>
            </a:r>
            <a:endParaRPr lang="ko-KR" altLang="ko-KR" sz="1100" dirty="0">
              <a:solidFill>
                <a:srgbClr val="222426"/>
              </a:solidFill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값 추가하기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INSERT INTO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mytable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VALUES ( 1, '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Will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' );</a:t>
            </a:r>
            <a:endParaRPr lang="ko-KR" altLang="ko-KR" sz="1100" dirty="0">
              <a:solidFill>
                <a:srgbClr val="222426"/>
              </a:solidFill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값 삭제하기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DELETE FROM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mytable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WHERE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id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= 1;</a:t>
            </a:r>
            <a:endParaRPr lang="ko-KR" altLang="ko-KR" sz="1100" dirty="0">
              <a:solidFill>
                <a:srgbClr val="222426"/>
              </a:solidFill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값 수정하기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UPDATE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mytable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SET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name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= '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Willy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' WHERE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id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 = 1;</a:t>
            </a:r>
            <a:endParaRPr lang="ko-KR" altLang="ko-KR" sz="1100" dirty="0">
              <a:solidFill>
                <a:srgbClr val="222426"/>
              </a:solidFill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 err="1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table</a:t>
            </a: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 삭제하기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DROP TABLE 테이블명;</a:t>
            </a:r>
            <a:endParaRPr lang="ko-KR" altLang="ko-KR" sz="1100" dirty="0">
              <a:solidFill>
                <a:srgbClr val="222426"/>
              </a:solidFill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 err="1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table</a:t>
            </a: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 수정하기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ALTER TABLE 테이블명;</a:t>
            </a:r>
            <a:endParaRPr lang="ko-KR" altLang="ko-KR" sz="1100" dirty="0">
              <a:solidFill>
                <a:srgbClr val="222426"/>
              </a:solidFill>
              <a:ea typeface="-apple-syste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3200" dirty="0" err="1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Database</a:t>
            </a:r>
            <a: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  <a:t> 삭제하기</a:t>
            </a:r>
            <a:br>
              <a:rPr lang="ko-KR" altLang="ko-KR" sz="3200" dirty="0">
                <a:solidFill>
                  <a:srgbClr val="222426"/>
                </a:solidFill>
                <a:latin typeface="Arial" panose="020B0604020202020204" pitchFamily="34" charset="0"/>
                <a:ea typeface="-apple-system"/>
              </a:rPr>
            </a:b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DROP DATABASE </a:t>
            </a:r>
            <a:r>
              <a:rPr lang="ko-KR" altLang="ko-KR" dirty="0" err="1">
                <a:solidFill>
                  <a:srgbClr val="24292E"/>
                </a:solidFill>
                <a:latin typeface="Arial Unicode MS"/>
                <a:ea typeface="Fira Mono"/>
              </a:rPr>
              <a:t>테이터베이스명</a:t>
            </a:r>
            <a:r>
              <a:rPr lang="ko-KR" altLang="ko-KR" dirty="0">
                <a:solidFill>
                  <a:srgbClr val="24292E"/>
                </a:solidFill>
                <a:latin typeface="Arial Unicode MS"/>
                <a:ea typeface="Fira Mono"/>
              </a:rPr>
              <a:t>;</a:t>
            </a:r>
            <a:endParaRPr lang="ko-KR" altLang="ko-KR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26DC8-E5B8-4CF0-BD98-ACC859E8830D}"/>
              </a:ext>
            </a:extLst>
          </p:cNvPr>
          <p:cNvSpPr txBox="1"/>
          <p:nvPr/>
        </p:nvSpPr>
        <p:spPr>
          <a:xfrm>
            <a:off x="147780" y="203201"/>
            <a:ext cx="5652655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간단</a:t>
            </a:r>
            <a:r>
              <a:rPr lang="en-US" altLang="ko-KR" sz="2800" dirty="0"/>
              <a:t>2</a:t>
            </a:r>
          </a:p>
          <a:p>
            <a:endParaRPr lang="en-US" altLang="ko-KR" sz="2800" dirty="0"/>
          </a:p>
          <a:p>
            <a:r>
              <a:rPr lang="ko-KR" altLang="en-US" sz="2800" dirty="0"/>
              <a:t>권한 제거하기</a:t>
            </a:r>
          </a:p>
          <a:p>
            <a:r>
              <a:rPr lang="ko-KR" altLang="en-US" dirty="0"/>
              <a:t>예시 </a:t>
            </a:r>
            <a:r>
              <a:rPr lang="en-US" altLang="ko-KR" dirty="0" err="1"/>
              <a:t>jb@localhost</a:t>
            </a:r>
            <a:r>
              <a:rPr lang="ko-KR" altLang="en-US" dirty="0"/>
              <a:t>가 </a:t>
            </a:r>
            <a:r>
              <a:rPr lang="en-US" altLang="ko-KR" dirty="0"/>
              <a:t>test </a:t>
            </a:r>
            <a:r>
              <a:rPr lang="ko-KR" altLang="en-US" dirty="0"/>
              <a:t>데이터베이스에</a:t>
            </a:r>
            <a:endParaRPr lang="en-US" altLang="ko-KR" dirty="0"/>
          </a:p>
          <a:p>
            <a:r>
              <a:rPr lang="ko-KR" altLang="en-US" dirty="0"/>
              <a:t>가진 모든 권한을 제거</a:t>
            </a:r>
            <a:endParaRPr lang="en-US" altLang="ko-KR" dirty="0"/>
          </a:p>
          <a:p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revoke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all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on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test.* </a:t>
            </a: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from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 '</a:t>
            </a: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jb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'@'</a:t>
            </a:r>
            <a:r>
              <a:rPr lang="ko-KR" altLang="ko-KR" dirty="0" err="1">
                <a:solidFill>
                  <a:srgbClr val="333333"/>
                </a:solidFill>
                <a:latin typeface="Consolas" panose="020B0609020204030204" pitchFamily="49" charset="0"/>
              </a:rPr>
              <a:t>localhost</a:t>
            </a:r>
            <a:r>
              <a:rPr lang="ko-KR" altLang="ko-KR" dirty="0">
                <a:solidFill>
                  <a:srgbClr val="333333"/>
                </a:solidFill>
                <a:latin typeface="Consolas" panose="020B0609020204030204" pitchFamily="49" charset="0"/>
              </a:rPr>
              <a:t>';</a:t>
            </a:r>
            <a:r>
              <a:rPr lang="ko-KR" altLang="ko-KR" sz="1600" dirty="0"/>
              <a:t> </a:t>
            </a:r>
            <a:r>
              <a:rPr lang="en-US" altLang="ko-KR" sz="3200" i="0" dirty="0">
                <a:solidFill>
                  <a:srgbClr val="333333"/>
                </a:solidFill>
                <a:effectLst/>
                <a:latin typeface="NanumGothic"/>
              </a:rPr>
              <a:t>user </a:t>
            </a:r>
            <a:r>
              <a:rPr lang="ko-KR" altLang="en-US" sz="3200" i="0" dirty="0">
                <a:solidFill>
                  <a:srgbClr val="333333"/>
                </a:solidFill>
                <a:effectLst/>
                <a:latin typeface="NanumGothic"/>
              </a:rPr>
              <a:t>권한 보기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show grants for 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아이디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'@'localhost(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또는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%)’;</a:t>
            </a:r>
          </a:p>
          <a:p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r>
              <a:rPr lang="ko-KR" altLang="en-US" sz="2400" b="1" dirty="0">
                <a:solidFill>
                  <a:srgbClr val="333333"/>
                </a:solidFill>
                <a:latin typeface="NanumGothic"/>
              </a:rPr>
              <a:t>테이블 </a:t>
            </a:r>
            <a:r>
              <a:rPr lang="ko-KR" altLang="en-US" sz="2400" b="1" dirty="0" err="1">
                <a:solidFill>
                  <a:srgbClr val="333333"/>
                </a:solidFill>
                <a:latin typeface="NanumGothic"/>
              </a:rPr>
              <a:t>조회문</a:t>
            </a:r>
            <a:r>
              <a:rPr lang="ko-KR" altLang="en-US" sz="2400" b="1" dirty="0">
                <a:solidFill>
                  <a:srgbClr val="333333"/>
                </a:solidFill>
                <a:latin typeface="NanumGothic"/>
              </a:rPr>
              <a:t> 컬럼에 데이터 값 조회</a:t>
            </a:r>
            <a:endParaRPr lang="en-US" altLang="ko-KR" sz="2400" b="1" dirty="0">
              <a:solidFill>
                <a:srgbClr val="333333"/>
              </a:solidFill>
              <a:latin typeface="NanumGothic"/>
            </a:endParaRPr>
          </a:p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DESC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테이블 명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DESC table_1;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ko-KR" altLang="en-US" sz="2400" b="1" i="0" dirty="0">
                <a:solidFill>
                  <a:srgbClr val="333333"/>
                </a:solidFill>
                <a:effectLst/>
                <a:latin typeface="Noto Serif"/>
              </a:rPr>
              <a:t>데이터 </a:t>
            </a:r>
            <a:r>
              <a:rPr lang="ko-KR" altLang="en-US" sz="2400" b="1" i="0" dirty="0" err="1">
                <a:solidFill>
                  <a:srgbClr val="333333"/>
                </a:solidFill>
                <a:effectLst/>
                <a:latin typeface="Noto Serif"/>
              </a:rPr>
              <a:t>추가시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Noto Serif"/>
              </a:rPr>
              <a:t> 일부 컬럼에만 값을 넣을 때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INSERT INTO table_1 ( column_1, column_2 ) VALUES ( '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bb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' );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333333"/>
              </a:solidFill>
              <a:latin typeface="NanumGothic"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42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A550B6-7997-49E5-8897-8938CE92B111}"/>
              </a:ext>
            </a:extLst>
          </p:cNvPr>
          <p:cNvSpPr txBox="1"/>
          <p:nvPr/>
        </p:nvSpPr>
        <p:spPr>
          <a:xfrm>
            <a:off x="0" y="58846"/>
            <a:ext cx="9402618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AppleSDGothicNeo"/>
              </a:rPr>
              <a:t>기본키</a:t>
            </a:r>
            <a:r>
              <a:rPr lang="ko-KR" altLang="en-US" sz="2800" dirty="0">
                <a:latin typeface="AppleSDGothicNeo"/>
              </a:rPr>
              <a:t> 정리</a:t>
            </a:r>
            <a:endParaRPr lang="en-US" altLang="ko-KR" sz="2800" dirty="0">
              <a:latin typeface="AppleSDGothicNeo"/>
            </a:endParaRPr>
          </a:p>
          <a:p>
            <a:r>
              <a:rPr lang="ko-KR" altLang="en-US" dirty="0">
                <a:latin typeface="AppleSDGothicNeo"/>
              </a:rPr>
              <a:t>테이블을 만들면서 기본키도 같이 지정하는 </a:t>
            </a:r>
            <a:r>
              <a:rPr lang="ko-KR" altLang="en-US" dirty="0" err="1">
                <a:latin typeface="AppleSDGothicNeo"/>
              </a:rPr>
              <a:t>쿼리문</a:t>
            </a:r>
            <a:endParaRPr lang="ko-KR" altLang="en-US" dirty="0"/>
          </a:p>
          <a:p>
            <a:r>
              <a:rPr lang="en-US" altLang="ko-KR" dirty="0"/>
              <a:t>CREATE TABLE Test ( ID INT PRIMARY KEY, Name VARCHAR(30) );</a:t>
            </a:r>
          </a:p>
          <a:p>
            <a:endParaRPr lang="en-US" altLang="ko-KR" dirty="0"/>
          </a:p>
          <a:p>
            <a:r>
              <a:rPr lang="ko-KR" altLang="en-US" dirty="0"/>
              <a:t>새로운 컬럼을 추가하면서 기본키도 같이 지정해 주는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r>
              <a:rPr lang="en-US" altLang="ko-KR" dirty="0"/>
              <a:t>ALTER TABLE test ADD ADDFILD VARCHAR(20) PRIMARY KEY;</a:t>
            </a:r>
          </a:p>
          <a:p>
            <a:endParaRPr lang="en-US" altLang="ko-KR" dirty="0"/>
          </a:p>
          <a:p>
            <a:r>
              <a:rPr lang="ko-KR" altLang="en-US" dirty="0"/>
              <a:t>기존에 존재하는 컬럼을 기본키로 설정하는 </a:t>
            </a:r>
            <a:r>
              <a:rPr lang="ko-KR" altLang="en-US" dirty="0" err="1"/>
              <a:t>쿼리문입니다</a:t>
            </a:r>
            <a:r>
              <a:rPr lang="en-US" altLang="ko-KR" dirty="0"/>
              <a:t>. </a:t>
            </a:r>
            <a:r>
              <a:rPr lang="ko-KR" altLang="en-US" dirty="0"/>
              <a:t>기존 컬럼을 기본키로 </a:t>
            </a:r>
            <a:r>
              <a:rPr lang="ko-KR" altLang="en-US" dirty="0" err="1"/>
              <a:t>절정할</a:t>
            </a:r>
            <a:r>
              <a:rPr lang="ko-KR" altLang="en-US" dirty="0"/>
              <a:t> 경우 기존 컬럼에 </a:t>
            </a:r>
            <a:r>
              <a:rPr lang="en-US" altLang="ko-KR" dirty="0"/>
              <a:t>NULL</a:t>
            </a:r>
            <a:r>
              <a:rPr lang="ko-KR" altLang="en-US" dirty="0"/>
              <a:t>값이 없는지 미리 </a:t>
            </a:r>
            <a:r>
              <a:rPr lang="ko-KR" altLang="en-US" dirty="0" err="1"/>
              <a:t>확은을</a:t>
            </a:r>
            <a:r>
              <a:rPr lang="ko-KR" altLang="en-US" dirty="0"/>
              <a:t> 해야함</a:t>
            </a:r>
            <a:endParaRPr lang="en-US" altLang="ko-KR" dirty="0"/>
          </a:p>
          <a:p>
            <a:r>
              <a:rPr lang="en-US" altLang="ko-KR" dirty="0"/>
              <a:t>ALTER TABLE test MODIFY COLUMN ID INT PRIMARY KEY;</a:t>
            </a:r>
          </a:p>
          <a:p>
            <a:endParaRPr lang="en-US" altLang="ko-KR" dirty="0"/>
          </a:p>
          <a:p>
            <a:r>
              <a:rPr lang="ko-KR" altLang="en-US" dirty="0"/>
              <a:t>아래의 쿼리문은 기존에 가지고 있던 기본키를 삭제하는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r>
              <a:rPr lang="en-US" altLang="ko-KR" dirty="0"/>
              <a:t>ALTER TABLE test DROP PRIMARY KEY;</a:t>
            </a:r>
          </a:p>
          <a:p>
            <a:endParaRPr lang="en-US" altLang="ko-KR" dirty="0"/>
          </a:p>
          <a:p>
            <a:r>
              <a:rPr lang="ko-KR" altLang="en-US" dirty="0"/>
              <a:t>테이블에 값을 </a:t>
            </a:r>
            <a:r>
              <a:rPr lang="ko-KR" altLang="en-US" dirty="0" err="1"/>
              <a:t>입력하다보면</a:t>
            </a:r>
            <a:r>
              <a:rPr lang="ko-KR" altLang="en-US" dirty="0"/>
              <a:t> 자동으로 값이 증가하면서 입력해야 하는 경우가 있습니다</a:t>
            </a:r>
            <a:r>
              <a:rPr lang="en-US" altLang="ko-KR" dirty="0"/>
              <a:t>. </a:t>
            </a:r>
            <a:r>
              <a:rPr lang="ko-KR" altLang="en-US" dirty="0" err="1"/>
              <a:t>이럴경우</a:t>
            </a:r>
            <a:r>
              <a:rPr lang="ko-KR" altLang="en-US" dirty="0"/>
              <a:t> </a:t>
            </a:r>
            <a:r>
              <a:rPr lang="en-US" altLang="ko-KR" dirty="0"/>
              <a:t>auto increment</a:t>
            </a:r>
            <a:r>
              <a:rPr lang="ko-KR" altLang="en-US" dirty="0"/>
              <a:t>를 사용하는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r>
              <a:rPr lang="en-US" altLang="ko-KR" dirty="0"/>
              <a:t>CREATE TABLE test( num int(10) NOT NULL AUTO_INCREMENT PRIMARY KEY, name varchar(10) NOT NULL );</a:t>
            </a:r>
          </a:p>
          <a:p>
            <a:endParaRPr lang="en-US" altLang="ko-KR" dirty="0"/>
          </a:p>
          <a:p>
            <a:r>
              <a:rPr lang="ko-KR" altLang="en-US" dirty="0"/>
              <a:t>이미 생성된 컬럼에 </a:t>
            </a:r>
            <a:r>
              <a:rPr lang="en-US" altLang="ko-KR" dirty="0"/>
              <a:t>auto increment</a:t>
            </a:r>
            <a:r>
              <a:rPr lang="ko-KR" altLang="en-US" dirty="0"/>
              <a:t>를 추가</a:t>
            </a:r>
            <a:endParaRPr lang="en-US" altLang="ko-KR" dirty="0"/>
          </a:p>
          <a:p>
            <a:r>
              <a:rPr lang="en-US" altLang="ko-KR" dirty="0"/>
              <a:t>ALTER TABEL TEST MODIFY num INT NOT NULL AUTO_INCREMENT;</a:t>
            </a:r>
          </a:p>
          <a:p>
            <a:endParaRPr lang="en-US" altLang="ko-KR" dirty="0"/>
          </a:p>
          <a:p>
            <a:r>
              <a:rPr lang="en-US" altLang="ko-KR" dirty="0"/>
              <a:t>auto increment</a:t>
            </a:r>
            <a:r>
              <a:rPr lang="ko-KR" altLang="en-US" dirty="0"/>
              <a:t>값을 초기화 하는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r>
              <a:rPr lang="en-US" altLang="ko-KR" dirty="0"/>
              <a:t>ALTER TABLE test AUTO_INCREMENT = 1</a:t>
            </a:r>
          </a:p>
        </p:txBody>
      </p:sp>
    </p:spTree>
    <p:extLst>
      <p:ext uri="{BB962C8B-B14F-4D97-AF65-F5344CB8AC3E}">
        <p14:creationId xmlns:p14="http://schemas.microsoft.com/office/powerpoint/2010/main" val="272639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0072B4-E6EB-4EB4-8BB7-7FA0660BAC6C}"/>
              </a:ext>
            </a:extLst>
          </p:cNvPr>
          <p:cNvSpPr/>
          <p:nvPr/>
        </p:nvSpPr>
        <p:spPr>
          <a:xfrm>
            <a:off x="6096000" y="2524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latin typeface="Dotum" panose="020B0600000101010101" pitchFamily="50" charset="-127"/>
                <a:ea typeface="Dotum" panose="020B0600000101010101" pitchFamily="50" charset="-127"/>
              </a:rPr>
              <a:t>테이블 </a:t>
            </a:r>
            <a:r>
              <a:rPr lang="ko-KR" altLang="en-US" b="1" dirty="0" err="1">
                <a:latin typeface="Dotum" panose="020B0600000101010101" pitchFamily="50" charset="-127"/>
                <a:ea typeface="Dotum" panose="020B0600000101010101" pitchFamily="50" charset="-127"/>
              </a:rPr>
              <a:t>생성할때</a:t>
            </a:r>
            <a:r>
              <a:rPr lang="ko-KR" altLang="en-US" b="1" dirty="0"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b="1" dirty="0">
                <a:latin typeface="Dotum" panose="020B0600000101010101" pitchFamily="50" charset="-127"/>
                <a:ea typeface="Dotum" panose="020B0600000101010101" pitchFamily="50" charset="-127"/>
              </a:rPr>
              <a:t>2</a:t>
            </a:r>
            <a:r>
              <a:rPr lang="ko-KR" altLang="en-US" b="1" dirty="0">
                <a:latin typeface="Dotum" panose="020B0600000101010101" pitchFamily="50" charset="-127"/>
                <a:ea typeface="Dotum" panose="020B0600000101010101" pitchFamily="50" charset="-127"/>
              </a:rPr>
              <a:t>개 </a:t>
            </a:r>
            <a:r>
              <a:rPr lang="ko-KR" altLang="en-US" b="1" dirty="0" err="1">
                <a:latin typeface="Dotum" panose="020B0600000101010101" pitchFamily="50" charset="-127"/>
                <a:ea typeface="Dotum" panose="020B0600000101010101" pitchFamily="50" charset="-127"/>
              </a:rPr>
              <a:t>이상컬럼을</a:t>
            </a:r>
            <a:r>
              <a:rPr lang="ko-KR" altLang="en-US" b="1" dirty="0">
                <a:latin typeface="Dotum" panose="020B0600000101010101" pitchFamily="50" charset="-127"/>
                <a:ea typeface="Dotum" panose="020B0600000101010101" pitchFamily="50" charset="-127"/>
              </a:rPr>
              <a:t> 기본키로 설정하려면 아래와 같이 설정</a:t>
            </a:r>
            <a:endParaRPr lang="en-US" altLang="ko-KR" b="1" dirty="0"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b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</a:br>
            <a:endParaRPr lang="en-US" altLang="ko-KR" dirty="0"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ko-KR" altLang="en-US" dirty="0">
                <a:latin typeface="Dotum" panose="020B0600000101010101" pitchFamily="50" charset="-127"/>
                <a:ea typeface="Dotum" panose="020B0600000101010101" pitchFamily="50" charset="-127"/>
              </a:rPr>
              <a:t>예</a:t>
            </a:r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CREATE TABLE EMP (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EMP_NO CHAR(20) NOT NULL,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EMP_NAME CHAR(20)     NOT NULL,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SALARY    NUMBER(4)     NOT NULL,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JOB   CHAR(10),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EMAIL    VARCHAR(50),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PRIMARY KEY(EMP_NO,EMP_NAME )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);</a:t>
            </a:r>
          </a:p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3FAA4C-1C5A-4912-8716-2EDC687870D6}"/>
              </a:ext>
            </a:extLst>
          </p:cNvPr>
          <p:cNvSpPr/>
          <p:nvPr/>
        </p:nvSpPr>
        <p:spPr>
          <a:xfrm>
            <a:off x="147782" y="252443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 err="1">
                <a:latin typeface="Dotum" panose="020B0600000101010101" pitchFamily="50" charset="-127"/>
                <a:ea typeface="Dotum" panose="020B0600000101010101" pitchFamily="50" charset="-127"/>
              </a:rPr>
              <a:t>기본키</a:t>
            </a:r>
            <a:r>
              <a:rPr lang="ko-KR" altLang="en-US" sz="3200" b="1" dirty="0">
                <a:latin typeface="Dotum" panose="020B0600000101010101" pitchFamily="50" charset="-127"/>
                <a:ea typeface="Dotum" panose="020B0600000101010101" pitchFamily="50" charset="-127"/>
              </a:rPr>
              <a:t> 정리 예문</a:t>
            </a:r>
            <a:endParaRPr lang="en-US" altLang="ko-KR" sz="3200" b="1" dirty="0"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ko-KR" altLang="en-US" b="1" dirty="0">
                <a:latin typeface="Dotum" panose="020B0600000101010101" pitchFamily="50" charset="-127"/>
                <a:ea typeface="Dotum" panose="020B0600000101010101" pitchFamily="50" charset="-127"/>
              </a:rPr>
              <a:t>테이블 </a:t>
            </a:r>
            <a:r>
              <a:rPr lang="ko-KR" altLang="en-US" b="1" dirty="0" err="1">
                <a:latin typeface="Dotum" panose="020B0600000101010101" pitchFamily="50" charset="-127"/>
                <a:ea typeface="Dotum" panose="020B0600000101010101" pitchFamily="50" charset="-127"/>
              </a:rPr>
              <a:t>생성할때</a:t>
            </a:r>
            <a:r>
              <a:rPr lang="ko-KR" altLang="en-US" b="1" dirty="0">
                <a:latin typeface="Dotum" panose="020B0600000101010101" pitchFamily="50" charset="-127"/>
                <a:ea typeface="Dotum" panose="020B0600000101010101" pitchFamily="50" charset="-127"/>
              </a:rPr>
              <a:t> </a:t>
            </a:r>
            <a:r>
              <a:rPr lang="en-US" altLang="ko-KR" b="1" dirty="0">
                <a:latin typeface="Dotum" panose="020B0600000101010101" pitchFamily="50" charset="-127"/>
                <a:ea typeface="Dotum" panose="020B0600000101010101" pitchFamily="50" charset="-127"/>
              </a:rPr>
              <a:t>1</a:t>
            </a:r>
            <a:r>
              <a:rPr lang="ko-KR" altLang="en-US" b="1" dirty="0">
                <a:latin typeface="Dotum" panose="020B0600000101010101" pitchFamily="50" charset="-127"/>
                <a:ea typeface="Dotum" panose="020B0600000101010101" pitchFamily="50" charset="-127"/>
              </a:rPr>
              <a:t>개의 </a:t>
            </a:r>
            <a:r>
              <a:rPr lang="ko-KR" altLang="en-US" b="1" dirty="0" err="1">
                <a:latin typeface="Dotum" panose="020B0600000101010101" pitchFamily="50" charset="-127"/>
                <a:ea typeface="Dotum" panose="020B0600000101010101" pitchFamily="50" charset="-127"/>
              </a:rPr>
              <a:t>기본키</a:t>
            </a:r>
            <a:r>
              <a:rPr lang="en-US" altLang="ko-KR" b="1" dirty="0">
                <a:latin typeface="Dotum" panose="020B0600000101010101" pitchFamily="50" charset="-127"/>
                <a:ea typeface="Dotum" panose="020B0600000101010101" pitchFamily="50" charset="-127"/>
              </a:rPr>
              <a:t>(PRIMARY KEY) </a:t>
            </a:r>
            <a:r>
              <a:rPr lang="ko-KR" altLang="en-US" b="1" dirty="0">
                <a:latin typeface="Dotum" panose="020B0600000101010101" pitchFamily="50" charset="-127"/>
                <a:ea typeface="Dotum" panose="020B0600000101010101" pitchFamily="50" charset="-127"/>
              </a:rPr>
              <a:t>설정하는 구문은 아래와 같이 두가지 형식이 가능합니다</a:t>
            </a:r>
            <a:r>
              <a:rPr lang="en-US" altLang="ko-KR" b="1" dirty="0">
                <a:latin typeface="Dotum" panose="020B0600000101010101" pitchFamily="50" charset="-127"/>
                <a:ea typeface="Dotum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Dotum" panose="020B0600000101010101" pitchFamily="50" charset="-127"/>
                <a:ea typeface="Dotum" panose="020B0600000101010101" pitchFamily="50" charset="-127"/>
              </a:rPr>
              <a:t>예</a:t>
            </a:r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1)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CREATE TABLE EMP (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EMP_NO CHAR(20) NOT NULL PRIMARY KEY,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EMP_NAME CHAR(20)     NOT NULL,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SALARY    NUMBER(4)     NOT NULL,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JOB   CHAR(10),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EMAIL    VARCHAR(50)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);</a:t>
            </a:r>
          </a:p>
          <a:p>
            <a:r>
              <a:rPr lang="ko-KR" altLang="en-US" dirty="0">
                <a:latin typeface="Dotum" panose="020B0600000101010101" pitchFamily="50" charset="-127"/>
                <a:ea typeface="Dotum" panose="020B0600000101010101" pitchFamily="50" charset="-127"/>
              </a:rPr>
              <a:t>또는</a:t>
            </a:r>
          </a:p>
          <a:p>
            <a:r>
              <a:rPr lang="ko-KR" altLang="en-US" dirty="0">
                <a:latin typeface="Dotum" panose="020B0600000101010101" pitchFamily="50" charset="-127"/>
                <a:ea typeface="Dotum" panose="020B0600000101010101" pitchFamily="50" charset="-127"/>
              </a:rPr>
              <a:t>예</a:t>
            </a:r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2)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CREATE TABLE EMP (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EMP_NO CHAR(20) NOT NULL,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EMP_NAME CHAR(20)     NOT NULL,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SALARY    NUMBER(4)     NOT NULL,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JOB   CHAR(10),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EMAIL    VARCHAR(50),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PRIMARY KEY(EMP_NO)</a:t>
            </a:r>
          </a:p>
          <a:p>
            <a:r>
              <a:rPr lang="en-US" altLang="ko-KR" dirty="0">
                <a:latin typeface="Dotum" panose="020B0600000101010101" pitchFamily="50" charset="-127"/>
                <a:ea typeface="Dotum" panose="020B0600000101010101" pitchFamily="50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64540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9F450B-2B20-404E-9E2D-FE0C4FAFC9A7}"/>
              </a:ext>
            </a:extLst>
          </p:cNvPr>
          <p:cNvSpPr/>
          <p:nvPr/>
        </p:nvSpPr>
        <p:spPr>
          <a:xfrm>
            <a:off x="0" y="95347"/>
            <a:ext cx="5541818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맑은 고딕" panose="020B0503020000020004" pitchFamily="50" charset="-127"/>
              </a:rPr>
              <a:t>외래키</a:t>
            </a:r>
            <a:r>
              <a:rPr lang="ko-KR" altLang="en-US" sz="3200" dirty="0">
                <a:latin typeface="맑은 고딕" panose="020B0503020000020004" pitchFamily="50" charset="-127"/>
              </a:rPr>
              <a:t> 추가</a:t>
            </a:r>
            <a:r>
              <a:rPr lang="en-US" altLang="ko-KR" sz="3200" dirty="0">
                <a:latin typeface="맑은 고딕" panose="020B0503020000020004" pitchFamily="50" charset="-127"/>
              </a:rPr>
              <a:t>,</a:t>
            </a:r>
            <a:r>
              <a:rPr lang="ko-KR" altLang="en-US" sz="3200" dirty="0">
                <a:latin typeface="맑은 고딕" panose="020B0503020000020004" pitchFamily="50" charset="-127"/>
              </a:rPr>
              <a:t>삭제</a:t>
            </a:r>
            <a:r>
              <a:rPr lang="en-US" altLang="ko-KR" sz="3200" dirty="0">
                <a:latin typeface="맑은 고딕" panose="020B0503020000020004" pitchFamily="50" charset="-127"/>
              </a:rPr>
              <a:t>,</a:t>
            </a:r>
            <a:r>
              <a:rPr lang="ko-KR" altLang="en-US" sz="3200" dirty="0">
                <a:latin typeface="맑은 고딕" panose="020B0503020000020004" pitchFamily="50" charset="-127"/>
              </a:rPr>
              <a:t>예문 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endParaRPr lang="en-US" altLang="ko-KR" sz="3200" dirty="0">
              <a:latin typeface="맑은 고딕" panose="020B0503020000020004" pitchFamily="50" charset="-127"/>
            </a:endParaRPr>
          </a:p>
          <a:p>
            <a:r>
              <a:rPr lang="en-US" altLang="ko-KR" sz="3200" dirty="0">
                <a:latin typeface="맑은 고딕" panose="020B0503020000020004" pitchFamily="50" charset="-127"/>
              </a:rPr>
              <a:t>FOREIGN KEY </a:t>
            </a:r>
            <a:r>
              <a:rPr lang="ko-KR" altLang="en-US" sz="3200" dirty="0">
                <a:latin typeface="맑은 고딕" panose="020B0503020000020004" pitchFamily="50" charset="-127"/>
              </a:rPr>
              <a:t>추가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r>
              <a:rPr lang="en-US" altLang="ko-KR" b="1" dirty="0"/>
              <a:t>alter</a:t>
            </a:r>
            <a:r>
              <a:rPr lang="en-US" altLang="ko-KR" dirty="0"/>
              <a:t> </a:t>
            </a:r>
            <a:r>
              <a:rPr lang="en-US" altLang="ko-KR" b="1" dirty="0"/>
              <a:t>table</a:t>
            </a:r>
            <a:r>
              <a:rPr lang="en-US" altLang="ko-KR" dirty="0"/>
              <a:t> trade </a:t>
            </a:r>
            <a:r>
              <a:rPr lang="en-US" altLang="ko-KR" b="1" dirty="0"/>
              <a:t>add</a:t>
            </a:r>
            <a:r>
              <a:rPr lang="en-US" altLang="ko-KR" dirty="0"/>
              <a:t> </a:t>
            </a:r>
            <a:r>
              <a:rPr lang="en-US" altLang="ko-KR" b="1" dirty="0"/>
              <a:t>foreign</a:t>
            </a:r>
            <a:r>
              <a:rPr lang="en-US" altLang="ko-KR" dirty="0"/>
              <a:t> </a:t>
            </a:r>
            <a:r>
              <a:rPr lang="en-US" altLang="ko-KR" b="1" dirty="0"/>
              <a:t>key</a:t>
            </a:r>
            <a:r>
              <a:rPr lang="en-US" altLang="ko-KR" dirty="0"/>
              <a:t> (</a:t>
            </a:r>
            <a:r>
              <a:rPr lang="en-US" altLang="ko-KR" dirty="0" err="1"/>
              <a:t>seller_id</a:t>
            </a:r>
            <a:r>
              <a:rPr lang="en-US" altLang="ko-KR" dirty="0"/>
              <a:t>) </a:t>
            </a:r>
            <a:r>
              <a:rPr lang="en-US" altLang="ko-KR" b="1" dirty="0"/>
              <a:t>REFERENCES</a:t>
            </a:r>
            <a:r>
              <a:rPr lang="en-US" altLang="ko-KR" dirty="0"/>
              <a:t> </a:t>
            </a:r>
            <a:r>
              <a:rPr lang="en-US" altLang="ko-KR" b="1" dirty="0"/>
              <a:t>user</a:t>
            </a:r>
            <a:r>
              <a:rPr lang="en-US" altLang="ko-KR" dirty="0"/>
              <a:t>(</a:t>
            </a:r>
            <a:r>
              <a:rPr lang="en-US" altLang="ko-KR" dirty="0" err="1"/>
              <a:t>uid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sz="3200" dirty="0"/>
              <a:t>테이블 생성시 </a:t>
            </a:r>
            <a:r>
              <a:rPr lang="en-US" altLang="ko-KR" sz="3200" dirty="0"/>
              <a:t>FOREIGN KEY </a:t>
            </a:r>
            <a:r>
              <a:rPr lang="ko-KR" altLang="en-US" sz="3200" dirty="0"/>
              <a:t>추가</a:t>
            </a:r>
            <a:endParaRPr lang="en-US" altLang="ko-KR" sz="3200" dirty="0"/>
          </a:p>
          <a:p>
            <a:r>
              <a:rPr lang="en-US" altLang="ko-KR" b="1" dirty="0"/>
              <a:t>create</a:t>
            </a:r>
            <a:r>
              <a:rPr lang="en-US" altLang="ko-KR" dirty="0"/>
              <a:t> </a:t>
            </a:r>
            <a:r>
              <a:rPr lang="en-US" altLang="ko-KR" b="1" dirty="0"/>
              <a:t>table</a:t>
            </a:r>
            <a:r>
              <a:rPr lang="en-US" altLang="ko-KR" dirty="0"/>
              <a:t> trade(</a:t>
            </a:r>
          </a:p>
          <a:p>
            <a:r>
              <a:rPr lang="en-US" altLang="ko-KR" dirty="0" err="1"/>
              <a:t>tid</a:t>
            </a:r>
            <a:r>
              <a:rPr lang="en-US" altLang="ko-KR" dirty="0"/>
              <a:t> </a:t>
            </a:r>
            <a:r>
              <a:rPr lang="en-US" altLang="ko-KR" b="1" dirty="0"/>
              <a:t>int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item </a:t>
            </a:r>
            <a:r>
              <a:rPr lang="en-US" altLang="ko-KR" b="1" dirty="0"/>
              <a:t>varchar</a:t>
            </a:r>
            <a:r>
              <a:rPr lang="en-US" altLang="ko-KR" dirty="0"/>
              <a:t>(32),</a:t>
            </a:r>
          </a:p>
          <a:p>
            <a:r>
              <a:rPr lang="en-US" altLang="ko-KR" dirty="0"/>
              <a:t>price </a:t>
            </a:r>
            <a:r>
              <a:rPr lang="en-US" altLang="ko-KR" b="1" dirty="0" err="1"/>
              <a:t>dec</a:t>
            </a:r>
            <a:r>
              <a:rPr lang="en-US" altLang="ko-KR" dirty="0"/>
              <a:t>(10,2),</a:t>
            </a:r>
          </a:p>
          <a:p>
            <a:r>
              <a:rPr lang="en-US" altLang="ko-KR" dirty="0" err="1"/>
              <a:t>seller_id</a:t>
            </a:r>
            <a:r>
              <a:rPr lang="en-US" altLang="ko-KR" dirty="0"/>
              <a:t> </a:t>
            </a:r>
            <a:r>
              <a:rPr lang="en-US" altLang="ko-KR" b="1" dirty="0"/>
              <a:t>char</a:t>
            </a:r>
            <a:r>
              <a:rPr lang="en-US" altLang="ko-KR" dirty="0"/>
              <a:t>(8),</a:t>
            </a:r>
          </a:p>
          <a:p>
            <a:r>
              <a:rPr lang="en-US" altLang="ko-KR" b="1" dirty="0"/>
              <a:t>PRIMARY</a:t>
            </a:r>
            <a:r>
              <a:rPr lang="en-US" altLang="ko-KR" dirty="0"/>
              <a:t> </a:t>
            </a:r>
            <a:r>
              <a:rPr lang="en-US" altLang="ko-KR" b="1" dirty="0"/>
              <a:t>KEY</a:t>
            </a:r>
            <a:r>
              <a:rPr lang="en-US" altLang="ko-KR" dirty="0"/>
              <a:t> (</a:t>
            </a:r>
            <a:r>
              <a:rPr lang="en-US" altLang="ko-KR" dirty="0" err="1"/>
              <a:t>tid</a:t>
            </a:r>
            <a:r>
              <a:rPr lang="en-US" altLang="ko-KR" dirty="0"/>
              <a:t>),</a:t>
            </a:r>
          </a:p>
          <a:p>
            <a:r>
              <a:rPr lang="en-US" altLang="ko-KR" b="1" dirty="0"/>
              <a:t>FOREIGN</a:t>
            </a:r>
            <a:r>
              <a:rPr lang="en-US" altLang="ko-KR" dirty="0"/>
              <a:t> </a:t>
            </a:r>
            <a:r>
              <a:rPr lang="en-US" altLang="ko-KR" b="1" dirty="0"/>
              <a:t>KEY</a:t>
            </a:r>
            <a:r>
              <a:rPr lang="en-US" altLang="ko-KR" dirty="0"/>
              <a:t> (</a:t>
            </a:r>
            <a:r>
              <a:rPr lang="en-US" altLang="ko-KR" dirty="0" err="1"/>
              <a:t>seller_id</a:t>
            </a:r>
            <a:r>
              <a:rPr lang="en-US" altLang="ko-KR" dirty="0"/>
              <a:t>) </a:t>
            </a:r>
            <a:r>
              <a:rPr lang="en-US" altLang="ko-KR" b="1" dirty="0"/>
              <a:t>REFERENCES</a:t>
            </a:r>
            <a:r>
              <a:rPr lang="en-US" altLang="ko-KR" dirty="0"/>
              <a:t> </a:t>
            </a:r>
            <a:r>
              <a:rPr lang="en-US" altLang="ko-KR" b="1" dirty="0"/>
              <a:t>user</a:t>
            </a:r>
            <a:r>
              <a:rPr lang="en-US" altLang="ko-KR" dirty="0"/>
              <a:t>(</a:t>
            </a:r>
            <a:r>
              <a:rPr lang="en-US" altLang="ko-KR" dirty="0" err="1"/>
              <a:t>uid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0E7C4A-1CCD-4F18-B1C3-F30A7F9FE2A3}"/>
              </a:ext>
            </a:extLst>
          </p:cNvPr>
          <p:cNvSpPr/>
          <p:nvPr/>
        </p:nvSpPr>
        <p:spPr>
          <a:xfrm>
            <a:off x="5680364" y="0"/>
            <a:ext cx="6096000" cy="66171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/>
              <a:t>테이블 생성</a:t>
            </a:r>
            <a:r>
              <a:rPr lang="en-US" altLang="ko-KR" sz="3200" dirty="0"/>
              <a:t>2 </a:t>
            </a:r>
            <a:r>
              <a:rPr lang="en-US" altLang="ko-KR" sz="3200" dirty="0" err="1"/>
              <a:t>mysql</a:t>
            </a:r>
            <a:r>
              <a:rPr lang="en-US" altLang="ko-KR" sz="3200" dirty="0"/>
              <a:t> </a:t>
            </a:r>
            <a:r>
              <a:rPr lang="ko-KR" altLang="en-US" sz="3200" dirty="0" err="1"/>
              <a:t>디비</a:t>
            </a:r>
            <a:endParaRPr lang="en-US" altLang="ko-KR" sz="3200" dirty="0"/>
          </a:p>
          <a:p>
            <a:r>
              <a:rPr lang="en-US" altLang="ko-KR" dirty="0"/>
              <a:t>CREATE</a:t>
            </a:r>
            <a:r>
              <a:rPr lang="ko-KR" altLang="en-US" dirty="0"/>
              <a:t> </a:t>
            </a:r>
            <a:r>
              <a:rPr lang="en-US" altLang="ko-KR" dirty="0"/>
              <a:t>TABLE</a:t>
            </a:r>
            <a:r>
              <a:rPr lang="ko-KR" altLang="en-US" dirty="0"/>
              <a:t> 테이블이름</a:t>
            </a:r>
          </a:p>
          <a:p>
            <a:r>
              <a:rPr lang="en-US" altLang="ko-KR" dirty="0"/>
              <a:t>(</a:t>
            </a:r>
          </a:p>
          <a:p>
            <a:r>
              <a:rPr lang="en-US" altLang="ko-KR" dirty="0"/>
              <a:t>    </a:t>
            </a:r>
            <a:r>
              <a:rPr lang="ko-KR" altLang="en-US" dirty="0"/>
              <a:t>필드이름 필드타입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    …,</a:t>
            </a:r>
          </a:p>
          <a:p>
            <a:r>
              <a:rPr lang="en-US" altLang="ko-KR" dirty="0"/>
              <a:t>    [</a:t>
            </a:r>
            <a:r>
              <a:rPr lang="en-US" altLang="ko-KR" i="1" dirty="0"/>
              <a:t>CONSTRAINT</a:t>
            </a:r>
            <a:r>
              <a:rPr lang="ko-KR" altLang="en-US" dirty="0"/>
              <a:t> 제약조건이름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    </a:t>
            </a:r>
            <a:r>
              <a:rPr lang="en-US" altLang="ko-KR" i="1" dirty="0"/>
              <a:t>FOREIGN KEY</a:t>
            </a:r>
            <a:r>
              <a:rPr lang="ko-KR" altLang="en-US" dirty="0"/>
              <a:t> </a:t>
            </a:r>
            <a:r>
              <a:rPr lang="en-US" altLang="ko-KR" dirty="0"/>
              <a:t>(</a:t>
            </a:r>
            <a:r>
              <a:rPr lang="ko-KR" altLang="en-US" dirty="0"/>
              <a:t>필드이름</a:t>
            </a:r>
            <a:r>
              <a:rPr lang="en-US" altLang="ko-KR" dirty="0"/>
              <a:t>)</a:t>
            </a:r>
          </a:p>
          <a:p>
            <a:r>
              <a:rPr lang="ko-KR" altLang="en-US" i="1" dirty="0"/>
              <a:t>    </a:t>
            </a:r>
            <a:r>
              <a:rPr lang="en-US" altLang="ko-KR" i="1" dirty="0"/>
              <a:t>REFERENCES</a:t>
            </a:r>
            <a:r>
              <a:rPr lang="ko-KR" altLang="en-US" dirty="0"/>
              <a:t> 테이블이름 </a:t>
            </a:r>
            <a:r>
              <a:rPr lang="en-US" altLang="ko-KR" dirty="0"/>
              <a:t>(</a:t>
            </a:r>
            <a:r>
              <a:rPr lang="ko-KR" altLang="en-US" dirty="0"/>
              <a:t>필드이름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);</a:t>
            </a:r>
            <a:endParaRPr lang="en-US" altLang="ko-KR" b="1" dirty="0">
              <a:latin typeface="Courier New" panose="02070309020205020404" pitchFamily="49" charset="0"/>
              <a:ea typeface="돋움" panose="020B0600000101010101" pitchFamily="50" charset="-127"/>
            </a:endParaRPr>
          </a:p>
          <a:p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CREATE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TABLE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`trade` (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`</a:t>
            </a:r>
            <a:r>
              <a:rPr lang="en-US" altLang="ko-KR" dirty="0" err="1">
                <a:latin typeface="Courier New" panose="02070309020205020404" pitchFamily="49" charset="0"/>
                <a:ea typeface="돋움" panose="020B0600000101010101" pitchFamily="50" charset="-127"/>
              </a:rPr>
              <a:t>tid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`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(11)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NOT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NULL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DEFAULT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'0',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`item`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varchar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(32)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DEFAULT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NULL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,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`price`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decimal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(10,2)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DEFAULT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NULL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,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`</a:t>
            </a:r>
            <a:r>
              <a:rPr lang="en-US" altLang="ko-KR" dirty="0" err="1">
                <a:latin typeface="Courier New" panose="02070309020205020404" pitchFamily="49" charset="0"/>
                <a:ea typeface="돋움" panose="020B0600000101010101" pitchFamily="50" charset="-127"/>
              </a:rPr>
              <a:t>seller_id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`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char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(8)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DEFAULT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NULL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,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PRIMARY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KEY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(`</a:t>
            </a:r>
            <a:r>
              <a:rPr lang="en-US" altLang="ko-KR" dirty="0" err="1">
                <a:latin typeface="Courier New" panose="02070309020205020404" pitchFamily="49" charset="0"/>
                <a:ea typeface="돋움" panose="020B0600000101010101" pitchFamily="50" charset="-127"/>
              </a:rPr>
              <a:t>tid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`),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KEY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`</a:t>
            </a:r>
            <a:r>
              <a:rPr lang="en-US" altLang="ko-KR" dirty="0" err="1">
                <a:latin typeface="Courier New" panose="02070309020205020404" pitchFamily="49" charset="0"/>
                <a:ea typeface="돋움" panose="020B0600000101010101" pitchFamily="50" charset="-127"/>
              </a:rPr>
              <a:t>seller_id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` (`</a:t>
            </a:r>
            <a:r>
              <a:rPr lang="en-US" altLang="ko-KR" dirty="0" err="1">
                <a:latin typeface="Courier New" panose="02070309020205020404" pitchFamily="49" charset="0"/>
                <a:ea typeface="돋움" panose="020B0600000101010101" pitchFamily="50" charset="-127"/>
              </a:rPr>
              <a:t>seller_id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`),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CONSTRAINT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`trade_ibfk_1`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FOREIGN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KEY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(`</a:t>
            </a:r>
            <a:r>
              <a:rPr lang="en-US" altLang="ko-KR" dirty="0" err="1">
                <a:latin typeface="Courier New" panose="02070309020205020404" pitchFamily="49" charset="0"/>
                <a:ea typeface="돋움" panose="020B0600000101010101" pitchFamily="50" charset="-127"/>
              </a:rPr>
              <a:t>seller_id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`)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REFERENCES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`user` (`</a:t>
            </a:r>
            <a:r>
              <a:rPr lang="en-US" altLang="ko-KR" dirty="0" err="1">
                <a:latin typeface="Courier New" panose="02070309020205020404" pitchFamily="49" charset="0"/>
                <a:ea typeface="돋움" panose="020B0600000101010101" pitchFamily="50" charset="-127"/>
              </a:rPr>
              <a:t>uid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`)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); 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3200" dirty="0">
                <a:latin typeface="Courier New" panose="02070309020205020404" pitchFamily="49" charset="0"/>
                <a:ea typeface="돋움" panose="020B0600000101010101" pitchFamily="50" charset="-127"/>
              </a:rPr>
              <a:t>FOREIGN KEY </a:t>
            </a:r>
            <a:r>
              <a:rPr lang="ko-KR" altLang="en-US" sz="3200" dirty="0">
                <a:latin typeface="맑은 고딕" panose="020B0503020000020004" pitchFamily="50" charset="-127"/>
              </a:rPr>
              <a:t>삭제</a:t>
            </a:r>
            <a:endParaRPr lang="ko-KR" altLang="en-US" sz="3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alter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table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trade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     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drop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foreign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</a:t>
            </a:r>
            <a:r>
              <a:rPr lang="en-US" altLang="ko-KR" b="1" dirty="0">
                <a:latin typeface="Courier New" panose="02070309020205020404" pitchFamily="49" charset="0"/>
                <a:ea typeface="돋움" panose="020B0600000101010101" pitchFamily="50" charset="-127"/>
              </a:rPr>
              <a:t>key</a:t>
            </a:r>
            <a:r>
              <a:rPr lang="en-US" altLang="ko-KR" dirty="0">
                <a:latin typeface="Courier New" panose="02070309020205020404" pitchFamily="49" charset="0"/>
                <a:ea typeface="돋움" panose="020B0600000101010101" pitchFamily="50" charset="-127"/>
              </a:rPr>
              <a:t> `trade_ibfk_1`;</a:t>
            </a:r>
            <a:endParaRPr lang="en-US" altLang="ko-KR" b="0" i="0" dirty="0">
              <a:effectLst/>
              <a:latin typeface="Dotum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7FE707F-1B84-4E7E-AAD9-5C83C6FA1261}"/>
              </a:ext>
            </a:extLst>
          </p:cNvPr>
          <p:cNvSpPr/>
          <p:nvPr/>
        </p:nvSpPr>
        <p:spPr>
          <a:xfrm>
            <a:off x="2368069" y="5691235"/>
            <a:ext cx="2863273" cy="1071418"/>
          </a:xfrm>
          <a:prstGeom prst="wedgeRectCallout">
            <a:avLst>
              <a:gd name="adj1" fmla="val 134835"/>
              <a:gd name="adj2" fmla="val 82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제약조건으로 만들었다면 제약조건 네임으로 </a:t>
            </a:r>
            <a:r>
              <a:rPr lang="ko-KR" altLang="en-US" dirty="0" err="1"/>
              <a:t>삭제해야함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71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77AB60F-57AF-450C-969B-3A4018FF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77291"/>
              </p:ext>
            </p:extLst>
          </p:nvPr>
        </p:nvGraphicFramePr>
        <p:xfrm>
          <a:off x="0" y="667512"/>
          <a:ext cx="12191998" cy="6190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7846">
                  <a:extLst>
                    <a:ext uri="{9D8B030D-6E8A-4147-A177-3AD203B41FA5}">
                      <a16:colId xmlns:a16="http://schemas.microsoft.com/office/drawing/2014/main" val="2629184976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4281116656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830788699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3629161167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245010223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663811387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2705916585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48835827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464211098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1282767392"/>
                    </a:ext>
                  </a:extLst>
                </a:gridCol>
                <a:gridCol w="937846">
                  <a:extLst>
                    <a:ext uri="{9D8B030D-6E8A-4147-A177-3AD203B41FA5}">
                      <a16:colId xmlns:a16="http://schemas.microsoft.com/office/drawing/2014/main" val="897249599"/>
                    </a:ext>
                  </a:extLst>
                </a:gridCol>
                <a:gridCol w="729646">
                  <a:extLst>
                    <a:ext uri="{9D8B030D-6E8A-4147-A177-3AD203B41FA5}">
                      <a16:colId xmlns:a16="http://schemas.microsoft.com/office/drawing/2014/main" val="2246342274"/>
                    </a:ext>
                  </a:extLst>
                </a:gridCol>
                <a:gridCol w="1146046">
                  <a:extLst>
                    <a:ext uri="{9D8B030D-6E8A-4147-A177-3AD203B41FA5}">
                      <a16:colId xmlns:a16="http://schemas.microsoft.com/office/drawing/2014/main" val="2557009550"/>
                    </a:ext>
                  </a:extLst>
                </a:gridCol>
              </a:tblGrid>
              <a:tr h="528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</a:t>
                      </a:r>
                      <a:r>
                        <a:rPr lang="ko-KR" altLang="en-US" sz="1200" dirty="0" err="1"/>
                        <a:t>한글명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영문명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순번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컬럼한글명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컬럼영문명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테이터타입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길이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정수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Not null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설정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기본키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Pk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외래키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Fk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제약조건 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Fk</a:t>
                      </a:r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40984"/>
                  </a:ext>
                </a:extLst>
              </a:tr>
              <a:tr h="715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joinData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userNum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(30)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Extra:auto_increment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번호 자동증가 설정했습니다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424714"/>
                  </a:ext>
                </a:extLst>
              </a:tr>
              <a:tr h="528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joinData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gender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367575"/>
                  </a:ext>
                </a:extLst>
              </a:tr>
              <a:tr h="528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joinData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국적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nationality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(20)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166878"/>
                  </a:ext>
                </a:extLst>
              </a:tr>
              <a:tr h="528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joinData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(20)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491422"/>
                  </a:ext>
                </a:extLst>
              </a:tr>
              <a:tr h="528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joinData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(20)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7128"/>
                  </a:ext>
                </a:extLst>
              </a:tr>
              <a:tr h="528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joinData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userPW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(20)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292295"/>
                  </a:ext>
                </a:extLst>
              </a:tr>
              <a:tr h="528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joinData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userPhone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(20)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063490"/>
                  </a:ext>
                </a:extLst>
              </a:tr>
              <a:tr h="528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joinData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userAddr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(100)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26283"/>
                  </a:ext>
                </a:extLst>
              </a:tr>
              <a:tr h="5288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joinData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이메일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userEmail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(30)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325797"/>
                  </a:ext>
                </a:extLst>
              </a:tr>
              <a:tr h="7154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회원정보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joinData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가입날짜시간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joinData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TIMESTAMP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입력값이</a:t>
                      </a:r>
                      <a:r>
                        <a:rPr lang="ko-KR" altLang="en-US" sz="1000" dirty="0"/>
                        <a:t> 들어 </a:t>
                      </a:r>
                      <a:r>
                        <a:rPr lang="ko-KR" altLang="en-US" sz="1000" dirty="0" err="1"/>
                        <a:t>올때</a:t>
                      </a:r>
                      <a:r>
                        <a:rPr lang="ko-KR" altLang="en-US" sz="1000" dirty="0"/>
                        <a:t> 자동 날짜시간 설정 값이 입력됩니다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6114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20FE79-5496-4499-A2C0-485814B77569}"/>
              </a:ext>
            </a:extLst>
          </p:cNvPr>
          <p:cNvSpPr txBox="1"/>
          <p:nvPr/>
        </p:nvSpPr>
        <p:spPr>
          <a:xfrm>
            <a:off x="0" y="211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테이블 명세서</a:t>
            </a:r>
          </a:p>
        </p:txBody>
      </p:sp>
    </p:spTree>
    <p:extLst>
      <p:ext uri="{BB962C8B-B14F-4D97-AF65-F5344CB8AC3E}">
        <p14:creationId xmlns:p14="http://schemas.microsoft.com/office/powerpoint/2010/main" val="221598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247376-7B3D-4335-93CF-A0D2BEBBA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4" y="519655"/>
            <a:ext cx="5682067" cy="59597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FB5992-7352-4D3E-B228-4D296BF8E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97" y="519655"/>
            <a:ext cx="5497339" cy="4329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6DCB8F-9FD6-40E3-A99F-75942DEADF59}"/>
              </a:ext>
            </a:extLst>
          </p:cNvPr>
          <p:cNvSpPr txBox="1"/>
          <p:nvPr/>
        </p:nvSpPr>
        <p:spPr>
          <a:xfrm>
            <a:off x="190401" y="0"/>
            <a:ext cx="43872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데이터 타입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846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82D1DC-07FF-4E3C-BA31-7996AB51C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96" y="789846"/>
            <a:ext cx="11347251" cy="5119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02B467-6343-4519-AC74-431F437FCF57}"/>
              </a:ext>
            </a:extLst>
          </p:cNvPr>
          <p:cNvSpPr txBox="1"/>
          <p:nvPr/>
        </p:nvSpPr>
        <p:spPr>
          <a:xfrm>
            <a:off x="352540" y="198304"/>
            <a:ext cx="1133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 증가 컬럼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A67FD-4F27-4D54-AA7D-B61029EC6F85}"/>
              </a:ext>
            </a:extLst>
          </p:cNvPr>
          <p:cNvSpPr txBox="1"/>
          <p:nvPr/>
        </p:nvSpPr>
        <p:spPr>
          <a:xfrm>
            <a:off x="374696" y="6068154"/>
            <a:ext cx="573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TIMESTAMP 시간 자동 추가 </a:t>
            </a:r>
            <a:r>
              <a:rPr lang="ko-KR" altLang="en-US" dirty="0" err="1"/>
              <a:t>auto_increment</a:t>
            </a:r>
            <a:r>
              <a:rPr lang="ko-KR" altLang="en-US" dirty="0"/>
              <a:t> 번호 자동증가 </a:t>
            </a:r>
          </a:p>
        </p:txBody>
      </p:sp>
    </p:spTree>
    <p:extLst>
      <p:ext uri="{BB962C8B-B14F-4D97-AF65-F5344CB8AC3E}">
        <p14:creationId xmlns:p14="http://schemas.microsoft.com/office/powerpoint/2010/main" val="329209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4D8A1D-858E-472A-BB1D-E6A9E88AD96B}"/>
              </a:ext>
            </a:extLst>
          </p:cNvPr>
          <p:cNvSpPr txBox="1"/>
          <p:nvPr/>
        </p:nvSpPr>
        <p:spPr>
          <a:xfrm>
            <a:off x="0" y="64655"/>
            <a:ext cx="1080654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데이터 베이스 정리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2800" dirty="0"/>
              <a:t>오라클 데이터 베이스 정리</a:t>
            </a:r>
            <a:endParaRPr lang="en-US" altLang="ko-KR" sz="28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/>
              <a:t>간단한 정리 </a:t>
            </a:r>
            <a:endParaRPr lang="en-US" altLang="ko-KR" sz="16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1600" dirty="0"/>
              <a:t>COMMIT, ROLLBACK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/>
              <a:t>권한 주기</a:t>
            </a:r>
            <a:endParaRPr lang="en-US" altLang="ko-KR" sz="16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 err="1">
                <a:latin typeface="IropkeBatangM"/>
              </a:rPr>
              <a:t>기본키</a:t>
            </a:r>
            <a:r>
              <a:rPr lang="en-US" altLang="ko-KR" sz="1600" dirty="0">
                <a:latin typeface="IropkeBatangM"/>
              </a:rPr>
              <a:t>,</a:t>
            </a:r>
            <a:r>
              <a:rPr lang="ko-KR" altLang="en-US" sz="1600" dirty="0" err="1">
                <a:latin typeface="IropkeBatangM"/>
              </a:rPr>
              <a:t>외래키</a:t>
            </a:r>
            <a:r>
              <a:rPr lang="ko-KR" altLang="en-US" sz="1600" dirty="0">
                <a:latin typeface="IropkeBatangM"/>
              </a:rPr>
              <a:t> 추가 삭제하기 </a:t>
            </a:r>
            <a:endParaRPr lang="en-US" altLang="ko-KR" sz="1600" i="0" dirty="0">
              <a:effectLst/>
              <a:latin typeface="IropkeBatangM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i="0" dirty="0" err="1">
                <a:effectLst/>
                <a:latin typeface="Noto Sans"/>
              </a:rPr>
              <a:t>기본키</a:t>
            </a:r>
            <a:r>
              <a:rPr lang="ko-KR" altLang="en-US" sz="1600" i="0" dirty="0">
                <a:effectLst/>
                <a:latin typeface="Noto Sans"/>
              </a:rPr>
              <a:t> 두개 이상 주기 </a:t>
            </a:r>
            <a:endParaRPr lang="en-US" altLang="ko-KR" sz="1600" i="0" dirty="0">
              <a:effectLst/>
              <a:latin typeface="Noto Sans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i="0" dirty="0">
                <a:solidFill>
                  <a:srgbClr val="000000"/>
                </a:solidFill>
                <a:effectLst/>
                <a:latin typeface="applesdgothicneo-ultralight"/>
              </a:rPr>
              <a:t>제약조건</a:t>
            </a:r>
            <a:endParaRPr lang="en-US" altLang="ko-KR" sz="1600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applesdgothicneo-ultralight"/>
              </a:rPr>
              <a:t>추가 사항 </a:t>
            </a:r>
            <a:endParaRPr lang="en-US" altLang="ko-KR" sz="1600" i="0" dirty="0">
              <a:solidFill>
                <a:srgbClr val="000000"/>
              </a:solidFill>
              <a:effectLst/>
              <a:latin typeface="applesdgothicneo-ultralight"/>
            </a:endParaRPr>
          </a:p>
          <a:p>
            <a:pPr marL="971550" lvl="1" indent="-514350">
              <a:buFont typeface="+mj-lt"/>
              <a:buAutoNum type="arabicPeriod"/>
            </a:pPr>
            <a:endParaRPr lang="ko-KR" altLang="en-US" sz="2800" b="1" dirty="0"/>
          </a:p>
          <a:p>
            <a:r>
              <a:rPr lang="en-US" altLang="ko-KR" sz="2800" dirty="0"/>
              <a:t>MariaDB</a:t>
            </a:r>
            <a:r>
              <a:rPr lang="ko-KR" altLang="en-US" sz="2800" dirty="0"/>
              <a:t> </a:t>
            </a:r>
            <a:r>
              <a:rPr lang="en-US" altLang="ko-KR" sz="2800" dirty="0"/>
              <a:t>&amp; </a:t>
            </a:r>
            <a:r>
              <a:rPr lang="en-US" altLang="ko-KR" sz="2800" dirty="0" err="1"/>
              <a:t>Mysql</a:t>
            </a:r>
            <a:r>
              <a:rPr lang="en-US" altLang="ko-KR" sz="2800" dirty="0"/>
              <a:t>  </a:t>
            </a:r>
            <a:r>
              <a:rPr lang="ko-KR" altLang="en-US" sz="2800" dirty="0"/>
              <a:t>정리</a:t>
            </a:r>
            <a:endParaRPr lang="en-US" altLang="ko-KR" sz="28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/>
              <a:t>간단</a:t>
            </a:r>
            <a:r>
              <a:rPr lang="en-US" altLang="ko-KR" sz="1600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 err="1"/>
              <a:t>기본키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 err="1"/>
              <a:t>기본키</a:t>
            </a:r>
            <a:r>
              <a:rPr lang="ko-KR" altLang="en-US" sz="1600" dirty="0"/>
              <a:t> 예문 </a:t>
            </a:r>
            <a:endParaRPr lang="en-US" altLang="ko-KR" sz="16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 err="1"/>
              <a:t>외래키</a:t>
            </a:r>
            <a:r>
              <a:rPr lang="ko-KR" altLang="en-US" sz="1600" dirty="0"/>
              <a:t> 추가 삭제 예문</a:t>
            </a:r>
            <a:endParaRPr lang="en-US" altLang="ko-KR" sz="16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/>
              <a:t>데이터 타입</a:t>
            </a:r>
            <a:endParaRPr lang="en-US" altLang="ko-KR" sz="1600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/>
              <a:t>자동 증가 컬럼 </a:t>
            </a:r>
            <a:endParaRPr lang="en-US" altLang="ko-KR" sz="1600" dirty="0"/>
          </a:p>
          <a:p>
            <a:pPr marL="971550" lvl="1" indent="-514350">
              <a:buFont typeface="+mj-lt"/>
              <a:buAutoNum type="arabicPeriod"/>
            </a:pPr>
            <a:endParaRPr lang="en-US" altLang="ko-KR" sz="1600" dirty="0"/>
          </a:p>
          <a:p>
            <a:pPr marL="971550" lvl="1" indent="-514350">
              <a:buFont typeface="+mj-lt"/>
              <a:buAutoNum type="arabicPeriod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79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CF00F2-DBEC-4DD1-B71C-88822061EDB3}"/>
              </a:ext>
            </a:extLst>
          </p:cNvPr>
          <p:cNvSpPr txBox="1"/>
          <p:nvPr/>
        </p:nvSpPr>
        <p:spPr>
          <a:xfrm>
            <a:off x="166254" y="286328"/>
            <a:ext cx="1161011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오라클 데이터 베이스 정리</a:t>
            </a:r>
            <a:endParaRPr lang="en-US" altLang="ko-KR" sz="4000" b="1" dirty="0"/>
          </a:p>
          <a:p>
            <a:endParaRPr lang="en-US" altLang="ko-KR" sz="2800" b="1" dirty="0"/>
          </a:p>
          <a:p>
            <a:r>
              <a:rPr lang="ko-KR" altLang="en-US" sz="2800" b="1" dirty="0"/>
              <a:t>간단한 정리 </a:t>
            </a:r>
            <a:endParaRPr lang="en-US" altLang="ko-KR" sz="2800" b="1" dirty="0"/>
          </a:p>
          <a:p>
            <a:r>
              <a:rPr lang="en-US" altLang="ko-KR" dirty="0"/>
              <a:t>1. </a:t>
            </a:r>
            <a:r>
              <a:rPr lang="ko-KR" altLang="en-US" dirty="0"/>
              <a:t>생성된 모든 테이블 조회                                </a:t>
            </a:r>
            <a:r>
              <a:rPr lang="en-US" altLang="ko-KR" dirty="0"/>
              <a:t>※ </a:t>
            </a:r>
            <a:r>
              <a:rPr lang="ko-KR" altLang="en-US" dirty="0"/>
              <a:t>데이터 타입</a:t>
            </a:r>
          </a:p>
          <a:p>
            <a:r>
              <a:rPr lang="ko-KR" altLang="en-US" dirty="0"/>
              <a:t> </a:t>
            </a:r>
          </a:p>
          <a:p>
            <a:r>
              <a:rPr lang="en-US" altLang="ko-KR" dirty="0"/>
              <a:t>SELECT * FROM TAB;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테이블생성 </a:t>
            </a:r>
            <a:r>
              <a:rPr lang="en-US" altLang="ko-KR" dirty="0"/>
              <a:t>(</a:t>
            </a:r>
            <a:r>
              <a:rPr lang="ko-KR" altLang="en-US" dirty="0"/>
              <a:t>테이블이름이 </a:t>
            </a:r>
            <a:r>
              <a:rPr lang="en-US" altLang="ko-KR" dirty="0"/>
              <a:t>USERS)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CREATE TABLE USERS(</a:t>
            </a:r>
          </a:p>
          <a:p>
            <a:r>
              <a:rPr lang="en-US" altLang="ko-KR" dirty="0"/>
              <a:t>USERNO NUMBER,</a:t>
            </a:r>
          </a:p>
          <a:p>
            <a:r>
              <a:rPr lang="en-US" altLang="ko-KR" dirty="0"/>
              <a:t>EMAIL VARCHAR2(255) NOT NULL,</a:t>
            </a:r>
          </a:p>
          <a:p>
            <a:r>
              <a:rPr lang="en-US" altLang="ko-KR" dirty="0"/>
              <a:t>PWD VARCHAR2(100) NOT NULL,</a:t>
            </a:r>
          </a:p>
          <a:p>
            <a:r>
              <a:rPr lang="en-US" altLang="ko-KR" dirty="0"/>
              <a:t>NAME VARCHAR2(100) NOT NULL,</a:t>
            </a:r>
          </a:p>
          <a:p>
            <a:r>
              <a:rPr lang="en-US" altLang="ko-KR" dirty="0"/>
              <a:t>PNO VARCHAR2(100) NOT NULL,</a:t>
            </a:r>
          </a:p>
          <a:p>
            <a:r>
              <a:rPr lang="en-US" altLang="ko-KR" dirty="0"/>
              <a:t>ADDRESS VARCHAR2(255)</a:t>
            </a:r>
          </a:p>
          <a:p>
            <a:r>
              <a:rPr lang="en-US" altLang="ko-KR" dirty="0"/>
              <a:t>);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5ECA449-110B-416C-BA70-0263EA672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47619"/>
              </p:ext>
            </p:extLst>
          </p:nvPr>
        </p:nvGraphicFramePr>
        <p:xfrm>
          <a:off x="5628754" y="2250548"/>
          <a:ext cx="5815100" cy="2735580"/>
        </p:xfrm>
        <a:graphic>
          <a:graphicData uri="http://schemas.openxmlformats.org/drawingml/2006/table">
            <a:tbl>
              <a:tblPr/>
              <a:tblGrid>
                <a:gridCol w="1297103">
                  <a:extLst>
                    <a:ext uri="{9D8B030D-6E8A-4147-A177-3AD203B41FA5}">
                      <a16:colId xmlns:a16="http://schemas.microsoft.com/office/drawing/2014/main" val="544658716"/>
                    </a:ext>
                  </a:extLst>
                </a:gridCol>
                <a:gridCol w="4517997">
                  <a:extLst>
                    <a:ext uri="{9D8B030D-6E8A-4147-A177-3AD203B41FA5}">
                      <a16:colId xmlns:a16="http://schemas.microsoft.com/office/drawing/2014/main" val="1720406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rgbClr val="3D76AB"/>
                          </a:solidFill>
                          <a:effectLst/>
                        </a:rPr>
                        <a:t> 타입</a:t>
                      </a:r>
                    </a:p>
                  </a:txBody>
                  <a:tcPr marL="30480" marR="30480" marT="22860" marB="15240" anchor="ctr">
                    <a:lnL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3D76AB"/>
                          </a:solidFill>
                          <a:effectLst/>
                        </a:rPr>
                        <a:t>설 명 </a:t>
                      </a:r>
                    </a:p>
                  </a:txBody>
                  <a:tcPr marL="30480" marR="30480" marT="22860" marB="15240" anchor="ctr">
                    <a:lnL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20948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D76AB"/>
                          </a:solidFill>
                          <a:effectLst/>
                        </a:rPr>
                        <a:t> varchar</a:t>
                      </a:r>
                    </a:p>
                  </a:txBody>
                  <a:tcPr marL="30480" marR="30480" marT="22860" marB="15240" anchor="ctr">
                    <a:lnL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rgbClr val="3D76AB"/>
                          </a:solidFill>
                          <a:effectLst/>
                        </a:rPr>
                        <a:t>가변 길이 문자 데이터 </a:t>
                      </a:r>
                      <a:r>
                        <a:rPr lang="en-US" altLang="ko-KR" dirty="0">
                          <a:solidFill>
                            <a:srgbClr val="3D76AB"/>
                          </a:solidFill>
                          <a:effectLst/>
                        </a:rPr>
                        <a:t>(1~4000byte)</a:t>
                      </a:r>
                    </a:p>
                  </a:txBody>
                  <a:tcPr marL="30480" marR="30480" marT="22860" marB="15240" anchor="ctr">
                    <a:lnL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85394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D76AB"/>
                          </a:solidFill>
                          <a:effectLst/>
                        </a:rPr>
                        <a:t> varchar2</a:t>
                      </a:r>
                    </a:p>
                  </a:txBody>
                  <a:tcPr marL="30480" marR="30480" marT="22860" marB="15240" anchor="ctr">
                    <a:lnL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rgbClr val="3D76AB"/>
                          </a:solidFill>
                          <a:effectLst/>
                        </a:rPr>
                        <a:t>가변 길이 문자 데이터 </a:t>
                      </a:r>
                      <a:r>
                        <a:rPr lang="en-US" altLang="ko-KR">
                          <a:solidFill>
                            <a:srgbClr val="3D76AB"/>
                          </a:solidFill>
                          <a:effectLst/>
                        </a:rPr>
                        <a:t>(1~4000byte)  - </a:t>
                      </a:r>
                      <a:r>
                        <a:rPr lang="ko-KR" altLang="en-US">
                          <a:solidFill>
                            <a:srgbClr val="3D76AB"/>
                          </a:solidFill>
                          <a:effectLst/>
                        </a:rPr>
                        <a:t>권장</a:t>
                      </a:r>
                    </a:p>
                  </a:txBody>
                  <a:tcPr marL="30480" marR="30480" marT="22860" marB="15240" anchor="ctr">
                    <a:lnL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480765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D76AB"/>
                          </a:solidFill>
                          <a:effectLst/>
                        </a:rPr>
                        <a:t> char</a:t>
                      </a:r>
                    </a:p>
                  </a:txBody>
                  <a:tcPr marL="30480" marR="30480" marT="22860" marB="15240" anchor="ctr">
                    <a:lnL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rgbClr val="3D76AB"/>
                          </a:solidFill>
                          <a:effectLst/>
                        </a:rPr>
                        <a:t>고정 길이 문자 데이터</a:t>
                      </a:r>
                      <a:r>
                        <a:rPr lang="en-US" altLang="ko-KR">
                          <a:solidFill>
                            <a:srgbClr val="3D76AB"/>
                          </a:solidFill>
                          <a:effectLst/>
                        </a:rPr>
                        <a:t>(1~2000byte)</a:t>
                      </a:r>
                    </a:p>
                  </a:txBody>
                  <a:tcPr marL="30480" marR="30480" marT="22860" marB="15240" anchor="ctr">
                    <a:lnL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93099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D76AB"/>
                          </a:solidFill>
                          <a:effectLst/>
                        </a:rPr>
                        <a:t> number</a:t>
                      </a:r>
                    </a:p>
                  </a:txBody>
                  <a:tcPr marL="30480" marR="30480" marT="22860" marB="15240" anchor="ctr">
                    <a:lnL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rgbClr val="3D76AB"/>
                          </a:solidFill>
                          <a:effectLst/>
                        </a:rPr>
                        <a:t>숫자 가변 길이 데이터 </a:t>
                      </a:r>
                    </a:p>
                  </a:txBody>
                  <a:tcPr marL="30480" marR="30480" marT="22860" marB="15240" anchor="ctr">
                    <a:lnL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66231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D76AB"/>
                          </a:solidFill>
                          <a:effectLst/>
                        </a:rPr>
                        <a:t> date</a:t>
                      </a:r>
                    </a:p>
                  </a:txBody>
                  <a:tcPr marL="30480" marR="30480" marT="22860" marB="15240" anchor="ctr">
                    <a:lnL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solidFill>
                            <a:srgbClr val="3D76AB"/>
                          </a:solidFill>
                          <a:effectLst/>
                        </a:rPr>
                        <a:t>날짜 </a:t>
                      </a:r>
                      <a:r>
                        <a:rPr lang="en-US" altLang="ko-KR">
                          <a:solidFill>
                            <a:srgbClr val="3D76AB"/>
                          </a:solidFill>
                          <a:effectLst/>
                        </a:rPr>
                        <a:t>( 7</a:t>
                      </a:r>
                      <a:r>
                        <a:rPr lang="ko-KR" altLang="en-US">
                          <a:solidFill>
                            <a:srgbClr val="3D76AB"/>
                          </a:solidFill>
                          <a:effectLst/>
                        </a:rPr>
                        <a:t>바이트로 저장</a:t>
                      </a:r>
                      <a:r>
                        <a:rPr lang="en-US" altLang="ko-KR">
                          <a:solidFill>
                            <a:srgbClr val="3D76AB"/>
                          </a:solidFill>
                          <a:effectLst/>
                        </a:rPr>
                        <a:t>)</a:t>
                      </a:r>
                    </a:p>
                  </a:txBody>
                  <a:tcPr marL="30480" marR="30480" marT="22860" marB="15240" anchor="ctr">
                    <a:lnL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40399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D76AB"/>
                          </a:solidFill>
                          <a:effectLst/>
                        </a:rPr>
                        <a:t> clob</a:t>
                      </a:r>
                    </a:p>
                  </a:txBody>
                  <a:tcPr marL="30480" marR="30480" marT="22860" marB="15240" anchor="ctr">
                    <a:lnL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solidFill>
                            <a:srgbClr val="3D76AB"/>
                          </a:solidFill>
                          <a:effectLst/>
                        </a:rPr>
                        <a:t>단일 바이트 가변 길이 문자 데이터</a:t>
                      </a:r>
                      <a:r>
                        <a:rPr lang="en-US" altLang="ko-KR" dirty="0">
                          <a:solidFill>
                            <a:srgbClr val="3D76AB"/>
                          </a:solidFill>
                          <a:effectLst/>
                        </a:rPr>
                        <a:t>(1~4Gbyte) </a:t>
                      </a:r>
                    </a:p>
                  </a:txBody>
                  <a:tcPr marL="30480" marR="30480" marT="22860" marB="15240" anchor="ctr">
                    <a:lnL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E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6B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0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6044E-F8DA-4B65-BECD-E52014B1692C}"/>
              </a:ext>
            </a:extLst>
          </p:cNvPr>
          <p:cNvSpPr txBox="1"/>
          <p:nvPr/>
        </p:nvSpPr>
        <p:spPr>
          <a:xfrm>
            <a:off x="1" y="0"/>
            <a:ext cx="6816435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간단한 정리 </a:t>
            </a:r>
            <a:endParaRPr lang="en-US" altLang="ko-KR" sz="2800" b="1" dirty="0"/>
          </a:p>
          <a:p>
            <a:r>
              <a:rPr lang="en-US" altLang="ko-KR" dirty="0"/>
              <a:t>3. </a:t>
            </a:r>
            <a:r>
              <a:rPr lang="ko-KR" altLang="en-US" dirty="0"/>
              <a:t>테이블 정보 보기</a:t>
            </a:r>
          </a:p>
          <a:p>
            <a:r>
              <a:rPr lang="ko-KR" altLang="en-US" dirty="0"/>
              <a:t> </a:t>
            </a:r>
          </a:p>
          <a:p>
            <a:r>
              <a:rPr lang="en-US" altLang="ko-KR" dirty="0"/>
              <a:t>desc USERS;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테이블 수정 </a:t>
            </a:r>
          </a:p>
          <a:p>
            <a:r>
              <a:rPr lang="ko-KR" altLang="en-US" dirty="0"/>
              <a:t> </a:t>
            </a:r>
          </a:p>
          <a:p>
            <a:r>
              <a:rPr lang="en-US" altLang="ko-KR" dirty="0"/>
              <a:t>ALTER TABLE USERS</a:t>
            </a:r>
          </a:p>
          <a:p>
            <a:r>
              <a:rPr lang="en-US" altLang="ko-KR" dirty="0"/>
              <a:t>ADD (NAME2 VARCHAR2(30) );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ALTER TABLE USERS</a:t>
            </a:r>
          </a:p>
          <a:p>
            <a:r>
              <a:rPr lang="en-US" altLang="ko-KR" dirty="0"/>
              <a:t>MODIFY(NAME2 VARCHAR2(40) );   -- </a:t>
            </a:r>
            <a:r>
              <a:rPr lang="ko-KR" altLang="en-US" dirty="0"/>
              <a:t>컬럼 </a:t>
            </a:r>
            <a:r>
              <a:rPr lang="ko-KR" altLang="en-US" dirty="0" err="1"/>
              <a:t>수정할시</a:t>
            </a:r>
            <a:r>
              <a:rPr lang="ko-KR" altLang="en-US" dirty="0"/>
              <a:t> 크기확인</a:t>
            </a:r>
            <a:r>
              <a:rPr lang="en-US" altLang="ko-KR" dirty="0"/>
              <a:t>--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ALTER TABLE USERS</a:t>
            </a:r>
          </a:p>
          <a:p>
            <a:r>
              <a:rPr lang="en-US" altLang="ko-KR" dirty="0"/>
              <a:t>RENAME COLUMN NAME2 TO NAME3;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ALTER TABLE USERS</a:t>
            </a:r>
          </a:p>
          <a:p>
            <a:r>
              <a:rPr lang="en-US" altLang="ko-KR" dirty="0"/>
              <a:t>DROP COLUMN NAME3;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테이블 삭제</a:t>
            </a:r>
          </a:p>
          <a:p>
            <a:r>
              <a:rPr lang="ko-KR" altLang="en-US" dirty="0"/>
              <a:t> </a:t>
            </a:r>
          </a:p>
          <a:p>
            <a:r>
              <a:rPr lang="en-US" altLang="ko-KR" dirty="0"/>
              <a:t>DROP TABLE USERS;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AE508-7418-4272-92CF-2A05E2C482FE}"/>
              </a:ext>
            </a:extLst>
          </p:cNvPr>
          <p:cNvSpPr txBox="1"/>
          <p:nvPr/>
        </p:nvSpPr>
        <p:spPr>
          <a:xfrm>
            <a:off x="6816436" y="0"/>
            <a:ext cx="520007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PK, FK </a:t>
            </a:r>
            <a:r>
              <a:rPr lang="ko-KR" altLang="en-US" dirty="0"/>
              <a:t>관련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1) </a:t>
            </a:r>
            <a:r>
              <a:rPr lang="ko-KR" altLang="en-US" dirty="0"/>
              <a:t>테이블 생성시 주키 설정</a:t>
            </a:r>
          </a:p>
          <a:p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CREATE TABLE USERS(</a:t>
            </a:r>
          </a:p>
          <a:p>
            <a:r>
              <a:rPr lang="en-US" altLang="ko-KR" dirty="0"/>
              <a:t>USERNO NUMBER,</a:t>
            </a:r>
          </a:p>
          <a:p>
            <a:r>
              <a:rPr lang="en-US" altLang="ko-KR" dirty="0"/>
              <a:t>EMAIL VARCHAR2(255) NOT NULL,</a:t>
            </a:r>
          </a:p>
          <a:p>
            <a:r>
              <a:rPr lang="en-US" altLang="ko-KR" dirty="0"/>
              <a:t>PWD VARCHAR2(100) NOT NULL,</a:t>
            </a:r>
          </a:p>
          <a:p>
            <a:r>
              <a:rPr lang="en-US" altLang="ko-KR" dirty="0"/>
              <a:t>NAME VARCHAR2(100) NOT NULL,</a:t>
            </a:r>
          </a:p>
          <a:p>
            <a:r>
              <a:rPr lang="en-US" altLang="ko-KR" dirty="0"/>
              <a:t>PNO VARCHAR2(100) NOT NULL,</a:t>
            </a:r>
          </a:p>
          <a:p>
            <a:r>
              <a:rPr lang="en-US" altLang="ko-KR" dirty="0"/>
              <a:t>ADDRESS VARCHAR2(255)</a:t>
            </a:r>
          </a:p>
          <a:p>
            <a:r>
              <a:rPr lang="en-US" altLang="ko-KR" dirty="0"/>
              <a:t>CONSTRAINT PK_USERS PRIMARY KEY(USERNO)</a:t>
            </a:r>
          </a:p>
          <a:p>
            <a:r>
              <a:rPr lang="en-US" altLang="ko-KR" dirty="0"/>
              <a:t>);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테이블 생성 후 주키 설정</a:t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/>
              <a:t>ALTER TABLE USERS</a:t>
            </a:r>
          </a:p>
          <a:p>
            <a:r>
              <a:rPr lang="en-US" altLang="ko-KR" dirty="0"/>
              <a:t>ADD CONSTRAINT PK_USERS PRIMARY KEY(USERNO);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065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391905-EBCD-44A8-867B-A84FBE14F680}"/>
              </a:ext>
            </a:extLst>
          </p:cNvPr>
          <p:cNvSpPr/>
          <p:nvPr/>
        </p:nvSpPr>
        <p:spPr>
          <a:xfrm>
            <a:off x="0" y="58846"/>
            <a:ext cx="12192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간단한 정리</a:t>
            </a:r>
            <a:endParaRPr lang="en-US" altLang="ko-KR" sz="2800" b="1" i="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3) </a:t>
            </a:r>
            <a:r>
              <a:rPr lang="ko-KR" altLang="en-US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테이블 생성시 </a:t>
            </a:r>
            <a:r>
              <a:rPr lang="ko-KR" altLang="en-US" i="0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외래키</a:t>
            </a:r>
            <a:r>
              <a:rPr lang="ko-KR" altLang="en-US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설정</a:t>
            </a:r>
            <a:endParaRPr lang="en-US" altLang="ko-KR" i="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endParaRPr lang="ko-KR" altLang="en-US" i="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CREATE TABLE USERS(</a:t>
            </a: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USERNO NUMBER,</a:t>
            </a: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EMAIL VARCHAR2(255) NOT NULL,</a:t>
            </a: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PWD VARCHAR2(100) NOT NULL,</a:t>
            </a: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NAME VARCHAR2(100) NOT NULL,</a:t>
            </a: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PNO VARCHAR2(100) NOT NULL,</a:t>
            </a: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ADDRESS VARCHAR2(255)</a:t>
            </a: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CONSTRAINT FK_USERS FOREIGN KEY(USERNO)</a:t>
            </a: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REFERENCES USERS_INFO(USERNO)</a:t>
            </a: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);</a:t>
            </a:r>
          </a:p>
          <a:p>
            <a:pPr algn="just"/>
            <a:endParaRPr lang="en-US" altLang="ko-KR" i="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4) </a:t>
            </a:r>
            <a:r>
              <a:rPr lang="ko-KR" altLang="en-US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테이블 생성 후 </a:t>
            </a:r>
            <a:r>
              <a:rPr lang="ko-KR" altLang="en-US" i="0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외래키</a:t>
            </a:r>
            <a:r>
              <a:rPr lang="ko-KR" altLang="en-US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설정</a:t>
            </a:r>
          </a:p>
          <a:p>
            <a:pPr algn="just"/>
            <a:endParaRPr lang="ko-KR" altLang="en-US" i="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ALTER TABLE USERS</a:t>
            </a: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ADD CONSTRAINT FK_USERS FOREIGN KEY(USERNO)</a:t>
            </a: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REFERENCES USERS_INFO(USERNO);</a:t>
            </a:r>
          </a:p>
          <a:p>
            <a:pPr algn="just"/>
            <a:endParaRPr lang="en-US" altLang="ko-KR" i="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5) </a:t>
            </a:r>
            <a:r>
              <a:rPr lang="ko-KR" altLang="en-US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테이블 키 삭제</a:t>
            </a:r>
          </a:p>
          <a:p>
            <a:pPr algn="just"/>
            <a:endParaRPr lang="ko-KR" altLang="en-US" i="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ALTER TABLE USERS</a:t>
            </a:r>
          </a:p>
          <a:p>
            <a:pPr algn="just"/>
            <a:r>
              <a:rPr lang="en-US" altLang="ko-KR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DROP CONSTRAINT PK_USERS [CASCADE]; -- </a:t>
            </a:r>
            <a:r>
              <a:rPr lang="ko-KR" altLang="en-US" i="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연계된 키까지 삭제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0752E-6305-48C9-BB7B-E6B4D8844856}"/>
              </a:ext>
            </a:extLst>
          </p:cNvPr>
          <p:cNvSpPr txBox="1"/>
          <p:nvPr/>
        </p:nvSpPr>
        <p:spPr>
          <a:xfrm>
            <a:off x="6959598" y="203199"/>
            <a:ext cx="4844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7.DESC </a:t>
            </a:r>
            <a:r>
              <a:rPr lang="ko-KR" altLang="en-US" dirty="0"/>
              <a:t>테이블 컬럼 명 조회하기  컬럼 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DESC USERS;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697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C0E154-A59F-4D87-B798-42488274D502}"/>
              </a:ext>
            </a:extLst>
          </p:cNvPr>
          <p:cNvSpPr txBox="1"/>
          <p:nvPr/>
        </p:nvSpPr>
        <p:spPr>
          <a:xfrm>
            <a:off x="230910" y="206398"/>
            <a:ext cx="1147156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sz="2800" b="1" dirty="0"/>
              <a:t>COMMIT</a:t>
            </a:r>
          </a:p>
          <a:p>
            <a:r>
              <a:rPr lang="ko-KR" altLang="en-US" dirty="0"/>
              <a:t>사용법은 </a:t>
            </a:r>
            <a:r>
              <a:rPr lang="en-US" altLang="ko-KR" dirty="0"/>
              <a:t>COMMIT; </a:t>
            </a:r>
            <a:r>
              <a:rPr lang="ko-KR" altLang="en-US" dirty="0"/>
              <a:t>만 쓰면 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이게 </a:t>
            </a:r>
            <a:r>
              <a:rPr lang="en-US" altLang="ko-KR" dirty="0"/>
              <a:t>COMMIT</a:t>
            </a:r>
            <a:r>
              <a:rPr lang="ko-KR" altLang="en-US" dirty="0"/>
              <a:t>을 </a:t>
            </a:r>
            <a:r>
              <a:rPr lang="ko-KR" altLang="en-US" dirty="0" err="1"/>
              <a:t>안하면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나중에 해당 데이터베이스를 가지고 뭔가 할 때</a:t>
            </a:r>
          </a:p>
          <a:p>
            <a:r>
              <a:rPr lang="ko-KR" altLang="en-US" dirty="0"/>
              <a:t>분명히 </a:t>
            </a:r>
            <a:r>
              <a:rPr lang="en-US" altLang="ko-KR" dirty="0"/>
              <a:t>insert</a:t>
            </a:r>
            <a:r>
              <a:rPr lang="ko-KR" altLang="en-US" dirty="0"/>
              <a:t>나 </a:t>
            </a:r>
            <a:r>
              <a:rPr lang="en-US" altLang="ko-KR" dirty="0"/>
              <a:t>update </a:t>
            </a:r>
            <a:r>
              <a:rPr lang="ko-KR" altLang="en-US" dirty="0"/>
              <a:t>시켜 놓은 것이 증발하는 현상이 발생하는데</a:t>
            </a:r>
          </a:p>
          <a:p>
            <a:endParaRPr lang="ko-KR" altLang="en-US" dirty="0"/>
          </a:p>
          <a:p>
            <a:r>
              <a:rPr lang="ko-KR" altLang="en-US" dirty="0"/>
              <a:t>이게 얼마나 시간이 오래 지나야 그렇게 되는지 </a:t>
            </a:r>
            <a:r>
              <a:rPr lang="ko-KR" altLang="en-US" dirty="0" err="1"/>
              <a:t>모르겠어서</a:t>
            </a:r>
            <a:endParaRPr lang="ko-KR" altLang="en-US" dirty="0"/>
          </a:p>
          <a:p>
            <a:r>
              <a:rPr lang="ko-KR" altLang="en-US" dirty="0"/>
              <a:t>시간 제약상 언젠가는 없어진다는 것을 </a:t>
            </a:r>
            <a:r>
              <a:rPr lang="ko-KR" altLang="en-US" dirty="0" err="1"/>
              <a:t>알아두자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이제 </a:t>
            </a:r>
            <a:r>
              <a:rPr lang="en-US" altLang="ko-KR" dirty="0"/>
              <a:t>COMMIT</a:t>
            </a:r>
            <a:r>
              <a:rPr lang="ko-KR" altLang="en-US" dirty="0"/>
              <a:t>의 반대인 </a:t>
            </a:r>
            <a:r>
              <a:rPr lang="en-US" altLang="ko-KR" dirty="0"/>
              <a:t>ROLLBACK</a:t>
            </a:r>
            <a:r>
              <a:rPr lang="ko-KR" altLang="en-US" dirty="0"/>
              <a:t>을 한번 알아보자</a:t>
            </a:r>
          </a:p>
          <a:p>
            <a:endParaRPr lang="ko-KR" altLang="en-US" dirty="0"/>
          </a:p>
          <a:p>
            <a:r>
              <a:rPr lang="en-US" altLang="ko-KR" sz="2800" b="1" dirty="0"/>
              <a:t>ROLLBACK</a:t>
            </a:r>
            <a:r>
              <a:rPr lang="ko-KR" altLang="en-US" dirty="0"/>
              <a:t>은 해당 내가 수행한 내용을 </a:t>
            </a:r>
            <a:r>
              <a:rPr lang="en-US" altLang="ko-KR" dirty="0"/>
              <a:t>COMMIT </a:t>
            </a:r>
            <a:r>
              <a:rPr lang="ko-KR" altLang="en-US" dirty="0"/>
              <a:t>전의 내용으로 모두 돌리는 것인데</a:t>
            </a:r>
          </a:p>
          <a:p>
            <a:r>
              <a:rPr lang="ko-KR" altLang="en-US" dirty="0"/>
              <a:t>사용법 역시 </a:t>
            </a:r>
            <a:r>
              <a:rPr lang="en-US" altLang="ko-KR" dirty="0"/>
              <a:t>COMMIT</a:t>
            </a:r>
            <a:r>
              <a:rPr lang="ko-KR" altLang="en-US" dirty="0"/>
              <a:t>과 비슷하게</a:t>
            </a:r>
          </a:p>
          <a:p>
            <a:r>
              <a:rPr lang="ko-KR" altLang="en-US" dirty="0"/>
              <a:t> </a:t>
            </a:r>
            <a:r>
              <a:rPr lang="en-US" altLang="ko-KR" dirty="0"/>
              <a:t>ROLLBACK;</a:t>
            </a:r>
          </a:p>
          <a:p>
            <a:r>
              <a:rPr lang="en-US" altLang="ko-KR" dirty="0"/>
              <a:t> </a:t>
            </a:r>
            <a:r>
              <a:rPr lang="ko-KR" altLang="en-US" dirty="0"/>
              <a:t>이다</a:t>
            </a: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438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6272FDB-160E-4741-A348-78587FA3D138}"/>
              </a:ext>
            </a:extLst>
          </p:cNvPr>
          <p:cNvSpPr/>
          <p:nvPr/>
        </p:nvSpPr>
        <p:spPr>
          <a:xfrm>
            <a:off x="0" y="1351677"/>
            <a:ext cx="557876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-시스템 계정으로 접속하기-</a:t>
            </a:r>
          </a:p>
          <a:p>
            <a:r>
              <a:rPr lang="ko-KR" altLang="en-US" sz="1400" dirty="0"/>
              <a:t>CONN SYSTEM/12345 </a:t>
            </a:r>
          </a:p>
          <a:p>
            <a:endParaRPr lang="ko-KR" altLang="en-US" sz="1400" dirty="0"/>
          </a:p>
          <a:p>
            <a:r>
              <a:rPr lang="ko-KR" altLang="en-US" sz="1600" b="1" dirty="0"/>
              <a:t>-계정 생성하기-</a:t>
            </a:r>
          </a:p>
          <a:p>
            <a:r>
              <a:rPr lang="ko-KR" altLang="en-US" sz="1400" dirty="0"/>
              <a:t>CREATE USER </a:t>
            </a:r>
            <a:r>
              <a:rPr lang="ko-KR" altLang="en-US" sz="1400" dirty="0" err="1"/>
              <a:t>유저ID</a:t>
            </a:r>
            <a:r>
              <a:rPr lang="ko-KR" altLang="en-US" sz="1400" dirty="0"/>
              <a:t> IDENTIFIED BY "비밀번호";</a:t>
            </a:r>
          </a:p>
          <a:p>
            <a:r>
              <a:rPr lang="ko-KR" altLang="en-US" sz="1400" dirty="0"/>
              <a:t> </a:t>
            </a:r>
          </a:p>
          <a:p>
            <a:r>
              <a:rPr lang="ko-KR" altLang="en-US" sz="1600" b="1" dirty="0"/>
              <a:t>-계정 삭제-</a:t>
            </a:r>
          </a:p>
          <a:p>
            <a:r>
              <a:rPr lang="ko-KR" altLang="en-US" sz="1400" dirty="0"/>
              <a:t>DROP USER "</a:t>
            </a:r>
            <a:r>
              <a:rPr lang="ko-KR" altLang="en-US" sz="1400" dirty="0" err="1"/>
              <a:t>유저ID</a:t>
            </a:r>
            <a:r>
              <a:rPr lang="ko-KR" altLang="en-US" sz="1400" dirty="0"/>
              <a:t>" CASCADE;</a:t>
            </a:r>
          </a:p>
          <a:p>
            <a:endParaRPr lang="ko-KR" altLang="en-US" sz="1400" b="1" dirty="0"/>
          </a:p>
          <a:p>
            <a:r>
              <a:rPr lang="ko-KR" altLang="en-US" sz="1600" b="1" dirty="0"/>
              <a:t>-계정 비밀번호 변경-</a:t>
            </a:r>
          </a:p>
          <a:p>
            <a:r>
              <a:rPr lang="ko-KR" altLang="en-US" sz="1400" dirty="0"/>
              <a:t>ALTER USER "</a:t>
            </a:r>
            <a:r>
              <a:rPr lang="ko-KR" altLang="en-US" sz="1400" dirty="0" err="1"/>
              <a:t>유저ID</a:t>
            </a:r>
            <a:r>
              <a:rPr lang="ko-KR" altLang="en-US" sz="1400" dirty="0"/>
              <a:t>" IDENTIFIED BY "비밀번호";</a:t>
            </a:r>
          </a:p>
          <a:p>
            <a:r>
              <a:rPr lang="ko-KR" altLang="en-US" sz="1400" dirty="0"/>
              <a:t> </a:t>
            </a:r>
            <a:endParaRPr lang="ko-KR" altLang="en-US" sz="1600" dirty="0"/>
          </a:p>
          <a:p>
            <a:r>
              <a:rPr lang="ko-KR" altLang="en-US" sz="1600" b="1" dirty="0"/>
              <a:t>-모든 계정 조회-</a:t>
            </a:r>
          </a:p>
          <a:p>
            <a:r>
              <a:rPr lang="ko-KR" altLang="en-US" sz="1400" dirty="0"/>
              <a:t>  SELECT * FROM ALL_USERS;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SELECT * FROM DBA_USERS;</a:t>
            </a:r>
          </a:p>
          <a:p>
            <a:endParaRPr lang="ko-KR" altLang="en-US" sz="1400" dirty="0"/>
          </a:p>
          <a:p>
            <a:r>
              <a:rPr lang="ko-KR" altLang="en-US" sz="1600" b="1" dirty="0"/>
              <a:t>-모든 권한 주기- </a:t>
            </a:r>
          </a:p>
          <a:p>
            <a:r>
              <a:rPr lang="ko-KR" altLang="en-US" sz="1400" dirty="0"/>
              <a:t>GRANT CONNECT, RESOURCE, DBA TO </a:t>
            </a:r>
            <a:r>
              <a:rPr lang="ko-KR" altLang="en-US" sz="1400" dirty="0" err="1"/>
              <a:t>해당ID</a:t>
            </a:r>
            <a:r>
              <a:rPr lang="ko-KR" altLang="en-US" sz="1400" dirty="0"/>
              <a:t>;</a:t>
            </a:r>
          </a:p>
          <a:p>
            <a:endParaRPr lang="ko-KR" altLang="en-US" sz="1400" dirty="0"/>
          </a:p>
          <a:p>
            <a:r>
              <a:rPr lang="ko-KR" altLang="en-US" sz="1600" b="1" dirty="0"/>
              <a:t>-권한 주기 예시-</a:t>
            </a:r>
          </a:p>
          <a:p>
            <a:r>
              <a:rPr lang="ko-KR" altLang="en-US" sz="1400" dirty="0"/>
              <a:t>GRANT  DELETE, INSERT, SELECT, UPDATE ON 테이블명 TO </a:t>
            </a:r>
            <a:r>
              <a:rPr lang="ko-KR" altLang="en-US" sz="1400" dirty="0" err="1"/>
              <a:t>해당ID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권한 취소 예시</a:t>
            </a:r>
          </a:p>
          <a:p>
            <a:r>
              <a:rPr lang="ko-KR" altLang="en-US" sz="1400" dirty="0"/>
              <a:t>REVOKE DELETE, INSERT, SELECT, UPDATE ON 테이블명 TO </a:t>
            </a:r>
            <a:r>
              <a:rPr lang="ko-KR" altLang="en-US" sz="1400" dirty="0" err="1"/>
              <a:t>해당ID</a:t>
            </a:r>
            <a:r>
              <a:rPr lang="ko-KR" altLang="en-US" sz="1400" dirty="0"/>
              <a:t>;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326D4-A3DD-45D1-AF0D-B657F86013A8}"/>
              </a:ext>
            </a:extLst>
          </p:cNvPr>
          <p:cNvSpPr txBox="1"/>
          <p:nvPr/>
        </p:nvSpPr>
        <p:spPr>
          <a:xfrm>
            <a:off x="6096000" y="1351677"/>
            <a:ext cx="58373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-시스템 권한 리스트-</a:t>
            </a:r>
          </a:p>
          <a:p>
            <a:r>
              <a:rPr lang="ko-KR" altLang="en-US" dirty="0"/>
              <a:t>CREATE USER : 데이터 베이스 유저 생성 권한</a:t>
            </a:r>
          </a:p>
          <a:p>
            <a:endParaRPr lang="ko-KR" altLang="en-US" dirty="0"/>
          </a:p>
          <a:p>
            <a:r>
              <a:rPr lang="ko-KR" altLang="en-US" dirty="0"/>
              <a:t>SELECT ANY TABLE : 모든 유저의 테이블 조회 권한</a:t>
            </a:r>
          </a:p>
          <a:p>
            <a:endParaRPr lang="ko-KR" altLang="en-US" dirty="0"/>
          </a:p>
          <a:p>
            <a:r>
              <a:rPr lang="ko-KR" altLang="en-US" dirty="0"/>
              <a:t>CREATE SESSION : 데이터베이스 접속 권한</a:t>
            </a:r>
          </a:p>
          <a:p>
            <a:endParaRPr lang="ko-KR" altLang="en-US" dirty="0"/>
          </a:p>
          <a:p>
            <a:r>
              <a:rPr lang="ko-KR" altLang="en-US" dirty="0"/>
              <a:t>CREATE TABLE : 테이블 생성 권한</a:t>
            </a:r>
          </a:p>
          <a:p>
            <a:endParaRPr lang="ko-KR" altLang="en-US" dirty="0"/>
          </a:p>
          <a:p>
            <a:r>
              <a:rPr lang="ko-KR" altLang="en-US" dirty="0"/>
              <a:t>CREATE VIEW : </a:t>
            </a:r>
            <a:r>
              <a:rPr lang="ko-KR" altLang="en-US" dirty="0" err="1"/>
              <a:t>view</a:t>
            </a:r>
            <a:r>
              <a:rPr lang="ko-KR" altLang="en-US" dirty="0"/>
              <a:t> 생성 권한</a:t>
            </a:r>
          </a:p>
          <a:p>
            <a:endParaRPr lang="ko-KR" altLang="en-US" dirty="0"/>
          </a:p>
          <a:p>
            <a:r>
              <a:rPr lang="ko-KR" altLang="en-US" dirty="0"/>
              <a:t>CREATE PROCEDURE USER : </a:t>
            </a:r>
            <a:r>
              <a:rPr lang="ko-KR" altLang="en-US" dirty="0" err="1"/>
              <a:t>procedure</a:t>
            </a:r>
            <a:r>
              <a:rPr lang="ko-KR" altLang="en-US" dirty="0"/>
              <a:t>, </a:t>
            </a:r>
            <a:r>
              <a:rPr lang="ko-KR" altLang="en-US" dirty="0" err="1"/>
              <a:t>function</a:t>
            </a:r>
            <a:r>
              <a:rPr lang="ko-KR" altLang="en-US" dirty="0"/>
              <a:t>, </a:t>
            </a:r>
            <a:r>
              <a:rPr lang="ko-KR" altLang="en-US" dirty="0" err="1"/>
              <a:t>package</a:t>
            </a:r>
            <a:r>
              <a:rPr lang="ko-KR" altLang="en-US" dirty="0"/>
              <a:t> 생성 권한</a:t>
            </a:r>
          </a:p>
          <a:p>
            <a:endParaRPr lang="ko-KR" altLang="en-US" dirty="0"/>
          </a:p>
          <a:p>
            <a:r>
              <a:rPr lang="ko-KR" altLang="en-US" dirty="0"/>
              <a:t>CREATE SEQUENCE  : </a:t>
            </a:r>
            <a:r>
              <a:rPr lang="ko-KR" altLang="en-US" dirty="0" err="1"/>
              <a:t>sequence</a:t>
            </a:r>
            <a:r>
              <a:rPr lang="ko-KR" altLang="en-US" dirty="0"/>
              <a:t> 생성 권한</a:t>
            </a:r>
          </a:p>
          <a:p>
            <a:endParaRPr lang="ko-KR" altLang="en-US" dirty="0"/>
          </a:p>
          <a:p>
            <a:r>
              <a:rPr lang="ko-KR" altLang="en-US" dirty="0"/>
              <a:t>SYSDBA : 데이터베이스 관리 최고 권한</a:t>
            </a:r>
          </a:p>
          <a:p>
            <a:endParaRPr lang="ko-KR" altLang="en-US" dirty="0"/>
          </a:p>
          <a:p>
            <a:r>
              <a:rPr lang="ko-KR" altLang="en-US" dirty="0"/>
              <a:t>SYSOPER : 데이터베이스 관리 권한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D8604-C6A7-46A2-8B9F-84B58B692B27}"/>
              </a:ext>
            </a:extLst>
          </p:cNvPr>
          <p:cNvSpPr txBox="1"/>
          <p:nvPr/>
        </p:nvSpPr>
        <p:spPr>
          <a:xfrm>
            <a:off x="341745" y="341745"/>
            <a:ext cx="102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권한 주기 </a:t>
            </a:r>
          </a:p>
        </p:txBody>
      </p:sp>
    </p:spTree>
    <p:extLst>
      <p:ext uri="{BB962C8B-B14F-4D97-AF65-F5344CB8AC3E}">
        <p14:creationId xmlns:p14="http://schemas.microsoft.com/office/powerpoint/2010/main" val="297114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39AEFF2-B7B4-4EA0-9CA5-B295C4876FA2}"/>
              </a:ext>
            </a:extLst>
          </p:cNvPr>
          <p:cNvSpPr/>
          <p:nvPr/>
        </p:nvSpPr>
        <p:spPr>
          <a:xfrm>
            <a:off x="0" y="98975"/>
            <a:ext cx="1125912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latin typeface="IropkeBatangM"/>
              </a:rPr>
              <a:t>기본키</a:t>
            </a:r>
            <a:r>
              <a:rPr lang="en-US" altLang="ko-KR" sz="3200" b="1" dirty="0">
                <a:latin typeface="IropkeBatangM"/>
              </a:rPr>
              <a:t>,</a:t>
            </a:r>
            <a:r>
              <a:rPr lang="ko-KR" altLang="en-US" sz="3200" b="1" dirty="0" err="1">
                <a:latin typeface="IropkeBatangM"/>
              </a:rPr>
              <a:t>외래키</a:t>
            </a:r>
            <a:r>
              <a:rPr lang="ko-KR" altLang="en-US" sz="3200" b="1" dirty="0">
                <a:latin typeface="IropkeBatangM"/>
              </a:rPr>
              <a:t> 추가 삭제하기 </a:t>
            </a:r>
            <a:endParaRPr lang="en-US" altLang="ko-KR" sz="3200" b="1" i="0" dirty="0">
              <a:effectLst/>
              <a:latin typeface="IropkeBatangM"/>
            </a:endParaRPr>
          </a:p>
          <a:p>
            <a:endParaRPr lang="en-US" altLang="ko-KR" sz="2400" b="1" i="0" dirty="0">
              <a:effectLst/>
              <a:latin typeface="IropkeBatangM"/>
            </a:endParaRPr>
          </a:p>
          <a:p>
            <a:r>
              <a:rPr lang="ko-KR" altLang="en-US" sz="2400" b="1" i="0" dirty="0">
                <a:effectLst/>
                <a:latin typeface="IropkeBatangM"/>
              </a:rPr>
              <a:t>테이블 </a:t>
            </a:r>
            <a:r>
              <a:rPr lang="ko-KR" altLang="en-US" sz="2400" b="1" i="0" dirty="0" err="1">
                <a:effectLst/>
                <a:latin typeface="IropkeBatangM"/>
              </a:rPr>
              <a:t>기본키</a:t>
            </a:r>
            <a:r>
              <a:rPr lang="ko-KR" altLang="en-US" sz="2400" b="1" i="0" dirty="0">
                <a:effectLst/>
                <a:latin typeface="IropkeBatangM"/>
              </a:rPr>
              <a:t> 추가하기</a:t>
            </a:r>
            <a:r>
              <a:rPr lang="en-US" altLang="ko-KR" sz="2400" b="1" i="0" dirty="0">
                <a:effectLst/>
                <a:latin typeface="IropkeBatangM"/>
              </a:rPr>
              <a:t>(ALTER TABLE ADD)</a:t>
            </a:r>
            <a:endParaRPr lang="en-US" altLang="ko-KR" sz="2400" b="0" i="0" dirty="0">
              <a:effectLst/>
              <a:latin typeface="IropkeBatangM"/>
            </a:endParaRPr>
          </a:p>
          <a:p>
            <a:pPr algn="just"/>
            <a:r>
              <a:rPr lang="en-US" altLang="ko-KR" sz="2400" b="1" i="0" dirty="0">
                <a:effectLst/>
                <a:latin typeface="IropkeBatangM"/>
              </a:rPr>
              <a:t>ALTER TABLE </a:t>
            </a:r>
            <a:r>
              <a:rPr lang="ko-KR" altLang="en-US" sz="2400" b="1" i="0" dirty="0">
                <a:effectLst/>
                <a:latin typeface="IropkeBatangM"/>
              </a:rPr>
              <a:t>테이블명 </a:t>
            </a:r>
            <a:r>
              <a:rPr lang="en-US" altLang="ko-KR" sz="2400" b="1" i="0" dirty="0">
                <a:effectLst/>
                <a:latin typeface="IropkeBatangM"/>
              </a:rPr>
              <a:t>ADD PRIMARY KEY (</a:t>
            </a:r>
            <a:r>
              <a:rPr lang="ko-KR" altLang="en-US" sz="2400" b="1" i="0" dirty="0" err="1">
                <a:effectLst/>
                <a:latin typeface="IropkeBatangM"/>
              </a:rPr>
              <a:t>컬럼명</a:t>
            </a:r>
            <a:r>
              <a:rPr lang="en-US" altLang="ko-KR" sz="2400" b="1" i="0" dirty="0">
                <a:effectLst/>
                <a:latin typeface="IropkeBatangM"/>
              </a:rPr>
              <a:t>1, </a:t>
            </a:r>
            <a:r>
              <a:rPr lang="ko-KR" altLang="en-US" sz="2400" b="1" i="0" dirty="0" err="1">
                <a:effectLst/>
                <a:latin typeface="IropkeBatangM"/>
              </a:rPr>
              <a:t>컬럼명</a:t>
            </a:r>
            <a:r>
              <a:rPr lang="en-US" altLang="ko-KR" sz="2400" b="1" i="0" dirty="0">
                <a:effectLst/>
                <a:latin typeface="IropkeBatangM"/>
              </a:rPr>
              <a:t>2, </a:t>
            </a:r>
            <a:r>
              <a:rPr lang="ko-KR" altLang="en-US" sz="2400" b="1" i="0" dirty="0" err="1">
                <a:effectLst/>
                <a:latin typeface="IropkeBatangM"/>
              </a:rPr>
              <a:t>컬럼명</a:t>
            </a:r>
            <a:r>
              <a:rPr lang="en-US" altLang="ko-KR" sz="2400" b="1" i="0" dirty="0">
                <a:effectLst/>
                <a:latin typeface="IropkeBatangM"/>
              </a:rPr>
              <a:t>3</a:t>
            </a:r>
            <a:r>
              <a:rPr lang="ko-KR" altLang="en-US" sz="2400" b="1" i="0" dirty="0">
                <a:effectLst/>
                <a:latin typeface="IropkeBatangM"/>
              </a:rPr>
              <a:t> </a:t>
            </a:r>
            <a:r>
              <a:rPr lang="en-US" altLang="ko-KR" sz="2400" b="1" i="0" dirty="0">
                <a:effectLst/>
                <a:latin typeface="IropkeBatangM"/>
              </a:rPr>
              <a:t>)</a:t>
            </a:r>
            <a:endParaRPr lang="en-US" altLang="ko-KR" sz="2400" b="1" dirty="0">
              <a:latin typeface="IropkeBatangM"/>
            </a:endParaRPr>
          </a:p>
          <a:p>
            <a:pPr algn="just"/>
            <a:r>
              <a:rPr lang="ko-KR" altLang="en-US" b="0" i="0" dirty="0">
                <a:effectLst/>
                <a:latin typeface="IropkeBatangM"/>
              </a:rPr>
              <a:t>예시 </a:t>
            </a:r>
            <a:r>
              <a:rPr lang="en-US" altLang="ko-KR" b="0" i="0" dirty="0">
                <a:effectLst/>
                <a:latin typeface="IropkeBatangM"/>
              </a:rPr>
              <a:t>USER</a:t>
            </a:r>
            <a:r>
              <a:rPr lang="ko-KR" altLang="en-US" b="0" i="0" dirty="0">
                <a:effectLst/>
                <a:latin typeface="IropkeBatangM"/>
              </a:rPr>
              <a:t>라는 테이블에 </a:t>
            </a:r>
            <a:r>
              <a:rPr lang="en-US" altLang="ko-KR" b="0" i="0" dirty="0">
                <a:effectLst/>
                <a:latin typeface="IropkeBatangM"/>
              </a:rPr>
              <a:t>USER_ID</a:t>
            </a:r>
            <a:r>
              <a:rPr lang="ko-KR" altLang="en-US" b="0" i="0" dirty="0">
                <a:effectLst/>
                <a:latin typeface="IropkeBatangM"/>
              </a:rPr>
              <a:t>이라는 컬럼을 기본키로 추가할 때 </a:t>
            </a:r>
            <a:endParaRPr lang="en-US" altLang="ko-KR" b="0" i="0" dirty="0">
              <a:effectLst/>
              <a:latin typeface="IropkeBatangM"/>
            </a:endParaRPr>
          </a:p>
          <a:p>
            <a:pPr algn="just"/>
            <a:r>
              <a:rPr lang="en-US" altLang="ko-KR" b="0" i="0" dirty="0">
                <a:effectLst/>
                <a:latin typeface="IropkeBatangM"/>
              </a:rPr>
              <a:t>-&gt; ALTER TABLE USER ADD PRIMARY KEY (USER_ID)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solidFill>
                  <a:srgbClr val="555555"/>
                </a:solidFill>
                <a:latin typeface="IropkeBatangM"/>
              </a:rPr>
              <a:t> </a:t>
            </a:r>
            <a:endParaRPr lang="en-US" altLang="ko-KR" b="1" dirty="0">
              <a:solidFill>
                <a:srgbClr val="555555"/>
              </a:solidFill>
              <a:latin typeface="IropkeBatangM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>
                <a:latin typeface="IropkeBatangM"/>
              </a:rPr>
              <a:t>테이블 </a:t>
            </a:r>
            <a:r>
              <a:rPr lang="ko-KR" altLang="en-US" sz="2400" b="1" dirty="0" err="1">
                <a:latin typeface="IropkeBatangM"/>
              </a:rPr>
              <a:t>기본키</a:t>
            </a:r>
            <a:r>
              <a:rPr lang="ko-KR" altLang="en-US" sz="2400" b="1" dirty="0">
                <a:latin typeface="IropkeBatangM"/>
              </a:rPr>
              <a:t> 삭제하기</a:t>
            </a:r>
            <a:r>
              <a:rPr lang="en-US" altLang="ko-KR" sz="2400" b="1" dirty="0">
                <a:latin typeface="IropkeBatangM"/>
              </a:rPr>
              <a:t>(ALTER TABLE DROP)</a:t>
            </a:r>
            <a:endParaRPr lang="en-US" altLang="ko-KR" b="1" dirty="0">
              <a:latin typeface="Arial" panose="020B0604020202020204" pitchFamily="34" charset="0"/>
              <a:ea typeface="IropkeBatang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dirty="0">
                <a:latin typeface="Arial" panose="020B0604020202020204" pitchFamily="34" charset="0"/>
                <a:ea typeface="IropkeBatangM"/>
              </a:rPr>
              <a:t>ALTER TABLE 테이블명 DROP PRIMARY KEY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예시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USER라는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테이블에 기본키를 삭제할 때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-&gt; ALTER TABLE USER DROP PRIMARY KEY </a:t>
            </a:r>
          </a:p>
          <a:p>
            <a:pPr algn="just"/>
            <a:r>
              <a:rPr lang="en-US" altLang="ko-KR" b="0" i="0" dirty="0">
                <a:effectLst/>
                <a:latin typeface="IropkeBatangM"/>
              </a:rPr>
              <a:t> </a:t>
            </a:r>
          </a:p>
          <a:p>
            <a:pPr algn="just"/>
            <a:r>
              <a:rPr lang="ko-KR" altLang="en-US" sz="2400" b="1" dirty="0" err="1">
                <a:latin typeface="IropkeBatangM"/>
              </a:rPr>
              <a:t>외래키</a:t>
            </a:r>
            <a:endParaRPr lang="en-US" altLang="ko-KR" sz="2400" b="1" dirty="0">
              <a:latin typeface="IropkeBatangM"/>
            </a:endParaRPr>
          </a:p>
          <a:p>
            <a:pPr algn="just"/>
            <a:r>
              <a:rPr lang="en-US" altLang="ko-KR" dirty="0"/>
              <a:t>CONSTRAINT </a:t>
            </a:r>
            <a:r>
              <a:rPr lang="ko-KR" altLang="en-US" dirty="0"/>
              <a:t>제약 </a:t>
            </a:r>
            <a:r>
              <a:rPr lang="ko-KR" altLang="en-US" dirty="0" err="1"/>
              <a:t>조건명</a:t>
            </a:r>
            <a:r>
              <a:rPr lang="ko-KR" altLang="en-US" dirty="0"/>
              <a:t> </a:t>
            </a:r>
            <a:endParaRPr lang="en-US" altLang="ko-KR" b="0" i="0" dirty="0">
              <a:effectLst/>
              <a:latin typeface="IropkeBatangM"/>
            </a:endParaRPr>
          </a:p>
          <a:p>
            <a:r>
              <a:rPr lang="ko-KR" altLang="en-US" dirty="0"/>
              <a:t>생성</a:t>
            </a:r>
            <a:br>
              <a:rPr lang="ko-KR" altLang="en-US" sz="2400" dirty="0"/>
            </a:br>
            <a:r>
              <a:rPr lang="en-US" altLang="ko-KR" dirty="0"/>
              <a:t>SQL&gt; ALTER TABLE </a:t>
            </a:r>
            <a:r>
              <a:rPr lang="ko-KR" altLang="en-US" dirty="0"/>
              <a:t>테이블명 </a:t>
            </a:r>
            <a:r>
              <a:rPr lang="en-US" altLang="ko-KR" dirty="0"/>
              <a:t>ADD CONSTRAINT </a:t>
            </a:r>
            <a:r>
              <a:rPr lang="en-US" altLang="ko-KR" dirty="0" err="1"/>
              <a:t>fk_bbs_id</a:t>
            </a:r>
            <a:r>
              <a:rPr lang="en-US" altLang="ko-KR" dirty="0"/>
              <a:t> FOREIGN KEY(id) REFERENCES </a:t>
            </a:r>
            <a:r>
              <a:rPr lang="ko-KR" altLang="en-US" dirty="0"/>
              <a:t>참조되는 테이블명</a:t>
            </a:r>
            <a:r>
              <a:rPr lang="en-US" altLang="ko-KR" dirty="0"/>
              <a:t>(id);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dirty="0"/>
              <a:t>삭제</a:t>
            </a:r>
            <a:br>
              <a:rPr lang="ko-KR" altLang="en-US" sz="2400" dirty="0"/>
            </a:br>
            <a:r>
              <a:rPr lang="en-US" altLang="ko-KR" dirty="0"/>
              <a:t>SQL&gt; ALTER TABLE </a:t>
            </a:r>
            <a:r>
              <a:rPr lang="ko-KR" altLang="en-US" dirty="0"/>
              <a:t>테이블명 </a:t>
            </a:r>
            <a:r>
              <a:rPr lang="en-US" altLang="ko-KR" dirty="0"/>
              <a:t>DROP CONSTRAINT </a:t>
            </a:r>
            <a:r>
              <a:rPr lang="en-US" altLang="ko-KR" dirty="0" err="1"/>
              <a:t>fk_bbs_id</a:t>
            </a:r>
            <a:r>
              <a:rPr lang="en-US" altLang="ko-KR" dirty="0"/>
              <a:t>;</a:t>
            </a:r>
            <a:br>
              <a:rPr lang="en-US" altLang="ko-KR" sz="2400" dirty="0"/>
            </a:br>
            <a:endParaRPr lang="ko-KR" altLang="en-US" sz="2400" b="0" i="0" dirty="0">
              <a:effectLst/>
              <a:latin typeface="IropkeBatangM"/>
            </a:endParaRPr>
          </a:p>
        </p:txBody>
      </p:sp>
    </p:spTree>
    <p:extLst>
      <p:ext uri="{BB962C8B-B14F-4D97-AF65-F5344CB8AC3E}">
        <p14:creationId xmlns:p14="http://schemas.microsoft.com/office/powerpoint/2010/main" val="346164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2855</Words>
  <Application>Microsoft Office PowerPoint</Application>
  <PresentationFormat>와이드스크린</PresentationFormat>
  <Paragraphs>558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7" baseType="lpstr">
      <vt:lpstr>AppleSDGothicNeo</vt:lpstr>
      <vt:lpstr>applesdgothicneo-ultralight</vt:lpstr>
      <vt:lpstr>Arial Unicode MS</vt:lpstr>
      <vt:lpstr>IropkeBatangM</vt:lpstr>
      <vt:lpstr>Meiryo UI</vt:lpstr>
      <vt:lpstr>Noto Sans</vt:lpstr>
      <vt:lpstr>Noto Serif</vt:lpstr>
      <vt:lpstr>NanumGothic</vt:lpstr>
      <vt:lpstr>Dotum</vt:lpstr>
      <vt:lpstr>Dotum</vt:lpstr>
      <vt:lpstr>맑은 고딕</vt:lpstr>
      <vt:lpstr>Arial</vt:lpstr>
      <vt:lpstr>Consolas</vt:lpstr>
      <vt:lpstr>Courier New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28</cp:revision>
  <dcterms:created xsi:type="dcterms:W3CDTF">2020-08-02T10:10:15Z</dcterms:created>
  <dcterms:modified xsi:type="dcterms:W3CDTF">2020-08-05T15:16:49Z</dcterms:modified>
</cp:coreProperties>
</file>