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kh" initials="k" lastIdx="1" clrIdx="0">
    <p:extLst>
      <p:ext uri="{19B8F6BF-5375-455C-9EA6-DF929625EA0E}">
        <p15:presenceInfo xmlns:p15="http://schemas.microsoft.com/office/powerpoint/2012/main" userId="kk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B6D4-7D84-4B4B-B3D7-22F28FDFFC13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EBBC-D943-4D06-8A35-880205E2B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36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B6D4-7D84-4B4B-B3D7-22F28FDFFC13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EBBC-D943-4D06-8A35-880205E2B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20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B6D4-7D84-4B4B-B3D7-22F28FDFFC13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EBBC-D943-4D06-8A35-880205E2B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768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B6D4-7D84-4B4B-B3D7-22F28FDFFC13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EBBC-D943-4D06-8A35-880205E2BC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9661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B6D4-7D84-4B4B-B3D7-22F28FDFFC13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EBBC-D943-4D06-8A35-880205E2B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15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B6D4-7D84-4B4B-B3D7-22F28FDFFC13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EBBC-D943-4D06-8A35-880205E2B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024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B6D4-7D84-4B4B-B3D7-22F28FDFFC13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EBBC-D943-4D06-8A35-880205E2B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8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B6D4-7D84-4B4B-B3D7-22F28FDFFC13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EBBC-D943-4D06-8A35-880205E2B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244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B6D4-7D84-4B4B-B3D7-22F28FDFFC13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EBBC-D943-4D06-8A35-880205E2B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25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B6D4-7D84-4B4B-B3D7-22F28FDFFC13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EBBC-D943-4D06-8A35-880205E2B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1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B6D4-7D84-4B4B-B3D7-22F28FDFFC13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EBBC-D943-4D06-8A35-880205E2B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1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B6D4-7D84-4B4B-B3D7-22F28FDFFC13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EBBC-D943-4D06-8A35-880205E2B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84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B6D4-7D84-4B4B-B3D7-22F28FDFFC13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EBBC-D943-4D06-8A35-880205E2B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37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B6D4-7D84-4B4B-B3D7-22F28FDFFC13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EBBC-D943-4D06-8A35-880205E2B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27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B6D4-7D84-4B4B-B3D7-22F28FDFFC13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EBBC-D943-4D06-8A35-880205E2B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6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B6D4-7D84-4B4B-B3D7-22F28FDFFC13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EBBC-D943-4D06-8A35-880205E2B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57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B6D4-7D84-4B4B-B3D7-22F28FDFFC13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EBBC-D943-4D06-8A35-880205E2B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07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0CB6D4-7D84-4B4B-B3D7-22F28FDFFC13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5BEEBBC-D943-4D06-8A35-880205E2B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6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787DA1-21C5-4F01-9C07-6B75127324EB}"/>
              </a:ext>
            </a:extLst>
          </p:cNvPr>
          <p:cNvSpPr txBox="1"/>
          <p:nvPr/>
        </p:nvSpPr>
        <p:spPr>
          <a:xfrm>
            <a:off x="193964" y="286327"/>
            <a:ext cx="11600872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/>
              <a:t>Jsp</a:t>
            </a:r>
            <a:r>
              <a:rPr lang="en-US" altLang="ko-KR" sz="4000" dirty="0"/>
              <a:t> </a:t>
            </a:r>
            <a:r>
              <a:rPr lang="ko-KR" altLang="en-US" sz="4000" dirty="0"/>
              <a:t>자세히 알아보기</a:t>
            </a:r>
            <a:endParaRPr lang="en-US" altLang="ko-KR" sz="4000" dirty="0"/>
          </a:p>
          <a:p>
            <a:r>
              <a:rPr lang="ko-KR" altLang="en-US" sz="2000" dirty="0"/>
              <a:t>  </a:t>
            </a:r>
            <a:endParaRPr lang="en-US" altLang="ko-KR" sz="2000" dirty="0"/>
          </a:p>
          <a:p>
            <a:r>
              <a:rPr lang="en-US" altLang="ko-KR" sz="2800" dirty="0">
                <a:latin typeface="+mn-ea"/>
              </a:rPr>
              <a:t>JSP </a:t>
            </a:r>
            <a:r>
              <a:rPr lang="ko-KR" altLang="en-US" sz="2800" dirty="0">
                <a:latin typeface="+mn-ea"/>
              </a:rPr>
              <a:t>태그</a:t>
            </a:r>
            <a:endParaRPr lang="en-US" altLang="ko-KR" sz="2800" dirty="0">
              <a:latin typeface="+mn-ea"/>
            </a:endParaRPr>
          </a:p>
          <a:p>
            <a:endParaRPr lang="en-US" altLang="ko-KR" sz="2800" dirty="0">
              <a:latin typeface="+mn-ea"/>
            </a:endParaRPr>
          </a:p>
          <a:p>
            <a:r>
              <a:rPr lang="en-US" altLang="ko-KR" sz="2800" dirty="0">
                <a:latin typeface="+mn-ea"/>
              </a:rPr>
              <a:t>JSP </a:t>
            </a:r>
            <a:r>
              <a:rPr lang="ko-KR" altLang="en-US" sz="2800" dirty="0">
                <a:latin typeface="+mn-ea"/>
              </a:rPr>
              <a:t>동작</a:t>
            </a:r>
            <a:endParaRPr lang="en-US" altLang="ko-KR" sz="2800" dirty="0">
              <a:latin typeface="+mn-ea"/>
            </a:endParaRPr>
          </a:p>
          <a:p>
            <a:endParaRPr lang="en-US" altLang="ko-KR" sz="2800" dirty="0">
              <a:latin typeface="+mn-ea"/>
            </a:endParaRPr>
          </a:p>
          <a:p>
            <a:r>
              <a:rPr lang="en-US" altLang="ko-KR" sz="2800" dirty="0">
                <a:latin typeface="+mn-ea"/>
              </a:rPr>
              <a:t>JSP </a:t>
            </a:r>
            <a:r>
              <a:rPr lang="ko-KR" altLang="en-US" sz="2800" dirty="0">
                <a:latin typeface="+mn-ea"/>
              </a:rPr>
              <a:t>출력</a:t>
            </a:r>
            <a:endParaRPr lang="en-US" altLang="ko-KR" sz="2800" dirty="0">
              <a:latin typeface="+mn-ea"/>
            </a:endParaRPr>
          </a:p>
          <a:p>
            <a:endParaRPr lang="en-US" altLang="ko-KR" sz="2800" dirty="0">
              <a:latin typeface="+mn-ea"/>
            </a:endParaRPr>
          </a:p>
          <a:p>
            <a:r>
              <a:rPr lang="en-US" altLang="ko-KR" sz="2800" dirty="0">
                <a:latin typeface="+mn-ea"/>
              </a:rPr>
              <a:t>JSP </a:t>
            </a:r>
            <a:r>
              <a:rPr lang="ko-KR" altLang="en-US" sz="2800" dirty="0">
                <a:latin typeface="+mn-ea"/>
              </a:rPr>
              <a:t>결과 물 </a:t>
            </a:r>
            <a:endParaRPr lang="en-US" altLang="ko-KR" sz="2800" dirty="0">
              <a:latin typeface="+mn-ea"/>
            </a:endParaRPr>
          </a:p>
          <a:p>
            <a:endParaRPr lang="en-US" altLang="ko-KR" sz="2800" dirty="0">
              <a:latin typeface="+mn-ea"/>
            </a:endParaRPr>
          </a:p>
          <a:p>
            <a:r>
              <a:rPr lang="en-US" altLang="ko-KR" sz="2800" dirty="0">
                <a:latin typeface="+mn-ea"/>
              </a:rPr>
              <a:t>JSP </a:t>
            </a:r>
            <a:r>
              <a:rPr lang="ko-KR" altLang="en-US" sz="2800" dirty="0">
                <a:latin typeface="+mn-ea"/>
              </a:rPr>
              <a:t>내부 객체 </a:t>
            </a:r>
            <a:endParaRPr lang="en-US" altLang="ko-KR" sz="2800" dirty="0">
              <a:latin typeface="+mn-ea"/>
            </a:endParaRPr>
          </a:p>
          <a:p>
            <a:endParaRPr lang="en-US" altLang="ko-KR" sz="2800" b="1" dirty="0">
              <a:latin typeface="+mn-ea"/>
            </a:endParaRPr>
          </a:p>
          <a:p>
            <a:endParaRPr lang="en-US" altLang="ko-KR" sz="2800" b="1" dirty="0">
              <a:latin typeface="+mn-ea"/>
            </a:endParaRPr>
          </a:p>
          <a:p>
            <a:endParaRPr lang="en-US" altLang="ko-KR" sz="2800" b="1" dirty="0">
              <a:latin typeface="+mn-ea"/>
            </a:endParaRPr>
          </a:p>
          <a:p>
            <a:endParaRPr lang="en-US" altLang="ko-KR" sz="2800" b="1" dirty="0">
              <a:latin typeface="+mn-ea"/>
            </a:endParaRPr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31760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EB874B-F9BB-433F-91E3-06204720ADF0}"/>
              </a:ext>
            </a:extLst>
          </p:cNvPr>
          <p:cNvSpPr txBox="1"/>
          <p:nvPr/>
        </p:nvSpPr>
        <p:spPr>
          <a:xfrm>
            <a:off x="428831" y="304800"/>
            <a:ext cx="110163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+mn-ea"/>
              </a:rPr>
              <a:t>JSP </a:t>
            </a:r>
            <a:r>
              <a:rPr lang="ko-KR" altLang="en-US" sz="4000" b="1" dirty="0">
                <a:latin typeface="+mn-ea"/>
              </a:rPr>
              <a:t>태그</a:t>
            </a:r>
            <a:endParaRPr lang="en-US" altLang="ko-KR" sz="4000" b="1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Servlet</a:t>
            </a:r>
            <a:r>
              <a:rPr lang="ko-KR" altLang="en-US" sz="1600" dirty="0">
                <a:latin typeface="+mn-ea"/>
              </a:rPr>
              <a:t>은 </a:t>
            </a:r>
            <a:r>
              <a:rPr lang="en-US" altLang="ko-KR" sz="1600" dirty="0">
                <a:latin typeface="+mn-ea"/>
              </a:rPr>
              <a:t>JAVA</a:t>
            </a:r>
            <a:r>
              <a:rPr lang="ko-KR" altLang="en-US" sz="1600" dirty="0">
                <a:latin typeface="+mn-ea"/>
              </a:rPr>
              <a:t>언어를 이용하여 문서를 작성하고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출력객체를 이용하여 </a:t>
            </a:r>
            <a:r>
              <a:rPr lang="en-US" altLang="ko-KR" sz="1600" dirty="0">
                <a:latin typeface="+mn-ea"/>
              </a:rPr>
              <a:t>HTML</a:t>
            </a:r>
            <a:r>
              <a:rPr lang="ko-KR" altLang="en-US" sz="1600" dirty="0">
                <a:latin typeface="+mn-ea"/>
              </a:rPr>
              <a:t>코드를 삽입하였습니다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r>
              <a:rPr lang="en-US" altLang="ko-KR" sz="1600" dirty="0">
                <a:latin typeface="+mn-ea"/>
              </a:rPr>
              <a:t>JSP</a:t>
            </a:r>
            <a:r>
              <a:rPr lang="ko-KR" altLang="en-US" sz="1600" dirty="0">
                <a:latin typeface="+mn-ea"/>
              </a:rPr>
              <a:t>는 </a:t>
            </a:r>
            <a:r>
              <a:rPr lang="en-US" altLang="ko-KR" sz="1600" dirty="0">
                <a:latin typeface="+mn-ea"/>
              </a:rPr>
              <a:t>Servlet</a:t>
            </a:r>
            <a:r>
              <a:rPr lang="ko-KR" altLang="en-US" sz="1600" dirty="0">
                <a:latin typeface="+mn-ea"/>
              </a:rPr>
              <a:t>과 반대로 </a:t>
            </a:r>
            <a:r>
              <a:rPr lang="en-US" altLang="ko-KR" sz="1600" dirty="0">
                <a:latin typeface="+mn-ea"/>
              </a:rPr>
              <a:t>HTML</a:t>
            </a:r>
            <a:r>
              <a:rPr lang="ko-KR" altLang="en-US" sz="1600" dirty="0">
                <a:latin typeface="+mn-ea"/>
              </a:rPr>
              <a:t>코드에 </a:t>
            </a:r>
            <a:r>
              <a:rPr lang="en-US" altLang="ko-KR" sz="1600" dirty="0">
                <a:latin typeface="+mn-ea"/>
              </a:rPr>
              <a:t>JAVA</a:t>
            </a:r>
            <a:r>
              <a:rPr lang="ko-KR" altLang="en-US" sz="1600" dirty="0">
                <a:latin typeface="+mn-ea"/>
              </a:rPr>
              <a:t>언어를 삽입하여 동적 문서를 만들 수 있습니다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r>
              <a:rPr lang="en-US" altLang="ko-KR" sz="1600" dirty="0">
                <a:latin typeface="+mn-ea"/>
              </a:rPr>
              <a:t>HTML</a:t>
            </a:r>
            <a:r>
              <a:rPr lang="ko-KR" altLang="en-US" sz="1600" dirty="0">
                <a:latin typeface="+mn-ea"/>
              </a:rPr>
              <a:t>코드안에 </a:t>
            </a:r>
            <a:r>
              <a:rPr lang="en-US" altLang="ko-KR" sz="1600" dirty="0">
                <a:latin typeface="+mn-ea"/>
              </a:rPr>
              <a:t>JAVA</a:t>
            </a:r>
            <a:r>
              <a:rPr lang="ko-KR" altLang="en-US" sz="1600" dirty="0">
                <a:latin typeface="+mn-ea"/>
              </a:rPr>
              <a:t>코드를 삽입하기 위해서는 태그를 이용해야 하며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이러한 태그를 공부해야 합니다</a:t>
            </a:r>
            <a:r>
              <a:rPr lang="en-US" altLang="ko-KR" sz="1200" dirty="0">
                <a:latin typeface="+mn-ea"/>
              </a:rPr>
              <a:t>.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ABEECF-0032-4BBD-B2E3-2212C82B146F}"/>
              </a:ext>
            </a:extLst>
          </p:cNvPr>
          <p:cNvSpPr/>
          <p:nvPr/>
        </p:nvSpPr>
        <p:spPr>
          <a:xfrm>
            <a:off x="530431" y="1929896"/>
            <a:ext cx="9278587" cy="317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latin typeface="+mn-ea"/>
              </a:rPr>
              <a:t>지시자</a:t>
            </a:r>
            <a:r>
              <a:rPr lang="en-US" altLang="ko-KR" sz="2000" dirty="0">
                <a:latin typeface="+mn-ea"/>
              </a:rPr>
              <a:t>	: &lt;%@	   %&gt;	: </a:t>
            </a:r>
            <a:r>
              <a:rPr lang="ko-KR" altLang="en-US" sz="2000" dirty="0">
                <a:latin typeface="+mn-ea"/>
              </a:rPr>
              <a:t>페이지 속성</a:t>
            </a:r>
            <a:r>
              <a:rPr lang="en-US" altLang="ko-KR" sz="2000" dirty="0">
                <a:latin typeface="+mn-ea"/>
              </a:rPr>
              <a:t>,</a:t>
            </a:r>
            <a:r>
              <a:rPr lang="ko-KR" altLang="en-US" sz="2000" dirty="0" err="1">
                <a:latin typeface="+mn-ea"/>
              </a:rPr>
              <a:t>인포트</a:t>
            </a:r>
            <a:r>
              <a:rPr lang="ko-KR" altLang="en-US" sz="2000" dirty="0">
                <a:latin typeface="+mn-ea"/>
              </a:rPr>
              <a:t>  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주석</a:t>
            </a:r>
            <a:r>
              <a:rPr lang="en-US" altLang="ko-KR" sz="2000" dirty="0">
                <a:latin typeface="+mn-ea"/>
              </a:rPr>
              <a:t>	: &lt;%--	 --%&gt; </a:t>
            </a:r>
          </a:p>
          <a:p>
            <a:r>
              <a:rPr lang="ko-KR" altLang="en-US" sz="2000" dirty="0">
                <a:latin typeface="+mn-ea"/>
              </a:rPr>
              <a:t>선언</a:t>
            </a:r>
            <a:r>
              <a:rPr lang="en-US" altLang="ko-KR" sz="2000" dirty="0">
                <a:latin typeface="+mn-ea"/>
              </a:rPr>
              <a:t>	: &lt;%!	   %&gt;	: </a:t>
            </a:r>
            <a:r>
              <a:rPr lang="ko-KR" altLang="en-US" sz="2000" dirty="0">
                <a:latin typeface="+mn-ea"/>
              </a:rPr>
              <a:t>변수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메소드 선언</a:t>
            </a:r>
            <a:r>
              <a:rPr lang="en-US" altLang="ko-KR" sz="2000" dirty="0">
                <a:latin typeface="+mn-ea"/>
              </a:rPr>
              <a:t>/</a:t>
            </a:r>
            <a:r>
              <a:rPr lang="ko-KR" altLang="en-US" sz="2000" dirty="0">
                <a:latin typeface="+mn-ea"/>
              </a:rPr>
              <a:t> 값을 </a:t>
            </a:r>
            <a:r>
              <a:rPr lang="ko-KR" altLang="en-US" sz="2000" dirty="0" err="1">
                <a:latin typeface="+mn-ea"/>
              </a:rPr>
              <a:t>선언할때</a:t>
            </a:r>
            <a:r>
              <a:rPr lang="ko-KR" altLang="en-US" sz="2000" dirty="0">
                <a:latin typeface="+mn-ea"/>
              </a:rPr>
              <a:t> 전역에 의미로 사용한다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 err="1">
                <a:latin typeface="+mn-ea"/>
              </a:rPr>
              <a:t>표현식</a:t>
            </a:r>
            <a:r>
              <a:rPr lang="en-US" altLang="ko-KR" sz="2000" dirty="0">
                <a:latin typeface="+mn-ea"/>
              </a:rPr>
              <a:t>	: &lt;%=	   %&gt;	: </a:t>
            </a:r>
            <a:r>
              <a:rPr lang="ko-KR" altLang="en-US" sz="2000" dirty="0">
                <a:latin typeface="+mn-ea"/>
              </a:rPr>
              <a:t>결과값 출력 </a:t>
            </a:r>
            <a:r>
              <a:rPr lang="en-US" altLang="ko-KR" sz="2000" dirty="0">
                <a:latin typeface="+mn-ea"/>
              </a:rPr>
              <a:t>/</a:t>
            </a:r>
            <a:r>
              <a:rPr lang="ko-KR" altLang="en-US" sz="2000" dirty="0">
                <a:latin typeface="+mn-ea"/>
              </a:rPr>
              <a:t> 표현식에서는 </a:t>
            </a:r>
            <a:r>
              <a:rPr lang="en-US" altLang="ko-KR" sz="2000" dirty="0">
                <a:latin typeface="+mn-ea"/>
              </a:rPr>
              <a:t>;</a:t>
            </a:r>
            <a:r>
              <a:rPr lang="ko-KR" altLang="en-US" sz="2000" dirty="0">
                <a:latin typeface="+mn-ea"/>
              </a:rPr>
              <a:t>이 사용 되지 않는다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 err="1">
                <a:latin typeface="+mn-ea"/>
              </a:rPr>
              <a:t>스크립트릿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: &lt;%	   %&gt;	: JAVA </a:t>
            </a:r>
            <a:r>
              <a:rPr lang="ko-KR" altLang="en-US" sz="2000" dirty="0">
                <a:latin typeface="+mn-ea"/>
              </a:rPr>
              <a:t>코드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액션태그</a:t>
            </a:r>
            <a:r>
              <a:rPr lang="en-US" altLang="ko-KR" sz="2000" dirty="0">
                <a:latin typeface="+mn-ea"/>
              </a:rPr>
              <a:t>    : &lt;</a:t>
            </a:r>
            <a:r>
              <a:rPr lang="en-US" altLang="ko-KR" sz="2000" dirty="0" err="1">
                <a:latin typeface="+mn-ea"/>
              </a:rPr>
              <a:t>jsp:action</a:t>
            </a:r>
            <a:r>
              <a:rPr lang="en-US" altLang="ko-KR" sz="2000" dirty="0">
                <a:latin typeface="+mn-ea"/>
              </a:rPr>
              <a:t>&gt;	 &lt;/</a:t>
            </a:r>
            <a:r>
              <a:rPr lang="en-US" altLang="ko-KR" sz="2000" dirty="0" err="1">
                <a:latin typeface="+mn-ea"/>
              </a:rPr>
              <a:t>jsp:action</a:t>
            </a:r>
            <a:r>
              <a:rPr lang="en-US" altLang="ko-KR" sz="2000" dirty="0">
                <a:latin typeface="+mn-ea"/>
              </a:rPr>
              <a:t>&gt; : </a:t>
            </a:r>
            <a:r>
              <a:rPr lang="ko-KR" altLang="en-US" sz="2000" dirty="0" err="1">
                <a:latin typeface="+mn-ea"/>
              </a:rPr>
              <a:t>자바빈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연결</a:t>
            </a:r>
          </a:p>
        </p:txBody>
      </p:sp>
    </p:spTree>
    <p:extLst>
      <p:ext uri="{BB962C8B-B14F-4D97-AF65-F5344CB8AC3E}">
        <p14:creationId xmlns:p14="http://schemas.microsoft.com/office/powerpoint/2010/main" val="3641627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EB874B-F9BB-433F-91E3-06204720ADF0}"/>
              </a:ext>
            </a:extLst>
          </p:cNvPr>
          <p:cNvSpPr txBox="1"/>
          <p:nvPr/>
        </p:nvSpPr>
        <p:spPr>
          <a:xfrm>
            <a:off x="428831" y="304800"/>
            <a:ext cx="110163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+mn-ea"/>
              </a:rPr>
              <a:t>JSP </a:t>
            </a:r>
            <a:r>
              <a:rPr lang="ko-KR" altLang="en-US" sz="4000" b="1" dirty="0">
                <a:latin typeface="+mn-ea"/>
              </a:rPr>
              <a:t>동작</a:t>
            </a:r>
            <a:endParaRPr lang="en-US" altLang="ko-KR" sz="4000" b="1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JSP</a:t>
            </a:r>
            <a:r>
              <a:rPr lang="ko-KR" altLang="en-US" dirty="0">
                <a:latin typeface="+mn-ea"/>
              </a:rPr>
              <a:t>가 요청되어 응답하기까지의 과정</a:t>
            </a:r>
            <a:endParaRPr lang="en-US" altLang="ko-KR" b="1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A5A31-CE01-4280-8A9D-705B1AAD677C}"/>
              </a:ext>
            </a:extLst>
          </p:cNvPr>
          <p:cNvSpPr txBox="1"/>
          <p:nvPr/>
        </p:nvSpPr>
        <p:spPr>
          <a:xfrm>
            <a:off x="428831" y="1985395"/>
            <a:ext cx="10676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클라이언트가 </a:t>
            </a:r>
            <a:r>
              <a:rPr lang="ko-KR" altLang="en-US" sz="1400" dirty="0" err="1">
                <a:latin typeface="+mn-ea"/>
              </a:rPr>
              <a:t>웹브라우저로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helloWorld.jsp</a:t>
            </a:r>
            <a:r>
              <a:rPr lang="ko-KR" altLang="en-US" sz="1400" dirty="0">
                <a:latin typeface="+mn-ea"/>
              </a:rPr>
              <a:t>를 요청하게 되면 </a:t>
            </a:r>
            <a:r>
              <a:rPr lang="en-US" altLang="ko-KR" sz="1400" dirty="0">
                <a:latin typeface="+mn-ea"/>
              </a:rPr>
              <a:t>JSP</a:t>
            </a:r>
            <a:r>
              <a:rPr lang="ko-KR" altLang="en-US" sz="1400" dirty="0">
                <a:latin typeface="+mn-ea"/>
              </a:rPr>
              <a:t>컨테이너가 </a:t>
            </a:r>
            <a:r>
              <a:rPr lang="en-US" altLang="ko-KR" sz="1400" dirty="0">
                <a:latin typeface="+mn-ea"/>
              </a:rPr>
              <a:t>JSP</a:t>
            </a:r>
            <a:r>
              <a:rPr lang="ko-KR" altLang="en-US" sz="1400" dirty="0">
                <a:latin typeface="+mn-ea"/>
              </a:rPr>
              <a:t>파일을 </a:t>
            </a:r>
            <a:r>
              <a:rPr lang="en-US" altLang="ko-KR" sz="1400" dirty="0">
                <a:latin typeface="+mn-ea"/>
              </a:rPr>
              <a:t>Servlet</a:t>
            </a:r>
            <a:r>
              <a:rPr lang="ko-KR" altLang="en-US" sz="1400" dirty="0">
                <a:latin typeface="+mn-ea"/>
              </a:rPr>
              <a:t>파일</a:t>
            </a:r>
            <a:r>
              <a:rPr lang="en-US" altLang="ko-KR" sz="1400" dirty="0">
                <a:latin typeface="+mn-ea"/>
              </a:rPr>
              <a:t>(.java)</a:t>
            </a:r>
            <a:r>
              <a:rPr lang="ko-KR" altLang="en-US" sz="1400" dirty="0">
                <a:latin typeface="+mn-ea"/>
              </a:rPr>
              <a:t>로 변환합니다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ko-KR" altLang="en-US" sz="1400" dirty="0">
                <a:latin typeface="+mn-ea"/>
              </a:rPr>
              <a:t>그리고 </a:t>
            </a:r>
            <a:r>
              <a:rPr lang="en-US" altLang="ko-KR" sz="1400" dirty="0">
                <a:latin typeface="+mn-ea"/>
              </a:rPr>
              <a:t>Servlet</a:t>
            </a:r>
            <a:r>
              <a:rPr lang="ko-KR" altLang="en-US" sz="1400" dirty="0">
                <a:latin typeface="+mn-ea"/>
              </a:rPr>
              <a:t>파일</a:t>
            </a:r>
            <a:r>
              <a:rPr lang="en-US" altLang="ko-KR" sz="1400" dirty="0">
                <a:latin typeface="+mn-ea"/>
              </a:rPr>
              <a:t>(.java)</a:t>
            </a:r>
            <a:r>
              <a:rPr lang="ko-KR" altLang="en-US" sz="1400" dirty="0">
                <a:latin typeface="+mn-ea"/>
              </a:rPr>
              <a:t>은 컴파일 된 후 클래스 파일</a:t>
            </a:r>
            <a:r>
              <a:rPr lang="en-US" altLang="ko-KR" sz="1400" dirty="0">
                <a:latin typeface="+mn-ea"/>
              </a:rPr>
              <a:t>(.class)</a:t>
            </a:r>
            <a:r>
              <a:rPr lang="ko-KR" altLang="en-US" sz="1400" dirty="0">
                <a:latin typeface="+mn-ea"/>
              </a:rPr>
              <a:t>로 변환되고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요청한 클라이언트한테 </a:t>
            </a:r>
            <a:r>
              <a:rPr lang="en-US" altLang="ko-KR" sz="1400" dirty="0">
                <a:latin typeface="+mn-ea"/>
              </a:rPr>
              <a:t>html</a:t>
            </a:r>
            <a:r>
              <a:rPr lang="ko-KR" altLang="en-US" sz="1400" dirty="0">
                <a:latin typeface="+mn-ea"/>
              </a:rPr>
              <a:t>파일 형태로 응답 됩니다</a:t>
            </a:r>
            <a:r>
              <a:rPr lang="en-US" altLang="ko-KR" sz="1400" dirty="0">
                <a:latin typeface="+mn-ea"/>
              </a:rPr>
              <a:t>.</a:t>
            </a:r>
            <a:r>
              <a:rPr lang="ko-KR" altLang="en-US" sz="1400" dirty="0">
                <a:latin typeface="+mn-ea"/>
              </a:rPr>
              <a:t>  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F2528F4-5909-412E-AB8A-EA7E092AB1E0}"/>
              </a:ext>
            </a:extLst>
          </p:cNvPr>
          <p:cNvSpPr/>
          <p:nvPr/>
        </p:nvSpPr>
        <p:spPr>
          <a:xfrm>
            <a:off x="428831" y="2724727"/>
            <a:ext cx="3103418" cy="1182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8DEFFF2-B6AC-4920-8491-2DB45432F1A9}"/>
              </a:ext>
            </a:extLst>
          </p:cNvPr>
          <p:cNvSpPr/>
          <p:nvPr/>
        </p:nvSpPr>
        <p:spPr>
          <a:xfrm>
            <a:off x="4035632" y="2724727"/>
            <a:ext cx="3103418" cy="1182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웹브라우저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helloWord.jsp</a:t>
            </a:r>
            <a:r>
              <a:rPr lang="en-US" altLang="ko-KR" dirty="0"/>
              <a:t>)</a:t>
            </a:r>
            <a:r>
              <a:rPr lang="ko-KR" altLang="en-US" dirty="0"/>
              <a:t>요청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4CDB340-1451-41C3-8797-2B6D037ABC98}"/>
              </a:ext>
            </a:extLst>
          </p:cNvPr>
          <p:cNvSpPr/>
          <p:nvPr/>
        </p:nvSpPr>
        <p:spPr>
          <a:xfrm>
            <a:off x="7642433" y="2724726"/>
            <a:ext cx="3103418" cy="1182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웹서버에</a:t>
            </a:r>
            <a:r>
              <a:rPr lang="en-US" altLang="ko-KR" dirty="0"/>
              <a:t> </a:t>
            </a:r>
            <a:r>
              <a:rPr lang="en-US" altLang="ko-KR" dirty="0" err="1"/>
              <a:t>jsp</a:t>
            </a:r>
            <a:r>
              <a:rPr lang="ko-KR" altLang="en-US" dirty="0"/>
              <a:t>를 담당하는 </a:t>
            </a:r>
            <a:endParaRPr lang="en-US" altLang="ko-KR" dirty="0"/>
          </a:p>
          <a:p>
            <a:pPr algn="ctr"/>
            <a:r>
              <a:rPr lang="en-US" altLang="ko-KR" dirty="0" err="1"/>
              <a:t>Jsp</a:t>
            </a:r>
            <a:r>
              <a:rPr lang="ko-KR" altLang="en-US" dirty="0"/>
              <a:t>컨테이너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2FEFE42-CE73-4445-8B99-3C4BF5431825}"/>
              </a:ext>
            </a:extLst>
          </p:cNvPr>
          <p:cNvSpPr/>
          <p:nvPr/>
        </p:nvSpPr>
        <p:spPr>
          <a:xfrm>
            <a:off x="7642433" y="4441719"/>
            <a:ext cx="3103418" cy="1182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Jsp</a:t>
            </a:r>
            <a:r>
              <a:rPr lang="ko-KR" altLang="en-US" dirty="0"/>
              <a:t>파일</a:t>
            </a:r>
            <a:r>
              <a:rPr lang="en-US" altLang="ko-KR" dirty="0"/>
              <a:t>-&gt;Servlet</a:t>
            </a:r>
            <a:r>
              <a:rPr lang="ko-KR" altLang="en-US" dirty="0"/>
              <a:t>파일</a:t>
            </a:r>
            <a:r>
              <a:rPr lang="en-US" altLang="ko-KR" dirty="0"/>
              <a:t>.java </a:t>
            </a:r>
            <a:r>
              <a:rPr lang="ko-KR" altLang="en-US" dirty="0"/>
              <a:t>변환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0AFB36D-D729-4C2F-B025-CE944F5E753B}"/>
              </a:ext>
            </a:extLst>
          </p:cNvPr>
          <p:cNvSpPr/>
          <p:nvPr/>
        </p:nvSpPr>
        <p:spPr>
          <a:xfrm>
            <a:off x="4035632" y="4441716"/>
            <a:ext cx="3103418" cy="1182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Servlet</a:t>
            </a:r>
            <a:r>
              <a:rPr lang="ko-KR" altLang="en-US" dirty="0"/>
              <a:t>파일 </a:t>
            </a:r>
            <a:r>
              <a:rPr lang="en-US" altLang="ko-KR" dirty="0"/>
              <a:t>-&gt;class</a:t>
            </a:r>
            <a:r>
              <a:rPr lang="ko-KR" altLang="en-US" dirty="0"/>
              <a:t>로 변환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180CBC9-0430-4CBE-A1B2-7ACF860ECF70}"/>
              </a:ext>
            </a:extLst>
          </p:cNvPr>
          <p:cNvSpPr/>
          <p:nvPr/>
        </p:nvSpPr>
        <p:spPr>
          <a:xfrm>
            <a:off x="428831" y="4441717"/>
            <a:ext cx="3103418" cy="1182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클라이언트에게 </a:t>
            </a:r>
            <a:r>
              <a:rPr lang="en-US" altLang="ko-KR" dirty="0"/>
              <a:t>HTML</a:t>
            </a:r>
            <a:r>
              <a:rPr lang="ko-KR" altLang="en-US" dirty="0"/>
              <a:t>파일 형태로 응답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7C10EEF3-30CF-42AB-943A-5276D88AAF96}"/>
              </a:ext>
            </a:extLst>
          </p:cNvPr>
          <p:cNvSpPr/>
          <p:nvPr/>
        </p:nvSpPr>
        <p:spPr>
          <a:xfrm>
            <a:off x="3629891" y="3214255"/>
            <a:ext cx="314036" cy="214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14F63B3-56A7-4466-816A-1E906FD290B9}"/>
              </a:ext>
            </a:extLst>
          </p:cNvPr>
          <p:cNvSpPr/>
          <p:nvPr/>
        </p:nvSpPr>
        <p:spPr>
          <a:xfrm>
            <a:off x="7239991" y="3188855"/>
            <a:ext cx="314036" cy="214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F1D31473-0B98-4331-90E9-2B89CE72F2EE}"/>
              </a:ext>
            </a:extLst>
          </p:cNvPr>
          <p:cNvSpPr/>
          <p:nvPr/>
        </p:nvSpPr>
        <p:spPr>
          <a:xfrm>
            <a:off x="9051636" y="4036291"/>
            <a:ext cx="295564" cy="249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8D9BF420-8179-436D-83D3-183372E02F51}"/>
              </a:ext>
            </a:extLst>
          </p:cNvPr>
          <p:cNvSpPr/>
          <p:nvPr/>
        </p:nvSpPr>
        <p:spPr>
          <a:xfrm rot="10800000">
            <a:off x="3626922" y="4925470"/>
            <a:ext cx="314036" cy="214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7DB0648F-5B4D-4B84-9D0E-9ADF5263A1D2}"/>
              </a:ext>
            </a:extLst>
          </p:cNvPr>
          <p:cNvSpPr/>
          <p:nvPr/>
        </p:nvSpPr>
        <p:spPr>
          <a:xfrm rot="10800000">
            <a:off x="7239991" y="4925470"/>
            <a:ext cx="314036" cy="214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136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EB874B-F9BB-433F-91E3-06204720ADF0}"/>
              </a:ext>
            </a:extLst>
          </p:cNvPr>
          <p:cNvSpPr txBox="1"/>
          <p:nvPr/>
        </p:nvSpPr>
        <p:spPr>
          <a:xfrm>
            <a:off x="428831" y="304800"/>
            <a:ext cx="110163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+mn-ea"/>
              </a:rPr>
              <a:t>JSP </a:t>
            </a:r>
            <a:r>
              <a:rPr lang="ko-KR" altLang="en-US" sz="4000" b="1" dirty="0">
                <a:latin typeface="+mn-ea"/>
              </a:rPr>
              <a:t>출력</a:t>
            </a:r>
            <a:endParaRPr lang="en-US" altLang="ko-KR" sz="4000" b="1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JSP</a:t>
            </a:r>
            <a:r>
              <a:rPr lang="ko-KR" altLang="en-US" dirty="0">
                <a:latin typeface="+mn-ea"/>
              </a:rPr>
              <a:t>가 요청되어 응답하기까지의 과정</a:t>
            </a:r>
            <a:endParaRPr lang="en-US" altLang="ko-KR" b="1" dirty="0"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F4B010C-EA82-408E-9BCD-A6E9C79A0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725"/>
            <a:ext cx="5578764" cy="56202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4F90622-C4AE-4E92-9937-5783FC61C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89686"/>
            <a:ext cx="5761219" cy="5568314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3CEF7AC5-2E9E-4DE4-8D88-38710F9A3590}"/>
              </a:ext>
            </a:extLst>
          </p:cNvPr>
          <p:cNvSpPr/>
          <p:nvPr/>
        </p:nvSpPr>
        <p:spPr>
          <a:xfrm>
            <a:off x="5717309" y="3639127"/>
            <a:ext cx="212436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DA427B-19F1-47AB-A6DA-2D8509D904AF}"/>
              </a:ext>
            </a:extLst>
          </p:cNvPr>
          <p:cNvSpPr txBox="1"/>
          <p:nvPr/>
        </p:nvSpPr>
        <p:spPr>
          <a:xfrm>
            <a:off x="10224179" y="1289685"/>
            <a:ext cx="95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출력 값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CC908F-2F81-46D2-A6E5-29B7BCBCA67B}"/>
              </a:ext>
            </a:extLst>
          </p:cNvPr>
          <p:cNvSpPr txBox="1"/>
          <p:nvPr/>
        </p:nvSpPr>
        <p:spPr>
          <a:xfrm>
            <a:off x="3174287" y="5722203"/>
            <a:ext cx="2543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소스 보기를 통해 본 소스 페이지 지시자가 없어진 것을 볼 수 있다 응답 자체가 </a:t>
            </a:r>
            <a:r>
              <a:rPr lang="en-US" altLang="ko-KR" sz="1200" dirty="0">
                <a:solidFill>
                  <a:srgbClr val="FF0000"/>
                </a:solidFill>
              </a:rPr>
              <a:t>html</a:t>
            </a:r>
            <a:r>
              <a:rPr lang="ko-KR" altLang="en-US" sz="1200" dirty="0">
                <a:solidFill>
                  <a:srgbClr val="FF0000"/>
                </a:solidFill>
              </a:rPr>
              <a:t>로 갔기 때문에 </a:t>
            </a:r>
            <a:r>
              <a:rPr lang="ko-KR" altLang="en-US" sz="1200" dirty="0" err="1">
                <a:solidFill>
                  <a:srgbClr val="FF0000"/>
                </a:solidFill>
              </a:rPr>
              <a:t>안보인느</a:t>
            </a:r>
            <a:r>
              <a:rPr lang="ko-KR" altLang="en-US" sz="1200" dirty="0">
                <a:solidFill>
                  <a:srgbClr val="FF0000"/>
                </a:solidFill>
              </a:rPr>
              <a:t> 것이다 </a:t>
            </a:r>
          </a:p>
        </p:txBody>
      </p:sp>
    </p:spTree>
    <p:extLst>
      <p:ext uri="{BB962C8B-B14F-4D97-AF65-F5344CB8AC3E}">
        <p14:creationId xmlns:p14="http://schemas.microsoft.com/office/powerpoint/2010/main" val="222681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4EA99B8-8D5C-4750-BB73-20DC303E9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533" y="4295418"/>
            <a:ext cx="3708318" cy="22577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EB874B-F9BB-433F-91E3-06204720ADF0}"/>
              </a:ext>
            </a:extLst>
          </p:cNvPr>
          <p:cNvSpPr txBox="1"/>
          <p:nvPr/>
        </p:nvSpPr>
        <p:spPr>
          <a:xfrm>
            <a:off x="428831" y="361308"/>
            <a:ext cx="110163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+mn-ea"/>
              </a:rPr>
              <a:t>JSP </a:t>
            </a:r>
            <a:r>
              <a:rPr lang="ko-KR" altLang="en-US" sz="4000" b="1" dirty="0">
                <a:latin typeface="+mn-ea"/>
              </a:rPr>
              <a:t>결과 물 </a:t>
            </a:r>
            <a:endParaRPr lang="en-US" altLang="ko-KR" sz="4000" b="1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JSP</a:t>
            </a:r>
            <a:r>
              <a:rPr lang="ko-KR" altLang="en-US" dirty="0">
                <a:latin typeface="+mn-ea"/>
              </a:rPr>
              <a:t>가 요청되어 응답하기까지의 과정</a:t>
            </a:r>
            <a:endParaRPr lang="en-US" altLang="ko-KR" b="1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DA427B-19F1-47AB-A6DA-2D8509D904AF}"/>
              </a:ext>
            </a:extLst>
          </p:cNvPr>
          <p:cNvSpPr txBox="1"/>
          <p:nvPr/>
        </p:nvSpPr>
        <p:spPr>
          <a:xfrm>
            <a:off x="8105804" y="4796925"/>
            <a:ext cx="2594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이렇게 만들어지는 것을 확인할 수 있다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72F163-CC6B-4BF8-A98C-6C02031A0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4" y="2587814"/>
            <a:ext cx="5655789" cy="23243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7B51244-5EEF-4754-88F9-1C666CEE0A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158" y="1594362"/>
            <a:ext cx="5180297" cy="2155602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58D0B3D-A598-4428-93CC-211E7FF00D5C}"/>
              </a:ext>
            </a:extLst>
          </p:cNvPr>
          <p:cNvCxnSpPr>
            <a:stCxn id="3" idx="3"/>
          </p:cNvCxnSpPr>
          <p:nvPr/>
        </p:nvCxnSpPr>
        <p:spPr>
          <a:xfrm flipV="1">
            <a:off x="5748153" y="3029527"/>
            <a:ext cx="615702" cy="72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A872095-D4F9-4100-B772-0F0A329C7694}"/>
              </a:ext>
            </a:extLst>
          </p:cNvPr>
          <p:cNvCxnSpPr/>
          <p:nvPr/>
        </p:nvCxnSpPr>
        <p:spPr>
          <a:xfrm>
            <a:off x="7878618" y="3038764"/>
            <a:ext cx="147782" cy="228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FC08BED-AF98-4180-87AF-31D7DC5A4EB4}"/>
              </a:ext>
            </a:extLst>
          </p:cNvPr>
          <p:cNvSpPr txBox="1"/>
          <p:nvPr/>
        </p:nvSpPr>
        <p:spPr>
          <a:xfrm>
            <a:off x="8026400" y="1594789"/>
            <a:ext cx="2594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처음 요청이 들어 오게 되면 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처음 이렇게 만들어 지고 재 요청이 들어 오게 되면 재사용을 하기 때문에 다른</a:t>
            </a:r>
            <a:r>
              <a:rPr lang="en-US" altLang="ko-KR" sz="1200" dirty="0" err="1">
                <a:solidFill>
                  <a:srgbClr val="FF0000"/>
                </a:solidFill>
              </a:rPr>
              <a:t>cgi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언어들에 비해 빠르다 라는 장점이 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616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EB874B-F9BB-433F-91E3-06204720ADF0}"/>
              </a:ext>
            </a:extLst>
          </p:cNvPr>
          <p:cNvSpPr txBox="1"/>
          <p:nvPr/>
        </p:nvSpPr>
        <p:spPr>
          <a:xfrm>
            <a:off x="428831" y="361308"/>
            <a:ext cx="1101634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+mn-ea"/>
              </a:rPr>
              <a:t>JSP </a:t>
            </a:r>
            <a:r>
              <a:rPr lang="ko-KR" altLang="en-US" sz="4000" b="1" dirty="0">
                <a:latin typeface="+mn-ea"/>
              </a:rPr>
              <a:t>내부 객체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개발자가 객체를 생성하지 않고 바로 사용할 수 있는 객체가 내부객체 입니다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dirty="0">
                <a:latin typeface="+mn-ea"/>
              </a:rPr>
              <a:t>JSP</a:t>
            </a:r>
            <a:r>
              <a:rPr lang="ko-KR" altLang="en-US" sz="1400" dirty="0">
                <a:latin typeface="+mn-ea"/>
              </a:rPr>
              <a:t>에서 제공되는 내부객체는 </a:t>
            </a:r>
            <a:r>
              <a:rPr lang="en-US" altLang="ko-KR" sz="1400" dirty="0">
                <a:latin typeface="+mn-ea"/>
              </a:rPr>
              <a:t>JSP</a:t>
            </a:r>
            <a:r>
              <a:rPr lang="ko-KR" altLang="en-US" sz="1400" dirty="0">
                <a:latin typeface="+mn-ea"/>
              </a:rPr>
              <a:t>컨테이너에 의해 </a:t>
            </a:r>
            <a:r>
              <a:rPr lang="en-US" altLang="ko-KR" sz="1400" dirty="0">
                <a:latin typeface="+mn-ea"/>
              </a:rPr>
              <a:t>Servlet</a:t>
            </a:r>
            <a:r>
              <a:rPr lang="ko-KR" altLang="en-US" sz="1400" dirty="0">
                <a:latin typeface="+mn-ea"/>
              </a:rPr>
              <a:t>으로 변화될 때 자동으로 객체가 생성 됩니다</a:t>
            </a:r>
            <a:r>
              <a:rPr lang="en-US" altLang="ko-KR" sz="1400" dirty="0">
                <a:latin typeface="+mn-ea"/>
              </a:rPr>
              <a:t>.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1FBE0-B0EB-42FB-AC66-794302AD5A30}"/>
              </a:ext>
            </a:extLst>
          </p:cNvPr>
          <p:cNvSpPr txBox="1"/>
          <p:nvPr/>
        </p:nvSpPr>
        <p:spPr>
          <a:xfrm>
            <a:off x="757604" y="3913145"/>
            <a:ext cx="106767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입출력 객체 </a:t>
            </a:r>
            <a:r>
              <a:rPr lang="en-US" altLang="ko-KR" sz="1600" dirty="0">
                <a:latin typeface="+mn-ea"/>
              </a:rPr>
              <a:t>: request, response, out</a:t>
            </a:r>
          </a:p>
          <a:p>
            <a:r>
              <a:rPr lang="ko-KR" altLang="en-US" sz="1600" dirty="0" err="1">
                <a:latin typeface="+mn-ea"/>
              </a:rPr>
              <a:t>서블릿</a:t>
            </a:r>
            <a:r>
              <a:rPr lang="ko-KR" altLang="en-US" sz="1600" dirty="0">
                <a:latin typeface="+mn-ea"/>
              </a:rPr>
              <a:t> 객체 </a:t>
            </a:r>
            <a:r>
              <a:rPr lang="en-US" altLang="ko-KR" sz="1600" dirty="0">
                <a:latin typeface="+mn-ea"/>
              </a:rPr>
              <a:t>: page, </a:t>
            </a:r>
            <a:r>
              <a:rPr lang="en-US" altLang="ko-KR" sz="1600" dirty="0" err="1">
                <a:latin typeface="+mn-ea"/>
              </a:rPr>
              <a:t>config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세션 객체 </a:t>
            </a:r>
            <a:r>
              <a:rPr lang="en-US" altLang="ko-KR" sz="1600" dirty="0">
                <a:latin typeface="+mn-ea"/>
              </a:rPr>
              <a:t>: session</a:t>
            </a:r>
          </a:p>
          <a:p>
            <a:r>
              <a:rPr lang="ko-KR" altLang="en-US" sz="1600" dirty="0">
                <a:latin typeface="+mn-ea"/>
              </a:rPr>
              <a:t>예외 객체 </a:t>
            </a:r>
            <a:r>
              <a:rPr lang="en-US" altLang="ko-KR" sz="1600" dirty="0">
                <a:latin typeface="+mn-ea"/>
              </a:rPr>
              <a:t>: exception</a:t>
            </a:r>
          </a:p>
        </p:txBody>
      </p: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E8FE9118-3DF8-45FD-86E8-D5F18EE3309F}"/>
              </a:ext>
            </a:extLst>
          </p:cNvPr>
          <p:cNvSpPr/>
          <p:nvPr/>
        </p:nvSpPr>
        <p:spPr>
          <a:xfrm>
            <a:off x="2658093" y="1741102"/>
            <a:ext cx="6375071" cy="1764145"/>
          </a:xfrm>
          <a:prstGeom prst="wedgeRoundRectCallout">
            <a:avLst>
              <a:gd name="adj1" fmla="val -47875"/>
              <a:gd name="adj2" fmla="val 687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이러한 내부객체가  </a:t>
            </a:r>
            <a:r>
              <a:rPr lang="en-US" altLang="ko-KR" dirty="0" err="1"/>
              <a:t>jsp</a:t>
            </a:r>
            <a:r>
              <a:rPr lang="ko-KR" altLang="en-US" dirty="0"/>
              <a:t>컨테이너에 의해 </a:t>
            </a:r>
            <a:r>
              <a:rPr lang="en-US" altLang="ko-KR" dirty="0"/>
              <a:t>Servlet</a:t>
            </a:r>
            <a:r>
              <a:rPr lang="ko-KR" altLang="en-US" dirty="0"/>
              <a:t>으로 변화 될 때 자동으로 객체로 생성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4423816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물방울</Template>
  <TotalTime>50</TotalTime>
  <Words>370</Words>
  <Application>Microsoft Office PowerPoint</Application>
  <PresentationFormat>와이드스크린</PresentationFormat>
  <Paragraphs>53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Tw Cen MT</vt:lpstr>
      <vt:lpstr>물방울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kkh</dc:creator>
  <cp:lastModifiedBy>kkh</cp:lastModifiedBy>
  <cp:revision>5</cp:revision>
  <dcterms:created xsi:type="dcterms:W3CDTF">2020-07-25T05:05:47Z</dcterms:created>
  <dcterms:modified xsi:type="dcterms:W3CDTF">2020-07-25T05:56:17Z</dcterms:modified>
</cp:coreProperties>
</file>