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B3E-0EE5-4F9D-8CF0-BF54734477A7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8F4-67DB-43B1-95A4-773DF7D1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2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B3E-0EE5-4F9D-8CF0-BF54734477A7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8F4-67DB-43B1-95A4-773DF7D1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48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B3E-0EE5-4F9D-8CF0-BF54734477A7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8F4-67DB-43B1-95A4-773DF7D1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27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B3E-0EE5-4F9D-8CF0-BF54734477A7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8F4-67DB-43B1-95A4-773DF7D1002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720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B3E-0EE5-4F9D-8CF0-BF54734477A7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8F4-67DB-43B1-95A4-773DF7D1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141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B3E-0EE5-4F9D-8CF0-BF54734477A7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8F4-67DB-43B1-95A4-773DF7D1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06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B3E-0EE5-4F9D-8CF0-BF54734477A7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8F4-67DB-43B1-95A4-773DF7D1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533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B3E-0EE5-4F9D-8CF0-BF54734477A7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8F4-67DB-43B1-95A4-773DF7D1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713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B3E-0EE5-4F9D-8CF0-BF54734477A7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8F4-67DB-43B1-95A4-773DF7D1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45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B3E-0EE5-4F9D-8CF0-BF54734477A7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8F4-67DB-43B1-95A4-773DF7D1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77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B3E-0EE5-4F9D-8CF0-BF54734477A7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8F4-67DB-43B1-95A4-773DF7D1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3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B3E-0EE5-4F9D-8CF0-BF54734477A7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8F4-67DB-43B1-95A4-773DF7D1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B3E-0EE5-4F9D-8CF0-BF54734477A7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8F4-67DB-43B1-95A4-773DF7D1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2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B3E-0EE5-4F9D-8CF0-BF54734477A7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8F4-67DB-43B1-95A4-773DF7D1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7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B3E-0EE5-4F9D-8CF0-BF54734477A7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8F4-67DB-43B1-95A4-773DF7D1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43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B3E-0EE5-4F9D-8CF0-BF54734477A7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8F4-67DB-43B1-95A4-773DF7D1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71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B3E-0EE5-4F9D-8CF0-BF54734477A7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8F4-67DB-43B1-95A4-773DF7D1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98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CE5CB3E-0EE5-4F9D-8CF0-BF54734477A7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DFE48F4-67DB-43B1-95A4-773DF7D1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03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9B22EE-8D3A-49CD-A98E-84829D1A85EC}"/>
              </a:ext>
            </a:extLst>
          </p:cNvPr>
          <p:cNvSpPr txBox="1"/>
          <p:nvPr/>
        </p:nvSpPr>
        <p:spPr>
          <a:xfrm>
            <a:off x="212436" y="230909"/>
            <a:ext cx="1173941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Servlet </a:t>
            </a:r>
            <a:r>
              <a:rPr lang="ko-KR" altLang="en-US" sz="4000" dirty="0"/>
              <a:t>알아보기 </a:t>
            </a:r>
            <a:r>
              <a:rPr lang="en-US" altLang="ko-KR" sz="4000" dirty="0"/>
              <a:t>4</a:t>
            </a:r>
          </a:p>
          <a:p>
            <a:endParaRPr lang="en-US" altLang="ko-KR" sz="4000" dirty="0"/>
          </a:p>
          <a:p>
            <a:r>
              <a:rPr lang="ko-KR" altLang="en-US" sz="2800" dirty="0" err="1"/>
              <a:t>서플릿</a:t>
            </a:r>
            <a:r>
              <a:rPr lang="ko-KR" altLang="en-US" sz="2800" dirty="0"/>
              <a:t> 초기화 파라미터 첫 번째 방법 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 err="1"/>
              <a:t>서플릿</a:t>
            </a:r>
            <a:r>
              <a:rPr lang="ko-KR" altLang="en-US" sz="2800" dirty="0"/>
              <a:t> 초기화 파라미터 두 번째 방법  </a:t>
            </a:r>
          </a:p>
          <a:p>
            <a:endParaRPr lang="en-US" altLang="ko-KR" sz="2800" dirty="0"/>
          </a:p>
          <a:p>
            <a:r>
              <a:rPr lang="ko-KR" altLang="en-US" sz="2800" dirty="0"/>
              <a:t>데이터 공유 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웹 어플리케이션 감시</a:t>
            </a:r>
          </a:p>
        </p:txBody>
      </p:sp>
    </p:spTree>
    <p:extLst>
      <p:ext uri="{BB962C8B-B14F-4D97-AF65-F5344CB8AC3E}">
        <p14:creationId xmlns:p14="http://schemas.microsoft.com/office/powerpoint/2010/main" val="733579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9B22EE-8D3A-49CD-A98E-84829D1A85EC}"/>
              </a:ext>
            </a:extLst>
          </p:cNvPr>
          <p:cNvSpPr txBox="1"/>
          <p:nvPr/>
        </p:nvSpPr>
        <p:spPr>
          <a:xfrm>
            <a:off x="355599" y="295563"/>
            <a:ext cx="11739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웹 어플리케이션 출력  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ko-KR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B69C48-6747-42FC-9ED3-44EA6F87F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38" y="1639467"/>
            <a:ext cx="3585633" cy="815411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CEED51A-24C8-43D7-9C4F-5F0CDBE5F6DE}"/>
              </a:ext>
            </a:extLst>
          </p:cNvPr>
          <p:cNvSpPr/>
          <p:nvPr/>
        </p:nvSpPr>
        <p:spPr>
          <a:xfrm>
            <a:off x="2272145" y="2835564"/>
            <a:ext cx="683491" cy="785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52DF816-757B-4B70-B27E-0A9B1313DB07}"/>
              </a:ext>
            </a:extLst>
          </p:cNvPr>
          <p:cNvSpPr/>
          <p:nvPr/>
        </p:nvSpPr>
        <p:spPr>
          <a:xfrm>
            <a:off x="5061527" y="3925455"/>
            <a:ext cx="1034473" cy="707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E97851C0-8F62-4837-8C0E-BF4FB8DAD9B8}"/>
              </a:ext>
            </a:extLst>
          </p:cNvPr>
          <p:cNvSpPr/>
          <p:nvPr/>
        </p:nvSpPr>
        <p:spPr>
          <a:xfrm>
            <a:off x="3482109" y="2537337"/>
            <a:ext cx="3158836" cy="707886"/>
          </a:xfrm>
          <a:prstGeom prst="wedgeRoundRectCallout">
            <a:avLst>
              <a:gd name="adj1" fmla="val -64923"/>
              <a:gd name="adj2" fmla="val -5553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출력 순서를 보게 되면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contextInitialized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웹 어플리케이션이 실행 된다는 출력 값이 먼저 나오게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말풍선: 모서리가 둥근 사각형 20">
            <a:extLst>
              <a:ext uri="{FF2B5EF4-FFF2-40B4-BE49-F238E27FC236}">
                <a16:creationId xmlns:a16="http://schemas.microsoft.com/office/drawing/2014/main" id="{C658C1A2-FF14-4010-BE27-FAA6A2DE6034}"/>
              </a:ext>
            </a:extLst>
          </p:cNvPr>
          <p:cNvSpPr/>
          <p:nvPr/>
        </p:nvSpPr>
        <p:spPr>
          <a:xfrm>
            <a:off x="3433338" y="5371948"/>
            <a:ext cx="3158836" cy="707886"/>
          </a:xfrm>
          <a:prstGeom prst="wedgeRoundRectCallout">
            <a:avLst>
              <a:gd name="adj1" fmla="val -64923"/>
              <a:gd name="adj2" fmla="val -5553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contextInitialized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출력 값이 나온 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doGet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메소드에 있는 출력 값이 나오게 된다 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858BFCA-3C60-4588-B2EF-5AC5C8681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38" y="3952485"/>
            <a:ext cx="3585632" cy="10925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C20990C-4504-4D03-A2DF-6388ACF6E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257" y="1460122"/>
            <a:ext cx="4858325" cy="3584913"/>
          </a:xfrm>
          <a:prstGeom prst="rect">
            <a:avLst/>
          </a:prstGeom>
        </p:spPr>
      </p:pic>
      <p:sp>
        <p:nvSpPr>
          <p:cNvPr id="32" name="말풍선: 모서리가 둥근 사각형 31">
            <a:extLst>
              <a:ext uri="{FF2B5EF4-FFF2-40B4-BE49-F238E27FC236}">
                <a16:creationId xmlns:a16="http://schemas.microsoft.com/office/drawing/2014/main" id="{C91B553B-F770-46D6-866D-B2ED9AE06092}"/>
              </a:ext>
            </a:extLst>
          </p:cNvPr>
          <p:cNvSpPr/>
          <p:nvPr/>
        </p:nvSpPr>
        <p:spPr>
          <a:xfrm>
            <a:off x="8054109" y="5220052"/>
            <a:ext cx="3916217" cy="1268998"/>
          </a:xfrm>
          <a:prstGeom prst="wedgeRoundRectCallout">
            <a:avLst>
              <a:gd name="adj1" fmla="val -56197"/>
              <a:gd name="adj2" fmla="val -6136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doGet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출력값이</a:t>
            </a:r>
            <a:r>
              <a:rPr lang="ko-KR" altLang="en-US" sz="1200" dirty="0">
                <a:solidFill>
                  <a:schemeClr val="tx1"/>
                </a:solidFill>
              </a:rPr>
              <a:t> 나온 후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웹 어플리케이션을 종료 시키게 된다면 </a:t>
            </a:r>
            <a:r>
              <a:rPr lang="en-US" altLang="ko-KR" dirty="0" err="1">
                <a:solidFill>
                  <a:schemeClr val="tx1"/>
                </a:solidFill>
              </a:rPr>
              <a:t>contextDestroyed</a:t>
            </a:r>
            <a:r>
              <a:rPr lang="ko-KR" altLang="en-US" sz="1200" dirty="0">
                <a:solidFill>
                  <a:schemeClr val="tx1"/>
                </a:solidFill>
              </a:rPr>
              <a:t> 에 메소드에 잇는 출력 값이 나오면서 해당 웹 어플리케이션이 종료가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470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9B22EE-8D3A-49CD-A98E-84829D1A85EC}"/>
              </a:ext>
            </a:extLst>
          </p:cNvPr>
          <p:cNvSpPr txBox="1"/>
          <p:nvPr/>
        </p:nvSpPr>
        <p:spPr>
          <a:xfrm>
            <a:off x="212436" y="230909"/>
            <a:ext cx="1173941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서블릿</a:t>
            </a:r>
            <a:r>
              <a:rPr lang="ko-KR" altLang="en-US" sz="4000" dirty="0"/>
              <a:t> 초기화 파라미터</a:t>
            </a:r>
            <a:r>
              <a:rPr lang="en-US" altLang="ko-KR" sz="1200" dirty="0"/>
              <a:t> (web.xml)</a:t>
            </a:r>
          </a:p>
          <a:p>
            <a:r>
              <a:rPr lang="ko-KR" altLang="en-US" sz="1200" dirty="0"/>
              <a:t>특정 </a:t>
            </a:r>
            <a:r>
              <a:rPr lang="ko-KR" altLang="en-US" sz="1200" dirty="0" err="1"/>
              <a:t>서브릿이</a:t>
            </a:r>
            <a:r>
              <a:rPr lang="ko-KR" altLang="en-US" sz="1200" dirty="0"/>
              <a:t> 초기에 </a:t>
            </a:r>
            <a:r>
              <a:rPr lang="ko-KR" altLang="en-US" sz="1200" dirty="0" err="1"/>
              <a:t>어떤한</a:t>
            </a:r>
            <a:r>
              <a:rPr lang="ko-KR" altLang="en-US" sz="1200" dirty="0"/>
              <a:t> 데이터가 필요 할 때 이런 경우에 데이터들을 초기화 파라미터라고 한다</a:t>
            </a:r>
            <a:endParaRPr lang="en-US" altLang="ko-KR" sz="1200" dirty="0"/>
          </a:p>
          <a:p>
            <a:r>
              <a:rPr lang="ko-KR" altLang="en-US" sz="1200" dirty="0"/>
              <a:t>초기화 파라미터에는 </a:t>
            </a:r>
            <a:r>
              <a:rPr lang="en-US" altLang="ko-KR" sz="1200" dirty="0"/>
              <a:t>web.xml</a:t>
            </a:r>
            <a:r>
              <a:rPr lang="ko-KR" altLang="en-US" sz="1200" dirty="0"/>
              <a:t>에 기술하고 </a:t>
            </a:r>
            <a:r>
              <a:rPr lang="en-US" altLang="ko-KR" sz="1200" dirty="0" err="1"/>
              <a:t>Servlev</a:t>
            </a:r>
            <a:r>
              <a:rPr lang="ko-KR" altLang="en-US" sz="1200" dirty="0"/>
              <a:t>파일에 </a:t>
            </a:r>
            <a:r>
              <a:rPr lang="en-US" altLang="ko-KR" sz="1200" dirty="0" err="1"/>
              <a:t>ServletConfig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클래스를 이용해서 접근해 사용한다 </a:t>
            </a:r>
            <a:endParaRPr lang="en-US" altLang="ko-KR" sz="1200" dirty="0"/>
          </a:p>
          <a:p>
            <a:r>
              <a:rPr lang="ko-KR" altLang="en-US" sz="1200" dirty="0"/>
              <a:t>또한 </a:t>
            </a:r>
            <a:r>
              <a:rPr lang="en-US" altLang="ko-KR" sz="1200" dirty="0"/>
              <a:t>Servlet</a:t>
            </a:r>
            <a:r>
              <a:rPr lang="ko-KR" altLang="en-US" sz="1200" dirty="0"/>
              <a:t>파일에 직접 기술하는 방법도 있다  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64F0CA-E1EF-4679-AD4C-BF10505DE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37" y="1690309"/>
            <a:ext cx="4496190" cy="34635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D2BE6A7-7642-40F9-81A4-C395594BA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684" y="1492793"/>
            <a:ext cx="5635171" cy="47668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9838440-A34E-4364-9C2D-7D2BB21D7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12" y="5919387"/>
            <a:ext cx="2156647" cy="11431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D9B90AA-8429-46F7-8F08-77AB70BD64D5}"/>
              </a:ext>
            </a:extLst>
          </p:cNvPr>
          <p:cNvSpPr/>
          <p:nvPr/>
        </p:nvSpPr>
        <p:spPr>
          <a:xfrm>
            <a:off x="5310909" y="2770909"/>
            <a:ext cx="785091" cy="748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A15B96E7-AC41-470A-96A3-BD6446180EA0}"/>
              </a:ext>
            </a:extLst>
          </p:cNvPr>
          <p:cNvSpPr/>
          <p:nvPr/>
        </p:nvSpPr>
        <p:spPr>
          <a:xfrm>
            <a:off x="8654472" y="2609534"/>
            <a:ext cx="1754910" cy="678611"/>
          </a:xfrm>
          <a:prstGeom prst="wedgeRoundRectCallout">
            <a:avLst>
              <a:gd name="adj1" fmla="val -42368"/>
              <a:gd name="adj2" fmla="val 7645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EUC-KR </a:t>
            </a:r>
            <a:r>
              <a:rPr lang="ko-KR" altLang="en-US" sz="1200" dirty="0">
                <a:solidFill>
                  <a:schemeClr val="tx1"/>
                </a:solidFill>
              </a:rPr>
              <a:t>써주지 않는다면 한글처리가 안된다 </a:t>
            </a:r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75FDFA80-A262-4B7B-9933-AE8D1EA4A7B8}"/>
              </a:ext>
            </a:extLst>
          </p:cNvPr>
          <p:cNvSpPr/>
          <p:nvPr/>
        </p:nvSpPr>
        <p:spPr>
          <a:xfrm>
            <a:off x="2965041" y="5012100"/>
            <a:ext cx="1754910" cy="678611"/>
          </a:xfrm>
          <a:prstGeom prst="wedgeRoundRectCallout">
            <a:avLst>
              <a:gd name="adj1" fmla="val -42368"/>
              <a:gd name="adj2" fmla="val 7645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서버프로젝트에 </a:t>
            </a:r>
            <a:r>
              <a:rPr lang="ko-KR" altLang="en-US" sz="800" dirty="0" err="1">
                <a:solidFill>
                  <a:schemeClr val="tx1"/>
                </a:solidFill>
              </a:rPr>
              <a:t>서브리</a:t>
            </a:r>
            <a:r>
              <a:rPr lang="en-US" altLang="ko-KR" sz="800" dirty="0">
                <a:solidFill>
                  <a:schemeClr val="tx1"/>
                </a:solidFill>
              </a:rPr>
              <a:t>.xml</a:t>
            </a:r>
            <a:r>
              <a:rPr lang="ko-KR" altLang="en-US" sz="800" dirty="0">
                <a:solidFill>
                  <a:schemeClr val="tx1"/>
                </a:solidFill>
              </a:rPr>
              <a:t>를 들어가서 한글 처리를 해준다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doGet</a:t>
            </a:r>
            <a:r>
              <a:rPr lang="ko-KR" altLang="en-US" sz="800" dirty="0" err="1">
                <a:solidFill>
                  <a:schemeClr val="tx1"/>
                </a:solidFill>
              </a:rPr>
              <a:t>방식에서에</a:t>
            </a:r>
            <a:r>
              <a:rPr lang="ko-KR" altLang="en-US" sz="800" dirty="0">
                <a:solidFill>
                  <a:schemeClr val="tx1"/>
                </a:solidFill>
              </a:rPr>
              <a:t> 한글처리 방식이다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6D5AC668-0DFA-4E45-8B30-3BB29298F018}"/>
              </a:ext>
            </a:extLst>
          </p:cNvPr>
          <p:cNvSpPr/>
          <p:nvPr/>
        </p:nvSpPr>
        <p:spPr>
          <a:xfrm>
            <a:off x="3527964" y="2466371"/>
            <a:ext cx="1754910" cy="678611"/>
          </a:xfrm>
          <a:prstGeom prst="wedgeRoundRectCallout">
            <a:avLst>
              <a:gd name="adj1" fmla="val -57105"/>
              <a:gd name="adj2" fmla="val -8687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출력 하고자 하는 </a:t>
            </a:r>
            <a:r>
              <a:rPr lang="ko-KR" altLang="en-US" sz="800" dirty="0" err="1">
                <a:solidFill>
                  <a:schemeClr val="tx1"/>
                </a:solidFill>
              </a:rPr>
              <a:t>서브릿에</a:t>
            </a:r>
            <a:r>
              <a:rPr lang="ko-KR" altLang="en-US" sz="800" dirty="0">
                <a:solidFill>
                  <a:schemeClr val="tx1"/>
                </a:solidFill>
              </a:rPr>
              <a:t> 패키지명과 네임을 정확하게 적어준다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7FE2CF44-BB2A-4661-AF01-1689BDE1EC4E}"/>
              </a:ext>
            </a:extLst>
          </p:cNvPr>
          <p:cNvSpPr/>
          <p:nvPr/>
        </p:nvSpPr>
        <p:spPr>
          <a:xfrm>
            <a:off x="3039094" y="3112916"/>
            <a:ext cx="1754910" cy="678611"/>
          </a:xfrm>
          <a:prstGeom prst="wedgeRoundRectCallout">
            <a:avLst>
              <a:gd name="adj1" fmla="val -57105"/>
              <a:gd name="adj2" fmla="val -8687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인닛</a:t>
            </a:r>
            <a:r>
              <a:rPr lang="ko-KR" altLang="en-US" sz="800" dirty="0">
                <a:solidFill>
                  <a:schemeClr val="tx1"/>
                </a:solidFill>
              </a:rPr>
              <a:t> 파람을 주어서 네임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value</a:t>
            </a:r>
            <a:r>
              <a:rPr lang="ko-KR" altLang="en-US" sz="800" dirty="0">
                <a:solidFill>
                  <a:schemeClr val="tx1"/>
                </a:solidFill>
              </a:rPr>
              <a:t>값을 주어 해당하는 </a:t>
            </a:r>
            <a:r>
              <a:rPr lang="ko-KR" altLang="en-US" sz="800" dirty="0" err="1">
                <a:solidFill>
                  <a:schemeClr val="tx1"/>
                </a:solidFill>
              </a:rPr>
              <a:t>서브릿에</a:t>
            </a:r>
            <a:r>
              <a:rPr lang="ko-KR" altLang="en-US" sz="800" dirty="0">
                <a:solidFill>
                  <a:schemeClr val="tx1"/>
                </a:solidFill>
              </a:rPr>
              <a:t> 넘겨준다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3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5C2108-85ED-4C7C-AD9D-933397C79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794"/>
            <a:ext cx="12192000" cy="59192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9B22EE-8D3A-49CD-A98E-84829D1A85EC}"/>
              </a:ext>
            </a:extLst>
          </p:cNvPr>
          <p:cNvSpPr txBox="1"/>
          <p:nvPr/>
        </p:nvSpPr>
        <p:spPr>
          <a:xfrm>
            <a:off x="212436" y="230909"/>
            <a:ext cx="11739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서블릿</a:t>
            </a:r>
            <a:r>
              <a:rPr lang="ko-KR" altLang="en-US" sz="4000" dirty="0"/>
              <a:t> 초기화 파라미터 출력</a:t>
            </a:r>
            <a:r>
              <a:rPr lang="en-US" altLang="ko-KR" sz="1200" dirty="0"/>
              <a:t> 1</a:t>
            </a:r>
            <a:r>
              <a:rPr lang="ko-KR" altLang="en-US" sz="1200" dirty="0"/>
              <a:t>방법</a:t>
            </a:r>
            <a:r>
              <a:rPr lang="en-US" altLang="ko-KR" sz="1200" dirty="0"/>
              <a:t>(web.xml)</a:t>
            </a:r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75FDFA80-A262-4B7B-9933-AE8D1EA4A7B8}"/>
              </a:ext>
            </a:extLst>
          </p:cNvPr>
          <p:cNvSpPr/>
          <p:nvPr/>
        </p:nvSpPr>
        <p:spPr>
          <a:xfrm>
            <a:off x="4719951" y="2998573"/>
            <a:ext cx="1754910" cy="678611"/>
          </a:xfrm>
          <a:prstGeom prst="wedgeRoundRectCallout">
            <a:avLst>
              <a:gd name="adj1" fmla="val -71315"/>
              <a:gd name="adj2" fmla="val -1494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이렇게 </a:t>
            </a:r>
            <a:r>
              <a:rPr lang="en-US" altLang="ko-KR" sz="800" dirty="0">
                <a:solidFill>
                  <a:schemeClr val="tx1"/>
                </a:solidFill>
              </a:rPr>
              <a:t>web.xml</a:t>
            </a:r>
            <a:r>
              <a:rPr lang="ko-KR" altLang="en-US" sz="800" dirty="0">
                <a:solidFill>
                  <a:schemeClr val="tx1"/>
                </a:solidFill>
              </a:rPr>
              <a:t>를 이용한 </a:t>
            </a:r>
            <a:r>
              <a:rPr lang="ko-KR" altLang="en-US" sz="800" dirty="0" err="1">
                <a:solidFill>
                  <a:schemeClr val="tx1"/>
                </a:solidFill>
              </a:rPr>
              <a:t>서블릿</a:t>
            </a:r>
            <a:r>
              <a:rPr lang="ko-KR" altLang="en-US" sz="800" dirty="0">
                <a:solidFill>
                  <a:schemeClr val="tx1"/>
                </a:solidFill>
              </a:rPr>
              <a:t> 초기화 파라미터 출력을 해보았다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70F702F6-EAE1-4A0C-975A-8FF10924696A}"/>
              </a:ext>
            </a:extLst>
          </p:cNvPr>
          <p:cNvSpPr/>
          <p:nvPr/>
        </p:nvSpPr>
        <p:spPr>
          <a:xfrm>
            <a:off x="6220859" y="1939637"/>
            <a:ext cx="2147285" cy="1211336"/>
          </a:xfrm>
          <a:prstGeom prst="wedgeRoundRectCallout">
            <a:avLst>
              <a:gd name="adj1" fmla="val -76907"/>
              <a:gd name="adj2" fmla="val -6331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 부분이 실수를 많이 하는 부분이다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 부분이 정확하게 설정이 안되어 있으면 오류가 나게 된다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Web.Xml</a:t>
            </a:r>
            <a:r>
              <a:rPr lang="ko-KR" altLang="en-US" sz="800" dirty="0">
                <a:solidFill>
                  <a:schemeClr val="tx1"/>
                </a:solidFill>
              </a:rPr>
              <a:t>에 해당하는 패키지명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</a:rPr>
              <a:t>자바명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>
                <a:solidFill>
                  <a:schemeClr val="tx1"/>
                </a:solidFill>
              </a:rPr>
              <a:t> 프로젝트명을 확인해서 정확하게 입력을 </a:t>
            </a:r>
            <a:r>
              <a:rPr lang="ko-KR" altLang="en-US" sz="800" dirty="0" err="1">
                <a:solidFill>
                  <a:schemeClr val="tx1"/>
                </a:solidFill>
              </a:rPr>
              <a:t>해주어야한다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75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9B22EE-8D3A-49CD-A98E-84829D1A85EC}"/>
              </a:ext>
            </a:extLst>
          </p:cNvPr>
          <p:cNvSpPr txBox="1"/>
          <p:nvPr/>
        </p:nvSpPr>
        <p:spPr>
          <a:xfrm>
            <a:off x="212436" y="230909"/>
            <a:ext cx="11739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서블릿</a:t>
            </a:r>
            <a:r>
              <a:rPr lang="ko-KR" altLang="en-US" sz="4000" dirty="0"/>
              <a:t> 초기화 파라미터 </a:t>
            </a:r>
            <a:r>
              <a:rPr lang="en-US" altLang="ko-KR" sz="1200" dirty="0"/>
              <a:t> 2</a:t>
            </a:r>
            <a:r>
              <a:rPr lang="ko-KR" altLang="en-US" sz="1200" dirty="0"/>
              <a:t>방법</a:t>
            </a:r>
            <a:r>
              <a:rPr lang="en-US" altLang="ko-KR" sz="1200" dirty="0"/>
              <a:t>(Initialization Parameter)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EC9D57-2585-4C88-8FDD-C5D85C972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794"/>
            <a:ext cx="12192000" cy="5919205"/>
          </a:xfrm>
          <a:prstGeom prst="rect">
            <a:avLst/>
          </a:prstGeom>
        </p:spPr>
      </p:pic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75FDFA80-A262-4B7B-9933-AE8D1EA4A7B8}"/>
              </a:ext>
            </a:extLst>
          </p:cNvPr>
          <p:cNvSpPr/>
          <p:nvPr/>
        </p:nvSpPr>
        <p:spPr>
          <a:xfrm>
            <a:off x="10003150" y="3219785"/>
            <a:ext cx="1754910" cy="884473"/>
          </a:xfrm>
          <a:prstGeom prst="wedgeRoundRectCallout">
            <a:avLst>
              <a:gd name="adj1" fmla="val -76578"/>
              <a:gd name="adj2" fmla="val -12755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번째 방법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initParms</a:t>
            </a:r>
            <a:r>
              <a:rPr lang="ko-KR" altLang="en-US" sz="1000" dirty="0">
                <a:solidFill>
                  <a:schemeClr val="tx1"/>
                </a:solidFill>
              </a:rPr>
              <a:t>를 정해준다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번째 방법에 </a:t>
            </a:r>
            <a:r>
              <a:rPr lang="en-US" altLang="ko-KR" sz="1000" dirty="0">
                <a:solidFill>
                  <a:schemeClr val="tx1"/>
                </a:solidFill>
              </a:rPr>
              <a:t>&lt;</a:t>
            </a:r>
            <a:r>
              <a:rPr lang="en-US" altLang="ko-KR" sz="1000" dirty="0" err="1">
                <a:solidFill>
                  <a:schemeClr val="tx1"/>
                </a:solidFill>
              </a:rPr>
              <a:t>init</a:t>
            </a:r>
            <a:r>
              <a:rPr lang="en-US" altLang="ko-KR" sz="1000" dirty="0">
                <a:solidFill>
                  <a:schemeClr val="tx1"/>
                </a:solidFill>
              </a:rPr>
              <a:t>-param&gt;</a:t>
            </a:r>
            <a:r>
              <a:rPr lang="ko-KR" altLang="en-US" sz="1000" dirty="0">
                <a:solidFill>
                  <a:schemeClr val="tx1"/>
                </a:solidFill>
              </a:rPr>
              <a:t>과</a:t>
            </a:r>
            <a:r>
              <a:rPr lang="en-US" altLang="ko-KR" sz="1000" dirty="0">
                <a:solidFill>
                  <a:schemeClr val="tx1"/>
                </a:solidFill>
              </a:rPr>
              <a:t>@WebInitParam</a:t>
            </a:r>
            <a:r>
              <a:rPr lang="ko-KR" altLang="en-US" sz="1000" dirty="0">
                <a:solidFill>
                  <a:schemeClr val="tx1"/>
                </a:solidFill>
              </a:rPr>
              <a:t>는 같다고 생각하면 된다  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D545608-52D6-42AB-93A3-29984029CB16}"/>
              </a:ext>
            </a:extLst>
          </p:cNvPr>
          <p:cNvCxnSpPr/>
          <p:nvPr/>
        </p:nvCxnSpPr>
        <p:spPr>
          <a:xfrm>
            <a:off x="3980873" y="2521527"/>
            <a:ext cx="63638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70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9B22EE-8D3A-49CD-A98E-84829D1A85EC}"/>
              </a:ext>
            </a:extLst>
          </p:cNvPr>
          <p:cNvSpPr txBox="1"/>
          <p:nvPr/>
        </p:nvSpPr>
        <p:spPr>
          <a:xfrm>
            <a:off x="212436" y="230909"/>
            <a:ext cx="11739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서블릿</a:t>
            </a:r>
            <a:r>
              <a:rPr lang="ko-KR" altLang="en-US" sz="4000" dirty="0"/>
              <a:t> 초기화 파라미터 출력 </a:t>
            </a:r>
            <a:r>
              <a:rPr lang="en-US" altLang="ko-KR" sz="1200" dirty="0"/>
              <a:t> 2</a:t>
            </a:r>
            <a:r>
              <a:rPr lang="ko-KR" altLang="en-US" sz="1200" dirty="0"/>
              <a:t>방법</a:t>
            </a:r>
            <a:r>
              <a:rPr lang="en-US" altLang="ko-KR" sz="1200" dirty="0"/>
              <a:t>(Initialization Parameter)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BF8576-3D6E-4258-9FCD-49484CA88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794"/>
            <a:ext cx="12192000" cy="5919205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9E9A3E3A-48AC-42BB-9C66-6F363BF15FAA}"/>
              </a:ext>
            </a:extLst>
          </p:cNvPr>
          <p:cNvSpPr/>
          <p:nvPr/>
        </p:nvSpPr>
        <p:spPr>
          <a:xfrm>
            <a:off x="4849091" y="2346036"/>
            <a:ext cx="3158836" cy="1413164"/>
          </a:xfrm>
          <a:prstGeom prst="wedgeRoundRectCallout">
            <a:avLst>
              <a:gd name="adj1" fmla="val -87730"/>
              <a:gd name="adj2" fmla="val -629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해당하는 출력 값이 나오는 것을 확인할 수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69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9B22EE-8D3A-49CD-A98E-84829D1A85EC}"/>
              </a:ext>
            </a:extLst>
          </p:cNvPr>
          <p:cNvSpPr txBox="1"/>
          <p:nvPr/>
        </p:nvSpPr>
        <p:spPr>
          <a:xfrm>
            <a:off x="226290" y="230909"/>
            <a:ext cx="117394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데이터 공유    </a:t>
            </a:r>
            <a:r>
              <a:rPr lang="ko-KR" altLang="en-US" sz="1200" dirty="0"/>
              <a:t>                                                                                                                                                                                                            </a:t>
            </a:r>
            <a:endParaRPr lang="en-US" altLang="ko-KR" sz="1200" dirty="0"/>
          </a:p>
          <a:p>
            <a:r>
              <a:rPr lang="ko-KR" altLang="en-US" sz="1200" dirty="0"/>
              <a:t> 여러 </a:t>
            </a:r>
            <a:r>
              <a:rPr lang="ko-KR" altLang="en-US" sz="1200" dirty="0" err="1"/>
              <a:t>서브릿에서</a:t>
            </a:r>
            <a:r>
              <a:rPr lang="ko-KR" altLang="en-US" sz="1200" dirty="0"/>
              <a:t> 특정 데이터를 공유 해야 하는 경우에는 </a:t>
            </a:r>
            <a:r>
              <a:rPr lang="en-US" altLang="ko-KR" dirty="0"/>
              <a:t> &lt;</a:t>
            </a:r>
            <a:r>
              <a:rPr lang="en-US" altLang="ko-KR" dirty="0" err="1"/>
              <a:t>init</a:t>
            </a:r>
            <a:r>
              <a:rPr lang="en-US" altLang="ko-KR" dirty="0"/>
              <a:t>-param&gt;  </a:t>
            </a:r>
            <a:r>
              <a:rPr lang="ko-KR" altLang="en-US" sz="1200" dirty="0"/>
              <a:t>사용하지 않고  </a:t>
            </a:r>
            <a:r>
              <a:rPr lang="en-US" altLang="ko-KR" sz="1200" dirty="0"/>
              <a:t>context </a:t>
            </a:r>
            <a:r>
              <a:rPr lang="en-US" altLang="ko-KR" sz="1200" dirty="0" err="1"/>
              <a:t>paramete</a:t>
            </a:r>
            <a:r>
              <a:rPr lang="ko-KR" altLang="en-US" sz="1200" dirty="0"/>
              <a:t>를 이용해서 </a:t>
            </a:r>
            <a:r>
              <a:rPr lang="en-US" altLang="ko-KR" sz="1200" dirty="0"/>
              <a:t>web.xml</a:t>
            </a:r>
            <a:r>
              <a:rPr lang="ko-KR" altLang="en-US" sz="1200" dirty="0"/>
              <a:t>에 데이터를 기술한다 </a:t>
            </a:r>
            <a:endParaRPr lang="en-US" altLang="ko-KR" sz="1200" dirty="0"/>
          </a:p>
          <a:p>
            <a:r>
              <a:rPr lang="en-US" altLang="ko-KR" sz="1200" dirty="0"/>
              <a:t>  web.xml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테이터를</a:t>
            </a:r>
            <a:r>
              <a:rPr lang="ko-KR" altLang="en-US" sz="1200" dirty="0"/>
              <a:t> 기술 하게 되면 </a:t>
            </a:r>
            <a:r>
              <a:rPr lang="ko-KR" altLang="en-US" sz="1200" dirty="0" err="1"/>
              <a:t>서브릿에서</a:t>
            </a:r>
            <a:r>
              <a:rPr lang="ko-KR" altLang="en-US" sz="1200" dirty="0"/>
              <a:t> 공유하면서 사용 할 수 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9E9A3E3A-48AC-42BB-9C66-6F363BF15FAA}"/>
              </a:ext>
            </a:extLst>
          </p:cNvPr>
          <p:cNvSpPr/>
          <p:nvPr/>
        </p:nvSpPr>
        <p:spPr>
          <a:xfrm>
            <a:off x="2804691" y="2152072"/>
            <a:ext cx="3158836" cy="1413164"/>
          </a:xfrm>
          <a:prstGeom prst="wedgeRoundRectCallout">
            <a:avLst>
              <a:gd name="adj1" fmla="val -83344"/>
              <a:gd name="adj2" fmla="val 7818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</a:rPr>
              <a:t>-param&gt;</a:t>
            </a:r>
            <a:r>
              <a:rPr lang="ko-KR" altLang="en-US" sz="1200" dirty="0">
                <a:solidFill>
                  <a:schemeClr val="tx1"/>
                </a:solidFill>
              </a:rPr>
              <a:t>사용하지 않고</a:t>
            </a:r>
            <a:r>
              <a:rPr lang="en-US" altLang="ko-KR" sz="1200" dirty="0">
                <a:solidFill>
                  <a:schemeClr val="tx1"/>
                </a:solidFill>
              </a:rPr>
              <a:t>&lt;context </a:t>
            </a:r>
            <a:r>
              <a:rPr lang="en-US" altLang="ko-KR" sz="1200" dirty="0" err="1">
                <a:solidFill>
                  <a:schemeClr val="tx1"/>
                </a:solidFill>
              </a:rPr>
              <a:t>paramete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사용한다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15BBCC-F8B5-41AC-A1FF-8D67D4658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2" y="4091709"/>
            <a:ext cx="5812585" cy="19356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F77E3AD-CFEC-46A7-B478-D46E6254E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691" y="2831368"/>
            <a:ext cx="4198984" cy="3595570"/>
          </a:xfrm>
          <a:prstGeom prst="rect">
            <a:avLst/>
          </a:prstGeom>
        </p:spPr>
      </p:pic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74BBA714-210D-4CBF-8DFF-948423268C40}"/>
              </a:ext>
            </a:extLst>
          </p:cNvPr>
          <p:cNvSpPr/>
          <p:nvPr/>
        </p:nvSpPr>
        <p:spPr>
          <a:xfrm>
            <a:off x="9143999" y="1228436"/>
            <a:ext cx="2904837" cy="1000412"/>
          </a:xfrm>
          <a:prstGeom prst="wedgeRoundRectCallout">
            <a:avLst>
              <a:gd name="adj1" fmla="val -65939"/>
              <a:gd name="adj2" fmla="val 15530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getInitParamete</a:t>
            </a:r>
            <a:r>
              <a:rPr lang="ko-KR" altLang="en-US" dirty="0">
                <a:solidFill>
                  <a:schemeClr val="tx1"/>
                </a:solidFill>
              </a:rPr>
              <a:t>만을 사용하지 않고 앞에 </a:t>
            </a:r>
            <a:r>
              <a:rPr lang="en-US" altLang="ko-KR" dirty="0" err="1">
                <a:solidFill>
                  <a:schemeClr val="tx1"/>
                </a:solidFill>
              </a:rPr>
              <a:t>ServletContext</a:t>
            </a:r>
            <a:r>
              <a:rPr lang="ko-KR" altLang="en-US" dirty="0">
                <a:solidFill>
                  <a:schemeClr val="tx1"/>
                </a:solidFill>
              </a:rPr>
              <a:t>를 사용해서 </a:t>
            </a:r>
            <a:r>
              <a:rPr lang="en-US" altLang="ko-KR" dirty="0">
                <a:solidFill>
                  <a:schemeClr val="tx1"/>
                </a:solidFill>
              </a:rPr>
              <a:t>String</a:t>
            </a:r>
            <a:r>
              <a:rPr lang="ko-KR" altLang="en-US" dirty="0">
                <a:solidFill>
                  <a:schemeClr val="tx1"/>
                </a:solidFill>
              </a:rPr>
              <a:t>에 담아 주어야한다 </a:t>
            </a:r>
            <a:r>
              <a:rPr lang="en-US" altLang="ko-KR" dirty="0"/>
              <a:t>r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434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9B22EE-8D3A-49CD-A98E-84829D1A85EC}"/>
              </a:ext>
            </a:extLst>
          </p:cNvPr>
          <p:cNvSpPr txBox="1"/>
          <p:nvPr/>
        </p:nvSpPr>
        <p:spPr>
          <a:xfrm>
            <a:off x="226290" y="230909"/>
            <a:ext cx="117394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데이터 공유</a:t>
            </a:r>
            <a:r>
              <a:rPr lang="en-US" altLang="ko-KR" sz="4000" dirty="0"/>
              <a:t> </a:t>
            </a:r>
            <a:r>
              <a:rPr lang="en-US" altLang="ko-KR" sz="4000" dirty="0" err="1"/>
              <a:t>ServletContext</a:t>
            </a:r>
            <a:r>
              <a:rPr lang="en-US" altLang="ko-KR" sz="4000" dirty="0"/>
              <a:t> </a:t>
            </a:r>
            <a:r>
              <a:rPr lang="ko-KR" altLang="en-US" sz="4000" dirty="0"/>
              <a:t>출력    </a:t>
            </a:r>
            <a:r>
              <a:rPr lang="ko-KR" altLang="en-US" sz="1200" dirty="0"/>
              <a:t>                                                                                                                                                                                                            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4EA12B-CEFC-4FA3-9060-E4CFFFC48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7526"/>
            <a:ext cx="12192000" cy="5860474"/>
          </a:xfrm>
          <a:prstGeom prst="rect">
            <a:avLst/>
          </a:prstGeom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1BF521CD-9FC3-4B28-89C4-8E3E58621FCA}"/>
              </a:ext>
            </a:extLst>
          </p:cNvPr>
          <p:cNvSpPr/>
          <p:nvPr/>
        </p:nvSpPr>
        <p:spPr>
          <a:xfrm>
            <a:off x="4849091" y="2346036"/>
            <a:ext cx="3158836" cy="1413164"/>
          </a:xfrm>
          <a:prstGeom prst="wedgeRoundRectCallout">
            <a:avLst>
              <a:gd name="adj1" fmla="val -87730"/>
              <a:gd name="adj2" fmla="val -629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해당하는 출력 값이 나오는 것을 확인할 수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4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9B22EE-8D3A-49CD-A98E-84829D1A85EC}"/>
              </a:ext>
            </a:extLst>
          </p:cNvPr>
          <p:cNvSpPr txBox="1"/>
          <p:nvPr/>
        </p:nvSpPr>
        <p:spPr>
          <a:xfrm>
            <a:off x="226290" y="230909"/>
            <a:ext cx="117394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웹 어플리케이션 감시  </a:t>
            </a:r>
            <a:r>
              <a:rPr lang="en-US" altLang="ko-KR" sz="4000" dirty="0"/>
              <a:t>1</a:t>
            </a:r>
            <a:r>
              <a:rPr lang="ko-KR" altLang="en-US" sz="4000" dirty="0"/>
              <a:t>방법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ko-KR" sz="4000" dirty="0"/>
          </a:p>
          <a:p>
            <a:r>
              <a:rPr lang="ko-KR" altLang="en-US" sz="1200" dirty="0"/>
              <a:t>생명주기를 감시하는 </a:t>
            </a:r>
            <a:r>
              <a:rPr lang="ko-KR" altLang="en-US" sz="1200" dirty="0" err="1"/>
              <a:t>리스너가</a:t>
            </a:r>
            <a:r>
              <a:rPr lang="ko-KR" altLang="en-US" sz="1200" dirty="0"/>
              <a:t> 있다 바로 </a:t>
            </a:r>
            <a:r>
              <a:rPr lang="en-US" altLang="ko-KR" sz="1200" dirty="0" err="1"/>
              <a:t>ServletContextListener</a:t>
            </a:r>
            <a:r>
              <a:rPr lang="ko-KR" altLang="en-US" sz="1200" dirty="0"/>
              <a:t>이다 </a:t>
            </a:r>
            <a:r>
              <a:rPr lang="ko-KR" altLang="en-US" sz="1200" dirty="0" err="1"/>
              <a:t>리스너의</a:t>
            </a:r>
            <a:r>
              <a:rPr lang="ko-KR" altLang="en-US" sz="1200" dirty="0"/>
              <a:t>  해당 메소드가 웹 어플리케이션의 시작과 종료 시 호출이 된다 </a:t>
            </a:r>
            <a:endParaRPr lang="en-US" altLang="ko-KR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138191B-73C6-4F49-B635-00DC53AB5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3" y="3823726"/>
            <a:ext cx="5745978" cy="2819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FAA1307-FB58-406F-88D1-42C757E33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69873"/>
            <a:ext cx="5566113" cy="5189670"/>
          </a:xfrm>
          <a:prstGeom prst="rect">
            <a:avLst/>
          </a:prstGeom>
        </p:spPr>
      </p:pic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E9D29EC5-2325-4B1C-AE21-A9A2C3775D07}"/>
              </a:ext>
            </a:extLst>
          </p:cNvPr>
          <p:cNvSpPr/>
          <p:nvPr/>
        </p:nvSpPr>
        <p:spPr>
          <a:xfrm>
            <a:off x="2429164" y="1911927"/>
            <a:ext cx="3158836" cy="1413164"/>
          </a:xfrm>
          <a:prstGeom prst="wedgeRoundRectCallout">
            <a:avLst>
              <a:gd name="adj1" fmla="val -45040"/>
              <a:gd name="adj2" fmla="val 8668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web.xml</a:t>
            </a:r>
            <a:r>
              <a:rPr lang="ko-KR" altLang="en-US" sz="1200" dirty="0">
                <a:solidFill>
                  <a:schemeClr val="tx1"/>
                </a:solidFill>
              </a:rPr>
              <a:t>에 </a:t>
            </a:r>
            <a:r>
              <a:rPr lang="en-US" altLang="ko-KR" sz="1200" dirty="0">
                <a:solidFill>
                  <a:schemeClr val="tx1"/>
                </a:solidFill>
              </a:rPr>
              <a:t>&lt;listener</a:t>
            </a:r>
            <a:r>
              <a:rPr lang="ko-KR" altLang="en-US" sz="1200" dirty="0">
                <a:solidFill>
                  <a:schemeClr val="tx1"/>
                </a:solidFill>
              </a:rPr>
              <a:t>클래스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&lt;/listener</a:t>
            </a:r>
            <a:r>
              <a:rPr lang="ko-KR" altLang="en-US" sz="1200" dirty="0">
                <a:solidFill>
                  <a:schemeClr val="tx1"/>
                </a:solidFill>
              </a:rPr>
              <a:t>클래스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 를 넣어주고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사이에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Listener</a:t>
            </a:r>
            <a:r>
              <a:rPr lang="ko-KR" altLang="en-US" sz="1200" dirty="0">
                <a:solidFill>
                  <a:schemeClr val="tx1"/>
                </a:solidFill>
              </a:rPr>
              <a:t>를 상속받고 있는 클래스에 패키지명과 클래스명을 넣어준다  </a:t>
            </a: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B100BA3D-A460-4C96-9E3F-8206B2133BA7}"/>
              </a:ext>
            </a:extLst>
          </p:cNvPr>
          <p:cNvSpPr/>
          <p:nvPr/>
        </p:nvSpPr>
        <p:spPr>
          <a:xfrm>
            <a:off x="9149341" y="5033818"/>
            <a:ext cx="3042659" cy="1413164"/>
          </a:xfrm>
          <a:prstGeom prst="wedgeRoundRectCallout">
            <a:avLst>
              <a:gd name="adj1" fmla="val 11100"/>
              <a:gd name="adj2" fmla="val -19370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리스너</a:t>
            </a:r>
            <a:r>
              <a:rPr lang="ko-KR" altLang="en-US" dirty="0">
                <a:solidFill>
                  <a:schemeClr val="tx1"/>
                </a:solidFill>
              </a:rPr>
              <a:t> 클래스는 </a:t>
            </a:r>
            <a:r>
              <a:rPr lang="en-US" altLang="ko-KR" dirty="0" err="1">
                <a:solidFill>
                  <a:schemeClr val="tx1"/>
                </a:solidFill>
              </a:rPr>
              <a:t>ServletContextListene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인터페이스를 상속 받아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ServletContextListene</a:t>
            </a:r>
            <a:r>
              <a:rPr lang="ko-KR" altLang="en-US" dirty="0">
                <a:solidFill>
                  <a:schemeClr val="tx1"/>
                </a:solidFill>
              </a:rPr>
              <a:t>에 메소드를 사용한다  </a:t>
            </a:r>
            <a:r>
              <a:rPr lang="en-US" altLang="ko-KR" dirty="0"/>
              <a:t>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49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A1353F-FB13-4A1E-B462-E86C0F577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460"/>
            <a:ext cx="12192000" cy="5734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9B22EE-8D3A-49CD-A98E-84829D1A85EC}"/>
              </a:ext>
            </a:extLst>
          </p:cNvPr>
          <p:cNvSpPr txBox="1"/>
          <p:nvPr/>
        </p:nvSpPr>
        <p:spPr>
          <a:xfrm>
            <a:off x="226290" y="230909"/>
            <a:ext cx="117394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웹 어플리케이션 감시  </a:t>
            </a:r>
            <a:r>
              <a:rPr lang="en-US" altLang="ko-KR" sz="4000" dirty="0"/>
              <a:t>2</a:t>
            </a:r>
            <a:r>
              <a:rPr lang="ko-KR" altLang="en-US" sz="4000" dirty="0"/>
              <a:t>방법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ko-KR" sz="4000" dirty="0"/>
          </a:p>
          <a:p>
            <a:r>
              <a:rPr lang="ko-KR" altLang="en-US" sz="1200" dirty="0"/>
              <a:t>생명주기를 감시하는 </a:t>
            </a:r>
            <a:r>
              <a:rPr lang="ko-KR" altLang="en-US" sz="1200" dirty="0" err="1"/>
              <a:t>리스너가</a:t>
            </a:r>
            <a:r>
              <a:rPr lang="ko-KR" altLang="en-US" sz="1200" dirty="0"/>
              <a:t> 있다 바로 </a:t>
            </a:r>
            <a:r>
              <a:rPr lang="en-US" altLang="ko-KR" sz="1200" dirty="0" err="1"/>
              <a:t>ServletContextListener</a:t>
            </a:r>
            <a:r>
              <a:rPr lang="ko-KR" altLang="en-US" sz="1200" dirty="0"/>
              <a:t>이다 </a:t>
            </a:r>
            <a:r>
              <a:rPr lang="ko-KR" altLang="en-US" sz="1200" dirty="0" err="1"/>
              <a:t>리스너의</a:t>
            </a:r>
            <a:r>
              <a:rPr lang="ko-KR" altLang="en-US" sz="1200" dirty="0"/>
              <a:t>  해당 메소드가 웹 어플리케이션의 시작과 종료 시 호출이 된다 </a:t>
            </a:r>
            <a:endParaRPr lang="en-US" altLang="ko-KR" sz="1200" dirty="0"/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B100BA3D-A460-4C96-9E3F-8206B2133BA7}"/>
              </a:ext>
            </a:extLst>
          </p:cNvPr>
          <p:cNvSpPr/>
          <p:nvPr/>
        </p:nvSpPr>
        <p:spPr>
          <a:xfrm>
            <a:off x="8678286" y="2722418"/>
            <a:ext cx="3042659" cy="1413164"/>
          </a:xfrm>
          <a:prstGeom prst="wedgeRoundRectCallout">
            <a:avLst>
              <a:gd name="adj1" fmla="val -207161"/>
              <a:gd name="adj2" fmla="val -7933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web.xml</a:t>
            </a:r>
            <a:r>
              <a:rPr lang="ko-KR" altLang="en-US" dirty="0">
                <a:solidFill>
                  <a:schemeClr val="tx1"/>
                </a:solidFill>
              </a:rPr>
              <a:t>에 기술하지 않고 </a:t>
            </a:r>
            <a:r>
              <a:rPr lang="en-US" altLang="ko-KR" dirty="0">
                <a:solidFill>
                  <a:schemeClr val="tx1"/>
                </a:solidFill>
              </a:rPr>
              <a:t>listener </a:t>
            </a:r>
            <a:r>
              <a:rPr lang="ko-KR" altLang="en-US" dirty="0">
                <a:solidFill>
                  <a:schemeClr val="tx1"/>
                </a:solidFill>
              </a:rPr>
              <a:t>클래스에 </a:t>
            </a:r>
            <a:r>
              <a:rPr lang="en-US" altLang="ko-KR" dirty="0">
                <a:solidFill>
                  <a:schemeClr val="tx1"/>
                </a:solidFill>
              </a:rPr>
              <a:t>@WebListenerr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명시를 해줘도 동일한 출력 값이 나온다 </a:t>
            </a:r>
          </a:p>
        </p:txBody>
      </p:sp>
    </p:spTree>
    <p:extLst>
      <p:ext uri="{BB962C8B-B14F-4D97-AF65-F5344CB8AC3E}">
        <p14:creationId xmlns:p14="http://schemas.microsoft.com/office/powerpoint/2010/main" val="1393592188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물방울</Template>
  <TotalTime>222</TotalTime>
  <Words>432</Words>
  <Application>Microsoft Office PowerPoint</Application>
  <PresentationFormat>와이드스크린</PresentationFormat>
  <Paragraphs>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Tw Cen MT</vt:lpstr>
      <vt:lpstr>물방울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kkh</dc:creator>
  <cp:lastModifiedBy>kkh</cp:lastModifiedBy>
  <cp:revision>14</cp:revision>
  <dcterms:created xsi:type="dcterms:W3CDTF">2020-07-23T12:20:21Z</dcterms:created>
  <dcterms:modified xsi:type="dcterms:W3CDTF">2020-07-23T16:03:38Z</dcterms:modified>
</cp:coreProperties>
</file>