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2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3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56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2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8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8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35709A-89D2-4CF0-AB27-57C131A8E61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357998-1654-4CD7-9465-FB4E4AE0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ACB43C-4F09-4AC6-BA0A-0BACA8AE8517}"/>
              </a:ext>
            </a:extLst>
          </p:cNvPr>
          <p:cNvSpPr txBox="1"/>
          <p:nvPr/>
        </p:nvSpPr>
        <p:spPr>
          <a:xfrm>
            <a:off x="1043709" y="1154545"/>
            <a:ext cx="10704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+mj-ea"/>
              </a:rPr>
              <a:t>웹프로그래밍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15545-3F46-4C99-AAAB-7468EF865638}"/>
              </a:ext>
            </a:extLst>
          </p:cNvPr>
          <p:cNvSpPr txBox="1"/>
          <p:nvPr/>
        </p:nvSpPr>
        <p:spPr>
          <a:xfrm>
            <a:off x="1043709" y="2299855"/>
            <a:ext cx="7740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공부를 </a:t>
            </a:r>
            <a:r>
              <a:rPr lang="ko-KR" altLang="en-US" sz="2000" dirty="0" err="1">
                <a:latin typeface="+mn-ea"/>
              </a:rPr>
              <a:t>해야하는</a:t>
            </a:r>
            <a:r>
              <a:rPr lang="ko-KR" altLang="en-US" sz="2000" dirty="0">
                <a:latin typeface="+mn-ea"/>
              </a:rPr>
              <a:t> 것</a:t>
            </a:r>
            <a:endParaRPr lang="en-US" altLang="ko-KR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웹프로그래밍이라는 것은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웹프로그램의 어떻게 동작하는가 </a:t>
            </a:r>
            <a:endParaRPr lang="en-US" altLang="ko-KR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JAVA</a:t>
            </a:r>
            <a:r>
              <a:rPr lang="ko-KR" altLang="en-US" sz="2000" dirty="0">
                <a:latin typeface="+mn-ea"/>
              </a:rPr>
              <a:t>웹에 대하여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2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465367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>
                <a:latin typeface="+mn-ea"/>
              </a:rPr>
              <a:t>학습을 </a:t>
            </a:r>
            <a:r>
              <a:rPr lang="ko-KR" altLang="en-US" sz="4000" b="1" dirty="0" err="1">
                <a:latin typeface="+mn-ea"/>
              </a:rPr>
              <a:t>해야하는</a:t>
            </a:r>
            <a:r>
              <a:rPr lang="ko-KR" altLang="en-US" sz="4000" b="1" dirty="0">
                <a:latin typeface="+mn-ea"/>
              </a:rPr>
              <a:t> 것들 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008" y="1223373"/>
            <a:ext cx="10676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 : JAVA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선행 학습 필요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 :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위한 기본 언어 기본적으로 웹 이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어떤게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돌아가는지에 대해서 알기 위해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공부해야한다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CSS :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레이아웃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및 스타일을 지정하는 언어이다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공부를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할때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과 같이 공부하게 될 것이다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JavaScript 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클라이언트 쪽에서 동적으로 돌아 가는 언어 이므로 학습이 필요하다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Jquery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: JavaScript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대표적인 라이브러리로써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클라이언트 사이드 스크립트 언어를 단순화 할 수 있다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자바스크립트를 구현을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할때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제이쿼리를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이용해 아주 쉽게 만들 수 있다 그래서 공부를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해야한다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17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0A6F-CA6D-40AD-9392-24F2BEA2A6E0}"/>
              </a:ext>
            </a:extLst>
          </p:cNvPr>
          <p:cNvSpPr txBox="1"/>
          <p:nvPr/>
        </p:nvSpPr>
        <p:spPr>
          <a:xfrm>
            <a:off x="905163" y="415636"/>
            <a:ext cx="1038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웹프로그램 이라는 것은</a:t>
            </a:r>
            <a:r>
              <a:rPr lang="en-US" altLang="ko-KR" sz="4000" dirty="0"/>
              <a:t>? 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84DC-984C-4ADB-92F1-641E299CEAB1}"/>
              </a:ext>
            </a:extLst>
          </p:cNvPr>
          <p:cNvSpPr txBox="1"/>
          <p:nvPr/>
        </p:nvSpPr>
        <p:spPr>
          <a:xfrm>
            <a:off x="905162" y="1270000"/>
            <a:ext cx="10381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웹 어플리케이션을 구현하는 행위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웹 어플리케이션은 웹을 기반으로 작동되는 프로그램을 말함</a:t>
            </a:r>
            <a:r>
              <a:rPr lang="en-US" altLang="ko-KR" sz="2400" dirty="0"/>
              <a:t> 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AC9A-44E6-459A-9F19-E2A6321760DC}"/>
              </a:ext>
            </a:extLst>
          </p:cNvPr>
          <p:cNvSpPr txBox="1"/>
          <p:nvPr/>
        </p:nvSpPr>
        <p:spPr>
          <a:xfrm>
            <a:off x="905162" y="5369765"/>
            <a:ext cx="979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/>
                </a:solidFill>
                <a:latin typeface="+mn-ea"/>
              </a:rPr>
              <a:t>http</a:t>
            </a:r>
            <a:r>
              <a:rPr lang="en-US" altLang="ko-KR" sz="4000" dirty="0">
                <a:latin typeface="+mn-ea"/>
              </a:rPr>
              <a:t>://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www.sba.seoul.kr</a:t>
            </a:r>
            <a:r>
              <a:rPr lang="en-US" altLang="ko-KR" sz="4000" dirty="0">
                <a:latin typeface="+mn-ea"/>
              </a:rPr>
              <a:t>:</a:t>
            </a: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80</a:t>
            </a:r>
            <a:r>
              <a:rPr lang="en-US" altLang="ko-KR" sz="4000" dirty="0">
                <a:latin typeface="+mn-ea"/>
              </a:rPr>
              <a:t>/kr/index</a:t>
            </a:r>
          </a:p>
          <a:p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A26E1-73D1-4AFE-AAE4-4491725B1903}"/>
              </a:ext>
            </a:extLst>
          </p:cNvPr>
          <p:cNvSpPr txBox="1"/>
          <p:nvPr/>
        </p:nvSpPr>
        <p:spPr>
          <a:xfrm>
            <a:off x="905162" y="2574982"/>
            <a:ext cx="97997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웹 프로그램을 하는 동안에 사전 지식으로 알고 있어야 하는 것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1.</a:t>
            </a:r>
            <a:r>
              <a:rPr lang="ko-KR" altLang="en-US" sz="1600" dirty="0">
                <a:solidFill>
                  <a:schemeClr val="accent6"/>
                </a:solidFill>
                <a:latin typeface="+mn-ea"/>
              </a:rPr>
              <a:t>프로토콜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네트워크상에서 약속한 통신 규약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http,FTP,,SMTP,POP,DHCP</a:t>
            </a:r>
            <a:r>
              <a:rPr lang="en-US" altLang="ko-KR" sz="1600" dirty="0">
                <a:latin typeface="+mn-ea"/>
              </a:rPr>
              <a:t>)</a:t>
            </a:r>
          </a:p>
          <a:p>
            <a:r>
              <a:rPr lang="en-US" altLang="ko-KR" sz="1600" dirty="0">
                <a:latin typeface="+mn-ea"/>
              </a:rPr>
              <a:t>Http</a:t>
            </a:r>
            <a:r>
              <a:rPr lang="ko-KR" altLang="en-US" sz="1600" dirty="0">
                <a:latin typeface="+mn-ea"/>
              </a:rPr>
              <a:t> 매일 사용하고 있는 </a:t>
            </a:r>
            <a:r>
              <a:rPr lang="ko-KR" altLang="en-US" sz="1600" dirty="0" err="1">
                <a:latin typeface="+mn-ea"/>
              </a:rPr>
              <a:t>톻신</a:t>
            </a:r>
            <a:r>
              <a:rPr lang="ko-KR" altLang="en-US" sz="1600" dirty="0">
                <a:latin typeface="+mn-ea"/>
              </a:rPr>
              <a:t> 규약 </a:t>
            </a:r>
            <a:r>
              <a:rPr lang="en-US" altLang="ko-KR" sz="1600" dirty="0">
                <a:latin typeface="+mn-ea"/>
              </a:rPr>
              <a:t>,FTP </a:t>
            </a:r>
            <a:r>
              <a:rPr lang="ko-KR" altLang="en-US" sz="1600" dirty="0">
                <a:latin typeface="+mn-ea"/>
              </a:rPr>
              <a:t>파일을 주고 받는 규약 </a:t>
            </a:r>
            <a:r>
              <a:rPr lang="en-US" altLang="ko-KR" sz="1600" dirty="0">
                <a:latin typeface="+mn-ea"/>
              </a:rPr>
              <a:t>, SMTP </a:t>
            </a:r>
            <a:r>
              <a:rPr lang="ko-KR" altLang="en-US" sz="1600" dirty="0">
                <a:latin typeface="+mn-ea"/>
              </a:rPr>
              <a:t>매일을 전송해주는 통신 규약 </a:t>
            </a:r>
            <a:r>
              <a:rPr lang="en-US" altLang="ko-KR" sz="1600" dirty="0">
                <a:latin typeface="+mn-ea"/>
              </a:rPr>
              <a:t>,pop</a:t>
            </a:r>
            <a:r>
              <a:rPr lang="ko-KR" altLang="en-US" sz="1600" dirty="0">
                <a:latin typeface="+mn-ea"/>
              </a:rPr>
              <a:t>매일을 받는 통신 규약</a:t>
            </a:r>
            <a:r>
              <a:rPr lang="en-US" altLang="ko-KR" sz="1600" dirty="0">
                <a:latin typeface="+mn-ea"/>
              </a:rPr>
              <a:t>,DHCP </a:t>
            </a:r>
            <a:r>
              <a:rPr lang="ko-KR" altLang="en-US" sz="1600" dirty="0">
                <a:latin typeface="+mn-ea"/>
              </a:rPr>
              <a:t>동적으로 아이피가 주소가 바뀌는 통신 규약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2.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IP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네트워크상에서 컴퓨터를 식별할 수 있는 주소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3.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DNS</a:t>
            </a:r>
            <a:r>
              <a:rPr lang="en-US" altLang="ko-KR" sz="1600" dirty="0">
                <a:latin typeface="+mn-ea"/>
              </a:rPr>
              <a:t>:ip</a:t>
            </a:r>
            <a:r>
              <a:rPr lang="ko-KR" altLang="en-US" sz="1600" dirty="0">
                <a:latin typeface="+mn-ea"/>
              </a:rPr>
              <a:t>주소를 인간이 쉽게 외우도록 </a:t>
            </a:r>
            <a:r>
              <a:rPr lang="ko-KR" altLang="en-US" sz="1600" dirty="0" err="1">
                <a:latin typeface="+mn-ea"/>
              </a:rPr>
              <a:t>맵핑한</a:t>
            </a:r>
            <a:r>
              <a:rPr lang="ko-KR" altLang="en-US" sz="1600" dirty="0">
                <a:latin typeface="+mn-ea"/>
              </a:rPr>
              <a:t> 문자열이다 즉 </a:t>
            </a:r>
            <a:r>
              <a:rPr lang="en-US" altLang="ko-KR" sz="1600" dirty="0" err="1">
                <a:latin typeface="+mn-ea"/>
              </a:rPr>
              <a:t>ip</a:t>
            </a:r>
            <a:r>
              <a:rPr lang="ko-KR" altLang="en-US" sz="1600" dirty="0">
                <a:latin typeface="+mn-ea"/>
              </a:rPr>
              <a:t>주소를 외우기 힘들어서 </a:t>
            </a:r>
            <a:r>
              <a:rPr lang="ko-KR" altLang="en-US" sz="1600" dirty="0" err="1">
                <a:latin typeface="+mn-ea"/>
              </a:rPr>
              <a:t>문자열를</a:t>
            </a:r>
            <a:r>
              <a:rPr lang="ko-KR" altLang="en-US" sz="1600" dirty="0">
                <a:latin typeface="+mn-ea"/>
              </a:rPr>
              <a:t> 만든 것을 의미한다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4.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Port</a:t>
            </a:r>
            <a:r>
              <a:rPr lang="en-US" altLang="ko-KR" sz="1600" dirty="0">
                <a:latin typeface="+mn-ea"/>
              </a:rPr>
              <a:t>:I</a:t>
            </a:r>
            <a:r>
              <a:rPr lang="ko-KR" altLang="en-US" sz="1600" dirty="0">
                <a:latin typeface="+mn-ea"/>
              </a:rPr>
              <a:t>포트 번호는 컴퓨터의 구동되고 있는 프로그램을 구분할 </a:t>
            </a:r>
            <a:r>
              <a:rPr lang="ko-KR" altLang="en-US" sz="1600" dirty="0" err="1">
                <a:latin typeface="+mn-ea"/>
              </a:rPr>
              <a:t>수있는</a:t>
            </a:r>
            <a:r>
              <a:rPr lang="ko-KR" altLang="en-US" sz="1600" dirty="0">
                <a:latin typeface="+mn-ea"/>
              </a:rPr>
              <a:t> 번호이다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DNS </a:t>
            </a:r>
            <a:r>
              <a:rPr lang="ko-KR" altLang="en-US" sz="1600" dirty="0">
                <a:latin typeface="+mn-ea"/>
              </a:rPr>
              <a:t>서버에서 구동되는 포트 번호는 </a:t>
            </a:r>
            <a:r>
              <a:rPr lang="ko-KR" altLang="en-US" sz="1600" dirty="0" err="1">
                <a:latin typeface="+mn-ea"/>
              </a:rPr>
              <a:t>뭐다</a:t>
            </a:r>
            <a:r>
              <a:rPr lang="ko-KR" altLang="en-US" sz="1600" dirty="0">
                <a:latin typeface="+mn-ea"/>
              </a:rPr>
              <a:t> 로 구별되는 번호이다 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5.kr/index:</a:t>
            </a:r>
            <a:r>
              <a:rPr lang="ko-KR" altLang="en-US" sz="1600" dirty="0">
                <a:latin typeface="+mn-ea"/>
              </a:rPr>
              <a:t>실제로 정보가 들어있는 </a:t>
            </a:r>
            <a:r>
              <a:rPr lang="en-US" altLang="ko-KR" sz="1600" dirty="0" err="1">
                <a:latin typeface="+mn-ea"/>
              </a:rPr>
              <a:t>kr</a:t>
            </a:r>
            <a:r>
              <a:rPr lang="ko-KR" altLang="en-US" sz="1600" dirty="0" err="1">
                <a:latin typeface="+mn-ea"/>
              </a:rPr>
              <a:t>풀더에</a:t>
            </a:r>
            <a:r>
              <a:rPr lang="ko-KR" altLang="en-US" sz="1600" dirty="0">
                <a:latin typeface="+mn-ea"/>
              </a:rPr>
              <a:t> 인덱스까지 접근이 가능하다 라는 의미</a:t>
            </a:r>
            <a:endParaRPr lang="en-US" altLang="ko-KR" sz="1600" dirty="0">
              <a:latin typeface="+mn-ea"/>
            </a:endParaRPr>
          </a:p>
          <a:p>
            <a:endParaRPr lang="en-US" altLang="ko-KR" sz="12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57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70FCA-9F35-4583-8928-8129B1ABEEB9}"/>
              </a:ext>
            </a:extLst>
          </p:cNvPr>
          <p:cNvSpPr txBox="1"/>
          <p:nvPr/>
        </p:nvSpPr>
        <p:spPr>
          <a:xfrm>
            <a:off x="748145" y="452582"/>
            <a:ext cx="1046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JAVA </a:t>
            </a:r>
            <a:r>
              <a:rPr lang="ko-KR" altLang="en-US" sz="4000" dirty="0"/>
              <a:t>웹에 대하여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0B462-F3CE-4454-9BEC-C42DC0652DAE}"/>
              </a:ext>
            </a:extLst>
          </p:cNvPr>
          <p:cNvSpPr txBox="1"/>
          <p:nvPr/>
        </p:nvSpPr>
        <p:spPr>
          <a:xfrm>
            <a:off x="738909" y="1560945"/>
            <a:ext cx="10538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</a:t>
            </a:r>
            <a:r>
              <a:rPr lang="ko-KR" altLang="en-US" sz="1600" dirty="0"/>
              <a:t>플랫품에는 </a:t>
            </a:r>
            <a:r>
              <a:rPr lang="en-US" altLang="ko-KR" sz="1600" dirty="0"/>
              <a:t>3</a:t>
            </a:r>
            <a:r>
              <a:rPr lang="ko-KR" altLang="en-US" sz="1600" dirty="0"/>
              <a:t>가지가 있는데 </a:t>
            </a:r>
            <a:r>
              <a:rPr lang="en-US" altLang="ko-KR" sz="1600" dirty="0"/>
              <a:t>J2SE,</a:t>
            </a:r>
            <a:r>
              <a:rPr lang="en-US" altLang="ko-KR" sz="1600" dirty="0">
                <a:solidFill>
                  <a:srgbClr val="FF0000"/>
                </a:solidFill>
              </a:rPr>
              <a:t>J2EE</a:t>
            </a:r>
            <a:r>
              <a:rPr lang="en-US" altLang="ko-KR" sz="1600" dirty="0"/>
              <a:t>,J2ME </a:t>
            </a:r>
          </a:p>
          <a:p>
            <a:r>
              <a:rPr lang="en-US" altLang="ko-KR" sz="1600" dirty="0"/>
              <a:t>J2ME</a:t>
            </a:r>
            <a:r>
              <a:rPr lang="ko-KR" altLang="en-US" sz="1600" dirty="0"/>
              <a:t>은 모바일 환경에서 하는데 스마트 환경으로 </a:t>
            </a:r>
            <a:endParaRPr lang="en-US" altLang="ko-KR" sz="1600" dirty="0"/>
          </a:p>
          <a:p>
            <a:r>
              <a:rPr lang="ko-KR" altLang="en-US" sz="1600" dirty="0"/>
              <a:t>오면서 안드로이드 </a:t>
            </a:r>
            <a:r>
              <a:rPr lang="ko-KR" altLang="en-US" sz="1600" dirty="0" err="1"/>
              <a:t>프레이머가</a:t>
            </a:r>
            <a:r>
              <a:rPr lang="ko-KR" altLang="en-US" sz="1600" dirty="0"/>
              <a:t> 있기 때문에</a:t>
            </a:r>
            <a:endParaRPr lang="en-US" altLang="ko-KR" sz="1600" dirty="0"/>
          </a:p>
          <a:p>
            <a:r>
              <a:rPr lang="ko-KR" altLang="en-US" sz="1600" dirty="0"/>
              <a:t> 사용하지 않음 </a:t>
            </a:r>
            <a:r>
              <a:rPr lang="en-US" altLang="ko-KR" sz="1600" dirty="0"/>
              <a:t>J2SE</a:t>
            </a:r>
            <a:r>
              <a:rPr lang="ko-KR" altLang="en-US" sz="1600" dirty="0"/>
              <a:t>은 어플리케이션 을 </a:t>
            </a:r>
            <a:endParaRPr lang="en-US" altLang="ko-KR" sz="1600" dirty="0"/>
          </a:p>
          <a:p>
            <a:r>
              <a:rPr lang="ko-KR" altLang="en-US" sz="1600" dirty="0" err="1"/>
              <a:t>만들때</a:t>
            </a:r>
            <a:r>
              <a:rPr lang="ko-KR" altLang="en-US" sz="1600" dirty="0"/>
              <a:t> 사용한다 </a:t>
            </a:r>
            <a:r>
              <a:rPr lang="en-US" altLang="ko-KR" sz="1600" dirty="0"/>
              <a:t>J2EE</a:t>
            </a:r>
            <a:r>
              <a:rPr lang="ko-KR" altLang="en-US" sz="1600" dirty="0"/>
              <a:t>를 이용해 웹프로그래밍을 한다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27" name="모서리가 둥근 직사각형 37">
            <a:extLst>
              <a:ext uri="{FF2B5EF4-FFF2-40B4-BE49-F238E27FC236}">
                <a16:creationId xmlns:a16="http://schemas.microsoft.com/office/drawing/2014/main" id="{74A8223C-4265-4D6E-9B09-33F60B2932BA}"/>
              </a:ext>
            </a:extLst>
          </p:cNvPr>
          <p:cNvSpPr/>
          <p:nvPr/>
        </p:nvSpPr>
        <p:spPr>
          <a:xfrm>
            <a:off x="5686424" y="4165769"/>
            <a:ext cx="2438400" cy="2190581"/>
          </a:xfrm>
          <a:prstGeom prst="roundRect">
            <a:avLst>
              <a:gd name="adj" fmla="val 88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1">
            <a:extLst>
              <a:ext uri="{FF2B5EF4-FFF2-40B4-BE49-F238E27FC236}">
                <a16:creationId xmlns:a16="http://schemas.microsoft.com/office/drawing/2014/main" id="{DEF7DDD7-9EA4-46FC-B870-951574AE42CA}"/>
              </a:ext>
            </a:extLst>
          </p:cNvPr>
          <p:cNvSpPr/>
          <p:nvPr/>
        </p:nvSpPr>
        <p:spPr>
          <a:xfrm>
            <a:off x="5686424" y="1724865"/>
            <a:ext cx="2438400" cy="2402934"/>
          </a:xfrm>
          <a:prstGeom prst="roundRect">
            <a:avLst>
              <a:gd name="adj" fmla="val 88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1D70EA-0C98-4C4A-967B-11168AD80AB7}"/>
              </a:ext>
            </a:extLst>
          </p:cNvPr>
          <p:cNvSpPr/>
          <p:nvPr/>
        </p:nvSpPr>
        <p:spPr>
          <a:xfrm>
            <a:off x="769372" y="3744458"/>
            <a:ext cx="1564252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J2EE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A999A3-9D1E-4836-B6BA-19C53BA03D11}"/>
              </a:ext>
            </a:extLst>
          </p:cNvPr>
          <p:cNvSpPr/>
          <p:nvPr/>
        </p:nvSpPr>
        <p:spPr>
          <a:xfrm>
            <a:off x="3171823" y="3744458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컨테이너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JSP, Servlet, HTML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9212D3-91BF-4BB5-AC78-CF2B7563DCD5}"/>
              </a:ext>
            </a:extLst>
          </p:cNvPr>
          <p:cNvSpPr/>
          <p:nvPr/>
        </p:nvSpPr>
        <p:spPr>
          <a:xfrm>
            <a:off x="6106600" y="3017849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B31FD8-C0F8-417D-A328-516375D456BE}"/>
              </a:ext>
            </a:extLst>
          </p:cNvPr>
          <p:cNvSpPr/>
          <p:nvPr/>
        </p:nvSpPr>
        <p:spPr>
          <a:xfrm>
            <a:off x="6106600" y="2109713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ADBE6-B098-4E76-A29E-851F4E550B04}"/>
              </a:ext>
            </a:extLst>
          </p:cNvPr>
          <p:cNvSpPr/>
          <p:nvPr/>
        </p:nvSpPr>
        <p:spPr>
          <a:xfrm>
            <a:off x="6106600" y="5066175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EJB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477990-497C-4654-97E4-5DFBB499CFB7}"/>
              </a:ext>
            </a:extLst>
          </p:cNvPr>
          <p:cNvCxnSpPr/>
          <p:nvPr/>
        </p:nvCxnSpPr>
        <p:spPr>
          <a:xfrm flipV="1">
            <a:off x="4893696" y="3382361"/>
            <a:ext cx="600075" cy="6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28E0E4-1FF1-4F85-B0BB-8826EBDE9883}"/>
              </a:ext>
            </a:extLst>
          </p:cNvPr>
          <p:cNvCxnSpPr/>
          <p:nvPr/>
        </p:nvCxnSpPr>
        <p:spPr>
          <a:xfrm>
            <a:off x="4893696" y="4322359"/>
            <a:ext cx="600075" cy="54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E456F9-072F-4A2A-AC8D-220E80EBE2C8}"/>
              </a:ext>
            </a:extLst>
          </p:cNvPr>
          <p:cNvCxnSpPr/>
          <p:nvPr/>
        </p:nvCxnSpPr>
        <p:spPr>
          <a:xfrm>
            <a:off x="2474346" y="4166835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ADD0AF-CF6C-4729-B3C6-B0EC64905BB9}"/>
              </a:ext>
            </a:extLst>
          </p:cNvPr>
          <p:cNvSpPr txBox="1"/>
          <p:nvPr/>
        </p:nvSpPr>
        <p:spPr>
          <a:xfrm>
            <a:off x="6324965" y="1750214"/>
            <a:ext cx="116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웹 컨테이너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C0EB40-7ECF-4D00-82FF-84D6826DD4F2}"/>
              </a:ext>
            </a:extLst>
          </p:cNvPr>
          <p:cNvSpPr txBox="1"/>
          <p:nvPr/>
        </p:nvSpPr>
        <p:spPr>
          <a:xfrm>
            <a:off x="6324965" y="4208455"/>
            <a:ext cx="116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EJB </a:t>
            </a:r>
            <a:r>
              <a:rPr lang="ko-KR" altLang="en-US" sz="1200" b="1" dirty="0">
                <a:latin typeface="+mn-ea"/>
              </a:rPr>
              <a:t>컨테이너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3CD98E-1C7E-4356-93BC-44E2E25D3837}"/>
              </a:ext>
            </a:extLst>
          </p:cNvPr>
          <p:cNvSpPr txBox="1"/>
          <p:nvPr/>
        </p:nvSpPr>
        <p:spPr>
          <a:xfrm>
            <a:off x="8239125" y="2262932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JSP(Java Server Page) :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내에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언어를 삽입한 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EFC5BD-0722-4F5A-ABB7-47971EF384FF}"/>
              </a:ext>
            </a:extLst>
          </p:cNvPr>
          <p:cNvSpPr txBox="1"/>
          <p:nvPr/>
        </p:nvSpPr>
        <p:spPr>
          <a:xfrm>
            <a:off x="8239125" y="3151528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Servlet(Server Applet) :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언어로 이루어진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웹프로그래밍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A8FB6-67CF-407B-ADA7-E6049D746456}"/>
              </a:ext>
            </a:extLst>
          </p:cNvPr>
          <p:cNvSpPr txBox="1"/>
          <p:nvPr/>
        </p:nvSpPr>
        <p:spPr>
          <a:xfrm>
            <a:off x="3171822" y="4651547"/>
            <a:ext cx="159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컴포넌트 관리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(Tomcat 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E2FD1F-C2BD-4744-8E38-842450EB27F6}"/>
              </a:ext>
            </a:extLst>
          </p:cNvPr>
          <p:cNvSpPr txBox="1"/>
          <p:nvPr/>
        </p:nvSpPr>
        <p:spPr>
          <a:xfrm>
            <a:off x="769372" y="5707915"/>
            <a:ext cx="4000499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컴포넌트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JSP, Servlet, HTML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등의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위한 구성요소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컴포넌트를 하나하나 씩 만들어 나가는 것이 웹 프로그래밍이라고 할 수 있다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9D07E61-9DBB-4C87-8E10-429FB248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77" y="4187783"/>
            <a:ext cx="2755379" cy="18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326525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웹프로그램의 어떻게 동작하는가 </a:t>
            </a:r>
            <a:endParaRPr lang="en-US" altLang="ko-KR" sz="40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495253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</a:rPr>
              <a:t>웹서버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클라이언트의 요청에 의해 정보를 제공해 주는 서버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Aphach</a:t>
            </a:r>
            <a:r>
              <a:rPr lang="en-US" altLang="ko-KR" sz="1600" dirty="0">
                <a:latin typeface="+mn-ea"/>
              </a:rPr>
              <a:t>)</a:t>
            </a:r>
          </a:p>
          <a:p>
            <a:r>
              <a:rPr lang="ko-KR" altLang="en-US" sz="1600" dirty="0">
                <a:latin typeface="+mn-ea"/>
              </a:rPr>
              <a:t>별도의 구현이 필요한 로직이 있을 경우 </a:t>
            </a:r>
            <a:r>
              <a:rPr lang="ko-KR" altLang="en-US" sz="1600" dirty="0" err="1">
                <a:latin typeface="+mn-ea"/>
              </a:rPr>
              <a:t>웹어플리케이션</a:t>
            </a:r>
            <a:r>
              <a:rPr lang="ko-KR" altLang="en-US" sz="1600" dirty="0">
                <a:latin typeface="+mn-ea"/>
              </a:rPr>
              <a:t> 서버에 요청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 err="1">
                <a:latin typeface="+mn-ea"/>
              </a:rPr>
              <a:t>웹브라우저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웹서버에</a:t>
            </a:r>
            <a:r>
              <a:rPr lang="ko-KR" altLang="en-US" sz="1600" dirty="0">
                <a:latin typeface="+mn-ea"/>
              </a:rPr>
              <a:t> 정보를 요청하고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웹서로부터</a:t>
            </a:r>
            <a:r>
              <a:rPr lang="ko-KR" altLang="en-US" sz="1600" dirty="0">
                <a:latin typeface="+mn-ea"/>
              </a:rPr>
              <a:t> 정보를 받는 매개체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 </a:t>
            </a:r>
            <a:r>
              <a:rPr lang="en-US" altLang="ko-KR" sz="1600" dirty="0">
                <a:latin typeface="+mn-ea"/>
              </a:rPr>
              <a:t>HTTP </a:t>
            </a:r>
            <a:r>
              <a:rPr lang="ko-KR" altLang="en-US" sz="1600" dirty="0">
                <a:latin typeface="+mn-ea"/>
              </a:rPr>
              <a:t>프로토콜을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29176" y="2620101"/>
            <a:ext cx="1909646" cy="24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웹어플리케이션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(WAS)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98371" y="2620100"/>
            <a:ext cx="1081139" cy="24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62775" y="2620099"/>
            <a:ext cx="1081139" cy="240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551008" y="3280494"/>
            <a:ext cx="587187" cy="102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99197" y="3280494"/>
            <a:ext cx="293594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072010" y="3280494"/>
            <a:ext cx="293594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9069123" y="4195483"/>
            <a:ext cx="293594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596411" y="4180542"/>
            <a:ext cx="293594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476376" y="4180542"/>
            <a:ext cx="66181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98371" y="2937701"/>
            <a:ext cx="8178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요청을한다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request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98371" y="4224606"/>
            <a:ext cx="81782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response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2C7541-4925-4E1F-896E-D5E2B48B7E9F}"/>
              </a:ext>
            </a:extLst>
          </p:cNvPr>
          <p:cNvCxnSpPr/>
          <p:nvPr/>
        </p:nvCxnSpPr>
        <p:spPr>
          <a:xfrm>
            <a:off x="942109" y="5227782"/>
            <a:ext cx="387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79A73F-BF68-4EAC-808E-793F2FA5FC6A}"/>
              </a:ext>
            </a:extLst>
          </p:cNvPr>
          <p:cNvSpPr txBox="1"/>
          <p:nvPr/>
        </p:nvSpPr>
        <p:spPr>
          <a:xfrm>
            <a:off x="764099" y="5313626"/>
            <a:ext cx="7825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 클라이언트 측 예로 </a:t>
            </a:r>
            <a:r>
              <a:rPr lang="ko-KR" altLang="en-US" sz="1600" dirty="0" err="1"/>
              <a:t>브로우저</a:t>
            </a:r>
            <a:r>
              <a:rPr lang="ko-KR" altLang="en-US" sz="1600" dirty="0"/>
              <a:t> 주소 창에 네이버를 치면 </a:t>
            </a:r>
            <a:r>
              <a:rPr lang="ko-KR" altLang="en-US" sz="1600" dirty="0" err="1"/>
              <a:t>웹서로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리퀘스트</a:t>
            </a:r>
            <a:r>
              <a:rPr lang="ko-KR" altLang="en-US" sz="1600" dirty="0"/>
              <a:t> 요청이 된다 다음에 웹서버은  어떠한 작업을 로직 을 </a:t>
            </a:r>
            <a:r>
              <a:rPr lang="ko-KR" altLang="en-US" sz="1600" dirty="0" err="1"/>
              <a:t>한후에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그럴때</a:t>
            </a:r>
            <a:r>
              <a:rPr lang="ko-KR" altLang="en-US" sz="1600" dirty="0"/>
              <a:t> 웹 어플리케이션 서버로 요청을 보낸다  만약 어떠한  데이터를 </a:t>
            </a:r>
            <a:r>
              <a:rPr lang="ko-KR" altLang="en-US" sz="1600" dirty="0" err="1"/>
              <a:t>가져와야하면</a:t>
            </a:r>
            <a:r>
              <a:rPr lang="ko-KR" altLang="en-US" sz="1600" dirty="0"/>
              <a:t> 데이터 베이스에 접근을 해서 데이터베이스에 데이터를 가지고 웹 </a:t>
            </a:r>
            <a:r>
              <a:rPr lang="ko-KR" altLang="en-US" sz="1600" dirty="0" err="1"/>
              <a:t>어프리케이션</a:t>
            </a:r>
            <a:r>
              <a:rPr lang="ko-KR" altLang="en-US" sz="1600" dirty="0"/>
              <a:t> 서버는 적당하게 가공을 하고 로직이 수행이 된 후에 웹서버에 응답을 해준다 그리고 웹서버는 다시 브라우저에 응답을 해주면서 출력이 된다  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05DD59-FC0C-4E31-80FC-9A4914CE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2" y="2815262"/>
            <a:ext cx="3131127" cy="20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3995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71</TotalTime>
  <Words>482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8</cp:revision>
  <dcterms:created xsi:type="dcterms:W3CDTF">2020-07-05T10:36:25Z</dcterms:created>
  <dcterms:modified xsi:type="dcterms:W3CDTF">2020-07-05T11:49:32Z</dcterms:modified>
</cp:coreProperties>
</file>