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38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765C-53AC-41CF-943B-DC5394A4C1E5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FA57-BA77-44C5-A80B-6C41AF31D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13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765C-53AC-41CF-943B-DC5394A4C1E5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FA57-BA77-44C5-A80B-6C41AF31D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59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765C-53AC-41CF-943B-DC5394A4C1E5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FA57-BA77-44C5-A80B-6C41AF31D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765C-53AC-41CF-943B-DC5394A4C1E5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FA57-BA77-44C5-A80B-6C41AF31D1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2850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765C-53AC-41CF-943B-DC5394A4C1E5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FA57-BA77-44C5-A80B-6C41AF31D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533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765C-53AC-41CF-943B-DC5394A4C1E5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FA57-BA77-44C5-A80B-6C41AF31D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994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765C-53AC-41CF-943B-DC5394A4C1E5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FA57-BA77-44C5-A80B-6C41AF31D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30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765C-53AC-41CF-943B-DC5394A4C1E5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FA57-BA77-44C5-A80B-6C41AF31D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399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765C-53AC-41CF-943B-DC5394A4C1E5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FA57-BA77-44C5-A80B-6C41AF31D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765C-53AC-41CF-943B-DC5394A4C1E5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FA57-BA77-44C5-A80B-6C41AF31D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2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765C-53AC-41CF-943B-DC5394A4C1E5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FA57-BA77-44C5-A80B-6C41AF31D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93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765C-53AC-41CF-943B-DC5394A4C1E5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FA57-BA77-44C5-A80B-6C41AF31D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95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765C-53AC-41CF-943B-DC5394A4C1E5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FA57-BA77-44C5-A80B-6C41AF31D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84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765C-53AC-41CF-943B-DC5394A4C1E5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FA57-BA77-44C5-A80B-6C41AF31D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4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765C-53AC-41CF-943B-DC5394A4C1E5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FA57-BA77-44C5-A80B-6C41AF31D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15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765C-53AC-41CF-943B-DC5394A4C1E5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FA57-BA77-44C5-A80B-6C41AF31D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02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765C-53AC-41CF-943B-DC5394A4C1E5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FA57-BA77-44C5-A80B-6C41AF31D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7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1BE765C-53AC-41CF-943B-DC5394A4C1E5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D5FA57-BA77-44C5-A80B-6C41AF31D1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71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FBD78-C402-4DAB-AD99-739A2B129A02}"/>
              </a:ext>
            </a:extLst>
          </p:cNvPr>
          <p:cNvSpPr txBox="1"/>
          <p:nvPr/>
        </p:nvSpPr>
        <p:spPr>
          <a:xfrm>
            <a:off x="434109" y="295563"/>
            <a:ext cx="1147156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-150" dirty="0">
                <a:latin typeface="+mj-ea"/>
                <a:ea typeface="+mj-ea"/>
              </a:rPr>
              <a:t>데이터 베이스 </a:t>
            </a:r>
            <a:endParaRPr lang="en-US" altLang="ko-KR" sz="4000" spc="-150" dirty="0">
              <a:latin typeface="+mj-ea"/>
              <a:ea typeface="+mj-ea"/>
            </a:endParaRPr>
          </a:p>
          <a:p>
            <a:endParaRPr lang="en-US" altLang="ko-KR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JDBC </a:t>
            </a:r>
            <a:r>
              <a:rPr lang="ko-KR" altLang="en-US" sz="1800" dirty="0">
                <a:latin typeface="+mn-ea"/>
              </a:rPr>
              <a:t>살펴보기</a:t>
            </a:r>
            <a:endParaRPr lang="en-US" altLang="ko-KR" sz="1800" dirty="0">
              <a:latin typeface="+mn-ea"/>
            </a:endParaRPr>
          </a:p>
          <a:p>
            <a:endParaRPr lang="en-US" altLang="ko-KR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Statement</a:t>
            </a:r>
            <a:r>
              <a:rPr lang="ko-KR" altLang="en-US" sz="1800" dirty="0">
                <a:latin typeface="+mn-ea"/>
              </a:rPr>
              <a:t>객체 살펴보기</a:t>
            </a:r>
            <a:endParaRPr lang="en-US" altLang="ko-KR" sz="1800" dirty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0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541A24-2A29-43DD-8151-E47C1E38EE66}"/>
              </a:ext>
            </a:extLst>
          </p:cNvPr>
          <p:cNvSpPr txBox="1"/>
          <p:nvPr/>
        </p:nvSpPr>
        <p:spPr>
          <a:xfrm>
            <a:off x="316790" y="399987"/>
            <a:ext cx="10676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+mn-ea"/>
              </a:rPr>
              <a:t>JDBC1 </a:t>
            </a:r>
            <a:endParaRPr lang="ko-KR" altLang="en-US" sz="4000" b="1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077EF-9ABB-47DB-8C6B-5102BC5FF967}"/>
              </a:ext>
            </a:extLst>
          </p:cNvPr>
          <p:cNvSpPr txBox="1"/>
          <p:nvPr/>
        </p:nvSpPr>
        <p:spPr>
          <a:xfrm>
            <a:off x="316790" y="1107873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JAVA </a:t>
            </a:r>
            <a:r>
              <a:rPr lang="ko-KR" altLang="en-US" sz="1100" dirty="0">
                <a:latin typeface="+mn-ea"/>
              </a:rPr>
              <a:t>프로그램에서 </a:t>
            </a:r>
            <a:r>
              <a:rPr lang="en-US" altLang="ko-KR" sz="1100" dirty="0">
                <a:latin typeface="+mn-ea"/>
              </a:rPr>
              <a:t>SQL</a:t>
            </a:r>
            <a:r>
              <a:rPr lang="ko-KR" altLang="en-US" sz="1100" dirty="0">
                <a:latin typeface="+mn-ea"/>
              </a:rPr>
              <a:t>문을 실행하여 데이터를 관리하기 위한</a:t>
            </a:r>
            <a:r>
              <a:rPr lang="en-US" altLang="ko-KR" sz="1100" dirty="0">
                <a:latin typeface="+mn-ea"/>
              </a:rPr>
              <a:t> JAVA API</a:t>
            </a:r>
            <a:r>
              <a:rPr lang="ko-KR" altLang="en-US" sz="1100" dirty="0">
                <a:latin typeface="+mn-ea"/>
              </a:rPr>
              <a:t>입니다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JDBC</a:t>
            </a:r>
            <a:r>
              <a:rPr lang="ko-KR" altLang="en-US" sz="1100" dirty="0">
                <a:latin typeface="+mn-ea"/>
              </a:rPr>
              <a:t>의 특징은 다양한 데이터 베이스에 대해서 별도의 프로그램을 만들 필요 없이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해당 데이터 베이스의 </a:t>
            </a:r>
            <a:r>
              <a:rPr lang="en-US" altLang="ko-KR" sz="1100" dirty="0">
                <a:latin typeface="+mn-ea"/>
              </a:rPr>
              <a:t>JDBC</a:t>
            </a:r>
            <a:r>
              <a:rPr lang="ko-KR" altLang="en-US" sz="1100" dirty="0">
                <a:latin typeface="+mn-ea"/>
              </a:rPr>
              <a:t>를 이용하면 하나의 프로그램으로 데이터 베이스를 관리할 수 있습니다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우리는 </a:t>
            </a:r>
            <a:r>
              <a:rPr lang="en-US" altLang="ko-KR" sz="1100" dirty="0">
                <a:latin typeface="+mn-ea"/>
              </a:rPr>
              <a:t>Oracle</a:t>
            </a:r>
            <a:r>
              <a:rPr lang="ko-KR" altLang="en-US" sz="1100" dirty="0">
                <a:latin typeface="+mn-ea"/>
              </a:rPr>
              <a:t>을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사용하므로</a:t>
            </a:r>
            <a:r>
              <a:rPr lang="en-US" altLang="ko-KR" sz="1100" dirty="0">
                <a:latin typeface="+mn-ea"/>
              </a:rPr>
              <a:t>, Oracle</a:t>
            </a:r>
            <a:r>
              <a:rPr lang="ko-KR" altLang="en-US" sz="1100" dirty="0">
                <a:latin typeface="+mn-ea"/>
              </a:rPr>
              <a:t>용 </a:t>
            </a:r>
            <a:r>
              <a:rPr lang="en-US" altLang="ko-KR" sz="1100" dirty="0">
                <a:latin typeface="+mn-ea"/>
              </a:rPr>
              <a:t>JDBC</a:t>
            </a:r>
            <a:r>
              <a:rPr lang="ko-KR" altLang="en-US" sz="1100" dirty="0">
                <a:latin typeface="+mn-ea"/>
              </a:rPr>
              <a:t>를 사용하며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이것은 </a:t>
            </a:r>
            <a:r>
              <a:rPr lang="ko-KR" altLang="en-US" sz="1100" dirty="0" err="1">
                <a:latin typeface="+mn-ea"/>
              </a:rPr>
              <a:t>오라클을</a:t>
            </a:r>
            <a:r>
              <a:rPr lang="ko-KR" altLang="en-US" sz="1100" dirty="0">
                <a:latin typeface="+mn-ea"/>
              </a:rPr>
              <a:t> 설치하면 자동으로 설치 되고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 err="1">
                <a:latin typeface="+mn-ea"/>
              </a:rPr>
              <a:t>이클립스에서</a:t>
            </a:r>
            <a:r>
              <a:rPr lang="ko-KR" altLang="en-US" sz="1100" dirty="0">
                <a:latin typeface="+mn-ea"/>
              </a:rPr>
              <a:t> 해당 클래스 파일을 복사하면 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F9CB0-98A1-4058-A2F7-ED5492CB229D}"/>
              </a:ext>
            </a:extLst>
          </p:cNvPr>
          <p:cNvSpPr txBox="1"/>
          <p:nvPr/>
        </p:nvSpPr>
        <p:spPr>
          <a:xfrm>
            <a:off x="316790" y="2055372"/>
            <a:ext cx="9793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+mn-ea"/>
              </a:rPr>
              <a:t>오라클</a:t>
            </a:r>
            <a:r>
              <a:rPr lang="ko-KR" altLang="en-US" sz="1100" dirty="0">
                <a:latin typeface="+mn-ea"/>
              </a:rPr>
              <a:t> 드라이버를 사용하기 위한 </a:t>
            </a:r>
            <a:r>
              <a:rPr lang="en-US" altLang="ko-KR" sz="1100" dirty="0">
                <a:latin typeface="+mn-ea"/>
              </a:rPr>
              <a:t>ojdbc6_g.jar </a:t>
            </a:r>
            <a:r>
              <a:rPr lang="ko-KR" altLang="en-US" sz="1100" dirty="0">
                <a:latin typeface="+mn-ea"/>
              </a:rPr>
              <a:t>파일 복사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CEDF5A-A4D7-48A2-A84E-3AFA949DB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30" y="2494324"/>
            <a:ext cx="5460236" cy="204669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64D140B-5EC8-414A-9CEB-1CCAB3BE3E1E}"/>
              </a:ext>
            </a:extLst>
          </p:cNvPr>
          <p:cNvCxnSpPr/>
          <p:nvPr/>
        </p:nvCxnSpPr>
        <p:spPr>
          <a:xfrm flipV="1">
            <a:off x="5893266" y="2814577"/>
            <a:ext cx="492049" cy="79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6A8A4151-A76F-4B79-A71C-1EC957C27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280" y="2366585"/>
            <a:ext cx="3409950" cy="12382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285238-4685-440D-91BE-FC29A4DFF285}"/>
              </a:ext>
            </a:extLst>
          </p:cNvPr>
          <p:cNvSpPr txBox="1"/>
          <p:nvPr/>
        </p:nvSpPr>
        <p:spPr>
          <a:xfrm>
            <a:off x="892164" y="5113205"/>
            <a:ext cx="65844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+mn-ea"/>
              </a:rPr>
              <a:t>오라클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JDBC </a:t>
            </a:r>
            <a:r>
              <a:rPr lang="ko-KR" altLang="en-US" sz="1100" dirty="0">
                <a:latin typeface="+mn-ea"/>
              </a:rPr>
              <a:t>클래스 패스 </a:t>
            </a:r>
            <a:r>
              <a:rPr lang="en-US" altLang="ko-KR" sz="1100" dirty="0">
                <a:latin typeface="+mn-ea"/>
              </a:rPr>
              <a:t>: C:\oraclexe\app\oracle\product\11.2.0\server\jdbc\lib\ojdbc6_g.jar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7A01295-4B83-4762-B816-F8EA6208E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503" y="5374815"/>
            <a:ext cx="3454977" cy="116897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B0B2BE2-122A-422A-B8D4-42BF2E71F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2242" y="5374815"/>
            <a:ext cx="2924175" cy="771525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D116060-E0C4-4767-9F7D-73391EB6B56A}"/>
              </a:ext>
            </a:extLst>
          </p:cNvPr>
          <p:cNvCxnSpPr/>
          <p:nvPr/>
        </p:nvCxnSpPr>
        <p:spPr>
          <a:xfrm flipV="1">
            <a:off x="3146612" y="5760577"/>
            <a:ext cx="4930588" cy="59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304F491-618B-4135-8958-6E635C3E8926}"/>
              </a:ext>
            </a:extLst>
          </p:cNvPr>
          <p:cNvSpPr txBox="1"/>
          <p:nvPr/>
        </p:nvSpPr>
        <p:spPr>
          <a:xfrm>
            <a:off x="4937234" y="6094740"/>
            <a:ext cx="1653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n-ea"/>
              </a:rPr>
              <a:t>ojdbc6_g.jar </a:t>
            </a:r>
            <a:r>
              <a:rPr lang="ko-KR" altLang="en-US" sz="1100" dirty="0">
                <a:latin typeface="+mn-ea"/>
              </a:rPr>
              <a:t>파일 복사</a:t>
            </a:r>
            <a:endParaRPr lang="en-US" altLang="ko-KR" sz="1100" dirty="0"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99EC20-BE39-4CB5-BDC4-39FECA5C5601}"/>
              </a:ext>
            </a:extLst>
          </p:cNvPr>
          <p:cNvSpPr/>
          <p:nvPr/>
        </p:nvSpPr>
        <p:spPr>
          <a:xfrm>
            <a:off x="10174941" y="5374815"/>
            <a:ext cx="367553" cy="3857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1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DDE350-8C4E-4930-BB35-54D8B42D7A50}"/>
              </a:ext>
            </a:extLst>
          </p:cNvPr>
          <p:cNvSpPr txBox="1"/>
          <p:nvPr/>
        </p:nvSpPr>
        <p:spPr>
          <a:xfrm>
            <a:off x="289081" y="409223"/>
            <a:ext cx="10676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+mn-ea"/>
              </a:rPr>
              <a:t>JDBC2 </a:t>
            </a:r>
            <a:endParaRPr lang="ko-KR" altLang="en-US" sz="4000" b="1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1E61F4-C081-46A1-B497-A6F8C65D6308}"/>
              </a:ext>
            </a:extLst>
          </p:cNvPr>
          <p:cNvSpPr txBox="1"/>
          <p:nvPr/>
        </p:nvSpPr>
        <p:spPr>
          <a:xfrm>
            <a:off x="356455" y="1190684"/>
            <a:ext cx="9793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데이터 베이스 연결 순서</a:t>
            </a:r>
            <a:endParaRPr lang="en-US" altLang="ko-KR" sz="11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3CF058-A152-44A3-ADB6-FA461ED6E530}"/>
              </a:ext>
            </a:extLst>
          </p:cNvPr>
          <p:cNvSpPr/>
          <p:nvPr/>
        </p:nvSpPr>
        <p:spPr>
          <a:xfrm>
            <a:off x="356456" y="1820918"/>
            <a:ext cx="2859741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JDBC </a:t>
            </a:r>
            <a:r>
              <a:rPr lang="ko-KR" altLang="en-US" dirty="0"/>
              <a:t>드라이버 로드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C608D7-A047-4AF3-8861-33B9EB593AD7}"/>
              </a:ext>
            </a:extLst>
          </p:cNvPr>
          <p:cNvSpPr/>
          <p:nvPr/>
        </p:nvSpPr>
        <p:spPr>
          <a:xfrm>
            <a:off x="356456" y="2869891"/>
            <a:ext cx="2859741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데이터베이스 연결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9ACC8D-EF3D-4B8D-9C2A-1165144DEC8E}"/>
              </a:ext>
            </a:extLst>
          </p:cNvPr>
          <p:cNvSpPr/>
          <p:nvPr/>
        </p:nvSpPr>
        <p:spPr>
          <a:xfrm>
            <a:off x="356455" y="3918864"/>
            <a:ext cx="2859741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SQL</a:t>
            </a:r>
            <a:r>
              <a:rPr lang="ko-KR" altLang="en-US" dirty="0"/>
              <a:t>문 실행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9DEBD5-9CBB-4DA1-B022-C62448768489}"/>
              </a:ext>
            </a:extLst>
          </p:cNvPr>
          <p:cNvSpPr/>
          <p:nvPr/>
        </p:nvSpPr>
        <p:spPr>
          <a:xfrm>
            <a:off x="356455" y="4967837"/>
            <a:ext cx="2859741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데이터베이스 연결 해제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CE96ED2-28D1-4B5B-8846-56C557BB50E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786327" y="2403624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584C8D7-F021-4DA9-A60B-A36E990F12CE}"/>
              </a:ext>
            </a:extLst>
          </p:cNvPr>
          <p:cNvCxnSpPr/>
          <p:nvPr/>
        </p:nvCxnSpPr>
        <p:spPr>
          <a:xfrm>
            <a:off x="1795288" y="3452597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7BEDD91-6302-4316-82F5-002CBEA0DD17}"/>
              </a:ext>
            </a:extLst>
          </p:cNvPr>
          <p:cNvCxnSpPr/>
          <p:nvPr/>
        </p:nvCxnSpPr>
        <p:spPr>
          <a:xfrm>
            <a:off x="1795288" y="4501570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DF4885-32B1-4E93-86C4-8A2D913C5C81}"/>
              </a:ext>
            </a:extLst>
          </p:cNvPr>
          <p:cNvSpPr/>
          <p:nvPr/>
        </p:nvSpPr>
        <p:spPr>
          <a:xfrm>
            <a:off x="3359634" y="1820918"/>
            <a:ext cx="2043952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DriverManager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BBAD45-89A6-4507-B2F9-90ED1400BAF3}"/>
              </a:ext>
            </a:extLst>
          </p:cNvPr>
          <p:cNvSpPr/>
          <p:nvPr/>
        </p:nvSpPr>
        <p:spPr>
          <a:xfrm>
            <a:off x="3359633" y="2869891"/>
            <a:ext cx="2043953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Connection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3651B8-1BD6-4872-91F3-F64D7182325C}"/>
              </a:ext>
            </a:extLst>
          </p:cNvPr>
          <p:cNvSpPr/>
          <p:nvPr/>
        </p:nvSpPr>
        <p:spPr>
          <a:xfrm>
            <a:off x="3359633" y="3918864"/>
            <a:ext cx="2043954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Statement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E39910-F58E-4A50-851F-805D8D0F37AF}"/>
              </a:ext>
            </a:extLst>
          </p:cNvPr>
          <p:cNvSpPr/>
          <p:nvPr/>
        </p:nvSpPr>
        <p:spPr>
          <a:xfrm>
            <a:off x="3359633" y="4967837"/>
            <a:ext cx="2043954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ResultSet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48A85B8-DE3E-4DC0-B172-0F7DD5E0CB4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4381610" y="2403624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7F0ADA8-D3F6-4C4F-80BD-AC886B339F91}"/>
              </a:ext>
            </a:extLst>
          </p:cNvPr>
          <p:cNvCxnSpPr/>
          <p:nvPr/>
        </p:nvCxnSpPr>
        <p:spPr>
          <a:xfrm>
            <a:off x="4798465" y="3452597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EE9992C-F1C3-4C84-93F9-978A803F2859}"/>
              </a:ext>
            </a:extLst>
          </p:cNvPr>
          <p:cNvCxnSpPr/>
          <p:nvPr/>
        </p:nvCxnSpPr>
        <p:spPr>
          <a:xfrm>
            <a:off x="4798465" y="4501570"/>
            <a:ext cx="0" cy="46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9A10A7-B410-4198-97AD-BD68CDEFB68A}"/>
              </a:ext>
            </a:extLst>
          </p:cNvPr>
          <p:cNvSpPr txBox="1"/>
          <p:nvPr/>
        </p:nvSpPr>
        <p:spPr>
          <a:xfrm>
            <a:off x="5403585" y="3994773"/>
            <a:ext cx="4419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n-ea"/>
              </a:rPr>
              <a:t>connection.createStatement</a:t>
            </a:r>
            <a:r>
              <a:rPr lang="en-US" altLang="ko-KR" sz="1100" dirty="0">
                <a:latin typeface="+mn-ea"/>
              </a:rPr>
              <a:t>();</a:t>
            </a:r>
          </a:p>
          <a:p>
            <a:r>
              <a:rPr lang="en-US" altLang="ko-KR" sz="1100" dirty="0">
                <a:latin typeface="+mn-ea"/>
              </a:rPr>
              <a:t> : Statement</a:t>
            </a:r>
            <a:r>
              <a:rPr lang="ko-KR" altLang="en-US" sz="1100" dirty="0">
                <a:latin typeface="+mn-ea"/>
              </a:rPr>
              <a:t>객체를 통해 </a:t>
            </a:r>
            <a:r>
              <a:rPr lang="en-US" altLang="ko-KR" sz="1100" dirty="0">
                <a:latin typeface="+mn-ea"/>
              </a:rPr>
              <a:t>SQL</a:t>
            </a:r>
            <a:r>
              <a:rPr lang="ko-KR" altLang="en-US" sz="1100" dirty="0">
                <a:latin typeface="+mn-ea"/>
              </a:rPr>
              <a:t>문이 실행 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DCC803-3B55-462D-8FA1-8392F691213C}"/>
              </a:ext>
            </a:extLst>
          </p:cNvPr>
          <p:cNvSpPr txBox="1"/>
          <p:nvPr/>
        </p:nvSpPr>
        <p:spPr>
          <a:xfrm>
            <a:off x="5403585" y="5043746"/>
            <a:ext cx="4419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n-ea"/>
              </a:rPr>
              <a:t>statement.executeQuery</a:t>
            </a:r>
            <a:r>
              <a:rPr lang="en-US" altLang="ko-KR" sz="1100" dirty="0">
                <a:latin typeface="+mn-ea"/>
              </a:rPr>
              <a:t>(), </a:t>
            </a:r>
            <a:r>
              <a:rPr lang="en-US" altLang="ko-KR" sz="1100" dirty="0" err="1">
                <a:latin typeface="+mn-ea"/>
              </a:rPr>
              <a:t>statement.executeUpdate</a:t>
            </a:r>
            <a:r>
              <a:rPr lang="en-US" altLang="ko-KR" sz="1100" dirty="0">
                <a:latin typeface="+mn-ea"/>
              </a:rPr>
              <a:t>()</a:t>
            </a:r>
          </a:p>
          <a:p>
            <a:r>
              <a:rPr lang="en-US" altLang="ko-KR" sz="1100" dirty="0">
                <a:latin typeface="+mn-ea"/>
              </a:rPr>
              <a:t> : SQL</a:t>
            </a:r>
            <a:r>
              <a:rPr lang="ko-KR" altLang="en-US" sz="1100" dirty="0">
                <a:latin typeface="+mn-ea"/>
              </a:rPr>
              <a:t>문의 결과값을 </a:t>
            </a:r>
            <a:r>
              <a:rPr lang="en-US" altLang="ko-KR" sz="1100" dirty="0" err="1">
                <a:latin typeface="+mn-ea"/>
              </a:rPr>
              <a:t>ResultSet</a:t>
            </a:r>
            <a:r>
              <a:rPr lang="ko-KR" altLang="en-US" sz="1100" dirty="0">
                <a:latin typeface="+mn-ea"/>
              </a:rPr>
              <a:t>객체로 받습니다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C0354F-9A9F-4620-9735-C5A95B9CFB63}"/>
              </a:ext>
            </a:extLst>
          </p:cNvPr>
          <p:cNvSpPr txBox="1"/>
          <p:nvPr/>
        </p:nvSpPr>
        <p:spPr>
          <a:xfrm>
            <a:off x="5403586" y="1894927"/>
            <a:ext cx="4419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n-ea"/>
              </a:rPr>
              <a:t>Class.forName</a:t>
            </a:r>
            <a:r>
              <a:rPr lang="en-US" altLang="ko-KR" sz="1100" dirty="0">
                <a:latin typeface="+mn-ea"/>
              </a:rPr>
              <a:t>(“</a:t>
            </a:r>
            <a:r>
              <a:rPr lang="en-US" altLang="ko-KR" sz="1100" dirty="0" err="1">
                <a:latin typeface="+mn-ea"/>
              </a:rPr>
              <a:t>oracle.jdbc.driver.OracleDriver</a:t>
            </a:r>
            <a:r>
              <a:rPr lang="en-US" altLang="ko-KR" sz="1100" dirty="0">
                <a:latin typeface="+mn-ea"/>
              </a:rPr>
              <a:t>”);</a:t>
            </a:r>
          </a:p>
          <a:p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: </a:t>
            </a:r>
            <a:r>
              <a:rPr lang="ko-KR" altLang="en-US" sz="1100" dirty="0">
                <a:latin typeface="+mn-ea"/>
              </a:rPr>
              <a:t>메모리에 </a:t>
            </a:r>
            <a:r>
              <a:rPr lang="en-US" altLang="ko-KR" sz="1100" dirty="0" err="1">
                <a:latin typeface="+mn-ea"/>
              </a:rPr>
              <a:t>OracleDriver</a:t>
            </a:r>
            <a:r>
              <a:rPr lang="ko-KR" altLang="en-US" sz="1100" dirty="0">
                <a:latin typeface="+mn-ea"/>
              </a:rPr>
              <a:t>가 로드 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38754F-4006-485A-8B42-9CBFE77D23D6}"/>
              </a:ext>
            </a:extLst>
          </p:cNvPr>
          <p:cNvSpPr txBox="1"/>
          <p:nvPr/>
        </p:nvSpPr>
        <p:spPr>
          <a:xfrm>
            <a:off x="5403585" y="2943046"/>
            <a:ext cx="4419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n-ea"/>
              </a:rPr>
              <a:t>DriverManager.getConnection</a:t>
            </a:r>
            <a:r>
              <a:rPr lang="en-US" altLang="ko-KR" sz="1100" dirty="0">
                <a:latin typeface="+mn-ea"/>
              </a:rPr>
              <a:t>(JDBC URL, </a:t>
            </a:r>
            <a:r>
              <a:rPr lang="ko-KR" altLang="en-US" sz="1100" dirty="0">
                <a:latin typeface="+mn-ea"/>
              </a:rPr>
              <a:t>계정아이디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비밀번호</a:t>
            </a:r>
            <a:r>
              <a:rPr lang="en-US" altLang="ko-KR" sz="1100" dirty="0">
                <a:latin typeface="+mn-ea"/>
              </a:rPr>
              <a:t>);</a:t>
            </a:r>
          </a:p>
          <a:p>
            <a:r>
              <a:rPr lang="en-US" altLang="ko-KR" sz="1100" dirty="0">
                <a:latin typeface="+mn-ea"/>
              </a:rPr>
              <a:t> : Connection</a:t>
            </a:r>
            <a:r>
              <a:rPr lang="ko-KR" altLang="en-US" sz="1100" dirty="0">
                <a:latin typeface="+mn-ea"/>
              </a:rPr>
              <a:t>객체 생성 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007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7879B4-371E-419D-9FB6-7219E84C1C5E}"/>
              </a:ext>
            </a:extLst>
          </p:cNvPr>
          <p:cNvSpPr txBox="1"/>
          <p:nvPr/>
        </p:nvSpPr>
        <p:spPr>
          <a:xfrm>
            <a:off x="378913" y="390750"/>
            <a:ext cx="10676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+mn-ea"/>
              </a:rPr>
              <a:t>Statement</a:t>
            </a:r>
            <a:r>
              <a:rPr lang="ko-KR" altLang="en-US" sz="4000" b="1" dirty="0">
                <a:latin typeface="+mn-ea"/>
              </a:rPr>
              <a:t>객체 </a:t>
            </a:r>
            <a:endParaRPr lang="ko-KR" altLang="en-US" sz="4000" b="1" dirty="0"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F9695C-EA73-4BA0-A09A-8B9747D81EC6}"/>
              </a:ext>
            </a:extLst>
          </p:cNvPr>
          <p:cNvSpPr/>
          <p:nvPr/>
        </p:nvSpPr>
        <p:spPr>
          <a:xfrm>
            <a:off x="1640544" y="2147647"/>
            <a:ext cx="2017057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&lt;interface&gt;</a:t>
            </a:r>
          </a:p>
          <a:p>
            <a:pPr algn="ctr"/>
            <a:r>
              <a:rPr lang="en-US" altLang="ko-KR" dirty="0"/>
              <a:t>Statement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3A1E92-4BAD-43F7-A834-21E88375B6C5}"/>
              </a:ext>
            </a:extLst>
          </p:cNvPr>
          <p:cNvSpPr/>
          <p:nvPr/>
        </p:nvSpPr>
        <p:spPr>
          <a:xfrm>
            <a:off x="4114802" y="1304964"/>
            <a:ext cx="2017057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executeQuery</a:t>
            </a:r>
            <a:r>
              <a:rPr lang="en-US" altLang="ko-KR" sz="1600" dirty="0"/>
              <a:t>()</a:t>
            </a:r>
            <a:endParaRPr lang="en-US" altLang="ko-KR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AE3E1B-886E-44C3-BBD0-5291C2533578}"/>
              </a:ext>
            </a:extLst>
          </p:cNvPr>
          <p:cNvSpPr/>
          <p:nvPr/>
        </p:nvSpPr>
        <p:spPr>
          <a:xfrm>
            <a:off x="4114802" y="3021706"/>
            <a:ext cx="2017057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executeUpdate</a:t>
            </a:r>
            <a:r>
              <a:rPr lang="en-US" altLang="ko-KR" sz="1600" dirty="0"/>
              <a:t>()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C2A13B9-C6F4-46CC-8D77-3DE745D04AAE}"/>
              </a:ext>
            </a:extLst>
          </p:cNvPr>
          <p:cNvCxnSpPr>
            <a:stCxn id="4" idx="3"/>
          </p:cNvCxnSpPr>
          <p:nvPr/>
        </p:nvCxnSpPr>
        <p:spPr>
          <a:xfrm flipV="1">
            <a:off x="3657601" y="1887670"/>
            <a:ext cx="457201" cy="55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50E5F3A-A2DC-43DA-9DA2-B4897665A82B}"/>
              </a:ext>
            </a:extLst>
          </p:cNvPr>
          <p:cNvCxnSpPr>
            <a:stCxn id="4" idx="3"/>
          </p:cNvCxnSpPr>
          <p:nvPr/>
        </p:nvCxnSpPr>
        <p:spPr>
          <a:xfrm>
            <a:off x="3657601" y="2439000"/>
            <a:ext cx="457201" cy="58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C2F7BA-2D21-41D8-915C-69BD4C20CBC5}"/>
              </a:ext>
            </a:extLst>
          </p:cNvPr>
          <p:cNvSpPr txBox="1"/>
          <p:nvPr/>
        </p:nvSpPr>
        <p:spPr>
          <a:xfrm>
            <a:off x="6136341" y="1380873"/>
            <a:ext cx="4419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SQL</a:t>
            </a:r>
            <a:r>
              <a:rPr lang="ko-KR" altLang="en-US" sz="1100" dirty="0">
                <a:latin typeface="+mn-ea"/>
              </a:rPr>
              <a:t>문 실행 후 여러 개의 결과값 생기는 경우 사용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예</a:t>
            </a:r>
            <a:r>
              <a:rPr lang="en-US" altLang="ko-KR" sz="1100" dirty="0">
                <a:latin typeface="+mn-ea"/>
              </a:rPr>
              <a:t>) select</a:t>
            </a:r>
            <a:r>
              <a:rPr lang="ko-KR" altLang="en-US" sz="1100" dirty="0">
                <a:latin typeface="+mn-ea"/>
              </a:rPr>
              <a:t>문을 사용할 때 사용합니다</a:t>
            </a:r>
            <a:r>
              <a:rPr lang="en-US" altLang="ko-KR" sz="1100" dirty="0">
                <a:latin typeface="+mn-ea"/>
              </a:rPr>
              <a:t>.</a:t>
            </a:r>
            <a:r>
              <a:rPr lang="ko-KR" altLang="en-US" sz="1100" dirty="0">
                <a:latin typeface="+mn-ea"/>
              </a:rPr>
              <a:t> 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F3579-4C35-4B3F-91E5-D4C7EE7D99A6}"/>
              </a:ext>
            </a:extLst>
          </p:cNvPr>
          <p:cNvSpPr txBox="1"/>
          <p:nvPr/>
        </p:nvSpPr>
        <p:spPr>
          <a:xfrm>
            <a:off x="6131859" y="3097615"/>
            <a:ext cx="4419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SQL</a:t>
            </a:r>
            <a:r>
              <a:rPr lang="ko-KR" altLang="en-US" sz="1100" dirty="0">
                <a:latin typeface="+mn-ea"/>
              </a:rPr>
              <a:t>문 실행 후 테이블의 내용만 변경되는 경우 사용 합니다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예</a:t>
            </a:r>
            <a:r>
              <a:rPr lang="en-US" altLang="ko-KR" sz="1100" dirty="0">
                <a:latin typeface="+mn-ea"/>
              </a:rPr>
              <a:t>) insert, delete, update</a:t>
            </a:r>
            <a:r>
              <a:rPr lang="ko-KR" altLang="en-US" sz="1100" dirty="0">
                <a:latin typeface="+mn-ea"/>
              </a:rPr>
              <a:t>문을 사용할 때 사용합니다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A4030-5B56-496E-997F-6C67874B69D3}"/>
              </a:ext>
            </a:extLst>
          </p:cNvPr>
          <p:cNvSpPr txBox="1"/>
          <p:nvPr/>
        </p:nvSpPr>
        <p:spPr>
          <a:xfrm>
            <a:off x="820425" y="4038082"/>
            <a:ext cx="9793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n-ea"/>
              </a:rPr>
              <a:t>executeQuery</a:t>
            </a:r>
            <a:r>
              <a:rPr lang="en-US" altLang="ko-KR" sz="1100" dirty="0">
                <a:latin typeface="+mn-ea"/>
              </a:rPr>
              <a:t>() </a:t>
            </a:r>
            <a:r>
              <a:rPr lang="ko-KR" altLang="en-US" sz="1100" dirty="0">
                <a:latin typeface="+mn-ea"/>
              </a:rPr>
              <a:t>실행 후 반환 되는 레코드 셋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B03FD8-C1FE-4E61-870B-C0F106AB9A46}"/>
              </a:ext>
            </a:extLst>
          </p:cNvPr>
          <p:cNvSpPr/>
          <p:nvPr/>
        </p:nvSpPr>
        <p:spPr>
          <a:xfrm>
            <a:off x="1761050" y="4919063"/>
            <a:ext cx="2017057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executeQuery</a:t>
            </a:r>
            <a:r>
              <a:rPr lang="en-US" altLang="ko-KR" sz="1600" dirty="0"/>
              <a:t>()</a:t>
            </a:r>
            <a:endParaRPr lang="en-US" altLang="ko-KR" sz="2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9F6D74-F6E8-435B-A5E5-E3297F2A6055}"/>
              </a:ext>
            </a:extLst>
          </p:cNvPr>
          <p:cNvSpPr/>
          <p:nvPr/>
        </p:nvSpPr>
        <p:spPr>
          <a:xfrm>
            <a:off x="4369778" y="4919063"/>
            <a:ext cx="2017057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ResultSet</a:t>
            </a:r>
            <a:endParaRPr lang="en-US" altLang="ko-KR" sz="2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8FF151-3D09-4116-A532-9BDD3A47252F}"/>
              </a:ext>
            </a:extLst>
          </p:cNvPr>
          <p:cNvSpPr/>
          <p:nvPr/>
        </p:nvSpPr>
        <p:spPr>
          <a:xfrm>
            <a:off x="6978506" y="4550833"/>
            <a:ext cx="2017057" cy="22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첫번째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로우</a:t>
            </a:r>
            <a:r>
              <a:rPr lang="ko-KR" altLang="en-US" sz="1000" dirty="0"/>
              <a:t> 데이터</a:t>
            </a:r>
            <a:endParaRPr lang="en-US" altLang="ko-KR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43E897-7FCC-43B4-8B74-A3A7E69B8335}"/>
              </a:ext>
            </a:extLst>
          </p:cNvPr>
          <p:cNvSpPr/>
          <p:nvPr/>
        </p:nvSpPr>
        <p:spPr>
          <a:xfrm>
            <a:off x="6978506" y="4821059"/>
            <a:ext cx="2017057" cy="22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두번째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로우</a:t>
            </a:r>
            <a:r>
              <a:rPr lang="ko-KR" altLang="en-US" sz="1000" dirty="0"/>
              <a:t> 데이터</a:t>
            </a:r>
            <a:endParaRPr lang="en-US" altLang="ko-KR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68A358-F141-4649-8A52-FD91951445EE}"/>
              </a:ext>
            </a:extLst>
          </p:cNvPr>
          <p:cNvSpPr/>
          <p:nvPr/>
        </p:nvSpPr>
        <p:spPr>
          <a:xfrm>
            <a:off x="6978506" y="5091285"/>
            <a:ext cx="2017057" cy="22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세번째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로우</a:t>
            </a:r>
            <a:r>
              <a:rPr lang="ko-KR" altLang="en-US" sz="1000" dirty="0"/>
              <a:t> 데이터</a:t>
            </a:r>
            <a:endParaRPr lang="en-US" altLang="ko-KR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E1733F-FFC4-4A16-AFCB-DEC837A8F41A}"/>
              </a:ext>
            </a:extLst>
          </p:cNvPr>
          <p:cNvSpPr/>
          <p:nvPr/>
        </p:nvSpPr>
        <p:spPr>
          <a:xfrm>
            <a:off x="6978505" y="5693745"/>
            <a:ext cx="2017057" cy="22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N</a:t>
            </a:r>
            <a:r>
              <a:rPr lang="ko-KR" altLang="en-US" sz="1000" dirty="0"/>
              <a:t>번째 </a:t>
            </a:r>
            <a:r>
              <a:rPr lang="ko-KR" altLang="en-US" sz="1000" dirty="0" err="1"/>
              <a:t>로우</a:t>
            </a:r>
            <a:r>
              <a:rPr lang="ko-KR" altLang="en-US" sz="1000" dirty="0"/>
              <a:t> 데이터</a:t>
            </a:r>
            <a:endParaRPr lang="en-US" altLang="ko-KR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C6A47C-C799-4DC3-BBBA-05839B7E5B1F}"/>
              </a:ext>
            </a:extLst>
          </p:cNvPr>
          <p:cNvSpPr txBox="1"/>
          <p:nvPr/>
        </p:nvSpPr>
        <p:spPr>
          <a:xfrm>
            <a:off x="6978505" y="5375237"/>
            <a:ext cx="2017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n-ea"/>
              </a:rPr>
              <a:t>….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868EEBB-6F8E-4C9B-A96E-EA5B984CD335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3778107" y="5210416"/>
            <a:ext cx="591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97172E-2FE6-435C-996B-9F1B852E203C}"/>
              </a:ext>
            </a:extLst>
          </p:cNvPr>
          <p:cNvCxnSpPr/>
          <p:nvPr/>
        </p:nvCxnSpPr>
        <p:spPr>
          <a:xfrm>
            <a:off x="6386834" y="5209921"/>
            <a:ext cx="356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A3A017B-B53B-4682-9505-120ED2B5B25D}"/>
              </a:ext>
            </a:extLst>
          </p:cNvPr>
          <p:cNvSpPr txBox="1"/>
          <p:nvPr/>
        </p:nvSpPr>
        <p:spPr>
          <a:xfrm>
            <a:off x="4369778" y="5537787"/>
            <a:ext cx="2017056" cy="86177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next() : </a:t>
            </a:r>
            <a:r>
              <a:rPr lang="ko-KR" altLang="en-US" sz="1000" dirty="0">
                <a:latin typeface="+mn-ea"/>
              </a:rPr>
              <a:t>다음 레코드로 이동</a:t>
            </a:r>
            <a:r>
              <a:rPr lang="en-US" altLang="ko-KR" sz="1000" dirty="0">
                <a:latin typeface="+mn-ea"/>
              </a:rPr>
              <a:t>	</a:t>
            </a:r>
          </a:p>
          <a:p>
            <a:r>
              <a:rPr lang="en-US" altLang="ko-KR" sz="1000" dirty="0">
                <a:latin typeface="+mn-ea"/>
              </a:rPr>
              <a:t>previous() : </a:t>
            </a:r>
            <a:r>
              <a:rPr lang="ko-KR" altLang="en-US" sz="1000" dirty="0">
                <a:latin typeface="+mn-ea"/>
              </a:rPr>
              <a:t>이전 레코드로 이동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first() : </a:t>
            </a:r>
            <a:r>
              <a:rPr lang="ko-KR" altLang="en-US" sz="1000" dirty="0">
                <a:latin typeface="+mn-ea"/>
              </a:rPr>
              <a:t>처음으로 이동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last() : </a:t>
            </a:r>
            <a:r>
              <a:rPr lang="ko-KR" altLang="en-US" sz="1000" dirty="0">
                <a:latin typeface="+mn-ea"/>
              </a:rPr>
              <a:t>마지막으로 이동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get</a:t>
            </a:r>
            <a:r>
              <a:rPr lang="ko-KR" altLang="en-US" sz="1000" dirty="0" err="1">
                <a:latin typeface="+mn-ea"/>
              </a:rPr>
              <a:t>메소드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 err="1">
                <a:latin typeface="+mn-ea"/>
              </a:rPr>
              <a:t>getString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err="1">
                <a:latin typeface="+mn-ea"/>
              </a:rPr>
              <a:t>getInt</a:t>
            </a:r>
            <a:r>
              <a:rPr lang="en-US" altLang="ko-KR" sz="1000" dirty="0">
                <a:latin typeface="+mn-ea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F8F4A3-7391-4D07-ADE5-74CD9584B4E1}"/>
              </a:ext>
            </a:extLst>
          </p:cNvPr>
          <p:cNvSpPr txBox="1"/>
          <p:nvPr/>
        </p:nvSpPr>
        <p:spPr>
          <a:xfrm>
            <a:off x="7715937" y="4283026"/>
            <a:ext cx="542191" cy="2462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BOF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6E8B5C-F5E3-4CF0-A22F-8B7F599BA109}"/>
              </a:ext>
            </a:extLst>
          </p:cNvPr>
          <p:cNvSpPr txBox="1"/>
          <p:nvPr/>
        </p:nvSpPr>
        <p:spPr>
          <a:xfrm>
            <a:off x="7715937" y="5937897"/>
            <a:ext cx="542191" cy="2462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EOF</a:t>
            </a:r>
          </a:p>
        </p:txBody>
      </p:sp>
    </p:spTree>
    <p:extLst>
      <p:ext uri="{BB962C8B-B14F-4D97-AF65-F5344CB8AC3E}">
        <p14:creationId xmlns:p14="http://schemas.microsoft.com/office/powerpoint/2010/main" val="274823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4A0FC9-49BC-41D7-839A-43FE306223AC}"/>
              </a:ext>
            </a:extLst>
          </p:cNvPr>
          <p:cNvSpPr txBox="1"/>
          <p:nvPr/>
        </p:nvSpPr>
        <p:spPr>
          <a:xfrm>
            <a:off x="397163" y="240146"/>
            <a:ext cx="1016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데이터 삽입하기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D2EEB9-C0C4-49AD-8CE3-341A7094F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82" y="1389416"/>
            <a:ext cx="4840244" cy="47158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B0331D-407A-48D4-B535-C60483606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540" y="1389415"/>
            <a:ext cx="4760992" cy="471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8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0002F4-BB3D-47BB-B586-B9D6EB6A2EF4}"/>
              </a:ext>
            </a:extLst>
          </p:cNvPr>
          <p:cNvSpPr txBox="1"/>
          <p:nvPr/>
        </p:nvSpPr>
        <p:spPr>
          <a:xfrm>
            <a:off x="757604" y="533907"/>
            <a:ext cx="10676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+mn-ea"/>
              </a:rPr>
              <a:t>Statement</a:t>
            </a:r>
            <a:r>
              <a:rPr lang="ko-KR" altLang="en-US" sz="4000" b="1" dirty="0">
                <a:latin typeface="+mn-ea"/>
              </a:rPr>
              <a:t>객체 살펴보기</a:t>
            </a:r>
            <a:endParaRPr lang="ko-KR" altLang="en-US" sz="4000" b="1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8802E1-1F64-4D1F-B7F5-E5A8C4D7C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64" y="1645553"/>
            <a:ext cx="3384917" cy="18735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F31BFA-49FF-4B19-B2D7-9CCA2F521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64" y="3648884"/>
            <a:ext cx="6376240" cy="24331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571EDD-A419-4DC7-A14B-01190F123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265" y="1839202"/>
            <a:ext cx="4211467" cy="12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34046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물방울</Template>
  <TotalTime>25</TotalTime>
  <Words>322</Words>
  <Application>Microsoft Office PowerPoint</Application>
  <PresentationFormat>와이드스크린</PresentationFormat>
  <Paragraphs>56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Tw Cen MT</vt:lpstr>
      <vt:lpstr>물방울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kkh</dc:creator>
  <cp:lastModifiedBy>kkh</cp:lastModifiedBy>
  <cp:revision>3</cp:revision>
  <dcterms:created xsi:type="dcterms:W3CDTF">2020-08-10T10:33:54Z</dcterms:created>
  <dcterms:modified xsi:type="dcterms:W3CDTF">2020-08-10T10:59:04Z</dcterms:modified>
</cp:coreProperties>
</file>