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5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14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5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162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8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5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26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07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7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1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3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7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4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2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2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0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AF8DE4-6B84-4E1D-A82F-A241A0240FA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03B326-2E34-4E4B-AC41-E0E5D879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9C9E7-9FF0-4B75-9E08-1EBCB4D79313}"/>
              </a:ext>
            </a:extLst>
          </p:cNvPr>
          <p:cNvSpPr txBox="1"/>
          <p:nvPr/>
        </p:nvSpPr>
        <p:spPr>
          <a:xfrm>
            <a:off x="281353" y="375139"/>
            <a:ext cx="1133621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커넥션풀</a:t>
            </a:r>
            <a:endParaRPr lang="en-US" altLang="ko-KR" sz="4000" dirty="0"/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DAO, DTO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PreparedStatement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커넥션 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(DBCP)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4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A349B9-DC32-4079-B26E-800C020405FD}"/>
              </a:ext>
            </a:extLst>
          </p:cNvPr>
          <p:cNvSpPr txBox="1"/>
          <p:nvPr/>
        </p:nvSpPr>
        <p:spPr>
          <a:xfrm>
            <a:off x="316789" y="266934"/>
            <a:ext cx="1067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DAO, DTO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C2100-9715-4CBE-905D-6903DDC1CF97}"/>
              </a:ext>
            </a:extLst>
          </p:cNvPr>
          <p:cNvSpPr txBox="1"/>
          <p:nvPr/>
        </p:nvSpPr>
        <p:spPr>
          <a:xfrm>
            <a:off x="390680" y="1081367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DAO : Data Access Object</a:t>
            </a:r>
          </a:p>
          <a:p>
            <a:r>
              <a:rPr lang="en-US" altLang="ko-KR" sz="1100" dirty="0">
                <a:latin typeface="+mn-ea"/>
              </a:rPr>
              <a:t>DTO : Data Transfer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4E3FF-215C-428E-9B23-D3C7A04E01BE}"/>
              </a:ext>
            </a:extLst>
          </p:cNvPr>
          <p:cNvSpPr txBox="1"/>
          <p:nvPr/>
        </p:nvSpPr>
        <p:spPr>
          <a:xfrm>
            <a:off x="390680" y="1901908"/>
            <a:ext cx="1018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DAO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A4776-EB89-489B-8B6D-83472A9762E5}"/>
              </a:ext>
            </a:extLst>
          </p:cNvPr>
          <p:cNvSpPr txBox="1"/>
          <p:nvPr/>
        </p:nvSpPr>
        <p:spPr>
          <a:xfrm>
            <a:off x="390679" y="2322340"/>
            <a:ext cx="10183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데이터 베이스에 접속해서 데이터 추가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삭제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수정 등의 작업을 하는 클래스 입니다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일반적인 </a:t>
            </a:r>
            <a:r>
              <a:rPr lang="en-US" altLang="ko-KR" sz="1400" dirty="0">
                <a:latin typeface="+mn-ea"/>
              </a:rPr>
              <a:t>JSP </a:t>
            </a:r>
            <a:r>
              <a:rPr lang="ko-KR" altLang="en-US" sz="1400" dirty="0">
                <a:latin typeface="+mn-ea"/>
              </a:rPr>
              <a:t>혹은 </a:t>
            </a:r>
            <a:r>
              <a:rPr lang="en-US" altLang="ko-KR" sz="1400" dirty="0">
                <a:latin typeface="+mn-ea"/>
              </a:rPr>
              <a:t>Servlet </a:t>
            </a:r>
            <a:r>
              <a:rPr lang="ko-KR" altLang="en-US" sz="1400" dirty="0" err="1">
                <a:latin typeface="+mn-ea"/>
              </a:rPr>
              <a:t>페이지내에</a:t>
            </a:r>
            <a:r>
              <a:rPr lang="ko-KR" altLang="en-US" sz="1400" dirty="0">
                <a:latin typeface="+mn-ea"/>
              </a:rPr>
              <a:t> 위의 </a:t>
            </a:r>
            <a:r>
              <a:rPr lang="ko-KR" altLang="en-US" sz="1400" dirty="0" err="1">
                <a:latin typeface="+mn-ea"/>
              </a:rPr>
              <a:t>로직을</a:t>
            </a:r>
            <a:r>
              <a:rPr lang="ko-KR" altLang="en-US" sz="1400" dirty="0">
                <a:latin typeface="+mn-ea"/>
              </a:rPr>
              <a:t> 함께 기술할 수 도 있지만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유지보수 및 코드의 모듈화를 위해 별도의 </a:t>
            </a:r>
            <a:r>
              <a:rPr lang="en-US" altLang="ko-KR" sz="1400" dirty="0">
                <a:latin typeface="+mn-ea"/>
              </a:rPr>
              <a:t>DAO</a:t>
            </a:r>
            <a:r>
              <a:rPr lang="ko-KR" altLang="en-US" sz="1400" dirty="0">
                <a:latin typeface="+mn-ea"/>
              </a:rPr>
              <a:t>클래스를 만들어 사용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D5CDF-B0F1-402C-B6AC-CB27C09DBDCE}"/>
              </a:ext>
            </a:extLst>
          </p:cNvPr>
          <p:cNvSpPr txBox="1"/>
          <p:nvPr/>
        </p:nvSpPr>
        <p:spPr>
          <a:xfrm>
            <a:off x="390679" y="3332480"/>
            <a:ext cx="1018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DTO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51B66-6203-4CB8-BCB0-85A12192F17E}"/>
              </a:ext>
            </a:extLst>
          </p:cNvPr>
          <p:cNvSpPr txBox="1"/>
          <p:nvPr/>
        </p:nvSpPr>
        <p:spPr>
          <a:xfrm>
            <a:off x="390679" y="3801534"/>
            <a:ext cx="10183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DAO</a:t>
            </a:r>
            <a:r>
              <a:rPr lang="ko-KR" altLang="en-US" sz="1400" dirty="0">
                <a:latin typeface="+mn-ea"/>
              </a:rPr>
              <a:t>클래스를 이용하여 데이터 베이스에서 데이터를 관리할 때 데이터를 일반적인 변수에 할당하여 작업 </a:t>
            </a:r>
            <a:r>
              <a:rPr lang="ko-KR" altLang="en-US" sz="1400" dirty="0" err="1">
                <a:latin typeface="+mn-ea"/>
              </a:rPr>
              <a:t>할수도</a:t>
            </a:r>
            <a:r>
              <a:rPr lang="ko-KR" altLang="en-US" sz="1400" dirty="0">
                <a:latin typeface="+mn-ea"/>
              </a:rPr>
              <a:t> 있지만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해당 데이터의 클래스를 만들어 사용 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6B5D23-5E5F-40FB-B4C4-4E4EC7869E1E}"/>
              </a:ext>
            </a:extLst>
          </p:cNvPr>
          <p:cNvSpPr/>
          <p:nvPr/>
        </p:nvSpPr>
        <p:spPr>
          <a:xfrm>
            <a:off x="3702537" y="4662555"/>
            <a:ext cx="2115670" cy="176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5BE802-3200-4022-B5B3-8FEF08E0E355}"/>
              </a:ext>
            </a:extLst>
          </p:cNvPr>
          <p:cNvSpPr/>
          <p:nvPr/>
        </p:nvSpPr>
        <p:spPr>
          <a:xfrm>
            <a:off x="481244" y="4951718"/>
            <a:ext cx="2115670" cy="11347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웹브라우저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F9BDCA-5330-4D13-8E0C-0C1CB1AFD1A7}"/>
              </a:ext>
            </a:extLst>
          </p:cNvPr>
          <p:cNvSpPr/>
          <p:nvPr/>
        </p:nvSpPr>
        <p:spPr>
          <a:xfrm>
            <a:off x="6885007" y="4978138"/>
            <a:ext cx="2115670" cy="1134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896FA5-BD0E-4473-B530-9623FAED28AB}"/>
              </a:ext>
            </a:extLst>
          </p:cNvPr>
          <p:cNvSpPr/>
          <p:nvPr/>
        </p:nvSpPr>
        <p:spPr>
          <a:xfrm>
            <a:off x="4881252" y="5352969"/>
            <a:ext cx="797859" cy="412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DAO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54FE97-A2DC-4272-8B26-1A3F4BE7C2C4}"/>
              </a:ext>
            </a:extLst>
          </p:cNvPr>
          <p:cNvSpPr/>
          <p:nvPr/>
        </p:nvSpPr>
        <p:spPr>
          <a:xfrm>
            <a:off x="4361442" y="5853515"/>
            <a:ext cx="797860" cy="412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DTO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CAFEAE-8546-4159-A07F-9E7F61BE7CB6}"/>
              </a:ext>
            </a:extLst>
          </p:cNvPr>
          <p:cNvCxnSpPr/>
          <p:nvPr/>
        </p:nvCxnSpPr>
        <p:spPr>
          <a:xfrm>
            <a:off x="2635737" y="542754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511F98-6878-44AE-8B70-EB1F6260C62C}"/>
              </a:ext>
            </a:extLst>
          </p:cNvPr>
          <p:cNvCxnSpPr/>
          <p:nvPr/>
        </p:nvCxnSpPr>
        <p:spPr>
          <a:xfrm>
            <a:off x="5818207" y="5423007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5D9EE7-07E4-4951-8720-95A11E9601BB}"/>
              </a:ext>
            </a:extLst>
          </p:cNvPr>
          <p:cNvSpPr txBox="1"/>
          <p:nvPr/>
        </p:nvSpPr>
        <p:spPr>
          <a:xfrm>
            <a:off x="4226972" y="4701888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서버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F9DBF02-2A4D-4973-B442-EACB091DB610}"/>
              </a:ext>
            </a:extLst>
          </p:cNvPr>
          <p:cNvCxnSpPr/>
          <p:nvPr/>
        </p:nvCxnSpPr>
        <p:spPr>
          <a:xfrm flipH="1">
            <a:off x="5818207" y="5683007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C411EE-40A7-452B-A863-C55F0CA60CA3}"/>
              </a:ext>
            </a:extLst>
          </p:cNvPr>
          <p:cNvCxnSpPr/>
          <p:nvPr/>
        </p:nvCxnSpPr>
        <p:spPr>
          <a:xfrm flipH="1">
            <a:off x="2635737" y="5683007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1579FB-D95B-41BB-9888-3DCC0B8DD28C}"/>
              </a:ext>
            </a:extLst>
          </p:cNvPr>
          <p:cNvSpPr/>
          <p:nvPr/>
        </p:nvSpPr>
        <p:spPr>
          <a:xfrm>
            <a:off x="3867519" y="5352968"/>
            <a:ext cx="797859" cy="412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Servlet</a:t>
            </a:r>
          </a:p>
          <a:p>
            <a:pPr algn="ctr"/>
            <a:r>
              <a:rPr lang="en-US" altLang="ko-KR" sz="1400" dirty="0"/>
              <a:t>JSP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B214A32-CB44-433F-B193-12C731BB246E}"/>
              </a:ext>
            </a:extLst>
          </p:cNvPr>
          <p:cNvCxnSpPr/>
          <p:nvPr/>
        </p:nvCxnSpPr>
        <p:spPr>
          <a:xfrm>
            <a:off x="4143251" y="5784917"/>
            <a:ext cx="192021" cy="2944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49AE99-9F0A-441C-8D48-A2763D23652D}"/>
              </a:ext>
            </a:extLst>
          </p:cNvPr>
          <p:cNvCxnSpPr/>
          <p:nvPr/>
        </p:nvCxnSpPr>
        <p:spPr>
          <a:xfrm flipV="1">
            <a:off x="5198125" y="5792412"/>
            <a:ext cx="282315" cy="2779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AF4FFF-E2FC-4118-949F-67023B63FB53}"/>
              </a:ext>
            </a:extLst>
          </p:cNvPr>
          <p:cNvCxnSpPr/>
          <p:nvPr/>
        </p:nvCxnSpPr>
        <p:spPr>
          <a:xfrm flipH="1" flipV="1">
            <a:off x="4104428" y="5853516"/>
            <a:ext cx="162020" cy="2547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DC30BF-27A5-453F-9F19-EE4694745C80}"/>
              </a:ext>
            </a:extLst>
          </p:cNvPr>
          <p:cNvCxnSpPr/>
          <p:nvPr/>
        </p:nvCxnSpPr>
        <p:spPr>
          <a:xfrm flipH="1">
            <a:off x="5198125" y="5931364"/>
            <a:ext cx="289166" cy="269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09B2E-D4F6-4C39-9CBD-4D161BB9FEB0}"/>
              </a:ext>
            </a:extLst>
          </p:cNvPr>
          <p:cNvSpPr txBox="1"/>
          <p:nvPr/>
        </p:nvSpPr>
        <p:spPr>
          <a:xfrm>
            <a:off x="231530" y="303005"/>
            <a:ext cx="1067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+mn-ea"/>
              </a:rPr>
              <a:t>PreparedStatement</a:t>
            </a:r>
            <a:r>
              <a:rPr lang="ko-KR" altLang="en-US" sz="4000" b="1" dirty="0">
                <a:latin typeface="+mn-ea"/>
              </a:rPr>
              <a:t>객체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1766A-A5F7-4DC1-904D-9A6E6C02E967}"/>
              </a:ext>
            </a:extLst>
          </p:cNvPr>
          <p:cNvSpPr txBox="1"/>
          <p:nvPr/>
        </p:nvSpPr>
        <p:spPr>
          <a:xfrm>
            <a:off x="231530" y="1093460"/>
            <a:ext cx="10676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문 실행을 위해 </a:t>
            </a:r>
            <a:r>
              <a:rPr lang="en-US" altLang="ko-KR" sz="1400" dirty="0">
                <a:latin typeface="+mn-ea"/>
              </a:rPr>
              <a:t>Statement</a:t>
            </a:r>
            <a:r>
              <a:rPr lang="ko-KR" altLang="en-US" sz="1400" dirty="0">
                <a:latin typeface="+mn-ea"/>
              </a:rPr>
              <a:t>객체를 이용 하였습니다</a:t>
            </a:r>
            <a:r>
              <a:rPr lang="en-US" altLang="ko-KR" sz="1400" dirty="0">
                <a:latin typeface="+mn-ea"/>
              </a:rPr>
              <a:t>. Statement</a:t>
            </a:r>
            <a:r>
              <a:rPr lang="ko-KR" altLang="en-US" sz="1400" dirty="0">
                <a:latin typeface="+mn-ea"/>
              </a:rPr>
              <a:t>객체의 경우 중복코드가 많아지는 단점이 있습니다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이러한 단점을 보완한 </a:t>
            </a:r>
            <a:r>
              <a:rPr lang="en-US" altLang="ko-KR" sz="1400" dirty="0" err="1">
                <a:latin typeface="+mn-ea"/>
              </a:rPr>
              <a:t>PreparedStatement</a:t>
            </a:r>
            <a:r>
              <a:rPr lang="ko-KR" altLang="en-US" sz="1400" dirty="0">
                <a:latin typeface="+mn-ea"/>
              </a:rPr>
              <a:t>객체에 대해서 살펴 봅니다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63C320-C2BF-4089-ABA2-A05D9A30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1" y="1986328"/>
            <a:ext cx="4001466" cy="4118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C2B9AD-1C3C-4572-B649-B51E2C65E6BC}"/>
              </a:ext>
            </a:extLst>
          </p:cNvPr>
          <p:cNvSpPr txBox="1"/>
          <p:nvPr/>
        </p:nvSpPr>
        <p:spPr>
          <a:xfrm>
            <a:off x="7860322" y="1550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+mn-ea"/>
              </a:rPr>
              <a:t>PreparedStatement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사용 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A561F2-58C7-402E-8426-D855EB956AB8}"/>
              </a:ext>
            </a:extLst>
          </p:cNvPr>
          <p:cNvCxnSpPr/>
          <p:nvPr/>
        </p:nvCxnSpPr>
        <p:spPr>
          <a:xfrm>
            <a:off x="10908322" y="3657600"/>
            <a:ext cx="8650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BB6CCCA-A3FC-45F1-86B6-B8B6FCF63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4" y="1986328"/>
            <a:ext cx="5959356" cy="41187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D14A72-D531-46B6-834E-A39CCB0FDC67}"/>
              </a:ext>
            </a:extLst>
          </p:cNvPr>
          <p:cNvSpPr txBox="1"/>
          <p:nvPr/>
        </p:nvSpPr>
        <p:spPr>
          <a:xfrm>
            <a:off x="136644" y="1616996"/>
            <a:ext cx="697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n-ea"/>
              </a:rPr>
              <a:t>Statement </a:t>
            </a:r>
            <a:r>
              <a:rPr lang="ko-KR" altLang="en-US" sz="1800" dirty="0">
                <a:latin typeface="+mn-ea"/>
              </a:rPr>
              <a:t>사용 </a:t>
            </a:r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AC47CBE-46CB-46D5-9B83-ABBB6EC22E38}"/>
              </a:ext>
            </a:extLst>
          </p:cNvPr>
          <p:cNvSpPr/>
          <p:nvPr/>
        </p:nvSpPr>
        <p:spPr>
          <a:xfrm>
            <a:off x="6493164" y="3251200"/>
            <a:ext cx="932872" cy="12653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263ECA-E5BE-4CEF-A6FB-12ADBE2D57BC}"/>
              </a:ext>
            </a:extLst>
          </p:cNvPr>
          <p:cNvCxnSpPr/>
          <p:nvPr/>
        </p:nvCxnSpPr>
        <p:spPr>
          <a:xfrm>
            <a:off x="2392218" y="2438400"/>
            <a:ext cx="3629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8B8103-ADC6-4E9F-9A44-41FADA009610}"/>
              </a:ext>
            </a:extLst>
          </p:cNvPr>
          <p:cNvCxnSpPr/>
          <p:nvPr/>
        </p:nvCxnSpPr>
        <p:spPr>
          <a:xfrm>
            <a:off x="5098473" y="2438400"/>
            <a:ext cx="5809849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17AEB4-0BDA-42CC-89AD-85654F75690E}"/>
              </a:ext>
            </a:extLst>
          </p:cNvPr>
          <p:cNvSpPr/>
          <p:nvPr/>
        </p:nvSpPr>
        <p:spPr>
          <a:xfrm>
            <a:off x="4225638" y="3150656"/>
            <a:ext cx="2844800" cy="233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(DBCP)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DEFA2FE-8A41-4C01-9596-178E627D6A9F}"/>
              </a:ext>
            </a:extLst>
          </p:cNvPr>
          <p:cNvSpPr/>
          <p:nvPr/>
        </p:nvSpPr>
        <p:spPr>
          <a:xfrm>
            <a:off x="600366" y="1856509"/>
            <a:ext cx="2161309" cy="979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0893BA-54D8-429E-918A-BC8A2AB5A371}"/>
              </a:ext>
            </a:extLst>
          </p:cNvPr>
          <p:cNvSpPr/>
          <p:nvPr/>
        </p:nvSpPr>
        <p:spPr>
          <a:xfrm>
            <a:off x="600368" y="5740399"/>
            <a:ext cx="2161309" cy="979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2243991-D6BC-415D-B28B-B7EF28F46C18}"/>
              </a:ext>
            </a:extLst>
          </p:cNvPr>
          <p:cNvSpPr/>
          <p:nvPr/>
        </p:nvSpPr>
        <p:spPr>
          <a:xfrm>
            <a:off x="600367" y="3200399"/>
            <a:ext cx="2161309" cy="979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A82C2-76DF-43A9-9C9E-93D7CF5D5937}"/>
              </a:ext>
            </a:extLst>
          </p:cNvPr>
          <p:cNvSpPr/>
          <p:nvPr/>
        </p:nvSpPr>
        <p:spPr>
          <a:xfrm>
            <a:off x="600368" y="4470399"/>
            <a:ext cx="2161309" cy="979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웹 브라우저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D4EF8A-04E2-4ECD-AA7E-43A4694E0D18}"/>
              </a:ext>
            </a:extLst>
          </p:cNvPr>
          <p:cNvCxnSpPr/>
          <p:nvPr/>
        </p:nvCxnSpPr>
        <p:spPr>
          <a:xfrm>
            <a:off x="2761825" y="2710348"/>
            <a:ext cx="1422250" cy="160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0E4E469-C8A2-4882-922C-39810FD4ED7E}"/>
              </a:ext>
            </a:extLst>
          </p:cNvPr>
          <p:cNvCxnSpPr/>
          <p:nvPr/>
        </p:nvCxnSpPr>
        <p:spPr>
          <a:xfrm>
            <a:off x="2803388" y="3623519"/>
            <a:ext cx="1422250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FEB083-0B35-4374-B6AA-630C0B2D9FAE}"/>
              </a:ext>
            </a:extLst>
          </p:cNvPr>
          <p:cNvCxnSpPr/>
          <p:nvPr/>
        </p:nvCxnSpPr>
        <p:spPr>
          <a:xfrm flipV="1">
            <a:off x="2803388" y="4319945"/>
            <a:ext cx="1422250" cy="71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8012AA3-AAAF-4BE5-9143-CDBFE698F8E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1677" y="4324563"/>
            <a:ext cx="1463961" cy="190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E08C7AB-20B4-4148-955A-4B171373DC89}"/>
              </a:ext>
            </a:extLst>
          </p:cNvPr>
          <p:cNvSpPr/>
          <p:nvPr/>
        </p:nvSpPr>
        <p:spPr>
          <a:xfrm>
            <a:off x="8492838" y="3623519"/>
            <a:ext cx="2844800" cy="11306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486A97-10B7-4E80-8477-D14EFBF2DF8F}"/>
              </a:ext>
            </a:extLst>
          </p:cNvPr>
          <p:cNvCxnSpPr/>
          <p:nvPr/>
        </p:nvCxnSpPr>
        <p:spPr>
          <a:xfrm>
            <a:off x="7070438" y="4205333"/>
            <a:ext cx="1422250" cy="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7A88BA-62BC-4CCC-B155-ECCF6EA84616}"/>
              </a:ext>
            </a:extLst>
          </p:cNvPr>
          <p:cNvSpPr txBox="1"/>
          <p:nvPr/>
        </p:nvSpPr>
        <p:spPr>
          <a:xfrm>
            <a:off x="399916" y="221332"/>
            <a:ext cx="1067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n-ea"/>
              </a:rPr>
              <a:t>커넥션 풀</a:t>
            </a:r>
            <a:r>
              <a:rPr lang="en-US" altLang="ko-KR" sz="4000" b="1" dirty="0">
                <a:latin typeface="+mn-ea"/>
              </a:rPr>
              <a:t>(DBCP)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DEE4B5-C35A-4286-9BA6-580E808BB82F}"/>
              </a:ext>
            </a:extLst>
          </p:cNvPr>
          <p:cNvSpPr txBox="1"/>
          <p:nvPr/>
        </p:nvSpPr>
        <p:spPr>
          <a:xfrm>
            <a:off x="464572" y="993971"/>
            <a:ext cx="106767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클라이언트에서 다수의 요청이 발생할 경우 데이터베이스에 부하가 발생하게 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ko-KR" altLang="en-US" sz="1200" dirty="0">
                <a:latin typeface="+mn-ea"/>
              </a:rPr>
              <a:t>이러한 문제를 해결 하기 위해서 커넥션 풀기법을 이용 합니다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endParaRPr lang="en-US" altLang="ko-KR" sz="11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82F1F-A4F5-4D11-B04E-337F383BE9C3}"/>
              </a:ext>
            </a:extLst>
          </p:cNvPr>
          <p:cNvSpPr txBox="1"/>
          <p:nvPr/>
        </p:nvSpPr>
        <p:spPr>
          <a:xfrm>
            <a:off x="6386947" y="6040779"/>
            <a:ext cx="587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웹 브라우저에서 요청이 지속적으로 왔을 때 데이터베이스가 부하가 발생하게 됩니다 그런 상황에 미리 만들어 놓은 데이터베이스가 있으면 부하가 생기지 않습니다 그런 상황에 사용하는 것을 커넥션 </a:t>
            </a:r>
            <a:r>
              <a:rPr lang="ko-KR" altLang="en-US" sz="1200" dirty="0" err="1"/>
              <a:t>풀기법입니다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842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A9D53F-047A-4E07-B881-4F23BEFFAAB3}"/>
              </a:ext>
            </a:extLst>
          </p:cNvPr>
          <p:cNvSpPr txBox="1"/>
          <p:nvPr/>
        </p:nvSpPr>
        <p:spPr>
          <a:xfrm>
            <a:off x="289081" y="261441"/>
            <a:ext cx="1067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n-ea"/>
              </a:rPr>
              <a:t>커넥션 풀</a:t>
            </a:r>
            <a:r>
              <a:rPr lang="en-US" altLang="ko-KR" sz="4000" b="1" dirty="0">
                <a:latin typeface="+mn-ea"/>
              </a:rPr>
              <a:t>(DBCP)2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02547-DCF3-4208-9097-24DC65B32A59}"/>
              </a:ext>
            </a:extLst>
          </p:cNvPr>
          <p:cNvSpPr txBox="1"/>
          <p:nvPr/>
        </p:nvSpPr>
        <p:spPr>
          <a:xfrm>
            <a:off x="289081" y="969327"/>
            <a:ext cx="666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tomcat</a:t>
            </a:r>
            <a:r>
              <a:rPr lang="ko-KR" altLang="en-US" sz="1400" dirty="0">
                <a:latin typeface="+mn-ea"/>
              </a:rPr>
              <a:t>컨테이너가 데이터베이스 인증을 하도록 </a:t>
            </a:r>
            <a:r>
              <a:rPr lang="en-US" altLang="ko-KR" sz="1400" dirty="0">
                <a:latin typeface="+mn-ea"/>
              </a:rPr>
              <a:t>context.xml </a:t>
            </a:r>
            <a:r>
              <a:rPr lang="ko-KR" altLang="en-US" sz="1400" dirty="0">
                <a:latin typeface="+mn-ea"/>
              </a:rPr>
              <a:t>파일을 열러 아래의 코드를 추가 합니다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C4AF7-7D17-425F-82E0-51C0D4AC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8" y="1842590"/>
            <a:ext cx="4724400" cy="3486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F668F9-CEC5-4CA1-8F5D-49561E07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49" y="2006972"/>
            <a:ext cx="4236514" cy="6297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FED408-E239-40F5-9879-222347818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349" y="3246034"/>
            <a:ext cx="4279451" cy="57965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C90EBD-BE1B-4235-B331-B26F98A0F09C}"/>
              </a:ext>
            </a:extLst>
          </p:cNvPr>
          <p:cNvSpPr/>
          <p:nvPr/>
        </p:nvSpPr>
        <p:spPr>
          <a:xfrm>
            <a:off x="9399639" y="2321848"/>
            <a:ext cx="737419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427020-DA11-4497-B766-5FF489EBF588}"/>
              </a:ext>
            </a:extLst>
          </p:cNvPr>
          <p:cNvSpPr/>
          <p:nvPr/>
        </p:nvSpPr>
        <p:spPr>
          <a:xfrm>
            <a:off x="11316930" y="2164410"/>
            <a:ext cx="401934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7F78CE-4081-46A5-9EFC-463C648340A6}"/>
              </a:ext>
            </a:extLst>
          </p:cNvPr>
          <p:cNvCxnSpPr>
            <a:stCxn id="15" idx="2"/>
          </p:cNvCxnSpPr>
          <p:nvPr/>
        </p:nvCxnSpPr>
        <p:spPr>
          <a:xfrm>
            <a:off x="9768349" y="2636724"/>
            <a:ext cx="4916" cy="9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878144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71</TotalTime>
  <Words>213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3</cp:revision>
  <dcterms:created xsi:type="dcterms:W3CDTF">2020-08-10T12:28:07Z</dcterms:created>
  <dcterms:modified xsi:type="dcterms:W3CDTF">2020-08-10T13:39:55Z</dcterms:modified>
</cp:coreProperties>
</file>