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7" roundtripDataSignature="AMtx7mjhmY3sWryKPLaf6bQ/LCVCQUJ+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F1E6A06-C250-41AF-B043-DB9ED7C17DF3}">
  <a:tblStyle styleId="{7F1E6A06-C250-41AF-B043-DB9ED7C17DF3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7E7"/>
          </a:solidFill>
        </a:fill>
      </a:tcStyle>
    </a:wholeTbl>
    <a:band1H>
      <a:tcTxStyle b="off" i="off"/>
      <a:tcStyle>
        <a:fill>
          <a:solidFill>
            <a:srgbClr val="CACBCC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ACBCC"/>
          </a:solidFill>
        </a:fill>
      </a:tcStyle>
    </a:band1V>
    <a:band2V>
      <a:tcTxStyle b="off" i="off"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59" orient="horz"/>
        <p:guide pos="383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customschemas.google.com/relationships/presentationmetadata" Target="meta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8" name="Google Shape;198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1484dc42a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121484dc42a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g121484dc42a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f3daf95ca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f3daf95ca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gf3daf95cac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11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14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18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19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0"/>
          <p:cNvSpPr txBox="1"/>
          <p:nvPr/>
        </p:nvSpPr>
        <p:spPr>
          <a:xfrm>
            <a:off x="9203863" y="6613968"/>
            <a:ext cx="298030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Copyrightⓒ 이젠IT컴퓨터아카데미. All Rights Reserved.</a:t>
            </a:r>
            <a:endParaRPr b="0" i="0" sz="9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/>
          <p:nvPr>
            <p:ph type="ctrTitle"/>
          </p:nvPr>
        </p:nvSpPr>
        <p:spPr>
          <a:xfrm>
            <a:off x="1755648" y="590764"/>
            <a:ext cx="8695944" cy="13835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/>
              <a:t>[ 프로젝트 계획서 ]</a:t>
            </a:r>
            <a:endParaRPr/>
          </a:p>
        </p:txBody>
      </p:sp>
      <p:sp>
        <p:nvSpPr>
          <p:cNvPr id="91" name="Google Shape;91;p1"/>
          <p:cNvSpPr txBox="1"/>
          <p:nvPr>
            <p:ph idx="1" type="subTitle"/>
          </p:nvPr>
        </p:nvSpPr>
        <p:spPr>
          <a:xfrm>
            <a:off x="0" y="4152757"/>
            <a:ext cx="12192000" cy="2164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ver 0.9.2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자연어 이해 인공지능 전문인력(AI 학습 엔진 구축과 활용) 양성과정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1조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김경호(조장), 김규희, 김수연, 김지혜, 조명국</a:t>
            </a:r>
            <a:endParaRPr/>
          </a:p>
        </p:txBody>
      </p:sp>
      <p:sp>
        <p:nvSpPr>
          <p:cNvPr id="92" name="Google Shape;92;p1"/>
          <p:cNvSpPr txBox="1"/>
          <p:nvPr/>
        </p:nvSpPr>
        <p:spPr>
          <a:xfrm>
            <a:off x="366631" y="1991144"/>
            <a:ext cx="11538857" cy="14562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BERT 질의응답 학습을 위한 데이터 설계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83668" y="130122"/>
            <a:ext cx="2835179" cy="340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"/>
          <p:cNvSpPr/>
          <p:nvPr/>
        </p:nvSpPr>
        <p:spPr>
          <a:xfrm>
            <a:off x="308344" y="290780"/>
            <a:ext cx="11578856" cy="627644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9"/>
          <p:cNvSpPr txBox="1"/>
          <p:nvPr/>
        </p:nvSpPr>
        <p:spPr>
          <a:xfrm>
            <a:off x="3595539" y="3044279"/>
            <a:ext cx="5000921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b="1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10 /10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828675" y="135493"/>
            <a:ext cx="21884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변경 이력 관리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000</a:t>
            </a:r>
            <a:endParaRPr b="1" i="0" sz="1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2" name="Google Shape;102;p2"/>
          <p:cNvGraphicFramePr/>
          <p:nvPr/>
        </p:nvGraphicFramePr>
        <p:xfrm>
          <a:off x="742950" y="10705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{7F1E6A06-C250-41AF-B043-DB9ED7C17DF3}</a:tableStyleId>
              </a:tblPr>
              <a:tblGrid>
                <a:gridCol w="811525"/>
                <a:gridCol w="4991350"/>
                <a:gridCol w="1300050"/>
                <a:gridCol w="1300050"/>
                <a:gridCol w="1366050"/>
                <a:gridCol w="1366050"/>
              </a:tblGrid>
              <a:tr h="38942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No.</a:t>
                      </a:r>
                      <a:endParaRPr sz="1400" u="none" cap="none" strike="noStrike"/>
                    </a:p>
                  </a:txBody>
                  <a:tcPr marT="59950" marB="59950" marR="119900" marL="119900" anchor="ctr"/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변경 내역</a:t>
                      </a:r>
                      <a:endParaRPr sz="1400" u="none" cap="none" strike="noStrike"/>
                    </a:p>
                  </a:txBody>
                  <a:tcPr marT="59950" marB="59950" marR="119900" marL="119900" anchor="ctr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작성</a:t>
                      </a:r>
                      <a:endParaRPr sz="1400" u="none" cap="none" strike="noStrike"/>
                    </a:p>
                  </a:txBody>
                  <a:tcPr marT="59950" marB="59950" marR="119900" marL="1199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검토</a:t>
                      </a:r>
                      <a:endParaRPr sz="1400" u="none" cap="none" strike="noStrike"/>
                    </a:p>
                  </a:txBody>
                  <a:tcPr marT="59950" marB="59950" marR="119900" marL="119900" anchor="ctr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89425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lt1"/>
                          </a:solidFill>
                        </a:rPr>
                        <a:t>일자</a:t>
                      </a:r>
                      <a:endParaRPr sz="1400" u="none" cap="none" strike="noStrike"/>
                    </a:p>
                  </a:txBody>
                  <a:tcPr marT="59950" marB="59950" marR="119900" marL="1199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6233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lt1"/>
                          </a:solidFill>
                        </a:rPr>
                        <a:t>작성자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59950" marB="59950" marR="119900" marL="11990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6233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lt1"/>
                          </a:solidFill>
                        </a:rPr>
                        <a:t>일자</a:t>
                      </a:r>
                      <a:endParaRPr sz="1400" u="none" cap="none" strike="noStrike"/>
                    </a:p>
                  </a:txBody>
                  <a:tcPr marT="59950" marB="59950" marR="119900" marL="11990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6233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lt1"/>
                          </a:solidFill>
                        </a:rPr>
                        <a:t>담당자</a:t>
                      </a:r>
                      <a:endParaRPr sz="1400" u="none" cap="none" strike="noStrike"/>
                    </a:p>
                  </a:txBody>
                  <a:tcPr marT="59950" marB="59950" marR="119900" marL="11990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62337"/>
                    </a:solidFill>
                  </a:tcPr>
                </a:tc>
              </a:tr>
              <a:tr h="70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1</a:t>
                      </a:r>
                      <a:endParaRPr b="1" sz="1400" u="none" cap="none" strike="noStrike"/>
                    </a:p>
                  </a:txBody>
                  <a:tcPr marT="59950" marB="59950" marR="119900" marL="1199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초안 작성(ver 0.9.0)</a:t>
                      </a:r>
                      <a:endParaRPr b="1" sz="1400" u="none" cap="none" strike="noStrike"/>
                    </a:p>
                  </a:txBody>
                  <a:tcPr marT="59950" marB="59950" marR="119900" marL="1199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2022.03.10</a:t>
                      </a:r>
                      <a:endParaRPr b="1" sz="1400" u="none" cap="none" strike="noStrike"/>
                    </a:p>
                  </a:txBody>
                  <a:tcPr marT="59950" marB="59950" marR="119900" marL="119900" anchor="ctr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김경호</a:t>
                      </a:r>
                      <a:endParaRPr sz="1400" u="none" cap="none" strike="noStrike"/>
                    </a:p>
                  </a:txBody>
                  <a:tcPr marT="59950" marB="59950" marR="119900" marL="119900" anchor="ctr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2022.03.14</a:t>
                      </a:r>
                      <a:endParaRPr b="1" sz="1400" u="none" cap="none" strike="noStrike"/>
                    </a:p>
                  </a:txBody>
                  <a:tcPr marT="59950" marB="59950" marR="119900" marL="119900" anchor="ctr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멘토(정휘웅)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강사(이진영)</a:t>
                      </a:r>
                      <a:endParaRPr b="1" sz="1400" u="none" cap="none" strike="noStrike"/>
                    </a:p>
                  </a:txBody>
                  <a:tcPr marT="59950" marB="59950" marR="119900" marL="119900" anchor="ctr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70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2</a:t>
                      </a:r>
                      <a:endParaRPr b="1" sz="1400" u="none" cap="none" strike="noStrike"/>
                    </a:p>
                  </a:txBody>
                  <a:tcPr marT="59950" marB="59950" marR="119900" marL="1199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수정 및 보완(ver 0.9.1)</a:t>
                      </a:r>
                      <a:endParaRPr b="1"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-"/>
                      </a:pPr>
                      <a:r>
                        <a:rPr b="1" lang="en-US" sz="1400" u="none" cap="none" strike="noStrike"/>
                        <a:t>추진 목표 추가, WBS 수정</a:t>
                      </a:r>
                      <a:endParaRPr b="1" sz="1400" u="none" cap="none" strike="noStrike"/>
                    </a:p>
                  </a:txBody>
                  <a:tcPr marT="59950" marB="59950" marR="119900" marL="1199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2022.03.14</a:t>
                      </a:r>
                      <a:endParaRPr b="1" sz="1400" u="none" cap="none" strike="noStrike"/>
                    </a:p>
                  </a:txBody>
                  <a:tcPr marT="59950" marB="59950" marR="119900" marL="1199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김경호</a:t>
                      </a:r>
                      <a:endParaRPr sz="1400" u="none" cap="none" strike="noStrike"/>
                    </a:p>
                  </a:txBody>
                  <a:tcPr marT="59950" marB="59950" marR="119900" marL="1199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2022.03.23</a:t>
                      </a:r>
                      <a:endParaRPr b="1" sz="1400" u="none" cap="none" strike="noStrike"/>
                    </a:p>
                  </a:txBody>
                  <a:tcPr marT="59950" marB="59950" marR="119900" marL="1199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멘토(정휘웅)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강사(이진영)</a:t>
                      </a:r>
                      <a:endParaRPr b="1" sz="1400" u="none" cap="none" strike="noStrike"/>
                    </a:p>
                  </a:txBody>
                  <a:tcPr marT="59950" marB="59950" marR="119900" marL="119900" anchor="ctr"/>
                </a:tc>
              </a:tr>
              <a:tr h="70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3</a:t>
                      </a:r>
                      <a:endParaRPr b="1" sz="1400" u="none" cap="none" strike="noStrike"/>
                    </a:p>
                  </a:txBody>
                  <a:tcPr marT="59950" marB="59950" marR="119900" marL="1199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수정 및 보완(ver 0.9.2)</a:t>
                      </a:r>
                      <a:endParaRPr b="1"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-"/>
                      </a:pPr>
                      <a:r>
                        <a:rPr b="1" lang="en-US" sz="1400" u="none" cap="none" strike="noStrike"/>
                        <a:t>WBS 수정</a:t>
                      </a:r>
                      <a:endParaRPr b="1" sz="1400" u="none" cap="none" strike="noStrike"/>
                    </a:p>
                  </a:txBody>
                  <a:tcPr marT="59950" marB="59950" marR="119900" marL="1199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2022.03.23</a:t>
                      </a:r>
                      <a:endParaRPr b="1"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59950" marB="59950" marR="119900" marL="1199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김경호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59950" marB="59950" marR="119900" marL="1199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2022.03.30</a:t>
                      </a:r>
                      <a:endParaRPr b="1"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59950" marB="59950" marR="119900" marL="1199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멘토(정휘웅)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강사(이진영)</a:t>
                      </a:r>
                      <a:endParaRPr b="1" sz="1400" u="none" cap="none" strike="noStrike"/>
                    </a:p>
                  </a:txBody>
                  <a:tcPr marT="59950" marB="59950" marR="119900" marL="119900" anchor="ctr"/>
                </a:tc>
              </a:tr>
            </a:tbl>
          </a:graphicData>
        </a:graphic>
      </p:graphicFrame>
      <p:sp>
        <p:nvSpPr>
          <p:cNvPr id="103" name="Google Shape;103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10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FC2E0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/>
          <p:nvPr/>
        </p:nvSpPr>
        <p:spPr>
          <a:xfrm>
            <a:off x="308344" y="290780"/>
            <a:ext cx="11578856" cy="6276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3"/>
          <p:cNvSpPr txBox="1"/>
          <p:nvPr/>
        </p:nvSpPr>
        <p:spPr>
          <a:xfrm>
            <a:off x="666750" y="586970"/>
            <a:ext cx="244169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b="1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Google Shape;111;p3"/>
          <p:cNvGrpSpPr/>
          <p:nvPr/>
        </p:nvGrpSpPr>
        <p:grpSpPr>
          <a:xfrm flipH="1" rot="10800000">
            <a:off x="9312460" y="290780"/>
            <a:ext cx="2417319" cy="347859"/>
            <a:chOff x="666750" y="1287730"/>
            <a:chExt cx="5878069" cy="1085850"/>
          </a:xfrm>
        </p:grpSpPr>
        <p:grpSp>
          <p:nvGrpSpPr>
            <p:cNvPr id="112" name="Google Shape;112;p3"/>
            <p:cNvGrpSpPr/>
            <p:nvPr/>
          </p:nvGrpSpPr>
          <p:grpSpPr>
            <a:xfrm>
              <a:off x="666750" y="1287730"/>
              <a:ext cx="839725" cy="1085850"/>
              <a:chOff x="1817623" y="1485900"/>
              <a:chExt cx="839725" cy="1085850"/>
            </a:xfrm>
          </p:grpSpPr>
          <p:sp>
            <p:nvSpPr>
              <p:cNvPr id="113" name="Google Shape;113;p3"/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3F3F3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3"/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>
                  <a:gd fmla="val 50000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5" name="Google Shape;115;p3"/>
            <p:cNvGrpSpPr/>
            <p:nvPr/>
          </p:nvGrpSpPr>
          <p:grpSpPr>
            <a:xfrm>
              <a:off x="1506474" y="1287730"/>
              <a:ext cx="839725" cy="1085850"/>
              <a:chOff x="1817623" y="1485900"/>
              <a:chExt cx="839725" cy="1085850"/>
            </a:xfrm>
          </p:grpSpPr>
          <p:sp>
            <p:nvSpPr>
              <p:cNvPr id="116" name="Google Shape;116;p3"/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3F3F3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3"/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>
                  <a:gd fmla="val 50000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" name="Google Shape;118;p3"/>
            <p:cNvGrpSpPr/>
            <p:nvPr/>
          </p:nvGrpSpPr>
          <p:grpSpPr>
            <a:xfrm>
              <a:off x="2346198" y="1287730"/>
              <a:ext cx="839725" cy="1085850"/>
              <a:chOff x="1817623" y="1485900"/>
              <a:chExt cx="839725" cy="1085850"/>
            </a:xfrm>
          </p:grpSpPr>
          <p:sp>
            <p:nvSpPr>
              <p:cNvPr id="119" name="Google Shape;119;p3"/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3F3F3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3"/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>
                  <a:gd fmla="val 50000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1" name="Google Shape;121;p3"/>
            <p:cNvGrpSpPr/>
            <p:nvPr/>
          </p:nvGrpSpPr>
          <p:grpSpPr>
            <a:xfrm>
              <a:off x="3185922" y="1287730"/>
              <a:ext cx="839725" cy="1085850"/>
              <a:chOff x="1817623" y="1485900"/>
              <a:chExt cx="839725" cy="1085850"/>
            </a:xfrm>
          </p:grpSpPr>
          <p:sp>
            <p:nvSpPr>
              <p:cNvPr id="122" name="Google Shape;122;p3"/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3F3F3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3"/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>
                  <a:gd fmla="val 50000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4" name="Google Shape;124;p3"/>
            <p:cNvGrpSpPr/>
            <p:nvPr/>
          </p:nvGrpSpPr>
          <p:grpSpPr>
            <a:xfrm>
              <a:off x="4025646" y="1287730"/>
              <a:ext cx="839725" cy="1085850"/>
              <a:chOff x="1817623" y="1485900"/>
              <a:chExt cx="839725" cy="1085850"/>
            </a:xfrm>
          </p:grpSpPr>
          <p:sp>
            <p:nvSpPr>
              <p:cNvPr id="125" name="Google Shape;125;p3"/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3F3F3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3"/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>
                  <a:gd fmla="val 50000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7" name="Google Shape;127;p3"/>
            <p:cNvGrpSpPr/>
            <p:nvPr/>
          </p:nvGrpSpPr>
          <p:grpSpPr>
            <a:xfrm>
              <a:off x="4865370" y="1287730"/>
              <a:ext cx="839725" cy="1085850"/>
              <a:chOff x="1817623" y="1485900"/>
              <a:chExt cx="839725" cy="1085850"/>
            </a:xfrm>
          </p:grpSpPr>
          <p:sp>
            <p:nvSpPr>
              <p:cNvPr id="128" name="Google Shape;128;p3"/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3F3F3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3"/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>
                  <a:gd fmla="val 50000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0" name="Google Shape;130;p3"/>
            <p:cNvGrpSpPr/>
            <p:nvPr/>
          </p:nvGrpSpPr>
          <p:grpSpPr>
            <a:xfrm>
              <a:off x="5705094" y="1287730"/>
              <a:ext cx="839725" cy="1085850"/>
              <a:chOff x="1817623" y="1485900"/>
              <a:chExt cx="839725" cy="1085850"/>
            </a:xfrm>
          </p:grpSpPr>
          <p:sp>
            <p:nvSpPr>
              <p:cNvPr id="131" name="Google Shape;131;p3"/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3F3F3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3"/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>
                  <a:gd fmla="val 50000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33" name="Google Shape;133;p3"/>
          <p:cNvGrpSpPr/>
          <p:nvPr/>
        </p:nvGrpSpPr>
        <p:grpSpPr>
          <a:xfrm>
            <a:off x="769108" y="2191825"/>
            <a:ext cx="3743316" cy="523200"/>
            <a:chOff x="767193" y="1769826"/>
            <a:chExt cx="3743316" cy="523200"/>
          </a:xfrm>
        </p:grpSpPr>
        <p:sp>
          <p:nvSpPr>
            <p:cNvPr id="134" name="Google Shape;134;p3"/>
            <p:cNvSpPr/>
            <p:nvPr/>
          </p:nvSpPr>
          <p:spPr>
            <a:xfrm rot="5400000">
              <a:off x="739847" y="1860532"/>
              <a:ext cx="396520" cy="341828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3"/>
            <p:cNvSpPr txBox="1"/>
            <p:nvPr/>
          </p:nvSpPr>
          <p:spPr>
            <a:xfrm>
              <a:off x="1265709" y="1769826"/>
              <a:ext cx="3244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01 프로젝트 계획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6" name="Google Shape;136;p3"/>
          <p:cNvSpPr txBox="1"/>
          <p:nvPr/>
        </p:nvSpPr>
        <p:spPr>
          <a:xfrm>
            <a:off x="1265717" y="2651647"/>
            <a:ext cx="51732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arenR"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개요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arenR"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추진 목표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arenR"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필요성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arenR"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과제 수행 범위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arenR"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WBS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10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4"/>
          <p:cNvSpPr txBox="1"/>
          <p:nvPr/>
        </p:nvSpPr>
        <p:spPr>
          <a:xfrm>
            <a:off x="828675" y="135493"/>
            <a:ext cx="7585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개요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4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001</a:t>
            </a:r>
            <a:endParaRPr b="1" i="0" sz="1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10</a:t>
            </a:r>
            <a:endParaRPr/>
          </a:p>
        </p:txBody>
      </p:sp>
      <p:sp>
        <p:nvSpPr>
          <p:cNvPr id="147" name="Google Shape;147;p4"/>
          <p:cNvSpPr txBox="1"/>
          <p:nvPr/>
        </p:nvSpPr>
        <p:spPr>
          <a:xfrm>
            <a:off x="828675" y="1143075"/>
            <a:ext cx="7211100" cy="17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프로젝트 이름 : BERT질의응답 학습을 위한 데이터 설계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프로젝트 기간 : 2022.03.07 ~ 2022.04.07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프로젝트 인원 : 김경호(조장), 김규희, 김수연, 김지혜, 조명국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조 이름 : 개발의 민족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5"/>
          <p:cNvSpPr txBox="1"/>
          <p:nvPr/>
        </p:nvSpPr>
        <p:spPr>
          <a:xfrm>
            <a:off x="828675" y="135493"/>
            <a:ext cx="14734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추진 목표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5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002</a:t>
            </a:r>
            <a:endParaRPr b="1" i="0" sz="1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5"/>
          <p:cNvSpPr txBox="1"/>
          <p:nvPr>
            <p:ph idx="12" type="sldNum"/>
          </p:nvPr>
        </p:nvSpPr>
        <p:spPr>
          <a:xfrm>
            <a:off x="7892000" y="6356350"/>
            <a:ext cx="3526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10</a:t>
            </a:r>
            <a:endParaRPr/>
          </a:p>
        </p:txBody>
      </p:sp>
      <p:sp>
        <p:nvSpPr>
          <p:cNvPr id="157" name="Google Shape;157;p5"/>
          <p:cNvSpPr txBox="1"/>
          <p:nvPr/>
        </p:nvSpPr>
        <p:spPr>
          <a:xfrm>
            <a:off x="828675" y="2807150"/>
            <a:ext cx="1112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4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추진 목표 : AI 언어 처리 모델에 적용하기 위한 적정한 데이터 세트 수집 및 분석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1484dc42a_0_2"/>
          <p:cNvSpPr/>
          <p:nvPr/>
        </p:nvSpPr>
        <p:spPr>
          <a:xfrm>
            <a:off x="742950" y="114300"/>
            <a:ext cx="11449200" cy="390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121484dc42a_0_2"/>
          <p:cNvSpPr txBox="1"/>
          <p:nvPr/>
        </p:nvSpPr>
        <p:spPr>
          <a:xfrm>
            <a:off x="828675" y="135500"/>
            <a:ext cx="1419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필요성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121484dc42a_0_2"/>
          <p:cNvSpPr txBox="1"/>
          <p:nvPr/>
        </p:nvSpPr>
        <p:spPr>
          <a:xfrm>
            <a:off x="96088" y="135493"/>
            <a:ext cx="56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003</a:t>
            </a:r>
            <a:endParaRPr b="1" i="0" sz="1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121484dc42a_0_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10</a:t>
            </a:r>
            <a:endParaRPr/>
          </a:p>
        </p:txBody>
      </p:sp>
      <p:sp>
        <p:nvSpPr>
          <p:cNvPr id="167" name="Google Shape;167;g121484dc42a_0_2"/>
          <p:cNvSpPr txBox="1"/>
          <p:nvPr/>
        </p:nvSpPr>
        <p:spPr>
          <a:xfrm>
            <a:off x="742950" y="914400"/>
            <a:ext cx="662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121484dc42a_0_2"/>
          <p:cNvSpPr txBox="1"/>
          <p:nvPr/>
        </p:nvSpPr>
        <p:spPr>
          <a:xfrm>
            <a:off x="742950" y="1092400"/>
            <a:ext cx="10983900" cy="53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just">
              <a:lnSpc>
                <a:spcPct val="184545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❏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 질의응답 모델을 학습시키기 위해 충분한 데이터 세트가 필요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just">
              <a:lnSpc>
                <a:spcPct val="184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결과물의 신뢰성을 높이기 위한 목적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just">
              <a:lnSpc>
                <a:spcPct val="184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just">
              <a:lnSpc>
                <a:spcPct val="184545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❏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한국 내 많은 검색 사이트의 키워드 검색 결과 시 찾고자 하는 검색의 결과를 보여주기보다 이에 관련된 광고가 노출되거나 부정확한 정보가 나타나기 쉽고 또한 검증되지 않은 정보가 사용자에게 혼란을 주기 쉬움.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01600" marR="0" rtl="0" algn="just">
              <a:lnSpc>
                <a:spcPct val="184545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just">
              <a:lnSpc>
                <a:spcPct val="184545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❏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정보의 부정확성을 해소하고자 사용자의 질문에 따른 답변을 제공할 수 있는 프로그램을 개발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just">
              <a:lnSpc>
                <a:spcPct val="184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주제와의 연관성 등을 고려하여 불필요한 데이터를 1차적으로 필터링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just">
              <a:lnSpc>
                <a:spcPct val="184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검증된 정보만을 제공하여 믿을 수 있는 데이터를 전달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just">
              <a:lnSpc>
                <a:spcPct val="18454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just">
              <a:lnSpc>
                <a:spcPct val="184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❏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특정 지식의 이해가 낮은 사용자일지라도 쉬운 접근성으로 원하는 답을 찾을 수 있도록 생산성을 높임.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84545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f3daf95cac_0_0"/>
          <p:cNvSpPr/>
          <p:nvPr/>
        </p:nvSpPr>
        <p:spPr>
          <a:xfrm>
            <a:off x="742950" y="114300"/>
            <a:ext cx="11449200" cy="390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f3daf95cac_0_0"/>
          <p:cNvSpPr txBox="1"/>
          <p:nvPr/>
        </p:nvSpPr>
        <p:spPr>
          <a:xfrm>
            <a:off x="828675" y="135500"/>
            <a:ext cx="3793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과제 수행 범위</a:t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f3daf95cac_0_0"/>
          <p:cNvSpPr txBox="1"/>
          <p:nvPr/>
        </p:nvSpPr>
        <p:spPr>
          <a:xfrm>
            <a:off x="96088" y="135493"/>
            <a:ext cx="56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004</a:t>
            </a:r>
            <a:endParaRPr b="1" i="0" sz="1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f3daf95cac_0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/10</a:t>
            </a:r>
            <a:endParaRPr/>
          </a:p>
        </p:txBody>
      </p:sp>
      <p:sp>
        <p:nvSpPr>
          <p:cNvPr id="178" name="Google Shape;178;gf3daf95cac_0_0"/>
          <p:cNvSpPr txBox="1"/>
          <p:nvPr/>
        </p:nvSpPr>
        <p:spPr>
          <a:xfrm>
            <a:off x="742950" y="777325"/>
            <a:ext cx="11255700" cy="57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 획득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AI-HUB에서 제공 중인 학습용 데이터를 사용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 정제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프로젝트에 사용 가능한 데이터의 종류인지 데이터의 적합성을 판별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이미지, 음성 또는 대화로 구성된 데이터는 프로젝트 목적에 맞지 않아 선별시 제외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구글 스프레드 시트를 활용하여 교차 검사 방식으로 분석된 데이터 결과를 팀 전원이 상시 확인 가능하며 필요시 조정이 가능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5대륙 기준의 아시아 국가(총 15개국)로 도메인 선정, 선별된 도메인의 규모(국가별 50개 문장)를 설정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 분석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국가 데이터별 유효 문장(데이터) 수 확인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통계치 등 최신화가 요구되는 데이터 개수 확인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 가공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분석한 데이터를 토대로 질의응답이 가능하도록 도메인 데이터를 처리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선별된 도메인을 바탕으로 질의응답 데이터를 작성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 시각화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워드클라우드 활용으로 국가별 자주 노출되는 명사들을 시각화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 저장(xlsx, txt)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특정 소프트웨어가 아닌 쉽게 실행 가능하고 편집할 수 있는 포맷으로 선택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도메인 데이터와 질의응답 세트는 xlsx와 txt 형태로 저장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UTF-8 인코딩을 준수하여 저장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 검사 (무결성)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사용자가 묻는 질문에 정확한 대답을 할 수 있도록 구현 및 검증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7"/>
          <p:cNvSpPr txBox="1"/>
          <p:nvPr/>
        </p:nvSpPr>
        <p:spPr>
          <a:xfrm>
            <a:off x="828675" y="135493"/>
            <a:ext cx="9486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WBS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7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005</a:t>
            </a:r>
            <a:endParaRPr b="1" i="0" sz="1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8 / 10</a:t>
            </a:r>
            <a:endParaRPr/>
          </a:p>
        </p:txBody>
      </p:sp>
      <p:pic>
        <p:nvPicPr>
          <p:cNvPr id="188" name="Google Shape;18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5475" y="1765137"/>
            <a:ext cx="11226375" cy="333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7125" y="1000125"/>
            <a:ext cx="4857750" cy="485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 9 / 10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CHA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62337"/>
      </a:accent1>
      <a:accent2>
        <a:srgbClr val="859494"/>
      </a:accent2>
      <a:accent3>
        <a:srgbClr val="F2D8C9"/>
      </a:accent3>
      <a:accent4>
        <a:srgbClr val="CC795C"/>
      </a:accent4>
      <a:accent5>
        <a:srgbClr val="9E716B"/>
      </a:accent5>
      <a:accent6>
        <a:srgbClr val="2E3F4F"/>
      </a:accent6>
      <a:hlink>
        <a:srgbClr val="262626"/>
      </a:hlink>
      <a:folHlink>
        <a:srgbClr val="26262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2019-01-17T10:29:08Z</dcterms:created>
  <dc:creator>Saebyeol Yu</dc:creator>
</cp:coreProperties>
</file>