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76" r:id="rId3"/>
    <p:sldId id="277" r:id="rId4"/>
    <p:sldId id="269" r:id="rId5"/>
  </p:sldIdLst>
  <p:sldSz cx="12192000" cy="6858000"/>
  <p:notesSz cx="6858000" cy="9144000"/>
  <p:embeddedFontLst>
    <p:embeddedFont>
      <p:font typeface="a꽃피는봄" panose="02020600000000000000" pitchFamily="18" charset="-127"/>
      <p:regular r:id="rId6"/>
    </p:embeddedFont>
    <p:embeddedFont>
      <p:font typeface="a뉴굴림4" panose="02020600000000000000" pitchFamily="18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2C4"/>
    <a:srgbClr val="E1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8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8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7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4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4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9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1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18DC-C144-4943-9986-625A2F2CB00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006D-7915-49DE-B643-36DA149B6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7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400" y="228600"/>
            <a:ext cx="11768216" cy="6398164"/>
            <a:chOff x="250580" y="325344"/>
            <a:chExt cx="17652324" cy="95972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580" y="325344"/>
              <a:ext cx="17652324" cy="9597246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3432195" y="1159221"/>
            <a:ext cx="5683209" cy="4113124"/>
            <a:chOff x="5148292" y="1738831"/>
            <a:chExt cx="8524814" cy="6169687"/>
          </a:xfrm>
        </p:grpSpPr>
        <p:sp>
          <p:nvSpPr>
            <p:cNvPr id="5" name="Object 5"/>
            <p:cNvSpPr txBox="1"/>
            <p:nvPr/>
          </p:nvSpPr>
          <p:spPr>
            <a:xfrm>
              <a:off x="5148292" y="1738831"/>
              <a:ext cx="8524814" cy="15234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6000" kern="0" dirty="0" err="1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개발의민족</a:t>
              </a:r>
              <a:r>
                <a:rPr lang="en-US" altLang="ko-KR" sz="6000" kern="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(1</a:t>
              </a:r>
              <a:r>
                <a:rPr lang="ko-KR" altLang="en-US" sz="6000" kern="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조</a:t>
              </a:r>
              <a:r>
                <a:rPr lang="en-US" altLang="ko-KR" sz="6000" kern="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</a:rPr>
                <a:t>)</a:t>
              </a:r>
              <a:endParaRPr lang="en-US" sz="1200" dirty="0">
                <a:latin typeface="a꽃피는봄" panose="02020600000000000000" pitchFamily="18" charset="-127"/>
                <a:ea typeface="a꽃피는봄" panose="02020600000000000000" pitchFamily="18" charset="-127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455846" y="4076700"/>
              <a:ext cx="7612392" cy="38318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4000" dirty="0">
                  <a:latin typeface="a뉴굴림4" panose="02020600000000000000" pitchFamily="18" charset="-127"/>
                  <a:ea typeface="a뉴굴림4" panose="02020600000000000000" pitchFamily="18" charset="-127"/>
                </a:rPr>
                <a:t>BERT </a:t>
              </a:r>
              <a:r>
                <a:rPr lang="ko-KR" altLang="en-US" sz="4000" dirty="0">
                  <a:latin typeface="a뉴굴림4" panose="02020600000000000000" pitchFamily="18" charset="-127"/>
                  <a:ea typeface="a뉴굴림4" panose="02020600000000000000" pitchFamily="18" charset="-127"/>
                </a:rPr>
                <a:t>질의응답 </a:t>
              </a:r>
              <a:endParaRPr lang="en-US" altLang="ko-KR" sz="4000" dirty="0">
                <a:latin typeface="a뉴굴림4" panose="02020600000000000000" pitchFamily="18" charset="-127"/>
                <a:ea typeface="a뉴굴림4" panose="02020600000000000000" pitchFamily="18" charset="-127"/>
              </a:endParaRPr>
            </a:p>
            <a:p>
              <a:pPr algn="ctr"/>
              <a:r>
                <a:rPr lang="ko-KR" altLang="en-US" sz="4000" dirty="0">
                  <a:latin typeface="a뉴굴림4" panose="02020600000000000000" pitchFamily="18" charset="-127"/>
                  <a:ea typeface="a뉴굴림4" panose="02020600000000000000" pitchFamily="18" charset="-127"/>
                </a:rPr>
                <a:t>학습을 위한 </a:t>
              </a:r>
              <a:endParaRPr lang="en-US" altLang="ko-KR" sz="4000" dirty="0">
                <a:latin typeface="a뉴굴림4" panose="02020600000000000000" pitchFamily="18" charset="-127"/>
                <a:ea typeface="a뉴굴림4" panose="02020600000000000000" pitchFamily="18" charset="-127"/>
              </a:endParaRPr>
            </a:p>
            <a:p>
              <a:pPr algn="ctr"/>
              <a:r>
                <a:rPr lang="ko-KR" altLang="en-US" sz="4000" dirty="0">
                  <a:latin typeface="a뉴굴림4" panose="02020600000000000000" pitchFamily="18" charset="-127"/>
                  <a:ea typeface="a뉴굴림4" panose="02020600000000000000" pitchFamily="18" charset="-127"/>
                </a:rPr>
                <a:t>데이터 설계</a:t>
              </a:r>
              <a:br>
                <a:rPr lang="ko-KR" altLang="en-US" sz="4000" dirty="0">
                  <a:latin typeface="a뉴굴림4" panose="02020600000000000000" pitchFamily="18" charset="-127"/>
                  <a:ea typeface="a뉴굴림4" panose="02020600000000000000" pitchFamily="18" charset="-127"/>
                </a:rPr>
              </a:br>
              <a:endParaRPr lang="en-US" sz="4000" dirty="0">
                <a:latin typeface="a뉴굴림4" panose="02020600000000000000" pitchFamily="18" charset="-127"/>
                <a:ea typeface="a뉴굴림4" panose="02020600000000000000" pitchFamily="18" charset="-127"/>
              </a:endParaRPr>
            </a:p>
          </p:txBody>
        </p:sp>
      </p:grpSp>
      <p:pic>
        <p:nvPicPr>
          <p:cNvPr id="10" name="Object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3962400" y="5077215"/>
            <a:ext cx="4572000" cy="174705"/>
          </a:xfrm>
          <a:prstGeom prst="rect">
            <a:avLst/>
          </a:prstGeom>
        </p:spPr>
      </p:pic>
      <p:sp>
        <p:nvSpPr>
          <p:cNvPr id="11" name="Object 3"/>
          <p:cNvSpPr txBox="1"/>
          <p:nvPr/>
        </p:nvSpPr>
        <p:spPr>
          <a:xfrm>
            <a:off x="3995616" y="5408919"/>
            <a:ext cx="4521200" cy="400110"/>
          </a:xfrm>
          <a:prstGeom prst="rect">
            <a:avLst/>
          </a:prstGeom>
          <a:solidFill>
            <a:srgbClr val="7FA2C4"/>
          </a:solidFill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김경호</a:t>
            </a:r>
            <a:r>
              <a:rPr lang="en-US" altLang="ko-KR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(</a:t>
            </a:r>
            <a:r>
              <a:rPr lang="ko-KR" altLang="en-US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조장</a:t>
            </a:r>
            <a:r>
              <a:rPr lang="en-US" altLang="ko-KR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), </a:t>
            </a:r>
            <a:r>
              <a:rPr lang="ko-KR" altLang="en-US" sz="2000" dirty="0" err="1">
                <a:latin typeface="a꽃피는봄" panose="02020600000000000000" pitchFamily="18" charset="-127"/>
                <a:ea typeface="a꽃피는봄" panose="02020600000000000000" pitchFamily="18" charset="-127"/>
              </a:rPr>
              <a:t>김규희</a:t>
            </a:r>
            <a:r>
              <a:rPr lang="en-US" altLang="ko-KR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, </a:t>
            </a:r>
            <a:r>
              <a:rPr lang="ko-KR" altLang="en-US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김수연</a:t>
            </a:r>
            <a:r>
              <a:rPr lang="en-US" altLang="ko-KR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, </a:t>
            </a:r>
            <a:r>
              <a:rPr lang="ko-KR" altLang="en-US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김지혜</a:t>
            </a:r>
            <a:r>
              <a:rPr lang="en-US" altLang="ko-KR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, </a:t>
            </a:r>
            <a:r>
              <a:rPr lang="ko-KR" altLang="en-US" sz="2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조명국</a:t>
            </a:r>
          </a:p>
        </p:txBody>
      </p:sp>
      <p:pic>
        <p:nvPicPr>
          <p:cNvPr id="12" name="Object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3962400" y="2037822"/>
            <a:ext cx="4572000" cy="174705"/>
          </a:xfrm>
          <a:prstGeom prst="rect">
            <a:avLst/>
          </a:prstGeom>
        </p:spPr>
      </p:pic>
      <p:pic>
        <p:nvPicPr>
          <p:cNvPr id="13" name="Object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3962400" y="1083480"/>
            <a:ext cx="4572000" cy="1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1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83114" y="254828"/>
            <a:ext cx="11738455" cy="348424"/>
            <a:chOff x="183114" y="254828"/>
            <a:chExt cx="11738455" cy="348424"/>
          </a:xfrm>
        </p:grpSpPr>
        <p:pic>
          <p:nvPicPr>
            <p:cNvPr id="15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14" y="254828"/>
              <a:ext cx="11738455" cy="54439"/>
            </a:xfrm>
            <a:prstGeom prst="rect">
              <a:avLst/>
            </a:prstGeom>
          </p:spPr>
        </p:pic>
        <p:pic>
          <p:nvPicPr>
            <p:cNvPr id="16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14" y="548813"/>
              <a:ext cx="11738455" cy="54439"/>
            </a:xfrm>
            <a:prstGeom prst="rect">
              <a:avLst/>
            </a:prstGeom>
          </p:spPr>
        </p:pic>
        <p:sp>
          <p:nvSpPr>
            <p:cNvPr id="18" name="Object 29"/>
            <p:cNvSpPr txBox="1"/>
            <p:nvPr/>
          </p:nvSpPr>
          <p:spPr>
            <a:xfrm>
              <a:off x="7467737" y="304239"/>
              <a:ext cx="4352244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000" kern="0" spc="200" dirty="0" err="1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개발의민족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  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: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김경호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(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조장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), </a:t>
              </a:r>
              <a:r>
                <a:rPr lang="ko-KR" altLang="en-US" sz="1000" kern="0" spc="200" dirty="0" err="1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김규희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김수연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김지혜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조명국</a:t>
              </a:r>
              <a:endParaRPr lang="en-US" sz="1200" spc="200" dirty="0">
                <a:latin typeface="a꽃피는봄" panose="02020600000000000000" pitchFamily="18" charset="-127"/>
                <a:ea typeface="a꽃피는봄" panose="02020600000000000000" pitchFamily="18" charset="-127"/>
              </a:endParaRPr>
            </a:p>
          </p:txBody>
        </p:sp>
        <p:sp>
          <p:nvSpPr>
            <p:cNvPr id="19" name="Object 31"/>
            <p:cNvSpPr txBox="1"/>
            <p:nvPr/>
          </p:nvSpPr>
          <p:spPr>
            <a:xfrm>
              <a:off x="273123" y="305110"/>
              <a:ext cx="1849529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발표</a:t>
              </a:r>
              <a:r>
                <a:rPr 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일 2022.04.06</a:t>
              </a:r>
              <a:endParaRPr lang="en-US" sz="1200" spc="200" dirty="0">
                <a:latin typeface="a꽃피는봄" panose="02020600000000000000" pitchFamily="18" charset="-127"/>
                <a:ea typeface="a꽃피는봄" panose="02020600000000000000" pitchFamily="18" charset="-127"/>
              </a:endParaRPr>
            </a:p>
          </p:txBody>
        </p:sp>
        <p:sp>
          <p:nvSpPr>
            <p:cNvPr id="20" name="Object 32"/>
            <p:cNvSpPr txBox="1"/>
            <p:nvPr/>
          </p:nvSpPr>
          <p:spPr>
            <a:xfrm>
              <a:off x="3044956" y="311563"/>
              <a:ext cx="3731882" cy="256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fontAlgn="base" latinLnBrk="1"/>
              <a:r>
                <a:rPr lang="en-US" altLang="ko-KR" sz="1067" spc="200" dirty="0">
                  <a:latin typeface="a꽃피는봄" panose="02020600000000000000" pitchFamily="18" charset="-127"/>
                  <a:ea typeface="a꽃피는봄" panose="02020600000000000000" pitchFamily="18" charset="-127"/>
                </a:rPr>
                <a:t>BERT </a:t>
              </a:r>
              <a:r>
                <a:rPr lang="ko-KR" altLang="en-US" sz="1067" spc="200" dirty="0">
                  <a:latin typeface="a꽃피는봄" panose="02020600000000000000" pitchFamily="18" charset="-127"/>
                  <a:ea typeface="a꽃피는봄" panose="02020600000000000000" pitchFamily="18" charset="-127"/>
                </a:rPr>
                <a:t>질의응답 학습을 위한 데이터 설계</a:t>
              </a: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70259"/>
              </p:ext>
            </p:extLst>
          </p:nvPr>
        </p:nvGraphicFramePr>
        <p:xfrm>
          <a:off x="174324" y="4178622"/>
          <a:ext cx="11891096" cy="25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728">
                  <a:extLst>
                    <a:ext uri="{9D8B030D-6E8A-4147-A177-3AD203B41FA5}">
                      <a16:colId xmlns:a16="http://schemas.microsoft.com/office/drawing/2014/main" val="1675136583"/>
                    </a:ext>
                  </a:extLst>
                </a:gridCol>
                <a:gridCol w="1698728">
                  <a:extLst>
                    <a:ext uri="{9D8B030D-6E8A-4147-A177-3AD203B41FA5}">
                      <a16:colId xmlns:a16="http://schemas.microsoft.com/office/drawing/2014/main" val="3714048960"/>
                    </a:ext>
                  </a:extLst>
                </a:gridCol>
                <a:gridCol w="1698728">
                  <a:extLst>
                    <a:ext uri="{9D8B030D-6E8A-4147-A177-3AD203B41FA5}">
                      <a16:colId xmlns:a16="http://schemas.microsoft.com/office/drawing/2014/main" val="677481536"/>
                    </a:ext>
                  </a:extLst>
                </a:gridCol>
                <a:gridCol w="1698728">
                  <a:extLst>
                    <a:ext uri="{9D8B030D-6E8A-4147-A177-3AD203B41FA5}">
                      <a16:colId xmlns:a16="http://schemas.microsoft.com/office/drawing/2014/main" val="1261366963"/>
                    </a:ext>
                  </a:extLst>
                </a:gridCol>
                <a:gridCol w="1698728">
                  <a:extLst>
                    <a:ext uri="{9D8B030D-6E8A-4147-A177-3AD203B41FA5}">
                      <a16:colId xmlns:a16="http://schemas.microsoft.com/office/drawing/2014/main" val="2313561366"/>
                    </a:ext>
                  </a:extLst>
                </a:gridCol>
                <a:gridCol w="1698728">
                  <a:extLst>
                    <a:ext uri="{9D8B030D-6E8A-4147-A177-3AD203B41FA5}">
                      <a16:colId xmlns:a16="http://schemas.microsoft.com/office/drawing/2014/main" val="517869879"/>
                    </a:ext>
                  </a:extLst>
                </a:gridCol>
                <a:gridCol w="1698728">
                  <a:extLst>
                    <a:ext uri="{9D8B030D-6E8A-4147-A177-3AD203B41FA5}">
                      <a16:colId xmlns:a16="http://schemas.microsoft.com/office/drawing/2014/main" val="1946305312"/>
                    </a:ext>
                  </a:extLst>
                </a:gridCol>
              </a:tblGrid>
              <a:tr h="428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데이터 획득</a:t>
                      </a:r>
                      <a:endParaRPr lang="en-US" altLang="ko-KR" sz="2000" dirty="0"/>
                    </a:p>
                  </a:txBody>
                  <a:tcPr anchor="ctr"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데이터 정제</a:t>
                      </a:r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데이터 정제</a:t>
                      </a:r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선정</a:t>
                      </a:r>
                    </a:p>
                  </a:txBody>
                  <a:tcPr anchor="ctr"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규모</a:t>
                      </a:r>
                    </a:p>
                  </a:txBody>
                  <a:tcPr anchor="ctr"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</a:t>
                      </a:r>
                    </a:p>
                  </a:txBody>
                  <a:tcPr anchor="ctr"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데이터 가공</a:t>
                      </a:r>
                    </a:p>
                  </a:txBody>
                  <a:tcPr anchor="ctr">
                    <a:solidFill>
                      <a:srgbClr val="7FA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1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b="0" i="0" u="none" strike="noStrike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AI-hub </a:t>
                      </a:r>
                      <a:r>
                        <a:rPr lang="ko-KR" altLang="en-US" sz="1400" b="0" i="0" u="none" strike="noStrike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학습용  데이터 총 </a:t>
                      </a:r>
                      <a:r>
                        <a:rPr lang="en-US" altLang="ko-KR" sz="1400" b="0" i="0" u="none" strike="noStrike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lang="ko-KR" altLang="en-US" sz="1400" b="0" i="0" u="none" strike="noStrike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  획득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anose="05000000000000000000" pitchFamily="2" charset="2"/>
                        <a:buChar char="ü"/>
                      </a:pPr>
                      <a:endParaRPr lang="ko-KR" altLang="en-US" sz="1400" spc="0" dirty="0"/>
                    </a:p>
                  </a:txBody>
                  <a:tcPr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SzPct val="80000"/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적합성 판별</a:t>
                      </a:r>
                      <a:endParaRPr lang="en-US" altLang="ko-KR" sz="14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( </a:t>
                      </a:r>
                      <a:r>
                        <a:rPr lang="ko-KR" altLang="en-US" sz="12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영상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OCR </a:t>
                      </a:r>
                      <a:r>
                        <a:rPr lang="ko-KR" altLang="en-US" sz="12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latinLnBrk="1"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ko-KR" sz="5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질의 응답 구조로    구현 불가능한    데이터 제외</a:t>
                      </a:r>
                      <a:endParaRPr lang="en-US" altLang="ko-KR" sz="14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ko-KR" sz="5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적합성     대조 검사 실시</a:t>
                      </a:r>
                    </a:p>
                    <a:p>
                      <a:pPr marL="285750" indent="-285750" algn="l" latinLnBrk="1">
                        <a:buSzPct val="80000"/>
                        <a:buFont typeface="Wingdings" panose="05000000000000000000" pitchFamily="2" charset="2"/>
                        <a:buChar char="ü"/>
                      </a:pPr>
                      <a:endParaRPr lang="ko-KR" altLang="en-US" sz="1400" spc="0" dirty="0"/>
                    </a:p>
                  </a:txBody>
                  <a:tcPr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SzPct val="80000"/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‘일반 상식</a:t>
                      </a:r>
                      <a:r>
                        <a:rPr lang="en-US" altLang="ko-KR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선정 </a:t>
                      </a:r>
                      <a:endParaRPr lang="en-US" altLang="ko-KR" sz="14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ko-KR" sz="5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데이터내 </a:t>
                      </a:r>
                      <a:r>
                        <a:rPr lang="en-US" altLang="ko-KR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파일을</a:t>
                      </a:r>
                      <a:r>
                        <a:rPr lang="ko-KR" altLang="en-US" sz="1400" b="0" i="0" u="none" strike="noStrike" kern="1200" spc="-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카테고리화 </a:t>
                      </a:r>
                      <a:endParaRPr lang="ko-KR" altLang="en-US" sz="1400" spc="-150" dirty="0"/>
                    </a:p>
                  </a:txBody>
                  <a:tcPr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중 국가 도메인 선정</a:t>
                      </a:r>
                      <a:r>
                        <a:rPr lang="en-US" altLang="ko-KR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   </a:t>
                      </a:r>
                      <a:r>
                        <a:rPr lang="en-US" altLang="ko-KR" sz="1400" b="0" i="0" u="sng" strike="noStrike" kern="1200" spc="-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400" b="0" i="0" u="sng" strike="noStrike" kern="1200" spc="-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아시아 국가 </a:t>
                      </a:r>
                      <a:r>
                        <a:rPr lang="ko-KR" altLang="en-US" sz="1400" b="0" i="0" u="sng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</a:t>
                      </a:r>
                      <a:endParaRPr lang="en-US" altLang="ko-KR" sz="1400" b="0" i="0" u="sng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ko-KR" sz="8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789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문장</a:t>
                      </a:r>
                      <a:br>
                        <a:rPr lang="ko-KR" altLang="en-US" sz="1400" spc="0" dirty="0"/>
                      </a:br>
                      <a:endParaRPr lang="ko-KR" altLang="en-US" sz="1400" spc="0" dirty="0"/>
                    </a:p>
                  </a:txBody>
                  <a:tcPr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b="0" i="0" u="none" strike="noStrike" kern="1200" spc="-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745</a:t>
                      </a:r>
                      <a:r>
                        <a:rPr lang="ko-KR" altLang="en-US" sz="1400" b="0" i="0" u="none" strike="noStrike" kern="1200" spc="-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유효 문장</a:t>
                      </a:r>
                      <a:endParaRPr lang="ko-KR" altLang="en-US" sz="1400" spc="-150" dirty="0"/>
                    </a:p>
                  </a:txBody>
                  <a:tcPr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i="0" u="none" strike="noStrike" kern="1200" spc="-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최신화 확인</a:t>
                      </a:r>
                      <a:endParaRPr lang="en-US" altLang="ko-KR" sz="1400" b="0" i="0" u="none" strike="noStrike" kern="1200" spc="-1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ko-KR" sz="5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구조 분석</a:t>
                      </a:r>
                      <a:endParaRPr lang="en-US" altLang="ko-KR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분석한 </a:t>
                      </a:r>
                      <a:r>
                        <a:rPr lang="ko-KR" altLang="en-US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어노테이션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구조로 모듈 구현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: </a:t>
                      </a:r>
                      <a:r>
                        <a:rPr lang="en-US" altLang="ko-K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json_to_txt</a:t>
                      </a:r>
                      <a:endParaRPr lang="en-US" altLang="ko-KR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5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분석한 </a:t>
                      </a:r>
                      <a:r>
                        <a:rPr lang="en-US" altLang="ko-K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문장 추출</a:t>
                      </a:r>
                      <a:endParaRPr lang="ko-KR" altLang="en-US" sz="1400" spc="0" dirty="0"/>
                    </a:p>
                  </a:txBody>
                  <a:tcPr>
                    <a:solidFill>
                      <a:srgbClr val="7FA2C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SzPct val="80000"/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불필요한 문자 </a:t>
                      </a:r>
                      <a:r>
                        <a:rPr lang="en-US" altLang="ko-KR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이외의 외국어를    제거</a:t>
                      </a:r>
                      <a:endParaRPr lang="en-US" altLang="ko-KR" sz="14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ko-KR" sz="5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통계치 포함 모든 수치는 </a:t>
                      </a:r>
                      <a:r>
                        <a:rPr lang="en-US" altLang="ko-KR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기준 최신화 </a:t>
                      </a:r>
                      <a:endParaRPr lang="en-US" altLang="ko-KR" sz="14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ko-KR" sz="500" b="0" i="0" u="none" strike="noStrike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SzPct val="80000"/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국가별  </a:t>
                      </a:r>
                      <a:r>
                        <a:rPr lang="en-US" altLang="ko-KR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80-100</a:t>
                      </a:r>
                      <a:r>
                        <a:rPr lang="ko-KR" altLang="en-US" sz="1400" b="0" i="0" u="none" strike="noStrike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    질의응답 세트   구성</a:t>
                      </a:r>
                      <a:endParaRPr lang="ko-KR" altLang="en-US" sz="1400" b="0" spc="0" dirty="0">
                        <a:effectLst/>
                      </a:endParaRPr>
                    </a:p>
                  </a:txBody>
                  <a:tcPr>
                    <a:solidFill>
                      <a:srgbClr val="7FA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03575"/>
                  </a:ext>
                </a:extLst>
              </a:tr>
            </a:tbl>
          </a:graphicData>
        </a:graphic>
      </p:graphicFrame>
      <p:pic>
        <p:nvPicPr>
          <p:cNvPr id="21" name="Picture 2" descr="https://lh4.googleusercontent.com/hDU4QNg_Jy-Q9CVmGcSTnVPKdO30yjH1sk6xr2J6ZDdrhL3DR6NJYrruyLnCSZ3Fh22zhqQ_TBdsyWv4c9VHXmXjFU1vVXT6eETEsHEqRSXLWVuFvZgY-jgHy5yf-yoEtlMXu_VGVp9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3" y="1366286"/>
            <a:ext cx="2242523" cy="2331404"/>
          </a:xfrm>
          <a:prstGeom prst="rect">
            <a:avLst/>
          </a:prstGeom>
          <a:noFill/>
          <a:ln>
            <a:solidFill>
              <a:srgbClr val="7FA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lh5.googleusercontent.com/2BvkwVEpgBSRzLFRLFDTAQE4SQdnYkpqjhW2SoxRweM7G63DujzLxWCiHDPsCVpc17082OWnwi5JhnTG2-3IXWR-EuxSXZMP8z2f_zj9sSqnrRd_iWGBTF1VZzvi_E63PWU3c8p-OcU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161" y="1366286"/>
            <a:ext cx="2137510" cy="2331404"/>
          </a:xfrm>
          <a:prstGeom prst="rect">
            <a:avLst/>
          </a:prstGeom>
          <a:noFill/>
          <a:ln>
            <a:solidFill>
              <a:srgbClr val="7FA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bject 2"/>
          <p:cNvSpPr txBox="1"/>
          <p:nvPr/>
        </p:nvSpPr>
        <p:spPr>
          <a:xfrm>
            <a:off x="273123" y="612843"/>
            <a:ext cx="557551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프로젝트 도메인 선정 </a:t>
            </a:r>
            <a:endParaRPr lang="en-US" sz="4000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359" y="1348303"/>
            <a:ext cx="2401962" cy="2349387"/>
          </a:xfrm>
          <a:prstGeom prst="rect">
            <a:avLst/>
          </a:prstGeom>
          <a:ln>
            <a:solidFill>
              <a:srgbClr val="7FA2C4"/>
            </a:solidFill>
          </a:ln>
        </p:spPr>
      </p:pic>
      <p:pic>
        <p:nvPicPr>
          <p:cNvPr id="30" name="Picture 4" descr="https://lh5.googleusercontent.com/1OMAu13exClOEYEerTLGbL02aip5-G7Udt_GavKafIfGxorzPDJwgTRQoOzxhubB6iuIv5QnWqkW5zsWnz9N0CIVI2efoYbk_9qarNDLQbMeeuAtQyEaXxUnizFvJ3vO45g7a68A_Pe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006" y="1357094"/>
            <a:ext cx="2756826" cy="2340595"/>
          </a:xfrm>
          <a:prstGeom prst="rect">
            <a:avLst/>
          </a:prstGeom>
          <a:noFill/>
          <a:ln>
            <a:solidFill>
              <a:srgbClr val="7FA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bject 2"/>
          <p:cNvSpPr txBox="1"/>
          <p:nvPr/>
        </p:nvSpPr>
        <p:spPr>
          <a:xfrm>
            <a:off x="515031" y="3766463"/>
            <a:ext cx="1617946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데이터 획득 </a:t>
            </a:r>
            <a:r>
              <a:rPr lang="en-US" altLang="ko-KR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&amp; </a:t>
            </a:r>
            <a:r>
              <a:rPr lang="ko-KR" altLang="en-US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데이터 정제</a:t>
            </a:r>
            <a:r>
              <a:rPr lang="en-US" altLang="ko-KR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1</a:t>
            </a:r>
            <a:endParaRPr lang="en-US" sz="1100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  <p:sp>
        <p:nvSpPr>
          <p:cNvPr id="32" name="Object 2"/>
          <p:cNvSpPr txBox="1"/>
          <p:nvPr/>
        </p:nvSpPr>
        <p:spPr>
          <a:xfrm>
            <a:off x="3174533" y="3766673"/>
            <a:ext cx="922765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데이터 정제</a:t>
            </a:r>
            <a:r>
              <a:rPr lang="en-US" altLang="ko-KR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2</a:t>
            </a:r>
            <a:endParaRPr lang="en-US" sz="1100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  <p:sp>
        <p:nvSpPr>
          <p:cNvPr id="33" name="Object 2"/>
          <p:cNvSpPr txBox="1"/>
          <p:nvPr/>
        </p:nvSpPr>
        <p:spPr>
          <a:xfrm>
            <a:off x="5568956" y="3779126"/>
            <a:ext cx="1207882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선정</a:t>
            </a:r>
            <a:r>
              <a:rPr lang="en-US" altLang="ko-KR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, </a:t>
            </a:r>
            <a:r>
              <a:rPr lang="ko-KR" altLang="en-US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규모</a:t>
            </a:r>
            <a:r>
              <a:rPr lang="en-US" altLang="ko-KR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, </a:t>
            </a:r>
            <a:r>
              <a:rPr lang="ko-KR" altLang="en-US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분석</a:t>
            </a:r>
            <a:endParaRPr lang="en-US" sz="1100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  <p:sp>
        <p:nvSpPr>
          <p:cNvPr id="34" name="Object 2"/>
          <p:cNvSpPr txBox="1"/>
          <p:nvPr/>
        </p:nvSpPr>
        <p:spPr>
          <a:xfrm>
            <a:off x="8272146" y="3766673"/>
            <a:ext cx="870546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데이터 가공</a:t>
            </a:r>
            <a:endParaRPr lang="en-US" sz="1100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  <p:pic>
        <p:nvPicPr>
          <p:cNvPr id="26" name="Picture 2" descr="https://lh3.googleusercontent.com/pjq2ucVoX7Qt_v6A55oqmBuYyYExh5ckoCUsf1ihBI-B56WLdAGUdATE6x6vBXXk0PXB_Dpk2dEhQ5anX3b5AaiVjHvGQhGnQKNO1-lx869UMQhtxziDNkO7bXcIlEF7qlK7ToVj6PtJ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3" r="17014"/>
          <a:stretch/>
        </p:blipFill>
        <p:spPr bwMode="auto">
          <a:xfrm>
            <a:off x="10227477" y="1366286"/>
            <a:ext cx="1837944" cy="2331403"/>
          </a:xfrm>
          <a:prstGeom prst="rect">
            <a:avLst/>
          </a:prstGeom>
          <a:noFill/>
          <a:ln>
            <a:solidFill>
              <a:srgbClr val="7FA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bject 2"/>
          <p:cNvSpPr txBox="1"/>
          <p:nvPr/>
        </p:nvSpPr>
        <p:spPr>
          <a:xfrm>
            <a:off x="10565628" y="3777902"/>
            <a:ext cx="125435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시각화</a:t>
            </a:r>
            <a:r>
              <a:rPr lang="en-US" altLang="ko-KR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(</a:t>
            </a:r>
            <a:r>
              <a:rPr lang="en-US" altLang="ko-KR" sz="1100" dirty="0" err="1">
                <a:latin typeface="a꽃피는봄" panose="02020600000000000000" pitchFamily="18" charset="-127"/>
                <a:ea typeface="a꽃피는봄" panose="02020600000000000000" pitchFamily="18" charset="-127"/>
              </a:rPr>
              <a:t>wordcloud</a:t>
            </a:r>
            <a:r>
              <a:rPr lang="en-US" altLang="ko-KR" sz="1100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)</a:t>
            </a:r>
            <a:endParaRPr lang="en-US" sz="1100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23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29088" y="579345"/>
            <a:ext cx="11427650" cy="6309966"/>
            <a:chOff x="529088" y="579345"/>
            <a:chExt cx="11427650" cy="6309966"/>
          </a:xfrm>
        </p:grpSpPr>
        <p:sp>
          <p:nvSpPr>
            <p:cNvPr id="2" name="Object 2"/>
            <p:cNvSpPr txBox="1"/>
            <p:nvPr/>
          </p:nvSpPr>
          <p:spPr>
            <a:xfrm>
              <a:off x="573048" y="579345"/>
              <a:ext cx="3994084" cy="9131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5334" kern="0" spc="-6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프로젝트 후기</a:t>
              </a:r>
              <a:endParaRPr lang="en-US" sz="5334" dirty="0">
                <a:latin typeface="a꽃피는봄" panose="02020600000000000000" pitchFamily="18" charset="-127"/>
                <a:ea typeface="a꽃피는봄" panose="02020600000000000000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29088" y="1447800"/>
              <a:ext cx="11427650" cy="5441511"/>
              <a:chOff x="529088" y="1447800"/>
              <a:chExt cx="11427650" cy="544151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4" t="2222" r="65926" b="60741"/>
              <a:stretch/>
            </p:blipFill>
            <p:spPr>
              <a:xfrm>
                <a:off x="660400" y="1447800"/>
                <a:ext cx="603713" cy="80588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29088" y="2248595"/>
                <a:ext cx="930181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김경호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(</a:t>
                </a:r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조장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)</a:t>
                </a:r>
                <a:endParaRPr lang="ko-KR" altLang="en-US" sz="1333" dirty="0">
                  <a:latin typeface="a꽃피는봄" panose="02020600000000000000" pitchFamily="18" charset="-127"/>
                  <a:ea typeface="a꽃피는봄" panose="02020600000000000000" pitchFamily="18" charset="-127"/>
                </a:endParaRPr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8" t="52963" r="34201" b="10000"/>
              <a:stretch/>
            </p:blipFill>
            <p:spPr>
              <a:xfrm>
                <a:off x="691155" y="2469624"/>
                <a:ext cx="552121" cy="82060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58449" y="3296995"/>
                <a:ext cx="647811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33" dirty="0" err="1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김규희</a:t>
                </a:r>
                <a:endParaRPr lang="ko-KR" altLang="en-US" sz="1333" dirty="0">
                  <a:latin typeface="a꽃피는봄" panose="02020600000000000000" pitchFamily="18" charset="-127"/>
                  <a:ea typeface="a꽃피는봄" panose="02020600000000000000" pitchFamily="18" charset="-127"/>
                </a:endParaRPr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000" t="53704" r="4074" b="9999"/>
              <a:stretch/>
            </p:blipFill>
            <p:spPr>
              <a:xfrm>
                <a:off x="659753" y="3579788"/>
                <a:ext cx="540417" cy="794163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647194" y="4378679"/>
                <a:ext cx="741991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김수연</a:t>
                </a: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08" t="52593" r="66666" b="11254"/>
              <a:stretch/>
            </p:blipFill>
            <p:spPr>
              <a:xfrm>
                <a:off x="669400" y="4669253"/>
                <a:ext cx="573876" cy="818475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55536" y="5508137"/>
                <a:ext cx="760025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김지혜</a:t>
                </a: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74" r="27778" b="61111"/>
              <a:stretch/>
            </p:blipFill>
            <p:spPr>
              <a:xfrm>
                <a:off x="663050" y="5723423"/>
                <a:ext cx="613073" cy="847008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642544" y="6591857"/>
                <a:ext cx="834309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조명국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672457" y="1652703"/>
                <a:ext cx="10182692" cy="707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AI </a:t>
                </a:r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학습에 필요한 데이터의 중요성과 </a:t>
                </a:r>
                <a:r>
                  <a:rPr lang="ko-KR" altLang="en-US" sz="1333" dirty="0" err="1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전처리에</a:t>
                </a:r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 할애되는 시간에 비례하여 학습 모델의 결과가 바뀔 수 있다는 점이 인상적이었고 </a:t>
                </a:r>
                <a:endParaRPr lang="en-US" altLang="ko-KR" sz="1333" dirty="0">
                  <a:latin typeface="a꽃피는봄" panose="02020600000000000000" pitchFamily="18" charset="-127"/>
                  <a:ea typeface="a꽃피는봄" panose="02020600000000000000" pitchFamily="18" charset="-127"/>
                </a:endParaRPr>
              </a:p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지난 수업 동안 배워온 </a:t>
                </a:r>
                <a:r>
                  <a:rPr lang="ko-KR" altLang="en-US" sz="1333" dirty="0" err="1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파이썬을</a:t>
                </a:r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 활용하여 프로젝트에 사용되는 모듈을 직접 구현해보고 시험해볼 수 있어서 좋은 기회였습니다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. </a:t>
                </a:r>
              </a:p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기존 수업에서 보다 실무적인 프로젝트 진행 절차와  팀원들과의 협력도 경험하여 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2</a:t>
                </a:r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차 프로젝트 준비를 위한 경험으로서 매우 만족했던 프로젝트였습니다</a:t>
                </a:r>
                <a:r>
                  <a:rPr lang="en-US" altLang="ko-KR" sz="1200" dirty="0">
                    <a:solidFill>
                      <a:srgbClr val="5E696C"/>
                    </a:solidFill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.</a:t>
                </a:r>
                <a:endParaRPr lang="ko-KR" altLang="en-US" sz="1200" dirty="0">
                  <a:latin typeface="a꽃피는봄" panose="02020600000000000000" pitchFamily="18" charset="-127"/>
                  <a:ea typeface="a꽃피는봄" panose="02020600000000000000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672457" y="4751663"/>
                <a:ext cx="10092781" cy="912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질의 응답 프로그램을 만들기 위해 데이터 수집과 </a:t>
                </a:r>
                <a:r>
                  <a:rPr lang="ko-KR" altLang="en-US" sz="1333" dirty="0" err="1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전처리에</a:t>
                </a:r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 오랜 시간이 걸렸지만 </a:t>
                </a:r>
                <a:endParaRPr lang="en-US" altLang="ko-KR" sz="1333" dirty="0">
                  <a:latin typeface="a꽃피는봄" panose="02020600000000000000" pitchFamily="18" charset="-127"/>
                  <a:ea typeface="a꽃피는봄" panose="02020600000000000000" pitchFamily="18" charset="-127"/>
                </a:endParaRPr>
              </a:p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학습 모델의 데이터로 활용하여 질의응답이 가능하다는 점이 새로운 경험이 였습니다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. </a:t>
                </a:r>
              </a:p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맡은 역할 이상으로 팀원 모두가 열정적으로 하는 모습을 보며 많은 것을 배웠으며 팀프로젝트를 통해 실무적인 경험을 쌓을 수 있었고 </a:t>
                </a:r>
                <a:endParaRPr lang="en-US" altLang="ko-KR" sz="1333" dirty="0">
                  <a:latin typeface="a꽃피는봄" panose="02020600000000000000" pitchFamily="18" charset="-127"/>
                  <a:ea typeface="a꽃피는봄" panose="02020600000000000000" pitchFamily="18" charset="-127"/>
                </a:endParaRPr>
              </a:p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데이터의 정확한 정보를 계속해서 업데이트 해주어야 학습 모델로 활용이 높아진다는 것을 경험할 수 있었습니다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.</a:t>
                </a:r>
                <a:endParaRPr lang="ko-KR" altLang="en-US" sz="1333" dirty="0">
                  <a:latin typeface="a꽃피는봄" panose="02020600000000000000" pitchFamily="18" charset="-127"/>
                  <a:ea typeface="a꽃피는봄" panose="02020600000000000000" pitchFamily="18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672457" y="5827770"/>
                <a:ext cx="10284281" cy="912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 질의응답 프로젝트를 만들기에 앞서 데이터 선정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, </a:t>
                </a:r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데이터 분석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, </a:t>
                </a:r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데이터 정제 과정 등이 시간이 많이 소요된다는 것을 경험할 수 있었고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, </a:t>
                </a:r>
              </a:p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지금까지 배운 내용을 토대로 팀원들과 협력하여 서로 의견을 공유하면서 만들 수 있다는 것에 대해 많은 점을 배울 수 있었습니다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. </a:t>
                </a:r>
              </a:p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이런 경험을 바탕으로 개인적으로 부족했던 스킬들을 한층 더 업 시킬 수 있었고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, </a:t>
                </a:r>
              </a:p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팀 프로젝트를 계기로 실무적인 경험을 쌓을 수 있었던 점이 많은 도움이 된 것 같습니다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.</a:t>
                </a:r>
                <a:endParaRPr lang="ko-KR" altLang="en-US" sz="1333" dirty="0">
                  <a:latin typeface="a꽃피는봄" panose="02020600000000000000" pitchFamily="18" charset="-127"/>
                  <a:ea typeface="a꽃피는봄" panose="02020600000000000000" pitchFamily="18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672457" y="3675474"/>
                <a:ext cx="10284281" cy="912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프로젝트를 진행할 조장이 프로젝트 방향을 잡아줘서 보다 수월하게 참여할 수 있었습니다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. </a:t>
                </a:r>
              </a:p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질의 응답 프로그램을 만들기 위한 데이터를 얻기 위해서는 생각보다 많은 시간이 소요된다는 점과 데이터 </a:t>
                </a:r>
                <a:r>
                  <a:rPr lang="ko-KR" altLang="en-US" sz="1333" dirty="0" err="1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전처리의</a:t>
                </a:r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 중요성을 느낄 수 있었습니다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.</a:t>
                </a:r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 </a:t>
                </a:r>
                <a:endParaRPr lang="en-US" altLang="ko-KR" sz="1333" dirty="0">
                  <a:latin typeface="a꽃피는봄" panose="02020600000000000000" pitchFamily="18" charset="-127"/>
                  <a:ea typeface="a꽃피는봄" panose="02020600000000000000" pitchFamily="18" charset="-127"/>
                </a:endParaRPr>
              </a:p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데이터 획득부터 시각화까지 전반적인 과제를 팀원들과 공유하며 진행했기 때문에 의사소통이 </a:t>
                </a:r>
                <a:r>
                  <a:rPr lang="ko-KR" altLang="en-US" sz="1333" dirty="0" err="1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원활하였고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,</a:t>
                </a:r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 </a:t>
                </a:r>
                <a:endParaRPr lang="en-US" altLang="ko-KR" sz="1333" dirty="0">
                  <a:latin typeface="a꽃피는봄" panose="02020600000000000000" pitchFamily="18" charset="-127"/>
                  <a:ea typeface="a꽃피는봄" panose="02020600000000000000" pitchFamily="18" charset="-127"/>
                </a:endParaRPr>
              </a:p>
              <a:p>
                <a:r>
                  <a:rPr lang="ko-KR" altLang="en-US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의견을 나누면서 실무적인 경험을 쌓고 많은 점을 배울 수 있었습니다</a:t>
                </a:r>
                <a:r>
                  <a:rPr lang="en-US" altLang="ko-KR" sz="1333" dirty="0">
                    <a:latin typeface="a꽃피는봄" panose="02020600000000000000" pitchFamily="18" charset="-127"/>
                    <a:ea typeface="a꽃피는봄" panose="02020600000000000000" pitchFamily="18" charset="-127"/>
                  </a:rPr>
                  <a:t>.  </a:t>
                </a:r>
                <a:endParaRPr lang="ko-KR" altLang="en-US" sz="1333" dirty="0">
                  <a:latin typeface="a꽃피는봄" panose="02020600000000000000" pitchFamily="18" charset="-127"/>
                  <a:ea typeface="a꽃피는봄" panose="02020600000000000000" pitchFamily="18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183114" y="254828"/>
            <a:ext cx="11738455" cy="348424"/>
            <a:chOff x="183114" y="254828"/>
            <a:chExt cx="11738455" cy="348424"/>
          </a:xfrm>
        </p:grpSpPr>
        <p:pic>
          <p:nvPicPr>
            <p:cNvPr id="30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114" y="254828"/>
              <a:ext cx="11738455" cy="54439"/>
            </a:xfrm>
            <a:prstGeom prst="rect">
              <a:avLst/>
            </a:prstGeom>
          </p:spPr>
        </p:pic>
        <p:pic>
          <p:nvPicPr>
            <p:cNvPr id="31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114" y="548813"/>
              <a:ext cx="11738455" cy="54439"/>
            </a:xfrm>
            <a:prstGeom prst="rect">
              <a:avLst/>
            </a:prstGeom>
          </p:spPr>
        </p:pic>
        <p:sp>
          <p:nvSpPr>
            <p:cNvPr id="33" name="Object 29"/>
            <p:cNvSpPr txBox="1"/>
            <p:nvPr/>
          </p:nvSpPr>
          <p:spPr>
            <a:xfrm>
              <a:off x="7467737" y="304239"/>
              <a:ext cx="4352244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000" kern="0" spc="200" dirty="0" err="1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개발의민족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  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: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김경호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(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조장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), </a:t>
              </a:r>
              <a:r>
                <a:rPr lang="ko-KR" altLang="en-US" sz="1000" kern="0" spc="200" dirty="0" err="1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김규희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김수연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김지혜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조명국</a:t>
              </a:r>
              <a:endParaRPr lang="en-US" sz="1200" spc="200" dirty="0">
                <a:latin typeface="a꽃피는봄" panose="02020600000000000000" pitchFamily="18" charset="-127"/>
                <a:ea typeface="a꽃피는봄" panose="02020600000000000000" pitchFamily="18" charset="-127"/>
              </a:endParaRPr>
            </a:p>
          </p:txBody>
        </p:sp>
        <p:sp>
          <p:nvSpPr>
            <p:cNvPr id="36" name="Object 31"/>
            <p:cNvSpPr txBox="1"/>
            <p:nvPr/>
          </p:nvSpPr>
          <p:spPr>
            <a:xfrm>
              <a:off x="273123" y="305110"/>
              <a:ext cx="1849529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발표</a:t>
              </a:r>
              <a:r>
                <a:rPr 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일 2022.04.06</a:t>
              </a:r>
              <a:endParaRPr lang="en-US" sz="1200" spc="200" dirty="0">
                <a:latin typeface="a꽃피는봄" panose="02020600000000000000" pitchFamily="18" charset="-127"/>
                <a:ea typeface="a꽃피는봄" panose="02020600000000000000" pitchFamily="18" charset="-127"/>
              </a:endParaRPr>
            </a:p>
          </p:txBody>
        </p:sp>
        <p:sp>
          <p:nvSpPr>
            <p:cNvPr id="37" name="Object 32"/>
            <p:cNvSpPr txBox="1"/>
            <p:nvPr/>
          </p:nvSpPr>
          <p:spPr>
            <a:xfrm>
              <a:off x="3044956" y="311563"/>
              <a:ext cx="3731882" cy="256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fontAlgn="base" latinLnBrk="1"/>
              <a:r>
                <a:rPr lang="en-US" altLang="ko-KR" sz="1067" spc="200" dirty="0">
                  <a:latin typeface="a꽃피는봄" panose="02020600000000000000" pitchFamily="18" charset="-127"/>
                  <a:ea typeface="a꽃피는봄" panose="02020600000000000000" pitchFamily="18" charset="-127"/>
                </a:rPr>
                <a:t>BERT </a:t>
              </a:r>
              <a:r>
                <a:rPr lang="ko-KR" altLang="en-US" sz="1067" spc="200" dirty="0">
                  <a:latin typeface="a꽃피는봄" panose="02020600000000000000" pitchFamily="18" charset="-127"/>
                  <a:ea typeface="a꽃피는봄" panose="02020600000000000000" pitchFamily="18" charset="-127"/>
                </a:rPr>
                <a:t>질의응답 학습을 위한 데이터 설계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672457" y="2595565"/>
            <a:ext cx="10284281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33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데이터 획득부터 시각화까지 이번 프로젝트를 진행하면 처음 접해봤던 작업들이라 처음에 감을 잡기에 많은 어려움이 있었습니다</a:t>
            </a:r>
            <a:r>
              <a:rPr lang="en-US" altLang="ko-KR" sz="1333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. </a:t>
            </a:r>
          </a:p>
          <a:p>
            <a:r>
              <a:rPr lang="ko-KR" altLang="en-US" sz="1333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조장이 매일 해야할 일을 할당해줘서 점차 스스로 방향성에 대해 잡아갈 수 있었고</a:t>
            </a:r>
            <a:r>
              <a:rPr lang="en-US" altLang="ko-KR" sz="1333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,</a:t>
            </a:r>
          </a:p>
          <a:p>
            <a:r>
              <a:rPr lang="ko-KR" altLang="en-US" sz="1333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수업으로 배웠던 </a:t>
            </a:r>
            <a:r>
              <a:rPr lang="ko-KR" altLang="en-US" sz="1333" dirty="0" err="1">
                <a:latin typeface="a꽃피는봄" panose="02020600000000000000" pitchFamily="18" charset="-127"/>
                <a:ea typeface="a꽃피는봄" panose="02020600000000000000" pitchFamily="18" charset="-127"/>
              </a:rPr>
              <a:t>파이썬</a:t>
            </a:r>
            <a:r>
              <a:rPr lang="ko-KR" altLang="en-US" sz="1333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 등을 활용해서 프로젝트에 적용도 시킬 수 있었습니다</a:t>
            </a:r>
            <a:r>
              <a:rPr lang="en-US" altLang="ko-KR" sz="1333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.</a:t>
            </a:r>
          </a:p>
          <a:p>
            <a:r>
              <a:rPr lang="ko-KR" altLang="en-US" sz="1333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좋은 팀원들과 매일 의견도 주고 받으면서 실무적인 경험도 쌓고 데이터 설계 분야에 대한 경험도 쌓아 매우 만족한 프로젝트였습니다</a:t>
            </a:r>
            <a:r>
              <a:rPr lang="en-US" altLang="ko-KR" sz="1333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.</a:t>
            </a:r>
            <a:endParaRPr lang="ko-KR" altLang="en-US" sz="1333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39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67819" y="3709920"/>
            <a:ext cx="5423280" cy="1816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1" dirty="0">
                <a:latin typeface="a꽃피는봄" panose="02020600000000000000" pitchFamily="18" charset="-127"/>
                <a:ea typeface="a꽃피는봄" panose="02020600000000000000" pitchFamily="18" charset="-127"/>
              </a:rPr>
              <a:t>감사합니다</a:t>
            </a:r>
            <a:endParaRPr lang="en-US" altLang="ko-KR" sz="10001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  <a:p>
            <a:endParaRPr lang="en-US" altLang="ko-KR" sz="1200" dirty="0">
              <a:latin typeface="a꽃피는봄" panose="02020600000000000000" pitchFamily="18" charset="-127"/>
              <a:ea typeface="a꽃피는봄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2222" r="65926" b="60741"/>
          <a:stretch/>
        </p:blipFill>
        <p:spPr>
          <a:xfrm>
            <a:off x="4112740" y="2904036"/>
            <a:ext cx="603713" cy="8058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8" t="52963" r="34201" b="10000"/>
          <a:stretch/>
        </p:blipFill>
        <p:spPr>
          <a:xfrm>
            <a:off x="4894681" y="2870200"/>
            <a:ext cx="552121" cy="8206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0" t="53704" r="4074" b="9999"/>
          <a:stretch/>
        </p:blipFill>
        <p:spPr>
          <a:xfrm>
            <a:off x="5625030" y="2894512"/>
            <a:ext cx="540417" cy="7941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52593" r="66666" b="11254"/>
          <a:stretch/>
        </p:blipFill>
        <p:spPr>
          <a:xfrm>
            <a:off x="6299200" y="2870200"/>
            <a:ext cx="573876" cy="8184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4" r="27778" b="61111"/>
          <a:stretch/>
        </p:blipFill>
        <p:spPr>
          <a:xfrm>
            <a:off x="7006829" y="2841667"/>
            <a:ext cx="613073" cy="84700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83114" y="254828"/>
            <a:ext cx="11738455" cy="348424"/>
            <a:chOff x="183114" y="254828"/>
            <a:chExt cx="11738455" cy="348424"/>
          </a:xfrm>
        </p:grpSpPr>
        <p:pic>
          <p:nvPicPr>
            <p:cNvPr id="16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114" y="254828"/>
              <a:ext cx="11738455" cy="54439"/>
            </a:xfrm>
            <a:prstGeom prst="rect">
              <a:avLst/>
            </a:prstGeom>
          </p:spPr>
        </p:pic>
        <p:pic>
          <p:nvPicPr>
            <p:cNvPr id="1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114" y="548813"/>
              <a:ext cx="11738455" cy="54439"/>
            </a:xfrm>
            <a:prstGeom prst="rect">
              <a:avLst/>
            </a:prstGeom>
          </p:spPr>
        </p:pic>
        <p:sp>
          <p:nvSpPr>
            <p:cNvPr id="18" name="Object 29"/>
            <p:cNvSpPr txBox="1"/>
            <p:nvPr/>
          </p:nvSpPr>
          <p:spPr>
            <a:xfrm>
              <a:off x="7467737" y="304239"/>
              <a:ext cx="4352244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000" kern="0" spc="200" dirty="0" err="1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개발의민족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  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: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김경호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(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조장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), </a:t>
              </a:r>
              <a:r>
                <a:rPr lang="ko-KR" altLang="en-US" sz="1000" kern="0" spc="200" dirty="0" err="1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김규희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김수연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김지혜</a:t>
              </a:r>
              <a:r>
                <a:rPr lang="en-US" altLang="ko-KR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, </a:t>
              </a:r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조명국</a:t>
              </a:r>
              <a:endParaRPr lang="en-US" sz="1200" spc="200" dirty="0">
                <a:latin typeface="a꽃피는봄" panose="02020600000000000000" pitchFamily="18" charset="-127"/>
                <a:ea typeface="a꽃피는봄" panose="02020600000000000000" pitchFamily="18" charset="-127"/>
              </a:endParaRPr>
            </a:p>
          </p:txBody>
        </p:sp>
        <p:sp>
          <p:nvSpPr>
            <p:cNvPr id="19" name="Object 31"/>
            <p:cNvSpPr txBox="1"/>
            <p:nvPr/>
          </p:nvSpPr>
          <p:spPr>
            <a:xfrm>
              <a:off x="273123" y="305110"/>
              <a:ext cx="1849529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발표</a:t>
              </a:r>
              <a:r>
                <a:rPr lang="en-US" sz="1000" kern="0" spc="200" dirty="0">
                  <a:solidFill>
                    <a:srgbClr val="000000"/>
                  </a:solidFill>
                  <a:latin typeface="a꽃피는봄" panose="02020600000000000000" pitchFamily="18" charset="-127"/>
                  <a:ea typeface="a꽃피는봄" panose="02020600000000000000" pitchFamily="18" charset="-127"/>
                  <a:cs typeface="a꽃피는봄" pitchFamily="34" charset="0"/>
                </a:rPr>
                <a:t>일 2022.04.06</a:t>
              </a:r>
              <a:endParaRPr lang="en-US" sz="1200" spc="200" dirty="0">
                <a:latin typeface="a꽃피는봄" panose="02020600000000000000" pitchFamily="18" charset="-127"/>
                <a:ea typeface="a꽃피는봄" panose="02020600000000000000" pitchFamily="18" charset="-127"/>
              </a:endParaRPr>
            </a:p>
          </p:txBody>
        </p:sp>
        <p:sp>
          <p:nvSpPr>
            <p:cNvPr id="20" name="Object 32"/>
            <p:cNvSpPr txBox="1"/>
            <p:nvPr/>
          </p:nvSpPr>
          <p:spPr>
            <a:xfrm>
              <a:off x="3044956" y="311563"/>
              <a:ext cx="3731882" cy="256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fontAlgn="base" latinLnBrk="1"/>
              <a:r>
                <a:rPr lang="en-US" altLang="ko-KR" sz="1067" spc="200" dirty="0">
                  <a:latin typeface="a꽃피는봄" panose="02020600000000000000" pitchFamily="18" charset="-127"/>
                  <a:ea typeface="a꽃피는봄" panose="02020600000000000000" pitchFamily="18" charset="-127"/>
                </a:rPr>
                <a:t>BERT </a:t>
              </a:r>
              <a:r>
                <a:rPr lang="ko-KR" altLang="en-US" sz="1067" spc="200" dirty="0">
                  <a:latin typeface="a꽃피는봄" panose="02020600000000000000" pitchFamily="18" charset="-127"/>
                  <a:ea typeface="a꽃피는봄" panose="02020600000000000000" pitchFamily="18" charset="-127"/>
                </a:rPr>
                <a:t>질의응답 학습을 위한 데이터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57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꽃피는봄"/>
        <a:ea typeface="a꽃피는봄"/>
        <a:cs typeface=""/>
      </a:majorFont>
      <a:minorFont>
        <a:latin typeface="a꽃피는봄"/>
        <a:ea typeface="a꽃피는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534</Words>
  <Application>Microsoft Macintosh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a뉴굴림4</vt:lpstr>
      <vt:lpstr>Arial</vt:lpstr>
      <vt:lpstr>Wingdings</vt:lpstr>
      <vt:lpstr>a꽃피는봄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Dean Kim</cp:lastModifiedBy>
  <cp:revision>31</cp:revision>
  <dcterms:created xsi:type="dcterms:W3CDTF">2022-04-04T15:08:57Z</dcterms:created>
  <dcterms:modified xsi:type="dcterms:W3CDTF">2022-04-13T04:56:47Z</dcterms:modified>
</cp:coreProperties>
</file>