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2" r:id="rId3"/>
    <p:sldId id="290" r:id="rId4"/>
    <p:sldId id="273" r:id="rId5"/>
    <p:sldId id="269" r:id="rId6"/>
  </p:sldIdLst>
  <p:sldSz cx="12192000" cy="6858000"/>
  <p:notesSz cx="6858000" cy="9144000"/>
  <p:embeddedFontLst>
    <p:embeddedFont>
      <p:font typeface="a뉴굴림4" panose="02020600000000000000" pitchFamily="18" charset="-127"/>
      <p:regular r:id="rId7"/>
    </p:embeddedFont>
    <p:embeddedFont>
      <p:font typeface="Bahnschrift SemiBold" panose="020B0502040204020203" pitchFamily="34" charset="0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a꽃피는봄" panose="02020600000000000000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2C4"/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4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9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18DC-C144-4943-9986-625A2F2CB00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4000" y="228600"/>
            <a:ext cx="11768216" cy="6398164"/>
            <a:chOff x="250580" y="32534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80" y="32534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3406795" y="1432451"/>
            <a:ext cx="5683209" cy="3358259"/>
            <a:chOff x="5110192" y="2148677"/>
            <a:chExt cx="8524814" cy="5037389"/>
          </a:xfrm>
        </p:grpSpPr>
        <p:sp>
          <p:nvSpPr>
            <p:cNvPr id="5" name="Object 5"/>
            <p:cNvSpPr txBox="1"/>
            <p:nvPr/>
          </p:nvSpPr>
          <p:spPr>
            <a:xfrm>
              <a:off x="5110192" y="2148677"/>
              <a:ext cx="8524814" cy="15234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6000" kern="0" dirty="0" err="1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개발의민족</a:t>
              </a:r>
              <a:r>
                <a:rPr lang="en-US" altLang="ko-KR" sz="6000" kern="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(1</a:t>
              </a:r>
              <a:r>
                <a:rPr lang="ko-KR" altLang="en-US" sz="6000" kern="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조</a:t>
              </a:r>
              <a:r>
                <a:rPr lang="en-US" altLang="ko-KR" sz="6000" kern="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)</a:t>
              </a:r>
              <a:endParaRPr lang="en-US" sz="1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400966" y="4277577"/>
              <a:ext cx="7612392" cy="29084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4000" dirty="0" smtClean="0">
                  <a:latin typeface="a뉴굴림4" panose="02020600000000000000" pitchFamily="18" charset="-127"/>
                  <a:ea typeface="a뉴굴림4" panose="02020600000000000000" pitchFamily="18" charset="-127"/>
                </a:rPr>
                <a:t>수집 데이터 기반</a:t>
              </a:r>
              <a:r>
                <a:rPr lang="en-US" altLang="ko-KR" sz="4000" dirty="0" smtClean="0">
                  <a:latin typeface="a뉴굴림4" panose="02020600000000000000" pitchFamily="18" charset="-127"/>
                  <a:ea typeface="a뉴굴림4" panose="02020600000000000000" pitchFamily="18" charset="-127"/>
                </a:rPr>
                <a:t>BERT </a:t>
              </a:r>
            </a:p>
            <a:p>
              <a:pPr algn="ctr"/>
              <a:r>
                <a:rPr lang="ko-KR" altLang="en-US" sz="4000" dirty="0" smtClean="0">
                  <a:latin typeface="a뉴굴림4" panose="02020600000000000000" pitchFamily="18" charset="-127"/>
                  <a:ea typeface="a뉴굴림4" panose="02020600000000000000" pitchFamily="18" charset="-127"/>
                </a:rPr>
                <a:t>질의응답 </a:t>
              </a:r>
              <a:endParaRPr lang="en-US" sz="4000" dirty="0">
                <a:latin typeface="a뉴굴림4" panose="02020600000000000000" pitchFamily="18" charset="-127"/>
                <a:ea typeface="a뉴굴림4" panose="02020600000000000000" pitchFamily="18" charset="-127"/>
              </a:endParaRPr>
            </a:p>
          </p:txBody>
        </p:sp>
      </p:grpSp>
      <p:pic>
        <p:nvPicPr>
          <p:cNvPr id="10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962400" y="5077215"/>
            <a:ext cx="4572000" cy="174705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4469850" y="5415151"/>
            <a:ext cx="3404251" cy="400110"/>
          </a:xfrm>
          <a:prstGeom prst="rect">
            <a:avLst/>
          </a:prstGeom>
          <a:solidFill>
            <a:srgbClr val="7FA2C4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 err="1" smtClean="0">
                <a:latin typeface="a꽃피는봄" panose="02020600000000000000" pitchFamily="18" charset="-127"/>
                <a:ea typeface="a꽃피는봄" panose="02020600000000000000" pitchFamily="18" charset="-127"/>
              </a:rPr>
              <a:t>김규희</a:t>
            </a:r>
            <a:r>
              <a:rPr lang="en-US" altLang="ko-KR" sz="2000" dirty="0" smtClean="0">
                <a:latin typeface="a꽃피는봄" panose="02020600000000000000" pitchFamily="18" charset="-127"/>
                <a:ea typeface="a꽃피는봄" panose="02020600000000000000" pitchFamily="18" charset="-127"/>
              </a:rPr>
              <a:t>(</a:t>
            </a:r>
            <a:r>
              <a:rPr lang="ko-KR" altLang="en-US" sz="2000" dirty="0" smtClean="0">
                <a:latin typeface="a꽃피는봄" panose="02020600000000000000" pitchFamily="18" charset="-127"/>
                <a:ea typeface="a꽃피는봄" panose="02020600000000000000" pitchFamily="18" charset="-127"/>
              </a:rPr>
              <a:t>조장</a:t>
            </a:r>
            <a:r>
              <a:rPr lang="en-US" altLang="ko-KR" sz="2000" dirty="0" smtClean="0">
                <a:latin typeface="a꽃피는봄" panose="02020600000000000000" pitchFamily="18" charset="-127"/>
                <a:ea typeface="a꽃피는봄" panose="02020600000000000000" pitchFamily="18" charset="-127"/>
              </a:rPr>
              <a:t>), </a:t>
            </a:r>
            <a:r>
              <a:rPr lang="ko-KR" altLang="en-US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김수연</a:t>
            </a:r>
            <a:r>
              <a:rPr lang="en-US" altLang="ko-KR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 </a:t>
            </a:r>
            <a:r>
              <a:rPr lang="ko-KR" altLang="en-US" sz="2000" dirty="0" smtClean="0">
                <a:latin typeface="a꽃피는봄" panose="02020600000000000000" pitchFamily="18" charset="-127"/>
                <a:ea typeface="a꽃피는봄" panose="02020600000000000000" pitchFamily="18" charset="-127"/>
              </a:rPr>
              <a:t>김지혜</a:t>
            </a:r>
            <a:endParaRPr lang="ko-KR" altLang="en-US" sz="20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pic>
        <p:nvPicPr>
          <p:cNvPr id="12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962400" y="2409440"/>
            <a:ext cx="4572000" cy="174705"/>
          </a:xfrm>
          <a:prstGeom prst="rect">
            <a:avLst/>
          </a:prstGeom>
        </p:spPr>
      </p:pic>
      <p:pic>
        <p:nvPicPr>
          <p:cNvPr id="13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962400" y="1372587"/>
            <a:ext cx="4572000" cy="1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52" y="833029"/>
            <a:ext cx="231551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kern="0" spc="-600" dirty="0" smtClean="0">
                <a:solidFill>
                  <a:srgbClr val="000000"/>
                </a:solidFill>
                <a:latin typeface="a꽃피는봄" panose="02020600000000000000" pitchFamily="18" charset="-127"/>
                <a:ea typeface="a꽃피는봄" panose="02020600000000000000" pitchFamily="18" charset="-127"/>
                <a:cs typeface="a꽃피는봄" pitchFamily="34" charset="0"/>
              </a:rPr>
              <a:t>추진 목표</a:t>
            </a:r>
            <a:endParaRPr lang="en-US" sz="40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276" y="1745587"/>
            <a:ext cx="10651595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base">
              <a:spcBef>
                <a:spcPts val="1200"/>
              </a:spcBef>
              <a:buFont typeface="Arial" panose="020B0604020202020204" pitchFamily="34" charset="0"/>
              <a:buChar char="□"/>
            </a:pP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정답 데이터 정확도 향상을 위해 국가 데이터를 </a:t>
            </a:r>
            <a:r>
              <a:rPr lang="en-US" altLang="ko-KR" sz="3200" dirty="0" smtClean="0">
                <a:solidFill>
                  <a:srgbClr val="000000"/>
                </a:solidFill>
              </a:rPr>
              <a:t>AI</a:t>
            </a:r>
            <a:r>
              <a:rPr lang="ko-KR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언어 </a:t>
            </a: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처리 모델에 적용하기 위한 적정한 데이터 세트 수집 및 </a:t>
            </a:r>
            <a:r>
              <a:rPr lang="ko-KR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분석</a:t>
            </a:r>
            <a:endParaRPr lang="en-US" altLang="ko-KR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spcBef>
                <a:spcPts val="1200"/>
              </a:spcBef>
              <a:buFont typeface="Arial" panose="020B0604020202020204" pitchFamily="34" charset="0"/>
              <a:buChar char="□"/>
            </a:pPr>
            <a:endParaRPr lang="ko-KR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spcAft>
                <a:spcPts val="1400"/>
              </a:spcAft>
              <a:buFont typeface="Arial" panose="020B0604020202020204" pitchFamily="34" charset="0"/>
              <a:buChar char="□"/>
            </a:pP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수집한 국가 데이터 </a:t>
            </a:r>
            <a:r>
              <a:rPr lang="ko-KR" altLang="en-US" sz="3200" dirty="0">
                <a:solidFill>
                  <a:srgbClr val="000000"/>
                </a:solidFill>
              </a:rPr>
              <a:t>기반으로 </a:t>
            </a:r>
            <a:r>
              <a:rPr lang="en-US" altLang="ko-KR" sz="3200" b="1" dirty="0">
                <a:solidFill>
                  <a:srgbClr val="000000"/>
                </a:solidFill>
              </a:rPr>
              <a:t>BERT</a:t>
            </a: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를 통한 정답 데이터 출력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11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12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13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kumimoji="0" lang="ko-KR" altLang="en-US" sz="1000" b="0" i="0" u="none" strike="noStrike" kern="0" cap="none" spc="20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14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kumimoji="0" 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</a:t>
              </a:r>
              <a:r>
                <a:rPr kumimoji="0" 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2022.06.15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15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0" i="0" u="none" strike="noStrike" kern="1200" cap="none" spc="2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+mn-cs"/>
                </a:rPr>
                <a:t>수집 데이터 기반 </a:t>
              </a:r>
              <a:r>
                <a:rPr lang="en-US" altLang="ko-KR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</a:t>
              </a:r>
              <a:endParaRPr kumimoji="0" lang="ko-KR" altLang="en-US" sz="1067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</p:grpSp>
      <p:sp>
        <p:nvSpPr>
          <p:cNvPr id="16" name="Object 3"/>
          <p:cNvSpPr txBox="1"/>
          <p:nvPr/>
        </p:nvSpPr>
        <p:spPr>
          <a:xfrm>
            <a:off x="1090609" y="5098077"/>
            <a:ext cx="1091935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fontAlgn="base">
              <a:buFont typeface="a꽃피는봄" panose="02020600000000000000" pitchFamily="18" charset="-127"/>
              <a:buChar char="□"/>
            </a:pPr>
            <a:r>
              <a:rPr lang="ko-KR" altLang="en-US" sz="2800" dirty="0" smtClean="0"/>
              <a:t> </a:t>
            </a:r>
            <a:r>
              <a:rPr lang="ko-KR" altLang="en-US" sz="2400" dirty="0" smtClean="0"/>
              <a:t>데이터를 정제하여 정보의 </a:t>
            </a:r>
            <a:r>
              <a:rPr lang="ko-KR" altLang="en-US" sz="2400" dirty="0" err="1"/>
              <a:t>부정확성을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해소</a:t>
            </a:r>
            <a:endParaRPr lang="en-US" altLang="ko-KR" sz="2400" dirty="0" smtClean="0"/>
          </a:p>
          <a:p>
            <a:pPr marL="285750" lvl="0" indent="-285750" fontAlgn="base">
              <a:buFont typeface="a꽃피는봄" panose="02020600000000000000" pitchFamily="18" charset="-127"/>
              <a:buChar char="□"/>
            </a:pPr>
            <a:endParaRPr lang="ko-KR" altLang="en-US" sz="2400" dirty="0"/>
          </a:p>
          <a:p>
            <a:pPr marL="285750" lvl="0" indent="-285750" fontAlgn="base">
              <a:buFont typeface="a꽃피는봄" panose="02020600000000000000" pitchFamily="18" charset="-127"/>
              <a:buChar char="□"/>
            </a:pPr>
            <a:r>
              <a:rPr lang="ko-KR" altLang="en-US" sz="2400" dirty="0"/>
              <a:t> </a:t>
            </a:r>
            <a:r>
              <a:rPr lang="ko-KR" altLang="en-US" sz="2400" dirty="0" smtClean="0"/>
              <a:t>쉬운 </a:t>
            </a:r>
            <a:r>
              <a:rPr lang="ko-KR" altLang="en-US" sz="2400" dirty="0"/>
              <a:t>접근성으로 원하는 답을 찾을 수 있도록 생산성을 </a:t>
            </a:r>
            <a:r>
              <a:rPr lang="ko-KR" altLang="en-US" sz="2400" dirty="0" smtClean="0"/>
              <a:t>높임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17" name="Object 2"/>
          <p:cNvSpPr txBox="1"/>
          <p:nvPr/>
        </p:nvSpPr>
        <p:spPr>
          <a:xfrm>
            <a:off x="1090609" y="4278103"/>
            <a:ext cx="2315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600" dirty="0" smtClean="0">
                <a:solidFill>
                  <a:srgbClr val="000000"/>
                </a:solidFill>
                <a:latin typeface="a꽃피는봄" panose="02020600000000000000" pitchFamily="18" charset="-127"/>
                <a:ea typeface="a꽃피는봄" panose="02020600000000000000" pitchFamily="18" charset="-127"/>
              </a:rPr>
              <a:t>기대효과</a:t>
            </a:r>
            <a:endParaRPr lang="en-US" sz="35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12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13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14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kumimoji="0" lang="ko-KR" altLang="en-US" sz="1000" b="0" i="0" u="none" strike="noStrike" kern="0" cap="none" spc="20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15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kumimoji="0" 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</a:t>
              </a:r>
              <a:r>
                <a:rPr kumimoji="0" 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2022.06.15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16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0" i="0" u="none" strike="noStrike" kern="1200" cap="none" spc="2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+mn-cs"/>
                </a:rPr>
                <a:t>수집 데이터 기반 </a:t>
              </a:r>
              <a:r>
                <a:rPr lang="en-US" altLang="ko-KR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</a:t>
              </a:r>
              <a:endParaRPr kumimoji="0" lang="ko-KR" altLang="en-US" sz="1067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7988" y="6027346"/>
            <a:ext cx="3174727" cy="1000274"/>
            <a:chOff x="1142122" y="7321644"/>
            <a:chExt cx="1940724" cy="1519286"/>
          </a:xfrm>
        </p:grpSpPr>
        <p:sp>
          <p:nvSpPr>
            <p:cNvPr id="24" name="TextBox 23"/>
            <p:cNvSpPr txBox="1"/>
            <p:nvPr/>
          </p:nvSpPr>
          <p:spPr>
            <a:xfrm>
              <a:off x="1142122" y="7929359"/>
              <a:ext cx="1820070" cy="91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국가 질의응답 세트 </a:t>
              </a:r>
              <a:r>
                <a:rPr lang="en-US" altLang="ko-KR" sz="1400" dirty="0" smtClean="0"/>
                <a:t>1,208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96735" y="7321644"/>
              <a:ext cx="1386111" cy="60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Questions</a:t>
              </a:r>
              <a:endParaRPr lang="en-US" altLang="ko-KR" sz="20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83371" y="6028539"/>
            <a:ext cx="2738984" cy="723274"/>
            <a:chOff x="5519426" y="7428223"/>
            <a:chExt cx="1696069" cy="1098558"/>
          </a:xfrm>
        </p:grpSpPr>
        <p:sp>
          <p:nvSpPr>
            <p:cNvPr id="33" name="직사각형 32"/>
            <p:cNvSpPr/>
            <p:nvPr/>
          </p:nvSpPr>
          <p:spPr>
            <a:xfrm>
              <a:off x="5732032" y="7428223"/>
              <a:ext cx="1262628" cy="6077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/>
                <a:t>Sample Questions</a:t>
              </a:r>
              <a:endParaRPr lang="en-US" altLang="ko-KR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19426" y="8035936"/>
              <a:ext cx="1696069" cy="49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총 </a:t>
              </a:r>
              <a:r>
                <a:rPr lang="en-US" altLang="ko-KR" sz="1500" dirty="0" smtClean="0"/>
                <a:t>178</a:t>
              </a:r>
              <a:r>
                <a:rPr lang="ko-KR" altLang="en-US" sz="1500" dirty="0" smtClean="0"/>
                <a:t>개 질의응답 세트</a:t>
              </a:r>
              <a:endParaRPr lang="en-US" altLang="ko-KR" sz="1500" dirty="0" smtClean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27472" y="6074989"/>
            <a:ext cx="3679861" cy="909452"/>
            <a:chOff x="2099422" y="7615695"/>
            <a:chExt cx="2278690" cy="1381340"/>
          </a:xfrm>
        </p:grpSpPr>
        <p:sp>
          <p:nvSpPr>
            <p:cNvPr id="41" name="TextBox 40"/>
            <p:cNvSpPr txBox="1"/>
            <p:nvPr/>
          </p:nvSpPr>
          <p:spPr>
            <a:xfrm>
              <a:off x="2099422" y="8155584"/>
              <a:ext cx="2278690" cy="84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Index  : main </a:t>
              </a:r>
              <a:r>
                <a:rPr lang="ko-KR" altLang="en-US" sz="1500" dirty="0" smtClean="0"/>
                <a:t>국가 선택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/Country : </a:t>
              </a:r>
              <a:r>
                <a:rPr lang="ko-KR" altLang="en-US" sz="1500" dirty="0" smtClean="0"/>
                <a:t>질의응답</a:t>
              </a:r>
              <a:endParaRPr lang="en-US" altLang="ko-KR" sz="1500" dirty="0" smtClean="0"/>
            </a:p>
            <a:p>
              <a:pPr algn="ctr"/>
              <a:endParaRPr lang="en-US" altLang="ko-KR" sz="15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35112" y="7615695"/>
              <a:ext cx="1205954" cy="60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Django</a:t>
              </a:r>
              <a:endParaRPr lang="en-US" altLang="ko-KR" sz="2000" b="1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71" y="3441560"/>
            <a:ext cx="2770353" cy="25074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99" y="3495568"/>
            <a:ext cx="3878784" cy="24886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751989" y="1420205"/>
            <a:ext cx="177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</a:t>
            </a:r>
            <a:r>
              <a:rPr lang="en-US" altLang="ko-KR" sz="2000" b="1" dirty="0" smtClean="0"/>
              <a:t>B</a:t>
            </a:r>
            <a:endParaRPr lang="en-US" altLang="ko-KR" sz="20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l="19829" t="6948" r="22107" b="4988"/>
          <a:stretch/>
        </p:blipFill>
        <p:spPr>
          <a:xfrm>
            <a:off x="8683791" y="3495568"/>
            <a:ext cx="3040737" cy="259416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18653" y="2978596"/>
            <a:ext cx="177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</a:t>
            </a:r>
            <a:r>
              <a:rPr lang="en-US" altLang="ko-KR" sz="2000" b="1" dirty="0" smtClean="0"/>
              <a:t>A</a:t>
            </a:r>
            <a:endParaRPr lang="en-US" altLang="ko-KR" sz="2000" b="1" dirty="0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4921780" y="2356805"/>
            <a:ext cx="798033" cy="21182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354551" y="656962"/>
            <a:ext cx="415700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프로젝트 </a:t>
            </a:r>
            <a:r>
              <a:rPr lang="ko-KR" altLang="en-US" sz="4000" dirty="0" smtClean="0">
                <a:solidFill>
                  <a:prstClr val="black"/>
                </a:solidFill>
                <a:latin typeface="a꽃피는봄" panose="02020600000000000000" pitchFamily="18" charset="-127"/>
                <a:ea typeface="a꽃피는봄" panose="02020600000000000000" pitchFamily="18" charset="-127"/>
              </a:rPr>
              <a:t>수행 과정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84334" y="140193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AI hub </a:t>
            </a:r>
            <a:r>
              <a:rPr lang="ko-KR" altLang="en-US" dirty="0"/>
              <a:t>일반상식 </a:t>
            </a:r>
            <a:r>
              <a:rPr lang="en-US" altLang="ko-KR" dirty="0"/>
              <a:t>15</a:t>
            </a:r>
            <a:r>
              <a:rPr lang="ko-KR" altLang="en-US" dirty="0"/>
              <a:t>개 아시아 </a:t>
            </a:r>
            <a:r>
              <a:rPr lang="ko-KR" altLang="en-US" dirty="0" smtClean="0"/>
              <a:t>국가</a:t>
            </a:r>
            <a:endParaRPr lang="en-US" altLang="ko-KR" dirty="0" smtClean="0"/>
          </a:p>
          <a:p>
            <a:r>
              <a:rPr lang="en-US" altLang="ko-KR" dirty="0" smtClean="0"/>
              <a:t>789</a:t>
            </a:r>
            <a:r>
              <a:rPr lang="ko-KR" altLang="en-US" dirty="0"/>
              <a:t>개 </a:t>
            </a:r>
            <a:r>
              <a:rPr lang="ko-KR" altLang="en-US" dirty="0" smtClean="0"/>
              <a:t>문장</a:t>
            </a:r>
            <a:r>
              <a:rPr lang="ko-KR" altLang="en-US" b="1" dirty="0">
                <a:latin typeface="Bahnschrift SemiBold" panose="020B0502040204020203" pitchFamily="34" charset="0"/>
              </a:rPr>
              <a:t>→</a:t>
            </a:r>
            <a:r>
              <a:rPr lang="en-US" altLang="ko-KR" dirty="0" smtClean="0"/>
              <a:t>728</a:t>
            </a:r>
            <a:r>
              <a:rPr lang="ko-KR" altLang="en-US" dirty="0"/>
              <a:t>개 유효 문장</a:t>
            </a:r>
            <a:endParaRPr lang="en-US" altLang="ko-KR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214226"/>
            <a:ext cx="4674611" cy="863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52067" y="3214226"/>
            <a:ext cx="6239933" cy="863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30127" y="4744850"/>
            <a:ext cx="610656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963866" y="4744850"/>
            <a:ext cx="610656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996" y="674983"/>
            <a:ext cx="4580593" cy="913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ko-KR" altLang="en-US" sz="5334" b="0" i="0" u="none" strike="noStrike" kern="0" cap="none" spc="-600" normalizeH="0" baseline="0" noProof="0" dirty="0" smtClean="0">
                <a:ln>
                  <a:noFill/>
                </a:ln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a꽃피는봄" pitchFamily="34" charset="0"/>
              </a:rPr>
              <a:t>팀원 역할 및 후기</a:t>
            </a:r>
            <a:endParaRPr kumimoji="0" lang="en-US" sz="5334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8" t="52963" r="34201" b="10000"/>
          <a:stretch/>
        </p:blipFill>
        <p:spPr>
          <a:xfrm>
            <a:off x="458813" y="1825923"/>
            <a:ext cx="870333" cy="12433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89967" y="2052640"/>
            <a:ext cx="1007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JSON </a:t>
            </a:r>
            <a:r>
              <a:rPr lang="ko-KR" altLang="en-US" sz="1200" dirty="0"/>
              <a:t>파일에서 문장 추출 코드 작성</a:t>
            </a:r>
            <a:r>
              <a:rPr lang="en-US" altLang="ko-KR" sz="1200" dirty="0"/>
              <a:t>, </a:t>
            </a:r>
            <a:r>
              <a:rPr lang="ko-KR" altLang="en-US" sz="1200" dirty="0"/>
              <a:t>도메인 선정을 위한 </a:t>
            </a:r>
            <a:r>
              <a:rPr lang="en-US" altLang="ko-KR" sz="1200" dirty="0"/>
              <a:t>AI-HUB </a:t>
            </a:r>
            <a:r>
              <a:rPr lang="ko-KR" altLang="en-US" sz="1200" dirty="0"/>
              <a:t>데이터 수집 및 분석</a:t>
            </a:r>
            <a:r>
              <a:rPr lang="en-US" altLang="ko-KR" sz="1200" dirty="0"/>
              <a:t>,</a:t>
            </a:r>
            <a:r>
              <a:rPr lang="ko-KR" altLang="en-US" sz="1200" dirty="0"/>
              <a:t> 질의응답 데이터 작성</a:t>
            </a:r>
            <a:r>
              <a:rPr lang="en-US" altLang="ko-KR" sz="1200" dirty="0"/>
              <a:t>, </a:t>
            </a:r>
            <a:r>
              <a:rPr lang="ko-KR" altLang="en-US" sz="1200" dirty="0"/>
              <a:t>선별된 데이터 정제</a:t>
            </a:r>
            <a:r>
              <a:rPr lang="en-US" altLang="ko-KR" sz="1200" dirty="0"/>
              <a:t>(</a:t>
            </a:r>
            <a:r>
              <a:rPr lang="ko-KR" altLang="en-US" sz="1200" dirty="0"/>
              <a:t>전처리</a:t>
            </a:r>
            <a:r>
              <a:rPr lang="en-US" altLang="ko-KR" sz="1200" dirty="0" smtClean="0"/>
              <a:t>), Django </a:t>
            </a:r>
            <a:r>
              <a:rPr lang="ko-KR" altLang="en-US" sz="1200" dirty="0" err="1" smtClean="0"/>
              <a:t>백엔드</a:t>
            </a:r>
            <a:r>
              <a:rPr lang="ko-KR" altLang="en-US" sz="1200" dirty="0" smtClean="0"/>
              <a:t> 구현</a:t>
            </a:r>
            <a:r>
              <a:rPr lang="en-US" altLang="ko-KR" sz="1200" dirty="0" smtClean="0"/>
              <a:t>,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Butter </a:t>
            </a:r>
            <a:r>
              <a:rPr lang="en-US" altLang="ko-KR" sz="1200" dirty="0"/>
              <a:t>Block </a:t>
            </a:r>
            <a:r>
              <a:rPr lang="ko-KR" altLang="en-US" sz="1200" dirty="0" smtClean="0"/>
              <a:t>연동</a:t>
            </a:r>
            <a:r>
              <a:rPr lang="en-US" altLang="ko-KR" sz="1200" dirty="0" smtClean="0"/>
              <a:t>, WBS</a:t>
            </a:r>
            <a:r>
              <a:rPr lang="ko-KR" altLang="en-US" sz="1200" dirty="0" smtClean="0"/>
              <a:t>관리 및 작성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설계</a:t>
            </a:r>
            <a:r>
              <a:rPr lang="en-US" altLang="ko-KR" sz="1200" dirty="0" smtClean="0"/>
              <a:t>, Butter </a:t>
            </a:r>
            <a:r>
              <a:rPr lang="en-US" altLang="ko-KR" sz="1200" dirty="0" smtClean="0"/>
              <a:t>Block </a:t>
            </a:r>
            <a:r>
              <a:rPr lang="ko-KR" altLang="en-US" sz="1200" dirty="0" smtClean="0"/>
              <a:t>연결 테스트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58813" y="3084097"/>
            <a:ext cx="96559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33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김규희</a:t>
            </a:r>
            <a:r>
              <a:rPr kumimoji="0" lang="en-US" altLang="ko-KR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(</a:t>
            </a:r>
            <a:r>
              <a:rPr kumimoji="0" lang="ko-KR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조</a:t>
            </a:r>
            <a:r>
              <a:rPr lang="ko-KR" altLang="en-US" sz="1333" dirty="0">
                <a:solidFill>
                  <a:prstClr val="black"/>
                </a:solidFill>
                <a:latin typeface="a꽃피는봄" panose="02020600000000000000" pitchFamily="18" charset="-127"/>
                <a:ea typeface="a꽃피는봄" panose="02020600000000000000" pitchFamily="18" charset="-127"/>
              </a:rPr>
              <a:t>장</a:t>
            </a:r>
            <a:r>
              <a:rPr kumimoji="0" lang="en-US" altLang="ko-KR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)</a:t>
            </a:r>
            <a:endParaRPr kumimoji="0" lang="ko-KR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59124" y="3774527"/>
            <a:ext cx="10166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smtClean="0"/>
              <a:t>도메인 </a:t>
            </a:r>
            <a:r>
              <a:rPr lang="ko-KR" altLang="en-US" sz="1200" dirty="0"/>
              <a:t>선정을 위한 </a:t>
            </a:r>
            <a:r>
              <a:rPr lang="en-US" altLang="ko-KR" sz="1200" dirty="0"/>
              <a:t>AI-HUB </a:t>
            </a:r>
            <a:r>
              <a:rPr lang="ko-KR" altLang="en-US" sz="1200" dirty="0"/>
              <a:t>데이터 수집 및 분석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질의응답 </a:t>
            </a:r>
            <a:r>
              <a:rPr lang="ko-KR" altLang="en-US" sz="1200" dirty="0"/>
              <a:t>데이터 작성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선별된 </a:t>
            </a:r>
            <a:r>
              <a:rPr lang="ko-KR" altLang="en-US" sz="1200" dirty="0"/>
              <a:t>데이터 정제</a:t>
            </a:r>
            <a:r>
              <a:rPr lang="en-US" altLang="ko-KR" sz="1200" dirty="0"/>
              <a:t>(</a:t>
            </a:r>
            <a:r>
              <a:rPr lang="ko-KR" altLang="en-US" sz="1200" dirty="0"/>
              <a:t>전처리</a:t>
            </a:r>
            <a:r>
              <a:rPr lang="en-US" altLang="ko-KR" sz="1200" dirty="0"/>
              <a:t>), </a:t>
            </a:r>
            <a:r>
              <a:rPr lang="ko-KR" altLang="en-US" sz="1200" dirty="0"/>
              <a:t>데이터 무결성 대조 검사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정제된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TXT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WBS</a:t>
            </a:r>
            <a:r>
              <a:rPr lang="ko-KR" altLang="en-US" sz="1200" dirty="0"/>
              <a:t>관리 및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문서 작성</a:t>
            </a:r>
            <a:r>
              <a:rPr lang="en-US" altLang="ko-KR" sz="1200" dirty="0" smtClean="0"/>
              <a:t>, DB </a:t>
            </a:r>
            <a:r>
              <a:rPr lang="ko-KR" altLang="en-US" sz="1200" dirty="0" smtClean="0"/>
              <a:t>데이터 삽입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UI</a:t>
            </a:r>
            <a:r>
              <a:rPr lang="ko-KR" altLang="en-US" sz="1200" dirty="0"/>
              <a:t>화면 </a:t>
            </a:r>
            <a:r>
              <a:rPr lang="ko-KR" altLang="en-US" sz="1200" dirty="0" smtClean="0"/>
              <a:t>설계</a:t>
            </a:r>
            <a:r>
              <a:rPr lang="en-US" altLang="ko-KR" sz="1200" dirty="0" smtClean="0"/>
              <a:t>, Butter </a:t>
            </a:r>
            <a:r>
              <a:rPr lang="en-US" altLang="ko-KR" sz="1200" dirty="0"/>
              <a:t>Block </a:t>
            </a:r>
            <a:r>
              <a:rPr lang="ko-KR" altLang="en-US" sz="1200" dirty="0"/>
              <a:t>연결 </a:t>
            </a:r>
            <a:r>
              <a:rPr lang="ko-KR" altLang="en-US" sz="1200" dirty="0" smtClean="0"/>
              <a:t>테스트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53704" r="4074" b="9999"/>
          <a:stretch/>
        </p:blipFill>
        <p:spPr>
          <a:xfrm>
            <a:off x="361659" y="3492869"/>
            <a:ext cx="956843" cy="12375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4020" y="4750960"/>
            <a:ext cx="6475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김수연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52593" r="66666" b="11254"/>
          <a:stretch/>
        </p:blipFill>
        <p:spPr>
          <a:xfrm>
            <a:off x="395047" y="5137068"/>
            <a:ext cx="890065" cy="12411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0157" y="6378241"/>
            <a:ext cx="5982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김지혜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5893" y="5173128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89967" y="5460666"/>
            <a:ext cx="10767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도메인 선정을 위한 </a:t>
            </a:r>
            <a:r>
              <a:rPr lang="en-US" altLang="ko-KR" sz="1200" dirty="0"/>
              <a:t>AI-HUB </a:t>
            </a:r>
            <a:r>
              <a:rPr lang="ko-KR" altLang="en-US" sz="1200" dirty="0"/>
              <a:t>데이터 수집 및 분석</a:t>
            </a:r>
            <a:r>
              <a:rPr lang="en-US" altLang="ko-KR" sz="1200" dirty="0"/>
              <a:t>, </a:t>
            </a:r>
            <a:r>
              <a:rPr lang="ko-KR" altLang="en-US" sz="1200" dirty="0"/>
              <a:t>질의응답 데이터 작성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선별된 </a:t>
            </a:r>
            <a:r>
              <a:rPr lang="ko-KR" altLang="en-US" sz="1200" dirty="0"/>
              <a:t>데이터 정제</a:t>
            </a:r>
            <a:r>
              <a:rPr lang="en-US" altLang="ko-KR" sz="1200" dirty="0"/>
              <a:t>(</a:t>
            </a:r>
            <a:r>
              <a:rPr lang="ko-KR" altLang="en-US" sz="1200" dirty="0"/>
              <a:t>전처리</a:t>
            </a:r>
            <a:r>
              <a:rPr lang="en-US" altLang="ko-KR" sz="1200" dirty="0" smtClean="0"/>
              <a:t>),</a:t>
            </a:r>
            <a:r>
              <a:rPr lang="ko-KR" altLang="en-US" sz="1200" dirty="0"/>
              <a:t> 데이터 무결성 대조 </a:t>
            </a:r>
            <a:r>
              <a:rPr lang="ko-KR" altLang="en-US" sz="1200" dirty="0" smtClean="0"/>
              <a:t>검사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Django </a:t>
            </a:r>
            <a:r>
              <a:rPr lang="ko-KR" altLang="en-US" sz="1200" dirty="0" err="1" smtClean="0"/>
              <a:t>프론트엔드</a:t>
            </a:r>
            <a:r>
              <a:rPr lang="ko-KR" altLang="en-US" sz="1200" dirty="0" smtClean="0"/>
              <a:t> 구현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WBS</a:t>
            </a:r>
            <a:r>
              <a:rPr lang="ko-KR" altLang="en-US" sz="1200" dirty="0"/>
              <a:t>관리 및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, 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DB</a:t>
            </a:r>
            <a:r>
              <a:rPr lang="ko-KR" altLang="en-US" sz="1200" dirty="0" smtClean="0"/>
              <a:t>데이터 삽입</a:t>
            </a:r>
            <a:r>
              <a:rPr lang="en-US" altLang="ko-KR" sz="1200" dirty="0" smtClean="0"/>
              <a:t>, UI</a:t>
            </a:r>
            <a:r>
              <a:rPr lang="ko-KR" altLang="en-US" sz="1200" dirty="0" smtClean="0"/>
              <a:t>화면 설계</a:t>
            </a:r>
            <a:r>
              <a:rPr lang="en-US" altLang="ko-KR" sz="1200" dirty="0" smtClean="0"/>
              <a:t>, Butter </a:t>
            </a:r>
            <a:r>
              <a:rPr lang="en-US" altLang="ko-KR" sz="1200" dirty="0"/>
              <a:t>Block </a:t>
            </a:r>
            <a:r>
              <a:rPr lang="ko-KR" altLang="en-US" sz="1200" dirty="0"/>
              <a:t>연결 </a:t>
            </a: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23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24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25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kumimoji="0" lang="ko-KR" altLang="en-US" sz="1000" b="0" i="0" u="none" strike="noStrike" kern="0" cap="none" spc="20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26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kumimoji="0" 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</a:t>
              </a:r>
              <a:r>
                <a:rPr kumimoji="0" 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2022.06.15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27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0" i="0" u="none" strike="noStrike" kern="1200" cap="none" spc="2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+mn-cs"/>
                </a:rPr>
                <a:t>수집 데이터 기반 </a:t>
              </a:r>
              <a:r>
                <a:rPr lang="en-US" altLang="ko-KR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</a:t>
              </a:r>
              <a:endParaRPr kumimoji="0" lang="ko-KR" altLang="en-US" sz="1067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589967" y="2777683"/>
            <a:ext cx="1059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데이터를 얻는 과정은 쉬웠지만 수집된 데이터를 자세히 들여다보니 업데이트가 안 된 데이터</a:t>
            </a:r>
            <a:r>
              <a:rPr lang="en-US" altLang="ko-KR" sz="1200" dirty="0"/>
              <a:t>, </a:t>
            </a:r>
            <a:r>
              <a:rPr lang="ko-KR" altLang="en-US" sz="1200" dirty="0"/>
              <a:t>사실과 다른 데이터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맞춤법과 </a:t>
            </a:r>
            <a:r>
              <a:rPr lang="ko-KR" altLang="en-US" sz="1200" dirty="0"/>
              <a:t>띄어쓰기가 되어 있지 않은 데이터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pPr fontAlgn="base"/>
            <a:r>
              <a:rPr lang="ko-KR" altLang="en-US" sz="1200" dirty="0" smtClean="0"/>
              <a:t>한국말로 </a:t>
            </a:r>
            <a:r>
              <a:rPr lang="ko-KR" altLang="en-US" sz="1200" dirty="0"/>
              <a:t>적힌 외국어 데이터들이 많았습니다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프로젝트에 적합하지 않은 데이터들을 </a:t>
            </a:r>
            <a:r>
              <a:rPr lang="en-US" altLang="ko-KR" sz="1200" dirty="0"/>
              <a:t>butter block</a:t>
            </a:r>
            <a:r>
              <a:rPr lang="ko-KR" altLang="en-US" sz="1200" dirty="0"/>
              <a:t>이 이해할 수 있게 정제하는 과정이 까다롭고 오랜 시간이 걸린다는 것을 느꼈습니다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그리고 </a:t>
            </a:r>
            <a:r>
              <a:rPr lang="ko-KR" altLang="en-US" sz="1200" dirty="0"/>
              <a:t>처음 다뤄본 </a:t>
            </a:r>
            <a:r>
              <a:rPr lang="en-US" altLang="ko-KR" sz="1200" dirty="0"/>
              <a:t>Django </a:t>
            </a:r>
            <a:r>
              <a:rPr lang="ko-KR" altLang="en-US" sz="1200" dirty="0"/>
              <a:t>프레임워크에 대한 전반적인 구조를 이해할 수 있어 </a:t>
            </a:r>
            <a:r>
              <a:rPr lang="ko-KR" altLang="en-US" sz="1200" dirty="0" smtClean="0"/>
              <a:t>여러모로 </a:t>
            </a:r>
            <a:r>
              <a:rPr lang="ko-KR" altLang="en-US" sz="1200" dirty="0"/>
              <a:t>유익한 경험이었습니다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1559124" y="6099297"/>
            <a:ext cx="1070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데이터를 선정하는 과정은 어렵지 않았으나 선정한 데이터의 </a:t>
            </a:r>
            <a:r>
              <a:rPr lang="ko-KR" altLang="en-US" sz="1200" dirty="0" smtClean="0"/>
              <a:t>사실 유무 </a:t>
            </a:r>
            <a:r>
              <a:rPr lang="ko-KR" altLang="en-US" sz="1200" dirty="0"/>
              <a:t>확인</a:t>
            </a:r>
            <a:r>
              <a:rPr lang="en-US" altLang="ko-KR" sz="1200" dirty="0"/>
              <a:t>, </a:t>
            </a:r>
            <a:r>
              <a:rPr lang="ko-KR" altLang="en-US" sz="1200" dirty="0"/>
              <a:t>외래어</a:t>
            </a:r>
            <a:r>
              <a:rPr lang="en-US" altLang="ko-KR" sz="1200" dirty="0"/>
              <a:t>, </a:t>
            </a:r>
            <a:r>
              <a:rPr lang="ko-KR" altLang="en-US" sz="1200" dirty="0"/>
              <a:t>한문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맞춤법</a:t>
            </a:r>
            <a:r>
              <a:rPr lang="en-US" altLang="ko-KR" sz="1200" dirty="0"/>
              <a:t>, </a:t>
            </a:r>
            <a:r>
              <a:rPr lang="ko-KR" altLang="en-US" sz="1200" dirty="0"/>
              <a:t>시제 정리 등 정제할 사항이 많아 데이터 전처리 과정에서 많은 시간을 보냈습니다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과정을 통해 데이터의 정확성과 정제가 중요하다는 것을 느꼈습니다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Django</a:t>
            </a:r>
            <a:r>
              <a:rPr lang="ko-KR" altLang="en-US" sz="1200" dirty="0" smtClean="0"/>
              <a:t>를 이용하여 데이터베이스와 연동하고 웹에서 서비스를 이용할 수 있다는 점을 </a:t>
            </a:r>
            <a:endParaRPr lang="en-US" altLang="ko-KR" sz="1200" dirty="0" smtClean="0"/>
          </a:p>
          <a:p>
            <a:pPr fontAlgn="base"/>
            <a:r>
              <a:rPr lang="ko-KR" altLang="en-US" sz="1200" dirty="0" smtClean="0"/>
              <a:t>배울 수 있어 유익한 경험이었습니다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582032" y="4443018"/>
            <a:ext cx="10389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수집한 데이터의 맞춤법</a:t>
            </a:r>
            <a:r>
              <a:rPr lang="en-US" altLang="ko-KR" sz="1200" dirty="0"/>
              <a:t>, </a:t>
            </a:r>
            <a:r>
              <a:rPr lang="ko-KR" altLang="en-US" sz="1200" dirty="0"/>
              <a:t>문법</a:t>
            </a:r>
            <a:r>
              <a:rPr lang="en-US" altLang="ko-KR" sz="1200" dirty="0"/>
              <a:t>, </a:t>
            </a:r>
            <a:r>
              <a:rPr lang="ko-KR" altLang="en-US" sz="1200" dirty="0"/>
              <a:t>시제</a:t>
            </a:r>
            <a:r>
              <a:rPr lang="en-US" altLang="ko-KR" sz="1200" dirty="0"/>
              <a:t>, </a:t>
            </a:r>
            <a:r>
              <a:rPr lang="ko-KR" altLang="en-US" sz="1200" dirty="0"/>
              <a:t>사실확인</a:t>
            </a:r>
            <a:r>
              <a:rPr lang="en-US" altLang="ko-KR" sz="1200" dirty="0"/>
              <a:t>, </a:t>
            </a:r>
            <a:r>
              <a:rPr lang="ko-KR" altLang="en-US" sz="1200" dirty="0"/>
              <a:t>외래어 표기가 다소 정확하지 않아 자료 확인 및 수정에 많은 시간이 소요되었습니다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fontAlgn="base"/>
            <a:r>
              <a:rPr lang="ko-KR" altLang="en-US" sz="1200" dirty="0" smtClean="0"/>
              <a:t>원하는 </a:t>
            </a:r>
            <a:r>
              <a:rPr lang="ko-KR" altLang="en-US" sz="1200" dirty="0"/>
              <a:t>데이터를 얻기 위해 어떻게 정제해야 </a:t>
            </a:r>
            <a:r>
              <a:rPr lang="ko-KR" altLang="en-US" sz="1200" dirty="0" smtClean="0"/>
              <a:t>하는지에 대해 </a:t>
            </a:r>
            <a:r>
              <a:rPr lang="ko-KR" altLang="en-US" sz="1200" dirty="0"/>
              <a:t>여러 시행착오를 겪으며 데이터 정제의 중요성을 느낄 수 </a:t>
            </a:r>
            <a:r>
              <a:rPr lang="ko-KR" altLang="en-US" sz="1200" dirty="0" smtClean="0"/>
              <a:t>있었습니다</a:t>
            </a:r>
            <a:r>
              <a:rPr lang="en-US" altLang="ko-KR" sz="1200" dirty="0" smtClean="0"/>
              <a:t>. </a:t>
            </a:r>
          </a:p>
          <a:p>
            <a:pPr fontAlgn="base"/>
            <a:r>
              <a:rPr lang="ko-KR" altLang="en-US" sz="1200" dirty="0" smtClean="0"/>
              <a:t>또</a:t>
            </a:r>
            <a:r>
              <a:rPr lang="en-US" altLang="ko-KR" sz="1200" dirty="0" smtClean="0"/>
              <a:t> Django</a:t>
            </a:r>
            <a:r>
              <a:rPr lang="ko-KR" altLang="en-US" sz="1200" dirty="0" smtClean="0"/>
              <a:t>를 이용한 웹 페이지 구현을 이해할 수 있었고 많은 공부가 필요하다는 것을 다시 한 번 깨달았습니다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50271" y="2552907"/>
            <a:ext cx="492355" cy="211891"/>
            <a:chOff x="1754352" y="1640768"/>
            <a:chExt cx="492355" cy="37353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754352" y="1708273"/>
              <a:ext cx="472381" cy="306028"/>
            </a:xfrm>
            <a:prstGeom prst="roundRect">
              <a:avLst/>
            </a:prstGeom>
            <a:solidFill>
              <a:srgbClr val="7FA2C4"/>
            </a:solidFill>
            <a:ln>
              <a:solidFill>
                <a:srgbClr val="7F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8778" y="1640768"/>
              <a:ext cx="457929" cy="29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후기</a:t>
              </a:r>
              <a:endParaRPr lang="ko-KR" altLang="en-US" sz="12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650271" y="5887406"/>
            <a:ext cx="492355" cy="211891"/>
            <a:chOff x="1754352" y="1640768"/>
            <a:chExt cx="492355" cy="373533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754352" y="1708273"/>
              <a:ext cx="472381" cy="306028"/>
            </a:xfrm>
            <a:prstGeom prst="roundRect">
              <a:avLst/>
            </a:prstGeom>
            <a:solidFill>
              <a:srgbClr val="7FA2C4"/>
            </a:solidFill>
            <a:ln>
              <a:solidFill>
                <a:srgbClr val="7F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88778" y="1640768"/>
              <a:ext cx="457929" cy="29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후기</a:t>
              </a:r>
              <a:endParaRPr lang="ko-KR" altLang="en-US" sz="12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650271" y="4220588"/>
            <a:ext cx="492355" cy="211891"/>
            <a:chOff x="1754352" y="1640768"/>
            <a:chExt cx="492355" cy="37353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754352" y="1708273"/>
              <a:ext cx="472381" cy="306028"/>
            </a:xfrm>
            <a:prstGeom prst="roundRect">
              <a:avLst/>
            </a:prstGeom>
            <a:solidFill>
              <a:srgbClr val="7FA2C4"/>
            </a:solidFill>
            <a:ln>
              <a:solidFill>
                <a:srgbClr val="7F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88778" y="1640768"/>
              <a:ext cx="457929" cy="29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후기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650271" y="1835407"/>
            <a:ext cx="483888" cy="276999"/>
            <a:chOff x="1754352" y="1625842"/>
            <a:chExt cx="483888" cy="48830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754352" y="1708273"/>
              <a:ext cx="472381" cy="306028"/>
            </a:xfrm>
            <a:prstGeom prst="roundRect">
              <a:avLst/>
            </a:prstGeom>
            <a:solidFill>
              <a:srgbClr val="7FA2C4"/>
            </a:solidFill>
            <a:ln>
              <a:solidFill>
                <a:srgbClr val="7F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80311" y="1625842"/>
              <a:ext cx="457929" cy="4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역할</a:t>
              </a:r>
              <a:endParaRPr lang="ko-KR" altLang="en-US" sz="12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0271" y="3559659"/>
            <a:ext cx="483888" cy="276999"/>
            <a:chOff x="1754352" y="1625842"/>
            <a:chExt cx="483888" cy="48830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754352" y="1708273"/>
              <a:ext cx="472381" cy="306028"/>
            </a:xfrm>
            <a:prstGeom prst="roundRect">
              <a:avLst/>
            </a:prstGeom>
            <a:solidFill>
              <a:srgbClr val="7FA2C4"/>
            </a:solidFill>
            <a:ln>
              <a:solidFill>
                <a:srgbClr val="7F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80311" y="1625842"/>
              <a:ext cx="457929" cy="4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역할</a:t>
              </a:r>
              <a:endParaRPr lang="ko-KR" altLang="en-US" sz="12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650271" y="5216280"/>
            <a:ext cx="475421" cy="276999"/>
            <a:chOff x="1754352" y="1630193"/>
            <a:chExt cx="475421" cy="48830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754352" y="1708273"/>
              <a:ext cx="472381" cy="306028"/>
            </a:xfrm>
            <a:prstGeom prst="roundRect">
              <a:avLst/>
            </a:prstGeom>
            <a:solidFill>
              <a:srgbClr val="7FA2C4"/>
            </a:solidFill>
            <a:ln>
              <a:solidFill>
                <a:srgbClr val="7F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71844" y="1630193"/>
              <a:ext cx="457929" cy="4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역할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8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7819" y="3709920"/>
            <a:ext cx="5423280" cy="1816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1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감사합니다</a:t>
            </a:r>
            <a:endParaRPr lang="en-US" altLang="ko-KR" sz="10001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  <a:p>
            <a:endParaRPr lang="en-US" altLang="ko-KR" sz="12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8" t="52963" r="34201" b="10000"/>
          <a:stretch/>
        </p:blipFill>
        <p:spPr>
          <a:xfrm>
            <a:off x="4894681" y="2870200"/>
            <a:ext cx="552121" cy="8206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53704" r="4074" b="9999"/>
          <a:stretch/>
        </p:blipFill>
        <p:spPr>
          <a:xfrm>
            <a:off x="5625030" y="2894512"/>
            <a:ext cx="540417" cy="7941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52593" r="66666" b="11254"/>
          <a:stretch/>
        </p:blipFill>
        <p:spPr>
          <a:xfrm>
            <a:off x="6299200" y="2870200"/>
            <a:ext cx="573876" cy="81847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22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23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24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kumimoji="0" lang="ko-KR" altLang="en-US" sz="1000" b="0" i="0" u="none" strike="noStrike" kern="0" cap="none" spc="20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 smtClean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</a:t>
              </a:r>
              <a:r>
                <a:rPr kumimoji="0" lang="en-US" altLang="ko-KR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kumimoji="0" lang="en-US" altLang="ko-KR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kumimoji="0" lang="ko-KR" alt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25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kumimoji="0" lang="en-US" sz="1000" b="0" i="0" u="none" strike="noStrike" kern="0" cap="none" spc="2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</a:t>
              </a:r>
              <a:r>
                <a:rPr kumimoji="0" lang="en-US" sz="10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2022.06.15</a:t>
              </a:r>
              <a:endPara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  <p:sp>
          <p:nvSpPr>
            <p:cNvPr id="26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67" b="0" i="0" u="none" strike="noStrike" kern="1200" cap="none" spc="2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꽃피는봄" panose="02020600000000000000" pitchFamily="18" charset="-127"/>
                  <a:ea typeface="a꽃피는봄" panose="02020600000000000000" pitchFamily="18" charset="-127"/>
                  <a:cs typeface="+mn-cs"/>
                </a:rPr>
                <a:t>수집 데이터 기반 </a:t>
              </a:r>
              <a:r>
                <a:rPr lang="en-US" altLang="ko-KR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 smtClean="0">
                  <a:solidFill>
                    <a:prstClr val="black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</a:t>
              </a:r>
              <a:endParaRPr kumimoji="0" lang="ko-KR" altLang="en-US" sz="1067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5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꽃피는봄"/>
        <a:ea typeface="a꽃피는봄"/>
        <a:cs typeface=""/>
      </a:majorFont>
      <a:minorFont>
        <a:latin typeface="a꽃피는봄"/>
        <a:ea typeface="a꽃피는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521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a뉴굴림4</vt:lpstr>
      <vt:lpstr>Bahnschrift SemiBold</vt:lpstr>
      <vt:lpstr>맑은 고딕</vt:lpstr>
      <vt:lpstr>a꽃피는봄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pc201</cp:lastModifiedBy>
  <cp:revision>82</cp:revision>
  <dcterms:created xsi:type="dcterms:W3CDTF">2022-04-04T15:08:57Z</dcterms:created>
  <dcterms:modified xsi:type="dcterms:W3CDTF">2022-06-15T00:37:08Z</dcterms:modified>
</cp:coreProperties>
</file>