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4" r:id="rId6"/>
    <p:sldId id="260" r:id="rId7"/>
    <p:sldId id="263" r:id="rId8"/>
    <p:sldId id="265" r:id="rId9"/>
    <p:sldId id="266" r:id="rId10"/>
    <p:sldId id="268" r:id="rId11"/>
    <p:sldId id="269" r:id="rId12"/>
    <p:sldId id="274" r:id="rId13"/>
    <p:sldId id="270" r:id="rId14"/>
    <p:sldId id="267" r:id="rId15"/>
    <p:sldId id="271" r:id="rId16"/>
    <p:sldId id="272" r:id="rId17"/>
    <p:sldId id="273" r:id="rId18"/>
    <p:sldId id="275" r:id="rId19"/>
    <p:sldId id="276" r:id="rId20"/>
    <p:sldId id="262" r:id="rId21"/>
  </p:sldIdLst>
  <p:sldSz cx="11704638" cy="8778875"/>
  <p:notesSz cx="8778875" cy="11704638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8A38"/>
    <a:srgbClr val="E53B44"/>
    <a:srgbClr val="000000"/>
    <a:srgbClr val="1B4E1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4426" autoAdjust="0"/>
  </p:normalViewPr>
  <p:slideViewPr>
    <p:cSldViewPr snapToGrid="0" snapToObjects="1">
      <p:cViewPr varScale="1">
        <p:scale>
          <a:sx n="75" d="100"/>
          <a:sy n="75" d="100"/>
        </p:scale>
        <p:origin x="14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465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ko-KR" altLang="en-US" dirty="0"/>
              <a:t>망고보드 글씨 추후 지우기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94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755775" y="1463675"/>
            <a:ext cx="5267325" cy="3949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877888" y="5632450"/>
            <a:ext cx="7023100" cy="460851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9131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755775" y="1463675"/>
            <a:ext cx="5267325" cy="3949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877888" y="5632450"/>
            <a:ext cx="7023100" cy="4608513"/>
          </a:xfrm>
          <a:prstGeom prst="rect">
            <a:avLst/>
          </a:prstGeom>
        </p:spPr>
        <p:txBody>
          <a:bodyPr/>
          <a:lstStyle/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1. </a:t>
            </a:r>
            <a:r>
              <a:rPr lang="en-US" altLang="ko-KR" sz="1800" b="1" i="0" u="none" strike="noStrike" dirty="0"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-- B09</a:t>
            </a:r>
            <a:endParaRPr lang="ko-KR" altLang="en-US" b="0" dirty="0">
              <a:effectLst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dirty="0"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--</a:t>
            </a:r>
            <a:r>
              <a:rPr lang="ko-KR" altLang="en-US" sz="1800" b="1" i="0" u="none" strike="noStrike" dirty="0"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관리자는 현재 수강중인 과정의 </a:t>
            </a:r>
            <a:r>
              <a:rPr lang="en-US" altLang="ko-KR" sz="1800" b="1" i="0" u="none" strike="noStrike" dirty="0"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ko-KR" altLang="en-US" sz="1800" b="1" i="0" u="none" strike="noStrike" dirty="0"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인당 멘토 </a:t>
            </a:r>
            <a:r>
              <a:rPr lang="en-US" altLang="ko-KR" sz="1800" b="1" i="0" u="none" strike="noStrike" dirty="0"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ko-KR" altLang="en-US" sz="1800" b="1" i="0" u="none" strike="noStrike" dirty="0"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명씩 배정하게 한다</a:t>
            </a:r>
            <a:r>
              <a:rPr lang="en-US" altLang="ko-KR" sz="1800" b="1" i="0" u="none" strike="noStrike" dirty="0"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186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755775" y="1463675"/>
            <a:ext cx="5267325" cy="3949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877888" y="5632450"/>
            <a:ext cx="7023100" cy="460851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--교육생 정보(이름,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과정명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 수강 일수)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조회하고 교육 지원금 계산이 된 값과 입금 예정날짜를 조회하고 입금 확인을 조회할 수 있어야 한다.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3281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t="1" r="-2" b="1"/>
          <a:stretch/>
        </p:blipFill>
        <p:spPr>
          <a:xfrm>
            <a:off x="0" y="635"/>
            <a:ext cx="11704638" cy="877824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8976D98-25C9-48A5-B94B-E6ACE39953B5}"/>
              </a:ext>
            </a:extLst>
          </p:cNvPr>
          <p:cNvSpPr/>
          <p:nvPr/>
        </p:nvSpPr>
        <p:spPr>
          <a:xfrm>
            <a:off x="2852940" y="2980010"/>
            <a:ext cx="5901593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66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교육 센터 운영 </a:t>
            </a:r>
            <a:endParaRPr lang="en-US" altLang="ko-KR" sz="66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66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프로그램</a:t>
            </a:r>
            <a:endParaRPr lang="en-US" altLang="ko-KR" sz="66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42521E0-88CD-4CB6-B741-215586731E47}"/>
              </a:ext>
            </a:extLst>
          </p:cNvPr>
          <p:cNvGrpSpPr/>
          <p:nvPr/>
        </p:nvGrpSpPr>
        <p:grpSpPr>
          <a:xfrm>
            <a:off x="1792553" y="2012251"/>
            <a:ext cx="8215048" cy="900285"/>
            <a:chOff x="1674019" y="1851382"/>
            <a:chExt cx="8356600" cy="10357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762C2AE-9AF0-478E-9411-92AD16EF289C}"/>
                </a:ext>
              </a:extLst>
            </p:cNvPr>
            <p:cNvSpPr/>
            <p:nvPr/>
          </p:nvSpPr>
          <p:spPr>
            <a:xfrm>
              <a:off x="1674019" y="1859849"/>
              <a:ext cx="8356600" cy="1027285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9109001-4AAB-4B59-8C68-5533938F6ECC}"/>
                </a:ext>
              </a:extLst>
            </p:cNvPr>
            <p:cNvSpPr/>
            <p:nvPr/>
          </p:nvSpPr>
          <p:spPr>
            <a:xfrm>
              <a:off x="1674019" y="1851382"/>
              <a:ext cx="1839648" cy="10272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794C21-9389-478A-9DCA-D49D460DC386}"/>
              </a:ext>
            </a:extLst>
          </p:cNvPr>
          <p:cNvSpPr/>
          <p:nvPr/>
        </p:nvSpPr>
        <p:spPr>
          <a:xfrm>
            <a:off x="2091502" y="2031939"/>
            <a:ext cx="121058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0" cap="none" spc="0" dirty="0">
                <a:ln w="0"/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4800" b="0" cap="none" spc="0" dirty="0">
                <a:ln w="0"/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</a:t>
            </a:r>
            <a:endParaRPr lang="en-US" altLang="ko-KR" sz="4800" b="0" cap="none" spc="0" dirty="0">
              <a:ln w="0"/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EBB64B-B335-497E-B622-BD21621AF27B}"/>
              </a:ext>
            </a:extLst>
          </p:cNvPr>
          <p:cNvSpPr txBox="1"/>
          <p:nvPr/>
        </p:nvSpPr>
        <p:spPr>
          <a:xfrm>
            <a:off x="3688328" y="2262771"/>
            <a:ext cx="64801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err="1">
                <a:latin typeface="+mn-ea"/>
              </a:rPr>
              <a:t>김규석</a:t>
            </a:r>
            <a:r>
              <a:rPr lang="en-US" altLang="ko-KR" sz="2200" b="1" dirty="0">
                <a:latin typeface="+mn-ea"/>
              </a:rPr>
              <a:t>  </a:t>
            </a:r>
            <a:r>
              <a:rPr lang="ko-KR" altLang="en-US" sz="2200" b="1" dirty="0">
                <a:latin typeface="+mn-ea"/>
              </a:rPr>
              <a:t>송준영  </a:t>
            </a:r>
            <a:r>
              <a:rPr lang="ko-KR" altLang="en-US" sz="2200" b="1" dirty="0" err="1">
                <a:latin typeface="+mn-ea"/>
              </a:rPr>
              <a:t>엄윤섭</a:t>
            </a:r>
            <a:r>
              <a:rPr lang="ko-KR" altLang="en-US" sz="2200" b="1" dirty="0">
                <a:latin typeface="+mn-ea"/>
              </a:rPr>
              <a:t>  </a:t>
            </a:r>
            <a:r>
              <a:rPr lang="ko-KR" altLang="en-US" sz="2200" b="1" dirty="0" err="1">
                <a:latin typeface="+mn-ea"/>
              </a:rPr>
              <a:t>윤한빈</a:t>
            </a:r>
            <a:r>
              <a:rPr lang="ko-KR" altLang="en-US" sz="2200" b="1" dirty="0">
                <a:latin typeface="+mn-ea"/>
              </a:rPr>
              <a:t>  이정현  황현우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3047E5-C4C4-4C9C-AEB9-623AAADEFCBB}"/>
              </a:ext>
            </a:extLst>
          </p:cNvPr>
          <p:cNvSpPr/>
          <p:nvPr/>
        </p:nvSpPr>
        <p:spPr>
          <a:xfrm>
            <a:off x="8348138" y="763161"/>
            <a:ext cx="281996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b="1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2021.12.07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그리드 | 아키수다 Wiki | Fandom">
            <a:extLst>
              <a:ext uri="{FF2B5EF4-FFF2-40B4-BE49-F238E27FC236}">
                <a16:creationId xmlns:a16="http://schemas.microsoft.com/office/drawing/2014/main" id="{DF24317E-CFEE-4A7C-93DE-1E639EAB9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harpenSoften amount="100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3" t="13553" r="6061" b="15472"/>
          <a:stretch/>
        </p:blipFill>
        <p:spPr bwMode="auto">
          <a:xfrm>
            <a:off x="-25402" y="0"/>
            <a:ext cx="11730039" cy="87788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65000"/>
                <a:alpha val="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0C9F1A2C-B21D-44B8-9855-463D8FEEC3BC}"/>
              </a:ext>
            </a:extLst>
          </p:cNvPr>
          <p:cNvGrpSpPr/>
          <p:nvPr/>
        </p:nvGrpSpPr>
        <p:grpSpPr>
          <a:xfrm>
            <a:off x="345153" y="305770"/>
            <a:ext cx="11062838" cy="8220893"/>
            <a:chOff x="1002015" y="987122"/>
            <a:chExt cx="10448967" cy="721360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0D9A0D8-0453-4FBA-9734-205344170568}"/>
                </a:ext>
              </a:extLst>
            </p:cNvPr>
            <p:cNvSpPr/>
            <p:nvPr/>
          </p:nvSpPr>
          <p:spPr>
            <a:xfrm>
              <a:off x="1002015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rgbClr val="FFFF00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C677998-2C2C-4E79-A39E-EA18993539CB}"/>
                </a:ext>
              </a:extLst>
            </p:cNvPr>
            <p:cNvSpPr/>
            <p:nvPr/>
          </p:nvSpPr>
          <p:spPr>
            <a:xfrm>
              <a:off x="1113182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EA31E024-F026-439D-B3EE-ECD868C5C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749" y="495640"/>
            <a:ext cx="1304234" cy="5067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4498067-0964-4A16-AD28-F3FD4713314A}"/>
              </a:ext>
            </a:extLst>
          </p:cNvPr>
          <p:cNvSpPr/>
          <p:nvPr/>
        </p:nvSpPr>
        <p:spPr>
          <a:xfrm>
            <a:off x="1950306" y="332344"/>
            <a:ext cx="359585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SQL(</a:t>
            </a:r>
            <a:r>
              <a:rPr lang="ko-KR" altLang="en-US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관리자</a:t>
            </a:r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4400" b="1" cap="none" spc="0" dirty="0">
              <a:ln w="0"/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E53D5AF-F491-4F2D-9CAD-7DC0971BB668}"/>
              </a:ext>
            </a:extLst>
          </p:cNvPr>
          <p:cNvCxnSpPr>
            <a:cxnSpLocks/>
          </p:cNvCxnSpPr>
          <p:nvPr/>
        </p:nvCxnSpPr>
        <p:spPr>
          <a:xfrm>
            <a:off x="462851" y="1101785"/>
            <a:ext cx="1094514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21405C36-417E-4E58-ABE1-C35FB3D95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18" y="1559036"/>
            <a:ext cx="10555544" cy="46782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B-10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.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교육 지원금 및 월급 배부 현황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(</a:t>
            </a:r>
            <a:r>
              <a:rPr kumimoji="0" lang="ko-KR" altLang="en-US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학생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c.name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e.name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a.attendence_date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a.attendence_date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13000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to_char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(a.attendence_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'YYYY-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mm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'-28'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tblAttendence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tblSugang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a.sugang_seq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b.sugang_seq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tblstudent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c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b.student_seq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c.student_seq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tblLClass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b.lclass_seq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d.lclass_seq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tblclass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d.class_seq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e.class_seq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tblclassroom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d.classroom_seq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f.classroom_seq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to_char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(a.attendence_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'YYYY-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mm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c.name,e.name</a:t>
            </a:r>
            <a:endParaRPr kumimoji="0" lang="ko-KR" altLang="ko-KR" sz="4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054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그리드 | 아키수다 Wiki | Fandom">
            <a:extLst>
              <a:ext uri="{FF2B5EF4-FFF2-40B4-BE49-F238E27FC236}">
                <a16:creationId xmlns:a16="http://schemas.microsoft.com/office/drawing/2014/main" id="{9D6114E2-3433-43B6-9194-53427DC27D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100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3" t="13553" r="6061" b="15472"/>
          <a:stretch/>
        </p:blipFill>
        <p:spPr bwMode="auto">
          <a:xfrm>
            <a:off x="-25402" y="0"/>
            <a:ext cx="11730039" cy="87788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65000"/>
                <a:alpha val="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CE2F9783-277B-404F-87D1-1F7B6BAF4847}"/>
              </a:ext>
            </a:extLst>
          </p:cNvPr>
          <p:cNvGrpSpPr/>
          <p:nvPr/>
        </p:nvGrpSpPr>
        <p:grpSpPr>
          <a:xfrm>
            <a:off x="345153" y="305770"/>
            <a:ext cx="11062838" cy="8220893"/>
            <a:chOff x="1002015" y="987122"/>
            <a:chExt cx="10448967" cy="721360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3DD02C10-5B9C-4A96-A7A3-BE50C0CFBE90}"/>
                </a:ext>
              </a:extLst>
            </p:cNvPr>
            <p:cNvSpPr/>
            <p:nvPr/>
          </p:nvSpPr>
          <p:spPr>
            <a:xfrm>
              <a:off x="1002015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rgbClr val="FFFF00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70319BE7-C858-434A-8290-9C26E70D51A7}"/>
                </a:ext>
              </a:extLst>
            </p:cNvPr>
            <p:cNvSpPr/>
            <p:nvPr/>
          </p:nvSpPr>
          <p:spPr>
            <a:xfrm>
              <a:off x="1113182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D8AA100C-4039-4638-A721-9B3F864E6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49" y="495640"/>
            <a:ext cx="1304234" cy="5067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6DB203F-6C31-419F-A07D-D2DA6ED1D673}"/>
              </a:ext>
            </a:extLst>
          </p:cNvPr>
          <p:cNvSpPr/>
          <p:nvPr/>
        </p:nvSpPr>
        <p:spPr>
          <a:xfrm>
            <a:off x="2226823" y="332344"/>
            <a:ext cx="304282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SQL(</a:t>
            </a:r>
            <a:r>
              <a:rPr lang="ko-KR" altLang="en-US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교사</a:t>
            </a:r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4400" b="1" cap="none" spc="0" dirty="0">
              <a:ln w="0"/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6CE43A3-233C-4111-8A3F-EF024059D6AB}"/>
              </a:ext>
            </a:extLst>
          </p:cNvPr>
          <p:cNvCxnSpPr>
            <a:cxnSpLocks/>
          </p:cNvCxnSpPr>
          <p:nvPr/>
        </p:nvCxnSpPr>
        <p:spPr>
          <a:xfrm>
            <a:off x="462851" y="1101785"/>
            <a:ext cx="1094514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649F1A-1249-4B66-B1DB-6CDE8390014F}"/>
              </a:ext>
            </a:extLst>
          </p:cNvPr>
          <p:cNvSpPr txBox="1"/>
          <p:nvPr/>
        </p:nvSpPr>
        <p:spPr>
          <a:xfrm>
            <a:off x="607230" y="1276895"/>
            <a:ext cx="14582274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+mn-ea"/>
              </a:rPr>
              <a:t>C-06. Q&amp;A </a:t>
            </a: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+mn-ea"/>
              </a:rPr>
              <a:t>조회</a:t>
            </a:r>
            <a:endParaRPr lang="en-US" altLang="ko-KR" sz="2400" b="1" i="0" u="none" strike="noStrike" dirty="0">
              <a:solidFill>
                <a:srgbClr val="000000"/>
              </a:solidFill>
              <a:effectLst/>
              <a:latin typeface="+mn-ea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2400" b="0" dirty="0">
              <a:effectLst/>
              <a:latin typeface="+mn-ea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s.name,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q.question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q.questiondate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t.name,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a.answer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a.answerdate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tblanswer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INNER JOIN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tblquestion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q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altLang="ko-KR" sz="16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a.question_Seq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q.question_seq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INNER JOIN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tblTeacher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t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lang="en-US" altLang="ko-KR" sz="16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t.teacher_Seq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a.teacher_seq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        INNER JOIN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tblsugang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g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            </a:t>
            </a:r>
            <a:r>
              <a:rPr lang="en-US" altLang="ko-KR" sz="16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g.sugang_seq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q.sugang_seq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                INNER JOIN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tblStudent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s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                    </a:t>
            </a:r>
            <a:r>
              <a:rPr lang="en-US" altLang="ko-KR" sz="16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s.student_Seq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g.student_Seq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t.teacher_seq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teacher_seq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tblteacher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pid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id and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jumin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ppw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a.answerdate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between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to_date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mstartdate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i="0" u="none" strike="noStrike" dirty="0" err="1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yyyy</a:t>
            </a:r>
            <a:r>
              <a:rPr lang="en-US" altLang="ko-KR" sz="16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-mm-dd'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AND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to_date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menddate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i="0" u="none" strike="noStrike" dirty="0" err="1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yyyy</a:t>
            </a:r>
            <a:r>
              <a:rPr lang="en-US" altLang="ko-KR" sz="16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-mm-dd'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AND s.name </a:t>
            </a:r>
            <a:r>
              <a:rPr lang="en-US" altLang="ko-KR" sz="16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'%'</a:t>
            </a:r>
            <a:r>
              <a:rPr lang="en-US" altLang="ko-KR" sz="16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msname</a:t>
            </a:r>
            <a:r>
              <a:rPr lang="en-US" altLang="ko-KR" sz="16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altLang="ko-KR" sz="16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'%'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;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effectLst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336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그리드 | 아키수다 Wiki | Fandom">
            <a:extLst>
              <a:ext uri="{FF2B5EF4-FFF2-40B4-BE49-F238E27FC236}">
                <a16:creationId xmlns:a16="http://schemas.microsoft.com/office/drawing/2014/main" id="{8475791C-AA7F-4DB9-ABF5-0658FE450F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100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3" t="13553" r="6061" b="15472"/>
          <a:stretch/>
        </p:blipFill>
        <p:spPr bwMode="auto">
          <a:xfrm>
            <a:off x="-25402" y="0"/>
            <a:ext cx="11730039" cy="87788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65000"/>
                <a:alpha val="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4231CC49-01D6-4A1A-AD6A-E9AF5D2FB9CD}"/>
              </a:ext>
            </a:extLst>
          </p:cNvPr>
          <p:cNvGrpSpPr/>
          <p:nvPr/>
        </p:nvGrpSpPr>
        <p:grpSpPr>
          <a:xfrm>
            <a:off x="345153" y="305770"/>
            <a:ext cx="11062838" cy="8220893"/>
            <a:chOff x="1002015" y="987122"/>
            <a:chExt cx="10448967" cy="721360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17891F3-87B8-4E96-A768-4C403C8AE362}"/>
                </a:ext>
              </a:extLst>
            </p:cNvPr>
            <p:cNvSpPr/>
            <p:nvPr/>
          </p:nvSpPr>
          <p:spPr>
            <a:xfrm>
              <a:off x="1002015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rgbClr val="FFFF00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723F010-60B4-437F-9534-F2DE32A76B10}"/>
                </a:ext>
              </a:extLst>
            </p:cNvPr>
            <p:cNvSpPr/>
            <p:nvPr/>
          </p:nvSpPr>
          <p:spPr>
            <a:xfrm>
              <a:off x="1113182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EF26107-E7DD-4128-94F8-33DFBD68A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49" y="495640"/>
            <a:ext cx="1304234" cy="5067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243FA40-D125-4FF8-9E08-19C955F955D5}"/>
              </a:ext>
            </a:extLst>
          </p:cNvPr>
          <p:cNvSpPr/>
          <p:nvPr/>
        </p:nvSpPr>
        <p:spPr>
          <a:xfrm>
            <a:off x="2226824" y="332344"/>
            <a:ext cx="304282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SQL(</a:t>
            </a:r>
            <a:r>
              <a:rPr lang="ko-KR" altLang="en-US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교사</a:t>
            </a:r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4400" b="1" cap="none" spc="0" dirty="0">
              <a:ln w="0"/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3A3B5C8-073B-403B-804D-DCE8ADFFD120}"/>
              </a:ext>
            </a:extLst>
          </p:cNvPr>
          <p:cNvCxnSpPr>
            <a:cxnSpLocks/>
          </p:cNvCxnSpPr>
          <p:nvPr/>
        </p:nvCxnSpPr>
        <p:spPr>
          <a:xfrm>
            <a:off x="462851" y="1101785"/>
            <a:ext cx="1094514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B21A18D-BA74-4490-95AC-3C03183D9369}"/>
              </a:ext>
            </a:extLst>
          </p:cNvPr>
          <p:cNvSpPr txBox="1"/>
          <p:nvPr/>
        </p:nvSpPr>
        <p:spPr>
          <a:xfrm>
            <a:off x="734749" y="1407555"/>
            <a:ext cx="1050703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+mn-ea"/>
              </a:rPr>
              <a:t>C-08. </a:t>
            </a: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+mn-ea"/>
              </a:rPr>
              <a:t>월급 조회</a:t>
            </a:r>
            <a:endParaRPr lang="ko-KR" altLang="en-US" sz="2400" b="0" dirty="0">
              <a:effectLst/>
              <a:latin typeface="+mn-ea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t.Name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s.Period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s.Salary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tblsalary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s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LEFT JOIN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tblTeacher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t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s.Teacher_Seq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t.Teacher_Seq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s.Period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BETWEEN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mstartmonth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mendmonth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t.teacher_seq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teacher_seq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tblteacher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pid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id and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jumin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ppw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effectLst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548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그리드 | 아키수다 Wiki | Fandom">
            <a:extLst>
              <a:ext uri="{FF2B5EF4-FFF2-40B4-BE49-F238E27FC236}">
                <a16:creationId xmlns:a16="http://schemas.microsoft.com/office/drawing/2014/main" id="{8475791C-AA7F-4DB9-ABF5-0658FE450F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100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3" t="13553" r="6061" b="15472"/>
          <a:stretch/>
        </p:blipFill>
        <p:spPr bwMode="auto">
          <a:xfrm>
            <a:off x="-25402" y="0"/>
            <a:ext cx="11730039" cy="87788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65000"/>
                <a:alpha val="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4231CC49-01D6-4A1A-AD6A-E9AF5D2FB9CD}"/>
              </a:ext>
            </a:extLst>
          </p:cNvPr>
          <p:cNvGrpSpPr/>
          <p:nvPr/>
        </p:nvGrpSpPr>
        <p:grpSpPr>
          <a:xfrm>
            <a:off x="345153" y="305770"/>
            <a:ext cx="11062838" cy="8220893"/>
            <a:chOff x="1002015" y="987122"/>
            <a:chExt cx="10448967" cy="721360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17891F3-87B8-4E96-A768-4C403C8AE362}"/>
                </a:ext>
              </a:extLst>
            </p:cNvPr>
            <p:cNvSpPr/>
            <p:nvPr/>
          </p:nvSpPr>
          <p:spPr>
            <a:xfrm>
              <a:off x="1002015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rgbClr val="FFFF00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723F010-60B4-437F-9534-F2DE32A76B10}"/>
                </a:ext>
              </a:extLst>
            </p:cNvPr>
            <p:cNvSpPr/>
            <p:nvPr/>
          </p:nvSpPr>
          <p:spPr>
            <a:xfrm>
              <a:off x="1113182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EF26107-E7DD-4128-94F8-33DFBD68A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49" y="495640"/>
            <a:ext cx="1304234" cy="5067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243FA40-D125-4FF8-9E08-19C955F955D5}"/>
              </a:ext>
            </a:extLst>
          </p:cNvPr>
          <p:cNvSpPr/>
          <p:nvPr/>
        </p:nvSpPr>
        <p:spPr>
          <a:xfrm>
            <a:off x="2226824" y="332344"/>
            <a:ext cx="304282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SQL(</a:t>
            </a:r>
            <a:r>
              <a:rPr lang="ko-KR" altLang="en-US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교사</a:t>
            </a:r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4400" b="1" cap="none" spc="0" dirty="0">
              <a:ln w="0"/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3A3B5C8-073B-403B-804D-DCE8ADFFD120}"/>
              </a:ext>
            </a:extLst>
          </p:cNvPr>
          <p:cNvCxnSpPr>
            <a:cxnSpLocks/>
          </p:cNvCxnSpPr>
          <p:nvPr/>
        </p:nvCxnSpPr>
        <p:spPr>
          <a:xfrm>
            <a:off x="462851" y="1101785"/>
            <a:ext cx="1094514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514E0C-4BFB-4F73-B302-FD08334EFC87}"/>
              </a:ext>
            </a:extLst>
          </p:cNvPr>
          <p:cNvSpPr txBox="1"/>
          <p:nvPr/>
        </p:nvSpPr>
        <p:spPr>
          <a:xfrm>
            <a:off x="734749" y="1399158"/>
            <a:ext cx="796249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+mn-ea"/>
              </a:rPr>
              <a:t>C-10. </a:t>
            </a: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+mn-ea"/>
              </a:rPr>
              <a:t>교육생 취업관리</a:t>
            </a:r>
            <a:endParaRPr lang="ko-KR" altLang="en-US" sz="2400" b="0" dirty="0">
              <a:effectLst/>
              <a:latin typeface="+mn-ea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s.name,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w.basicpay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w.city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tblWishJob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w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LEFT JOIN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tblstudent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s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w.student_Seq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s.Student_Seq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w.city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'%'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mwcity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altLang="ko-KR" sz="20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'%'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AND s.name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'%'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msname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altLang="ko-KR" sz="20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'%'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effectLst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540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그리드 | 아키수다 Wiki | Fandom">
            <a:extLst>
              <a:ext uri="{FF2B5EF4-FFF2-40B4-BE49-F238E27FC236}">
                <a16:creationId xmlns:a16="http://schemas.microsoft.com/office/drawing/2014/main" id="{8475791C-AA7F-4DB9-ABF5-0658FE450F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100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3" t="13553" r="6061" b="15472"/>
          <a:stretch/>
        </p:blipFill>
        <p:spPr bwMode="auto">
          <a:xfrm>
            <a:off x="-25402" y="0"/>
            <a:ext cx="11730039" cy="87788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65000"/>
                <a:alpha val="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4231CC49-01D6-4A1A-AD6A-E9AF5D2FB9CD}"/>
              </a:ext>
            </a:extLst>
          </p:cNvPr>
          <p:cNvGrpSpPr/>
          <p:nvPr/>
        </p:nvGrpSpPr>
        <p:grpSpPr>
          <a:xfrm>
            <a:off x="345153" y="305770"/>
            <a:ext cx="11062838" cy="8220893"/>
            <a:chOff x="1002015" y="987122"/>
            <a:chExt cx="10448967" cy="721360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17891F3-87B8-4E96-A768-4C403C8AE362}"/>
                </a:ext>
              </a:extLst>
            </p:cNvPr>
            <p:cNvSpPr/>
            <p:nvPr/>
          </p:nvSpPr>
          <p:spPr>
            <a:xfrm>
              <a:off x="1002015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rgbClr val="FFFF00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723F010-60B4-437F-9534-F2DE32A76B10}"/>
                </a:ext>
              </a:extLst>
            </p:cNvPr>
            <p:cNvSpPr/>
            <p:nvPr/>
          </p:nvSpPr>
          <p:spPr>
            <a:xfrm>
              <a:off x="1113182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EF26107-E7DD-4128-94F8-33DFBD68A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49" y="495640"/>
            <a:ext cx="1304234" cy="5067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243FA40-D125-4FF8-9E08-19C955F955D5}"/>
              </a:ext>
            </a:extLst>
          </p:cNvPr>
          <p:cNvSpPr/>
          <p:nvPr/>
        </p:nvSpPr>
        <p:spPr>
          <a:xfrm>
            <a:off x="2226824" y="332344"/>
            <a:ext cx="304282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SQL(</a:t>
            </a:r>
            <a:r>
              <a:rPr lang="ko-KR" altLang="en-US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교사</a:t>
            </a:r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4400" b="1" cap="none" spc="0" dirty="0">
              <a:ln w="0"/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3A3B5C8-073B-403B-804D-DCE8ADFFD120}"/>
              </a:ext>
            </a:extLst>
          </p:cNvPr>
          <p:cNvCxnSpPr>
            <a:cxnSpLocks/>
          </p:cNvCxnSpPr>
          <p:nvPr/>
        </p:nvCxnSpPr>
        <p:spPr>
          <a:xfrm>
            <a:off x="462851" y="1101785"/>
            <a:ext cx="1094514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D749F-8DE0-4A6F-8628-418FB41FD348}"/>
              </a:ext>
            </a:extLst>
          </p:cNvPr>
          <p:cNvSpPr txBox="1"/>
          <p:nvPr/>
        </p:nvSpPr>
        <p:spPr>
          <a:xfrm>
            <a:off x="844617" y="1406268"/>
            <a:ext cx="1022443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+mn-ea"/>
              </a:rPr>
              <a:t>C-11. </a:t>
            </a: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+mn-ea"/>
              </a:rPr>
              <a:t>교육생 </a:t>
            </a:r>
            <a:r>
              <a:rPr lang="ko-KR" altLang="en-US" sz="2400" b="1" i="0" u="none" strike="noStrike" dirty="0" err="1">
                <a:solidFill>
                  <a:srgbClr val="000000"/>
                </a:solidFill>
                <a:effectLst/>
                <a:latin typeface="+mn-ea"/>
              </a:rPr>
              <a:t>팀편성</a:t>
            </a:r>
            <a:endParaRPr lang="en-US" altLang="ko-KR" sz="2400" b="1" i="0" u="none" strike="noStrike" dirty="0">
              <a:solidFill>
                <a:srgbClr val="000000"/>
              </a:solidFill>
              <a:effectLst/>
              <a:latin typeface="+mn-ea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2400" b="0" dirty="0">
              <a:effectLst/>
              <a:latin typeface="+mn-ea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-- </a:t>
            </a:r>
            <a:r>
              <a:rPr lang="ko-KR" altLang="en-US" sz="2000" b="1" i="0" u="none" strike="noStrike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수정   </a:t>
            </a:r>
            <a:endParaRPr lang="ko-KR" altLang="en-US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tblteam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team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sugang_seq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in(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-- </a:t>
            </a:r>
            <a:r>
              <a:rPr lang="ko-KR" altLang="en-US" sz="2000" b="1" i="0" u="none" strike="noStrike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삭제</a:t>
            </a:r>
            <a:endParaRPr lang="ko-KR" altLang="en-US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tblteam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sugang_seq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in(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-- 5</a:t>
            </a:r>
            <a:r>
              <a:rPr lang="ko-KR" altLang="en-US" sz="2000" b="1" i="0" u="none" strike="noStrike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명 </a:t>
            </a:r>
            <a:r>
              <a:rPr lang="en-US" altLang="ko-KR" sz="2000" b="1" i="0" u="none" strike="noStrike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ko-KR" altLang="en-US" sz="2000" b="1" i="0" u="none" strike="noStrike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번팀으로 추가</a:t>
            </a:r>
            <a:endParaRPr lang="ko-KR" altLang="en-US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tblTeam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team_seq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team_seq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tblteam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team_seq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desc)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rownum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tblTeam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team_seq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team_seq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tblteam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team_seq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desc)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rownum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tblTeam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team_seq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team_seq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tblteam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team_seq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desc)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rownum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tblTeam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team_seq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team_seq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tblteam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team_seq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desc)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rownum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tblTeam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team_seq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team_seq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tblteam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team_seq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desc)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rownum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2489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그리드 | 아키수다 Wiki | Fandom">
            <a:extLst>
              <a:ext uri="{FF2B5EF4-FFF2-40B4-BE49-F238E27FC236}">
                <a16:creationId xmlns:a16="http://schemas.microsoft.com/office/drawing/2014/main" id="{8475791C-AA7F-4DB9-ABF5-0658FE450F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100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3" t="13553" r="6061" b="15472"/>
          <a:stretch/>
        </p:blipFill>
        <p:spPr bwMode="auto">
          <a:xfrm>
            <a:off x="-25402" y="0"/>
            <a:ext cx="11730039" cy="87788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65000"/>
                <a:alpha val="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4231CC49-01D6-4A1A-AD6A-E9AF5D2FB9CD}"/>
              </a:ext>
            </a:extLst>
          </p:cNvPr>
          <p:cNvGrpSpPr/>
          <p:nvPr/>
        </p:nvGrpSpPr>
        <p:grpSpPr>
          <a:xfrm>
            <a:off x="345153" y="305770"/>
            <a:ext cx="11062838" cy="8220893"/>
            <a:chOff x="1002015" y="987122"/>
            <a:chExt cx="10448967" cy="721360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17891F3-87B8-4E96-A768-4C403C8AE362}"/>
                </a:ext>
              </a:extLst>
            </p:cNvPr>
            <p:cNvSpPr/>
            <p:nvPr/>
          </p:nvSpPr>
          <p:spPr>
            <a:xfrm>
              <a:off x="1002015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rgbClr val="FFFF00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723F010-60B4-437F-9534-F2DE32A76B10}"/>
                </a:ext>
              </a:extLst>
            </p:cNvPr>
            <p:cNvSpPr/>
            <p:nvPr/>
          </p:nvSpPr>
          <p:spPr>
            <a:xfrm>
              <a:off x="1113182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EF26107-E7DD-4128-94F8-33DFBD68A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49" y="495640"/>
            <a:ext cx="1304234" cy="5067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243FA40-D125-4FF8-9E08-19C955F955D5}"/>
              </a:ext>
            </a:extLst>
          </p:cNvPr>
          <p:cNvSpPr/>
          <p:nvPr/>
        </p:nvSpPr>
        <p:spPr>
          <a:xfrm>
            <a:off x="1950306" y="332344"/>
            <a:ext cx="359585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SQL(</a:t>
            </a:r>
            <a:r>
              <a:rPr lang="ko-KR" altLang="en-US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교육생</a:t>
            </a:r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4400" b="1" cap="none" spc="0" dirty="0">
              <a:ln w="0"/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3A3B5C8-073B-403B-804D-DCE8ADFFD120}"/>
              </a:ext>
            </a:extLst>
          </p:cNvPr>
          <p:cNvCxnSpPr>
            <a:cxnSpLocks/>
          </p:cNvCxnSpPr>
          <p:nvPr/>
        </p:nvCxnSpPr>
        <p:spPr>
          <a:xfrm>
            <a:off x="462851" y="1101785"/>
            <a:ext cx="1094514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5E9429-67AF-4737-98C2-2F789F638690}"/>
              </a:ext>
            </a:extLst>
          </p:cNvPr>
          <p:cNvSpPr txBox="1"/>
          <p:nvPr/>
        </p:nvSpPr>
        <p:spPr>
          <a:xfrm>
            <a:off x="734750" y="1291885"/>
            <a:ext cx="10353554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+mn-ea"/>
              </a:rPr>
              <a:t>D-02. </a:t>
            </a: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+mn-ea"/>
              </a:rPr>
              <a:t>성적조회</a:t>
            </a:r>
            <a:endParaRPr lang="ko-KR" altLang="en-US" sz="2400" b="0" dirty="0">
              <a:effectLst/>
              <a:latin typeface="+mn-ea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US" altLang="ko-KR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stu.name as 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c.name as 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1" i="0" u="none" strike="noStrike" dirty="0" err="1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과정명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s.name as 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과목명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ls.start_date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과목 시작 날짜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ls.end_date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과목 종료 날짜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b.name as 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책 이름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t.name as 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선생님 이름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test.kind_of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시험 종류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ts.score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 as 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점수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count(distinct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attendence_date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tblattendence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sugang_seq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su.sugang_seq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absence_type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정상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count(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attendence_date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tblattendence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sugang_seq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su.sugang_seq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20</a:t>
            </a:r>
            <a:endParaRPr lang="en-US" altLang="ko-KR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dual)as 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출석 점수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ts.testdate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시험 날짜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test.question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시험 문제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endParaRPr lang="ko-KR" altLang="en-US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tblstudent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stu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inner join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tblsugang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stu.student_seq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su.student_seq</a:t>
            </a:r>
            <a:endParaRPr lang="en-US" altLang="ko-KR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        inner join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tbllclass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lc 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lc.lclass_seq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su.lclass_seq</a:t>
            </a:r>
            <a:endParaRPr lang="en-US" altLang="ko-KR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        inner join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tblclass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c 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c.class_seq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lc.class_seq</a:t>
            </a:r>
            <a:endParaRPr lang="en-US" altLang="ko-KR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        inner join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tbllsubject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ls 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ls.lclass_seq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lc.lclass_seq</a:t>
            </a:r>
            <a:endParaRPr lang="en-US" altLang="ko-KR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        inner join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tblsubject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s 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s.subject_seq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ls.subject_seq</a:t>
            </a:r>
            <a:endParaRPr lang="en-US" altLang="ko-KR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        inner join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tblbookname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b.bookname_seq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ls.bookname_seq</a:t>
            </a:r>
            <a:endParaRPr lang="en-US" altLang="ko-KR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        inner join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tblteacher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T 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t.teacher_seq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ls.teacher_seq</a:t>
            </a:r>
            <a:endParaRPr lang="en-US" altLang="ko-KR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        inner join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tbltest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test 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test.lsubject_seq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ls.lsubject_seq</a:t>
            </a:r>
            <a:endParaRPr lang="en-US" altLang="ko-KR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        left outer join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tbltestscore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ts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ts.test_seq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test.test_seq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ts.sugang_seq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su.sugang_seq</a:t>
            </a:r>
            <a:endParaRPr lang="en-US" altLang="ko-KR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su.sugang_seq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student_seq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tblstudent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id 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'qrs102'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(ssn,</a:t>
            </a:r>
            <a:r>
              <a:rPr lang="en-US" altLang="ko-KR" sz="14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'2325740'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1400" b="1" dirty="0">
              <a:effectLst/>
              <a:latin typeface="Consolas" panose="020B0609020204030204" pitchFamily="49" charset="0"/>
            </a:endParaRPr>
          </a:p>
          <a:p>
            <a:br>
              <a:rPr lang="en-US" altLang="ko-KR" sz="2000" dirty="0">
                <a:effectLst/>
                <a:latin typeface="Consolas" panose="020B0609020204030204" pitchFamily="49" charset="0"/>
              </a:rPr>
            </a:b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969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그리드 | 아키수다 Wiki | Fandom">
            <a:extLst>
              <a:ext uri="{FF2B5EF4-FFF2-40B4-BE49-F238E27FC236}">
                <a16:creationId xmlns:a16="http://schemas.microsoft.com/office/drawing/2014/main" id="{8475791C-AA7F-4DB9-ABF5-0658FE450F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100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3" t="13553" r="6061" b="15472"/>
          <a:stretch/>
        </p:blipFill>
        <p:spPr bwMode="auto">
          <a:xfrm>
            <a:off x="-25402" y="0"/>
            <a:ext cx="11730039" cy="87788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65000"/>
                <a:alpha val="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4231CC49-01D6-4A1A-AD6A-E9AF5D2FB9CD}"/>
              </a:ext>
            </a:extLst>
          </p:cNvPr>
          <p:cNvGrpSpPr/>
          <p:nvPr/>
        </p:nvGrpSpPr>
        <p:grpSpPr>
          <a:xfrm>
            <a:off x="345153" y="305770"/>
            <a:ext cx="11062838" cy="8220893"/>
            <a:chOff x="1002015" y="987122"/>
            <a:chExt cx="10448967" cy="721360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17891F3-87B8-4E96-A768-4C403C8AE362}"/>
                </a:ext>
              </a:extLst>
            </p:cNvPr>
            <p:cNvSpPr/>
            <p:nvPr/>
          </p:nvSpPr>
          <p:spPr>
            <a:xfrm>
              <a:off x="1002015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rgbClr val="FFFF00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723F010-60B4-437F-9534-F2DE32A76B10}"/>
                </a:ext>
              </a:extLst>
            </p:cNvPr>
            <p:cNvSpPr/>
            <p:nvPr/>
          </p:nvSpPr>
          <p:spPr>
            <a:xfrm>
              <a:off x="1113182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EF26107-E7DD-4128-94F8-33DFBD68A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49" y="495640"/>
            <a:ext cx="1304234" cy="5067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243FA40-D125-4FF8-9E08-19C955F955D5}"/>
              </a:ext>
            </a:extLst>
          </p:cNvPr>
          <p:cNvSpPr/>
          <p:nvPr/>
        </p:nvSpPr>
        <p:spPr>
          <a:xfrm>
            <a:off x="1950306" y="332344"/>
            <a:ext cx="359585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SQL(</a:t>
            </a:r>
            <a:r>
              <a:rPr lang="ko-KR" altLang="en-US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교육생</a:t>
            </a:r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4400" b="1" cap="none" spc="0" dirty="0">
              <a:ln w="0"/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3A3B5C8-073B-403B-804D-DCE8ADFFD120}"/>
              </a:ext>
            </a:extLst>
          </p:cNvPr>
          <p:cNvCxnSpPr>
            <a:cxnSpLocks/>
          </p:cNvCxnSpPr>
          <p:nvPr/>
        </p:nvCxnSpPr>
        <p:spPr>
          <a:xfrm>
            <a:off x="462851" y="1101785"/>
            <a:ext cx="1094514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8D0E8132-16CA-4525-ADAE-631553686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49" y="1518344"/>
            <a:ext cx="8576110" cy="4924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+mn-ea"/>
              </a:rPr>
              <a:t>D-03. </a:t>
            </a: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+mn-ea"/>
              </a:rPr>
              <a:t>출결</a:t>
            </a:r>
            <a:endParaRPr lang="en-US" altLang="ko-KR" sz="2400" b="1" dirty="0">
              <a:solidFill>
                <a:srgbClr val="FF3399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rgbClr val="FF33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stu.name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at.attendence_date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at.absence_type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to_char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at.gotowork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'HH24:mi'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gotowork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to_char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at.offwork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'HH24:mi'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offwork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tblstudent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stu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tblsugang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stu.student_seq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su.student_seq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tblattendence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at.sugang_seq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su.sugang_seq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stu.student_seq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stu.student_seq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tblstudent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stu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stu.id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'qrs102'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(stu.ssn,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'2325740'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278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그리드 | 아키수다 Wiki | Fandom">
            <a:extLst>
              <a:ext uri="{FF2B5EF4-FFF2-40B4-BE49-F238E27FC236}">
                <a16:creationId xmlns:a16="http://schemas.microsoft.com/office/drawing/2014/main" id="{8475791C-AA7F-4DB9-ABF5-0658FE450F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100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3" t="13553" r="6061" b="15472"/>
          <a:stretch/>
        </p:blipFill>
        <p:spPr bwMode="auto">
          <a:xfrm>
            <a:off x="-25402" y="0"/>
            <a:ext cx="11730039" cy="87788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65000"/>
                <a:alpha val="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4231CC49-01D6-4A1A-AD6A-E9AF5D2FB9CD}"/>
              </a:ext>
            </a:extLst>
          </p:cNvPr>
          <p:cNvGrpSpPr/>
          <p:nvPr/>
        </p:nvGrpSpPr>
        <p:grpSpPr>
          <a:xfrm>
            <a:off x="345153" y="305770"/>
            <a:ext cx="11062838" cy="8220893"/>
            <a:chOff x="1002015" y="987122"/>
            <a:chExt cx="10448967" cy="721360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17891F3-87B8-4E96-A768-4C403C8AE362}"/>
                </a:ext>
              </a:extLst>
            </p:cNvPr>
            <p:cNvSpPr/>
            <p:nvPr/>
          </p:nvSpPr>
          <p:spPr>
            <a:xfrm>
              <a:off x="1002015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rgbClr val="FFFF00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723F010-60B4-437F-9534-F2DE32A76B10}"/>
                </a:ext>
              </a:extLst>
            </p:cNvPr>
            <p:cNvSpPr/>
            <p:nvPr/>
          </p:nvSpPr>
          <p:spPr>
            <a:xfrm>
              <a:off x="1113182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EF26107-E7DD-4128-94F8-33DFBD68A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49" y="495640"/>
            <a:ext cx="1304234" cy="5067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243FA40-D125-4FF8-9E08-19C955F955D5}"/>
              </a:ext>
            </a:extLst>
          </p:cNvPr>
          <p:cNvSpPr/>
          <p:nvPr/>
        </p:nvSpPr>
        <p:spPr>
          <a:xfrm>
            <a:off x="1950306" y="332344"/>
            <a:ext cx="359585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SQL(</a:t>
            </a:r>
            <a:r>
              <a:rPr lang="ko-KR" altLang="en-US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교육생</a:t>
            </a:r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4400" b="1" cap="none" spc="0" dirty="0">
              <a:ln w="0"/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3A3B5C8-073B-403B-804D-DCE8ADFFD120}"/>
              </a:ext>
            </a:extLst>
          </p:cNvPr>
          <p:cNvCxnSpPr>
            <a:cxnSpLocks/>
          </p:cNvCxnSpPr>
          <p:nvPr/>
        </p:nvCxnSpPr>
        <p:spPr>
          <a:xfrm>
            <a:off x="462851" y="1101785"/>
            <a:ext cx="1094514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B1344C70-9841-4B56-93DC-33920DFB2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49" y="1475681"/>
            <a:ext cx="9452008" cy="40010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+mn-ea"/>
              </a:rPr>
              <a:t>D-04. Q&amp;A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FF3399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rgbClr val="FF33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tblquestion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question_seq,question,sugang_seq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question_SEQ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question_SEQ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tblquestion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question_seq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rownum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'질문이 있어요!!!!!!!!!!!!!!!!!!!'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su.sugang_seq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tblsugang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sugang_seq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stu.student_seq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tblstudent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stu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stu.id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'qrs102'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(stu.ssn,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'2325740'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318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그리드 | 아키수다 Wiki | Fandom">
            <a:extLst>
              <a:ext uri="{FF2B5EF4-FFF2-40B4-BE49-F238E27FC236}">
                <a16:creationId xmlns:a16="http://schemas.microsoft.com/office/drawing/2014/main" id="{8475791C-AA7F-4DB9-ABF5-0658FE450F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100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3" t="13553" r="6061" b="15472"/>
          <a:stretch/>
        </p:blipFill>
        <p:spPr bwMode="auto">
          <a:xfrm>
            <a:off x="-25402" y="0"/>
            <a:ext cx="11730039" cy="87788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65000"/>
                <a:alpha val="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4231CC49-01D6-4A1A-AD6A-E9AF5D2FB9CD}"/>
              </a:ext>
            </a:extLst>
          </p:cNvPr>
          <p:cNvGrpSpPr/>
          <p:nvPr/>
        </p:nvGrpSpPr>
        <p:grpSpPr>
          <a:xfrm>
            <a:off x="345153" y="305770"/>
            <a:ext cx="11062838" cy="8220893"/>
            <a:chOff x="1002015" y="987122"/>
            <a:chExt cx="10448967" cy="721360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17891F3-87B8-4E96-A768-4C403C8AE362}"/>
                </a:ext>
              </a:extLst>
            </p:cNvPr>
            <p:cNvSpPr/>
            <p:nvPr/>
          </p:nvSpPr>
          <p:spPr>
            <a:xfrm>
              <a:off x="1002015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rgbClr val="FFFF00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723F010-60B4-437F-9534-F2DE32A76B10}"/>
                </a:ext>
              </a:extLst>
            </p:cNvPr>
            <p:cNvSpPr/>
            <p:nvPr/>
          </p:nvSpPr>
          <p:spPr>
            <a:xfrm>
              <a:off x="1113182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EF26107-E7DD-4128-94F8-33DFBD68A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49" y="495640"/>
            <a:ext cx="1304234" cy="5067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243FA40-D125-4FF8-9E08-19C955F955D5}"/>
              </a:ext>
            </a:extLst>
          </p:cNvPr>
          <p:cNvSpPr/>
          <p:nvPr/>
        </p:nvSpPr>
        <p:spPr>
          <a:xfrm>
            <a:off x="1950306" y="332344"/>
            <a:ext cx="359585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SQL(</a:t>
            </a:r>
            <a:r>
              <a:rPr lang="ko-KR" altLang="en-US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교육생</a:t>
            </a:r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4400" b="1" cap="none" spc="0" dirty="0">
              <a:ln w="0"/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3A3B5C8-073B-403B-804D-DCE8ADFFD120}"/>
              </a:ext>
            </a:extLst>
          </p:cNvPr>
          <p:cNvCxnSpPr>
            <a:cxnSpLocks/>
          </p:cNvCxnSpPr>
          <p:nvPr/>
        </p:nvCxnSpPr>
        <p:spPr>
          <a:xfrm>
            <a:off x="462851" y="1101785"/>
            <a:ext cx="1094514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514E0C-4BFB-4F73-B302-FD08334EFC87}"/>
              </a:ext>
            </a:extLst>
          </p:cNvPr>
          <p:cNvSpPr txBox="1"/>
          <p:nvPr/>
        </p:nvSpPr>
        <p:spPr>
          <a:xfrm>
            <a:off x="606392" y="1399158"/>
            <a:ext cx="10753093" cy="689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+mn-ea"/>
              </a:rPr>
              <a:t>D-09. </a:t>
            </a: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+mn-ea"/>
              </a:rPr>
              <a:t>반 등수 조회</a:t>
            </a:r>
            <a:endParaRPr lang="ko-KR" altLang="en-US" sz="2400" b="1" dirty="0">
              <a:effectLst/>
              <a:latin typeface="+mn-ea"/>
            </a:endParaRPr>
          </a:p>
          <a:p>
            <a:br>
              <a:rPr lang="ko-KR" altLang="en-US" b="1" dirty="0"/>
            </a:br>
            <a:endParaRPr lang="en-US" altLang="ko-KR" sz="1800" b="1" i="0" u="none" strike="noStrike" dirty="0">
              <a:solidFill>
                <a:srgbClr val="FF3399"/>
              </a:solidFill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endParaRPr lang="en-US" altLang="ko-KR" b="1" dirty="0">
              <a:solidFill>
                <a:srgbClr val="FF3399"/>
              </a:solidFill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a.sugang_seq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floor(sum(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b.score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count(distinct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c.attendence_date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)) 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count(distinct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attendence_date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tblattendence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sugang_seq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absence_type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정상</a:t>
            </a:r>
            <a:r>
              <a:rPr lang="en-US" altLang="ko-KR" sz="20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count(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attendence_date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tblattendence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sugang_seq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student_seq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tblstudent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stu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id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'abc007'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(stu.ssn,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'1115158'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dual) as </a:t>
            </a:r>
            <a:r>
              <a:rPr lang="ko-KR" altLang="en-US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연산후점수</a:t>
            </a:r>
            <a:endParaRPr lang="ko-KR" altLang="en-US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tblsugang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    inner join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tbltestscore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a.sugang_seq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b.sugang_seq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    inner join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tblattendence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c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a.sugang_seq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c.sugang_seq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        group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a.sugang_seq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        having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a.sugang_seq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between 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br>
              <a:rPr lang="en-US" altLang="ko-KR" sz="2400" dirty="0">
                <a:effectLst/>
              </a:rPr>
            </a:br>
            <a:br>
              <a:rPr lang="en-US" altLang="ko-KR" sz="2400" dirty="0">
                <a:effectLst/>
              </a:rPr>
            </a:br>
            <a:br>
              <a:rPr lang="en-US" altLang="ko-KR" dirty="0">
                <a:effectLst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088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그리드 | 아키수다 Wiki | Fandom">
            <a:extLst>
              <a:ext uri="{FF2B5EF4-FFF2-40B4-BE49-F238E27FC236}">
                <a16:creationId xmlns:a16="http://schemas.microsoft.com/office/drawing/2014/main" id="{B0349CEF-3220-4D2A-BE30-1D60FEADC4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100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3" t="13553" r="6061" b="15472"/>
          <a:stretch/>
        </p:blipFill>
        <p:spPr bwMode="auto">
          <a:xfrm>
            <a:off x="-25402" y="0"/>
            <a:ext cx="11730039" cy="87788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65000"/>
                <a:alpha val="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7DFFC75-D6B0-440F-9F0A-69C4EBC21634}"/>
              </a:ext>
            </a:extLst>
          </p:cNvPr>
          <p:cNvSpPr/>
          <p:nvPr/>
        </p:nvSpPr>
        <p:spPr>
          <a:xfrm>
            <a:off x="5181599" y="397933"/>
            <a:ext cx="6048747" cy="5949629"/>
          </a:xfrm>
          <a:prstGeom prst="rect">
            <a:avLst/>
          </a:prstGeom>
          <a:solidFill>
            <a:srgbClr val="E53B44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E015D6-F9C1-46CE-939A-68A30C9830AF}"/>
              </a:ext>
            </a:extLst>
          </p:cNvPr>
          <p:cNvSpPr/>
          <p:nvPr/>
        </p:nvSpPr>
        <p:spPr>
          <a:xfrm>
            <a:off x="529746" y="2352733"/>
            <a:ext cx="5820254" cy="5843000"/>
          </a:xfrm>
          <a:prstGeom prst="rect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890967-3224-46D2-AFAA-5419134AAA9F}"/>
              </a:ext>
            </a:extLst>
          </p:cNvPr>
          <p:cNvSpPr/>
          <p:nvPr/>
        </p:nvSpPr>
        <p:spPr>
          <a:xfrm>
            <a:off x="3052747" y="3486482"/>
            <a:ext cx="5140122" cy="1508543"/>
          </a:xfrm>
          <a:prstGeom prst="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A815C8-F244-4F96-BCC3-221574AF1389}"/>
              </a:ext>
            </a:extLst>
          </p:cNvPr>
          <p:cNvSpPr/>
          <p:nvPr/>
        </p:nvSpPr>
        <p:spPr>
          <a:xfrm>
            <a:off x="3167561" y="3344904"/>
            <a:ext cx="5140122" cy="150854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 </a:t>
            </a:r>
            <a:r>
              <a:rPr lang="en-US" altLang="ko-KR" dirty="0"/>
              <a:t>3</a:t>
            </a:r>
            <a:r>
              <a:rPr lang="ko-KR" altLang="en-US" dirty="0"/>
              <a:t>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8B70B-6639-4C34-A44E-59E90B20BCE4}"/>
              </a:ext>
            </a:extLst>
          </p:cNvPr>
          <p:cNvSpPr/>
          <p:nvPr/>
        </p:nvSpPr>
        <p:spPr>
          <a:xfrm>
            <a:off x="3541760" y="3922120"/>
            <a:ext cx="163983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제 </a:t>
            </a:r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장</a:t>
            </a:r>
            <a:endParaRPr lang="en-US" altLang="ko-KR" sz="2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258C89-7E1B-46D7-A5A6-BBBE7E0AE3B6}"/>
              </a:ext>
            </a:extLst>
          </p:cNvPr>
          <p:cNvSpPr/>
          <p:nvPr/>
        </p:nvSpPr>
        <p:spPr>
          <a:xfrm>
            <a:off x="4616932" y="3578059"/>
            <a:ext cx="291573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시 연</a:t>
            </a:r>
            <a:endParaRPr lang="en-US" altLang="ko-KR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377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966" y="-72152"/>
            <a:ext cx="2736628" cy="128016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FEAA97D-AD5F-458D-81D2-D9024AE4B879}"/>
              </a:ext>
            </a:extLst>
          </p:cNvPr>
          <p:cNvSpPr/>
          <p:nvPr/>
        </p:nvSpPr>
        <p:spPr>
          <a:xfrm>
            <a:off x="6837023" y="2165036"/>
            <a:ext cx="233237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1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목차</a:t>
            </a:r>
            <a:endParaRPr lang="en-US" altLang="ko-KR" sz="6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1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A6CB21-10AE-4641-880B-1A4F363EC508}"/>
              </a:ext>
            </a:extLst>
          </p:cNvPr>
          <p:cNvSpPr txBox="1"/>
          <p:nvPr/>
        </p:nvSpPr>
        <p:spPr>
          <a:xfrm>
            <a:off x="6295062" y="3662108"/>
            <a:ext cx="3839634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38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개발 환경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38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요구 분석 개요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38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ERD </a:t>
            </a:r>
            <a:r>
              <a:rPr lang="ko-KR" altLang="en-US" sz="38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설명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38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업무 </a:t>
            </a:r>
            <a:r>
              <a:rPr lang="en-US" altLang="ko-KR" sz="3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SQL</a:t>
            </a:r>
            <a:endParaRPr lang="en-US" altLang="ko-KR" sz="3800" b="1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38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시연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38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마무리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4C86603-D58D-4829-BCA2-3E420F5A88A4}"/>
              </a:ext>
            </a:extLst>
          </p:cNvPr>
          <p:cNvGrpSpPr/>
          <p:nvPr/>
        </p:nvGrpSpPr>
        <p:grpSpPr>
          <a:xfrm>
            <a:off x="5892800" y="3843352"/>
            <a:ext cx="343729" cy="3158064"/>
            <a:chOff x="5528730" y="3767668"/>
            <a:chExt cx="343729" cy="3158064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23E55F8-8A80-4AC1-ACA1-CFB4C72ACA97}"/>
                </a:ext>
              </a:extLst>
            </p:cNvPr>
            <p:cNvSpPr/>
            <p:nvPr/>
          </p:nvSpPr>
          <p:spPr>
            <a:xfrm>
              <a:off x="5528733" y="3767668"/>
              <a:ext cx="323589" cy="29399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5B8E9AB-4F11-455D-B55D-536C2A60CDBB}"/>
                </a:ext>
              </a:extLst>
            </p:cNvPr>
            <p:cNvSpPr/>
            <p:nvPr/>
          </p:nvSpPr>
          <p:spPr>
            <a:xfrm>
              <a:off x="5528732" y="4356074"/>
              <a:ext cx="323589" cy="29399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B2C62E4-D736-4C4E-9E15-AB33211F3DC0}"/>
                </a:ext>
              </a:extLst>
            </p:cNvPr>
            <p:cNvSpPr/>
            <p:nvPr/>
          </p:nvSpPr>
          <p:spPr>
            <a:xfrm>
              <a:off x="5528732" y="4944135"/>
              <a:ext cx="323589" cy="29399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4AA7556-1D62-46F4-A15F-B28EFE3CAA9F}"/>
                </a:ext>
              </a:extLst>
            </p:cNvPr>
            <p:cNvSpPr/>
            <p:nvPr/>
          </p:nvSpPr>
          <p:spPr>
            <a:xfrm>
              <a:off x="5548870" y="5505577"/>
              <a:ext cx="323589" cy="29399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CD5EBC8-F976-4BB9-9379-03CCB88A23EE}"/>
                </a:ext>
              </a:extLst>
            </p:cNvPr>
            <p:cNvSpPr/>
            <p:nvPr/>
          </p:nvSpPr>
          <p:spPr>
            <a:xfrm>
              <a:off x="5537198" y="6083954"/>
              <a:ext cx="323589" cy="29399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EC85C71-1A82-45AE-9287-D9D4802E327A}"/>
                </a:ext>
              </a:extLst>
            </p:cNvPr>
            <p:cNvSpPr/>
            <p:nvPr/>
          </p:nvSpPr>
          <p:spPr>
            <a:xfrm>
              <a:off x="5528730" y="6631738"/>
              <a:ext cx="323589" cy="29399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5253A9D-F9BC-4190-B02F-FC4DF943EB37}"/>
              </a:ext>
            </a:extLst>
          </p:cNvPr>
          <p:cNvSpPr/>
          <p:nvPr/>
        </p:nvSpPr>
        <p:spPr>
          <a:xfrm>
            <a:off x="8666843" y="1023313"/>
            <a:ext cx="243108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b="1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2021.12.07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315D7E-2641-4394-B258-34F9B663FD06}"/>
              </a:ext>
            </a:extLst>
          </p:cNvPr>
          <p:cNvSpPr/>
          <p:nvPr/>
        </p:nvSpPr>
        <p:spPr>
          <a:xfrm>
            <a:off x="2849401" y="2328921"/>
            <a:ext cx="603447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3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34"/>
            <a:ext cx="11704320" cy="8778240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250" y="-91440"/>
            <a:ext cx="3564446" cy="128016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91DC83A-BE94-421B-8FDB-46E2CF196C7C}"/>
              </a:ext>
            </a:extLst>
          </p:cNvPr>
          <p:cNvSpPr/>
          <p:nvPr/>
        </p:nvSpPr>
        <p:spPr>
          <a:xfrm>
            <a:off x="1840977" y="2529343"/>
            <a:ext cx="1095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제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장</a:t>
            </a:r>
            <a:endParaRPr lang="en-US" altLang="ko-KR" sz="2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96C326-0B35-4BB3-99C0-F30B4C18D10E}"/>
              </a:ext>
            </a:extLst>
          </p:cNvPr>
          <p:cNvSpPr/>
          <p:nvPr/>
        </p:nvSpPr>
        <p:spPr>
          <a:xfrm>
            <a:off x="2928678" y="2319105"/>
            <a:ext cx="26468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  <a:endParaRPr lang="en-US" altLang="ko-KR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C14B5D-BB33-4D77-B79F-2DCD091E9470}"/>
              </a:ext>
            </a:extLst>
          </p:cNvPr>
          <p:cNvSpPr/>
          <p:nvPr/>
        </p:nvSpPr>
        <p:spPr>
          <a:xfrm>
            <a:off x="8551339" y="1042563"/>
            <a:ext cx="281996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b="1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2021.12.07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141669D-8B66-4DFF-9AB4-4E19AE62AD2E}"/>
              </a:ext>
            </a:extLst>
          </p:cNvPr>
          <p:cNvGrpSpPr/>
          <p:nvPr/>
        </p:nvGrpSpPr>
        <p:grpSpPr>
          <a:xfrm>
            <a:off x="2741293" y="4204097"/>
            <a:ext cx="2825217" cy="1433924"/>
            <a:chOff x="2741293" y="4204097"/>
            <a:chExt cx="2825217" cy="14339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C16E384-BE10-409F-896A-F1E1596C6021}"/>
                </a:ext>
              </a:extLst>
            </p:cNvPr>
            <p:cNvSpPr/>
            <p:nvPr/>
          </p:nvSpPr>
          <p:spPr>
            <a:xfrm>
              <a:off x="2936150" y="4204811"/>
              <a:ext cx="2187112" cy="1324836"/>
            </a:xfrm>
            <a:prstGeom prst="roundRect">
              <a:avLst>
                <a:gd name="adj" fmla="val 64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4896496-0FA2-4332-BF89-1CDD273EBC77}"/>
                </a:ext>
              </a:extLst>
            </p:cNvPr>
            <p:cNvSpPr/>
            <p:nvPr/>
          </p:nvSpPr>
          <p:spPr>
            <a:xfrm rot="16200000" flipV="1">
              <a:off x="3016053" y="4371511"/>
              <a:ext cx="1424676" cy="1089847"/>
            </a:xfrm>
            <a:prstGeom prst="roundRect">
              <a:avLst>
                <a:gd name="adj" fmla="val 449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55DF9C21-0CB1-44F0-8584-2D62C582F67D}"/>
                </a:ext>
              </a:extLst>
            </p:cNvPr>
            <p:cNvSpPr/>
            <p:nvPr/>
          </p:nvSpPr>
          <p:spPr>
            <a:xfrm>
              <a:off x="2741293" y="4944533"/>
              <a:ext cx="822055" cy="693488"/>
            </a:xfrm>
            <a:prstGeom prst="triangle">
              <a:avLst>
                <a:gd name="adj" fmla="val 1910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9946D5BD-B371-426B-86B7-7C67EE81B630}"/>
                </a:ext>
              </a:extLst>
            </p:cNvPr>
            <p:cNvSpPr/>
            <p:nvPr/>
          </p:nvSpPr>
          <p:spPr>
            <a:xfrm>
              <a:off x="4252117" y="4932406"/>
              <a:ext cx="822055" cy="693488"/>
            </a:xfrm>
            <a:prstGeom prst="triangle">
              <a:avLst>
                <a:gd name="adj" fmla="val 1910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91F2B72B-FC66-4427-B41A-1DF07CF9B0E1}"/>
                </a:ext>
              </a:extLst>
            </p:cNvPr>
            <p:cNvSpPr/>
            <p:nvPr/>
          </p:nvSpPr>
          <p:spPr>
            <a:xfrm rot="10800000">
              <a:off x="4744455" y="4258385"/>
              <a:ext cx="822055" cy="693488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998F9A19-84C9-4E6D-8641-8C7E86EC4344}"/>
                </a:ext>
              </a:extLst>
            </p:cNvPr>
            <p:cNvSpPr/>
            <p:nvPr/>
          </p:nvSpPr>
          <p:spPr>
            <a:xfrm rot="637456">
              <a:off x="4642883" y="4244596"/>
              <a:ext cx="822055" cy="663220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0A6232-396A-4B3C-B60A-8F953388B073}"/>
              </a:ext>
            </a:extLst>
          </p:cNvPr>
          <p:cNvSpPr/>
          <p:nvPr/>
        </p:nvSpPr>
        <p:spPr>
          <a:xfrm rot="158034">
            <a:off x="2908048" y="4758780"/>
            <a:ext cx="23394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TEAM 5</a:t>
            </a:r>
            <a:endParaRPr lang="en-US" altLang="ko-KR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id="{7E89EB75-F0BF-49A1-BC6D-0E7A662F7DE8}"/>
              </a:ext>
            </a:extLst>
          </p:cNvPr>
          <p:cNvSpPr/>
          <p:nvPr/>
        </p:nvSpPr>
        <p:spPr>
          <a:xfrm>
            <a:off x="6053666" y="3150102"/>
            <a:ext cx="3361267" cy="1239335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5">
            <a:extLst>
              <a:ext uri="{FF2B5EF4-FFF2-40B4-BE49-F238E27FC236}">
                <a16:creationId xmlns:a16="http://schemas.microsoft.com/office/drawing/2014/main" id="{8EE46F23-AB83-41FA-A4B4-B9798582C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508377"/>
              </p:ext>
            </p:extLst>
          </p:nvPr>
        </p:nvGraphicFramePr>
        <p:xfrm>
          <a:off x="5901167" y="4193942"/>
          <a:ext cx="4042488" cy="153311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80166">
                  <a:extLst>
                    <a:ext uri="{9D8B030D-6E8A-4147-A177-3AD203B41FA5}">
                      <a16:colId xmlns:a16="http://schemas.microsoft.com/office/drawing/2014/main" val="262899597"/>
                    </a:ext>
                  </a:extLst>
                </a:gridCol>
                <a:gridCol w="2662322">
                  <a:extLst>
                    <a:ext uri="{9D8B030D-6E8A-4147-A177-3AD203B41FA5}">
                      <a16:colId xmlns:a16="http://schemas.microsoft.com/office/drawing/2014/main" val="1673670879"/>
                    </a:ext>
                  </a:extLst>
                </a:gridCol>
              </a:tblGrid>
              <a:tr h="4465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개발 </a:t>
                      </a:r>
                      <a:r>
                        <a:rPr lang="en-US" altLang="ko-K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OS</a:t>
                      </a:r>
                      <a:endParaRPr lang="ko-KR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+mn-ea"/>
                          <a:ea typeface="+mn-ea"/>
                        </a:rPr>
                        <a:t>Window10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864911"/>
                  </a:ext>
                </a:extLst>
              </a:tr>
              <a:tr h="4465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개발 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SQL Developer </a:t>
                      </a:r>
                    </a:p>
                    <a:p>
                      <a:pPr latinLnBrk="1"/>
                      <a:r>
                        <a:rPr lang="en-US" altLang="ko-KR" dirty="0" err="1">
                          <a:latin typeface="+mn-ea"/>
                          <a:ea typeface="+mn-ea"/>
                        </a:rPr>
                        <a:t>eXERD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975511"/>
                  </a:ext>
                </a:extLst>
              </a:tr>
              <a:tr h="4465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사용 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Oracle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73626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89" y="-43291"/>
            <a:ext cx="3564446" cy="1280160"/>
          </a:xfrm>
          <a:prstGeom prst="rect">
            <a:avLst/>
          </a:prstGeom>
        </p:spPr>
      </p:pic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id="{46A1EC0D-0FB2-4558-9D75-BA9A07C96045}"/>
              </a:ext>
            </a:extLst>
          </p:cNvPr>
          <p:cNvSpPr/>
          <p:nvPr/>
        </p:nvSpPr>
        <p:spPr>
          <a:xfrm>
            <a:off x="1083733" y="3310467"/>
            <a:ext cx="3970867" cy="1210733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877FA89-DA87-4EAC-B199-5CCA66C02658}"/>
              </a:ext>
            </a:extLst>
          </p:cNvPr>
          <p:cNvGrpSpPr/>
          <p:nvPr/>
        </p:nvGrpSpPr>
        <p:grpSpPr>
          <a:xfrm>
            <a:off x="433813" y="969827"/>
            <a:ext cx="6191170" cy="7279024"/>
            <a:chOff x="7004129" y="2546047"/>
            <a:chExt cx="6191170" cy="628226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8023E18-6E44-42CE-8B12-CEF05BE47573}"/>
                </a:ext>
              </a:extLst>
            </p:cNvPr>
            <p:cNvSpPr/>
            <p:nvPr/>
          </p:nvSpPr>
          <p:spPr>
            <a:xfrm>
              <a:off x="7004129" y="2546047"/>
              <a:ext cx="5740400" cy="6282267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CB0D07B-F1C8-4DF6-AB01-8F2DDC2CADF3}"/>
                </a:ext>
              </a:extLst>
            </p:cNvPr>
            <p:cNvSpPr/>
            <p:nvPr/>
          </p:nvSpPr>
          <p:spPr>
            <a:xfrm>
              <a:off x="7426432" y="3063750"/>
              <a:ext cx="4666165" cy="941015"/>
            </a:xfrm>
            <a:prstGeom prst="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13A710F-4A54-4C42-B42A-C24A12E6338B}"/>
                </a:ext>
              </a:extLst>
            </p:cNvPr>
            <p:cNvSpPr/>
            <p:nvPr/>
          </p:nvSpPr>
          <p:spPr>
            <a:xfrm>
              <a:off x="7541246" y="2941559"/>
              <a:ext cx="4666165" cy="941015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DEA3AE3-936F-4FD7-85C3-E59729E87EFF}"/>
                </a:ext>
              </a:extLst>
            </p:cNvPr>
            <p:cNvSpPr/>
            <p:nvPr/>
          </p:nvSpPr>
          <p:spPr>
            <a:xfrm>
              <a:off x="7426432" y="4263293"/>
              <a:ext cx="1151467" cy="5158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중 점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9F5DD5-33C6-4986-8601-37D9A60F2A87}"/>
                </a:ext>
              </a:extLst>
            </p:cNvPr>
            <p:cNvSpPr txBox="1"/>
            <p:nvPr/>
          </p:nvSpPr>
          <p:spPr>
            <a:xfrm>
              <a:off x="7344833" y="4864057"/>
              <a:ext cx="5850466" cy="7411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0" i="0" u="none" strike="noStrike" dirty="0">
                  <a:solidFill>
                    <a:schemeClr val="bg2">
                      <a:lumMod val="25000"/>
                    </a:schemeClr>
                  </a:solidFill>
                  <a:effectLst/>
                  <a:latin typeface="HY견고딕" panose="02030600000101010101" pitchFamily="18" charset="-127"/>
                  <a:ea typeface="HY견고딕" panose="02030600000101010101" pitchFamily="18" charset="-127"/>
                </a:rPr>
                <a:t>인사 관리 전반을 하나의 플랫폼으로 관리하고</a:t>
              </a:r>
              <a:r>
                <a:rPr lang="en-US" altLang="ko-KR" b="0" i="0" u="none" strike="noStrike" dirty="0">
                  <a:solidFill>
                    <a:schemeClr val="bg2">
                      <a:lumMod val="25000"/>
                    </a:schemeClr>
                  </a:solidFill>
                  <a:effectLst/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ko-KR" altLang="en-US" b="0" i="0" u="none" strike="noStrike" dirty="0">
                  <a:solidFill>
                    <a:schemeClr val="bg2">
                      <a:lumMod val="25000"/>
                    </a:schemeClr>
                  </a:solidFill>
                  <a:effectLst/>
                  <a:latin typeface="HY견고딕" panose="02030600000101010101" pitchFamily="18" charset="-127"/>
                  <a:ea typeface="HY견고딕" panose="02030600000101010101" pitchFamily="18" charset="-127"/>
                </a:rPr>
                <a:t>교육생의 교육 환경을 개선하는 방향</a:t>
              </a:r>
              <a:endParaRPr lang="ko-KR" altLang="en-US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C86C2FF-E48D-478A-8C4F-D7F2F631D37B}"/>
                </a:ext>
              </a:extLst>
            </p:cNvPr>
            <p:cNvSpPr/>
            <p:nvPr/>
          </p:nvSpPr>
          <p:spPr>
            <a:xfrm>
              <a:off x="7776952" y="3219095"/>
              <a:ext cx="109517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제 </a:t>
              </a:r>
              <a:r>
                <a:rPr lang="en-US" altLang="ko-KR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2</a:t>
              </a:r>
              <a:r>
                <a:rPr lang="ko-KR" alt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장</a:t>
              </a:r>
              <a:endParaRPr lang="en-US" altLang="ko-KR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2F90FF7-59D0-44FD-B8BC-59F773A021B4}"/>
                </a:ext>
              </a:extLst>
            </p:cNvPr>
            <p:cNvSpPr/>
            <p:nvPr/>
          </p:nvSpPr>
          <p:spPr>
            <a:xfrm>
              <a:off x="8734675" y="3059657"/>
              <a:ext cx="3262433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요구분석개요</a:t>
              </a:r>
              <a:endParaRPr lang="en-US" altLang="ko-KR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B2B51D7-18EA-4961-AEAD-214A3F1F9B36}"/>
                </a:ext>
              </a:extLst>
            </p:cNvPr>
            <p:cNvSpPr/>
            <p:nvPr/>
          </p:nvSpPr>
          <p:spPr>
            <a:xfrm>
              <a:off x="7426432" y="6012690"/>
              <a:ext cx="1151467" cy="515813"/>
            </a:xfrm>
            <a:prstGeom prst="rect">
              <a:avLst/>
            </a:prstGeom>
            <a:solidFill>
              <a:srgbClr val="378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공 통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DCA209E-98C5-4757-893A-7BA4F8A0B637}"/>
              </a:ext>
            </a:extLst>
          </p:cNvPr>
          <p:cNvSpPr txBox="1"/>
          <p:nvPr/>
        </p:nvSpPr>
        <p:spPr>
          <a:xfrm>
            <a:off x="607066" y="5730651"/>
            <a:ext cx="5740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▶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이용    </a:t>
            </a:r>
            <a:r>
              <a:rPr lang="en-US" altLang="ko-KR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: </a:t>
            </a:r>
            <a:r>
              <a:rPr lang="ko-KR" altLang="en-US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로그인 필수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▶</a:t>
            </a:r>
            <a:r>
              <a:rPr lang="en-US" altLang="ko-KR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</a:t>
            </a:r>
            <a:r>
              <a:rPr lang="ko-KR" altLang="en-US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관리자 </a:t>
            </a:r>
            <a:r>
              <a:rPr lang="en-US" altLang="ko-KR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: </a:t>
            </a:r>
            <a:r>
              <a:rPr lang="ko-KR" altLang="en-US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모든 회원의 정보를 조회 가능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▶</a:t>
            </a:r>
            <a:r>
              <a:rPr lang="en-US" altLang="ko-KR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</a:t>
            </a:r>
            <a:r>
              <a:rPr lang="ko-KR" altLang="en-US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교사    </a:t>
            </a:r>
            <a:r>
              <a:rPr lang="en-US" altLang="ko-KR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: </a:t>
            </a:r>
            <a:r>
              <a:rPr lang="ko-KR" altLang="en-US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수강하는 교육생에 대한 수정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▶ </a:t>
            </a:r>
            <a:r>
              <a:rPr lang="ko-KR" altLang="en-US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교육생 </a:t>
            </a:r>
            <a:r>
              <a:rPr lang="en-US" altLang="ko-KR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: </a:t>
            </a:r>
            <a:r>
              <a:rPr lang="ko-KR" altLang="en-US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본인에 해당하는 정보를 관리 가능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▒</a:t>
            </a:r>
            <a:r>
              <a:rPr lang="en-US" altLang="ko-KR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</a:t>
            </a:r>
            <a:r>
              <a:rPr lang="ko-KR" altLang="en-US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권한    </a:t>
            </a:r>
            <a:r>
              <a:rPr lang="en-US" altLang="ko-KR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: </a:t>
            </a:r>
            <a:r>
              <a:rPr lang="ko-KR" altLang="en-US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관리자 </a:t>
            </a:r>
            <a:r>
              <a:rPr lang="en-US" altLang="ko-KR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-&gt; </a:t>
            </a:r>
            <a:r>
              <a:rPr lang="ko-KR" altLang="en-US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교사 </a:t>
            </a:r>
            <a:r>
              <a:rPr lang="en-US" altLang="ko-KR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-&gt; </a:t>
            </a:r>
            <a:r>
              <a:rPr lang="ko-KR" altLang="en-US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교육생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              </a:t>
            </a:r>
            <a:r>
              <a:rPr lang="ko-KR" altLang="en-US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상위직급 일수록 더 많은 권한 가짐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89" y="-43291"/>
            <a:ext cx="3564446" cy="1280160"/>
          </a:xfrm>
          <a:prstGeom prst="rect">
            <a:avLst/>
          </a:prstGeom>
        </p:spPr>
      </p:pic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id="{46A1EC0D-0FB2-4558-9D75-BA9A07C96045}"/>
              </a:ext>
            </a:extLst>
          </p:cNvPr>
          <p:cNvSpPr/>
          <p:nvPr/>
        </p:nvSpPr>
        <p:spPr>
          <a:xfrm>
            <a:off x="1112610" y="3320092"/>
            <a:ext cx="3970867" cy="1210733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877FA89-DA87-4EAC-B199-5CCA66C02658}"/>
              </a:ext>
            </a:extLst>
          </p:cNvPr>
          <p:cNvGrpSpPr/>
          <p:nvPr/>
        </p:nvGrpSpPr>
        <p:grpSpPr>
          <a:xfrm>
            <a:off x="217708" y="1032414"/>
            <a:ext cx="5607609" cy="7399316"/>
            <a:chOff x="7004129" y="2546047"/>
            <a:chExt cx="5740400" cy="628226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8023E18-6E44-42CE-8B12-CEF05BE47573}"/>
                </a:ext>
              </a:extLst>
            </p:cNvPr>
            <p:cNvSpPr/>
            <p:nvPr/>
          </p:nvSpPr>
          <p:spPr>
            <a:xfrm>
              <a:off x="7004129" y="2546047"/>
              <a:ext cx="5740400" cy="6282267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CB0D07B-F1C8-4DF6-AB01-8F2DDC2CADF3}"/>
                </a:ext>
              </a:extLst>
            </p:cNvPr>
            <p:cNvSpPr/>
            <p:nvPr/>
          </p:nvSpPr>
          <p:spPr>
            <a:xfrm>
              <a:off x="7426432" y="3063750"/>
              <a:ext cx="4666165" cy="941015"/>
            </a:xfrm>
            <a:prstGeom prst="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13A710F-4A54-4C42-B42A-C24A12E6338B}"/>
                </a:ext>
              </a:extLst>
            </p:cNvPr>
            <p:cNvSpPr/>
            <p:nvPr/>
          </p:nvSpPr>
          <p:spPr>
            <a:xfrm>
              <a:off x="7541246" y="2941559"/>
              <a:ext cx="4666165" cy="941015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C86C2FF-E48D-478A-8C4F-D7F2F631D37B}"/>
                </a:ext>
              </a:extLst>
            </p:cNvPr>
            <p:cNvSpPr/>
            <p:nvPr/>
          </p:nvSpPr>
          <p:spPr>
            <a:xfrm>
              <a:off x="7687185" y="3219095"/>
              <a:ext cx="1274708" cy="34532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제 </a:t>
              </a:r>
              <a:r>
                <a:rPr lang="en-US" altLang="ko-K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2-1</a:t>
              </a:r>
              <a:r>
                <a:rPr lang="ko-KR" alt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장</a:t>
              </a:r>
              <a:endParaRPr lang="en-US" altLang="ko-KR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2F90FF7-59D0-44FD-B8BC-59F773A021B4}"/>
                </a:ext>
              </a:extLst>
            </p:cNvPr>
            <p:cNvSpPr/>
            <p:nvPr/>
          </p:nvSpPr>
          <p:spPr>
            <a:xfrm>
              <a:off x="9032940" y="3067964"/>
              <a:ext cx="2954655" cy="55782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3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요구분석추가</a:t>
              </a:r>
              <a:endParaRPr lang="en-US" altLang="ko-K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40C51E3-0EBD-41F8-A0D7-5A6C7F3EB725}"/>
              </a:ext>
            </a:extLst>
          </p:cNvPr>
          <p:cNvSpPr txBox="1"/>
          <p:nvPr/>
        </p:nvSpPr>
        <p:spPr>
          <a:xfrm>
            <a:off x="329451" y="3286877"/>
            <a:ext cx="585216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▶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 코로나 대면 </a:t>
            </a:r>
            <a:r>
              <a:rPr lang="ko-KR" altLang="en-US" sz="2000" b="1" i="0" u="none" strike="noStrike" dirty="0" err="1">
                <a:solidFill>
                  <a:srgbClr val="595959"/>
                </a:solidFill>
                <a:effectLst/>
                <a:latin typeface="+mn-ea"/>
              </a:rPr>
              <a:t>비대면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 조회를 컨트롤 가능</a:t>
            </a:r>
            <a:endParaRPr lang="en-US" altLang="ko-KR" sz="2000" b="1" i="0" u="none" strike="noStrike" dirty="0">
              <a:solidFill>
                <a:srgbClr val="595959"/>
              </a:solidFill>
              <a:effectLst/>
              <a:latin typeface="+mn-e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▶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 수업 내적인</a:t>
            </a:r>
            <a:r>
              <a:rPr lang="en-US" altLang="ko-KR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(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기술적인</a:t>
            </a:r>
            <a:r>
              <a:rPr lang="en-US" altLang="ko-KR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) 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질문을 담당하는    </a:t>
            </a:r>
            <a:endParaRPr lang="en-US" altLang="ko-KR" sz="2000" b="1" i="0" u="none" strike="noStrike" dirty="0">
              <a:solidFill>
                <a:srgbClr val="595959"/>
              </a:solidFill>
              <a:effectLst/>
              <a:latin typeface="+mn-e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rgbClr val="595959"/>
                </a:solidFill>
                <a:latin typeface="+mn-ea"/>
              </a:rPr>
              <a:t>    </a:t>
            </a:r>
            <a:r>
              <a:rPr lang="en-US" altLang="ko-KR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Q&amp;A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게시판을 사용 가능</a:t>
            </a:r>
            <a:endParaRPr lang="en-US" altLang="ko-KR" sz="2000" b="1" i="0" u="none" strike="noStrike" dirty="0">
              <a:solidFill>
                <a:srgbClr val="595959"/>
              </a:solidFill>
              <a:effectLst/>
              <a:latin typeface="+mn-e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▶</a:t>
            </a:r>
            <a:r>
              <a:rPr lang="en-US" altLang="ko-KR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 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수업 외적인</a:t>
            </a:r>
            <a:r>
              <a:rPr lang="en-US" altLang="ko-KR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(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행정적</a:t>
            </a:r>
            <a:r>
              <a:rPr lang="en-US" altLang="ko-KR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, 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사적</a:t>
            </a:r>
            <a:r>
              <a:rPr lang="en-US" altLang="ko-KR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) 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질문을 담당하는 </a:t>
            </a:r>
            <a:endParaRPr lang="en-US" altLang="ko-KR" sz="2000" b="1" i="0" u="none" strike="noStrike" dirty="0">
              <a:solidFill>
                <a:srgbClr val="595959"/>
              </a:solidFill>
              <a:effectLst/>
              <a:latin typeface="+mn-e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rgbClr val="595959"/>
                </a:solidFill>
                <a:latin typeface="+mn-ea"/>
              </a:rPr>
              <a:t>   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상담 게시판을 사용 가능</a:t>
            </a:r>
            <a:endParaRPr lang="en-US" altLang="ko-KR" sz="2000" b="1" i="0" u="none" strike="noStrike" dirty="0">
              <a:solidFill>
                <a:srgbClr val="595959"/>
              </a:solidFill>
              <a:effectLst/>
              <a:latin typeface="+mn-e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▶</a:t>
            </a:r>
            <a:r>
              <a:rPr lang="en-US" altLang="ko-KR" sz="2000" b="1" dirty="0">
                <a:solidFill>
                  <a:srgbClr val="595959"/>
                </a:solidFill>
                <a:latin typeface="+mn-ea"/>
              </a:rPr>
              <a:t> 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교육생의 취업현황 및 희망취업에 대해 </a:t>
            </a:r>
            <a:endParaRPr lang="en-US" altLang="ko-KR" sz="2000" b="1" i="0" u="none" strike="noStrike" dirty="0">
              <a:solidFill>
                <a:srgbClr val="595959"/>
              </a:solidFill>
              <a:effectLst/>
              <a:latin typeface="+mn-e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rgbClr val="595959"/>
                </a:solidFill>
                <a:latin typeface="+mn-ea"/>
              </a:rPr>
              <a:t>   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조회하고 상담에 이용 가능</a:t>
            </a:r>
            <a:endParaRPr lang="en-US" altLang="ko-KR" sz="2000" b="1" i="0" u="none" strike="noStrike" dirty="0">
              <a:solidFill>
                <a:srgbClr val="595959"/>
              </a:solidFill>
              <a:effectLst/>
              <a:latin typeface="+mn-e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000" b="1" i="0" u="none" strike="noStrike" dirty="0">
              <a:solidFill>
                <a:srgbClr val="595959"/>
              </a:solidFill>
              <a:effectLst/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C5B539-7182-4C20-A210-06842D1649D3}"/>
              </a:ext>
            </a:extLst>
          </p:cNvPr>
          <p:cNvSpPr/>
          <p:nvPr/>
        </p:nvSpPr>
        <p:spPr>
          <a:xfrm>
            <a:off x="6014147" y="1040528"/>
            <a:ext cx="5418794" cy="7399316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05520F-5671-4572-B555-0CD57EC6A542}"/>
              </a:ext>
            </a:extLst>
          </p:cNvPr>
          <p:cNvSpPr txBox="1"/>
          <p:nvPr/>
        </p:nvSpPr>
        <p:spPr>
          <a:xfrm>
            <a:off x="6143384" y="1429691"/>
            <a:ext cx="528955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▶ 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졸업 이후에도 같은 기수끼리 소통</a:t>
            </a:r>
            <a:endParaRPr lang="en-US" altLang="ko-KR" sz="2000" b="1" i="0" u="none" strike="noStrike" dirty="0">
              <a:solidFill>
                <a:srgbClr val="595959"/>
              </a:solidFill>
              <a:effectLst/>
              <a:latin typeface="+mn-e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rgbClr val="595959"/>
                </a:solidFill>
                <a:latin typeface="+mn-ea"/>
              </a:rPr>
              <a:t>    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할 수 있는 기수 별 게시판을 사용 가능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▶</a:t>
            </a:r>
            <a:r>
              <a:rPr lang="en-US" altLang="ko-KR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 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교육생이 프로젝트를 함께할 사람을 </a:t>
            </a:r>
            <a:endParaRPr lang="en-US" altLang="ko-KR" sz="2000" b="1" i="0" u="none" strike="noStrike" dirty="0">
              <a:solidFill>
                <a:srgbClr val="595959"/>
              </a:solidFill>
              <a:effectLst/>
              <a:latin typeface="+mn-e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rgbClr val="595959"/>
                </a:solidFill>
                <a:latin typeface="+mn-ea"/>
              </a:rPr>
              <a:t>    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구할</a:t>
            </a:r>
            <a:r>
              <a:rPr lang="en-US" altLang="ko-KR" sz="2000" b="1" dirty="0">
                <a:solidFill>
                  <a:srgbClr val="595959"/>
                </a:solidFill>
                <a:latin typeface="+mn-ea"/>
              </a:rPr>
              <a:t> 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수 있는 게시판을 사용 가능</a:t>
            </a:r>
            <a:endParaRPr lang="en-US" altLang="ko-KR" sz="2000" b="1" i="0" u="none" strike="noStrike" dirty="0">
              <a:solidFill>
                <a:srgbClr val="595959"/>
              </a:solidFill>
              <a:effectLst/>
              <a:latin typeface="+mn-e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000" b="1" i="0" u="none" strike="noStrike" dirty="0">
              <a:solidFill>
                <a:srgbClr val="595959"/>
              </a:solidFill>
              <a:effectLst/>
              <a:latin typeface="+mn-e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▶</a:t>
            </a:r>
            <a:r>
              <a:rPr lang="en-US" altLang="ko-KR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 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교육생들을 </a:t>
            </a:r>
            <a:r>
              <a:rPr lang="ko-KR" altLang="en-US" sz="2000" b="1" dirty="0">
                <a:solidFill>
                  <a:srgbClr val="595959"/>
                </a:solidFill>
                <a:latin typeface="+mn-ea"/>
              </a:rPr>
              <a:t>선택적으로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 이끌어줄 </a:t>
            </a:r>
            <a:endParaRPr lang="en-US" altLang="ko-KR" sz="2000" b="1" i="0" u="none" strike="noStrike" dirty="0">
              <a:solidFill>
                <a:srgbClr val="595959"/>
              </a:solidFill>
              <a:effectLst/>
              <a:latin typeface="+mn-e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rgbClr val="595959"/>
                </a:solidFill>
                <a:latin typeface="+mn-ea"/>
              </a:rPr>
              <a:t>    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멘토링 시스템을 이용할 수 있다</a:t>
            </a:r>
            <a:r>
              <a:rPr lang="en-US" altLang="ko-KR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.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87ED65C3-0F83-4093-93FC-254B41188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4627" y="7738347"/>
            <a:ext cx="1304234" cy="50678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A1635BD-1128-47E0-8C12-D7C4435F6E58}"/>
              </a:ext>
            </a:extLst>
          </p:cNvPr>
          <p:cNvSpPr/>
          <p:nvPr/>
        </p:nvSpPr>
        <p:spPr>
          <a:xfrm>
            <a:off x="-2382988" y="3985743"/>
            <a:ext cx="216597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highlight>
                  <a:srgbClr val="000000"/>
                </a:highlight>
                <a:latin typeface="HY헤드라인M" panose="02030600000101010101" pitchFamily="18" charset="-127"/>
                <a:ea typeface="HY헤드라인M" panose="02030600000101010101" pitchFamily="18" charset="-127"/>
              </a:rPr>
              <a:t>CHAPTER 3</a:t>
            </a:r>
            <a:endParaRPr lang="en-US" altLang="ko-KR" sz="3200" b="1" cap="none" spc="0" dirty="0">
              <a:ln w="0"/>
              <a:solidFill>
                <a:schemeClr val="bg1"/>
              </a:solidFill>
              <a:highlight>
                <a:srgbClr val="000000"/>
              </a:highligh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190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89" y="-53007"/>
            <a:ext cx="3564446" cy="128016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59141D-16DA-4E58-9A17-860CA9B13062}"/>
              </a:ext>
            </a:extLst>
          </p:cNvPr>
          <p:cNvSpPr/>
          <p:nvPr/>
        </p:nvSpPr>
        <p:spPr>
          <a:xfrm>
            <a:off x="8666843" y="1023313"/>
            <a:ext cx="243108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b="1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2021.12.07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C164C6-70A1-4C75-9B36-A8F98052B3ED}"/>
              </a:ext>
            </a:extLst>
          </p:cNvPr>
          <p:cNvSpPr/>
          <p:nvPr/>
        </p:nvSpPr>
        <p:spPr>
          <a:xfrm>
            <a:off x="6140198" y="3054614"/>
            <a:ext cx="10951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제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장</a:t>
            </a:r>
            <a:endParaRPr lang="en-US" altLang="ko-KR" sz="2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0E36C0-4162-4D5F-A64E-CA4496A7195D}"/>
              </a:ext>
            </a:extLst>
          </p:cNvPr>
          <p:cNvSpPr/>
          <p:nvPr/>
        </p:nvSpPr>
        <p:spPr>
          <a:xfrm>
            <a:off x="7233919" y="2844376"/>
            <a:ext cx="159531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ERD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B00529-7760-4266-B011-3D2D119AEF77}"/>
              </a:ext>
            </a:extLst>
          </p:cNvPr>
          <p:cNvSpPr txBox="1"/>
          <p:nvPr/>
        </p:nvSpPr>
        <p:spPr>
          <a:xfrm>
            <a:off x="7121515" y="4620397"/>
            <a:ext cx="305238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i="0" dirty="0">
                <a:solidFill>
                  <a:schemeClr val="tx1">
                    <a:lumMod val="65000"/>
                    <a:lumOff val="35000"/>
                    <a:alpha val="85000"/>
                  </a:schemeClr>
                </a:solidFill>
                <a:effectLst/>
                <a:latin typeface="Bahnschrift SemiCondensed" panose="020B0502040204020203" pitchFamily="34" charset="0"/>
              </a:rPr>
              <a:t>Entity </a:t>
            </a:r>
          </a:p>
          <a:p>
            <a:r>
              <a:rPr lang="en-US" altLang="ko-KR" sz="3200" b="1" i="0" dirty="0">
                <a:solidFill>
                  <a:schemeClr val="tx1">
                    <a:lumMod val="65000"/>
                    <a:lumOff val="35000"/>
                    <a:alpha val="85000"/>
                  </a:schemeClr>
                </a:solidFill>
                <a:effectLst/>
                <a:latin typeface="Bahnschrift SemiCondensed" panose="020B0502040204020203" pitchFamily="34" charset="0"/>
              </a:rPr>
              <a:t>Relationship Diagram</a:t>
            </a:r>
            <a:endParaRPr lang="ko-KR" altLang="en-US" sz="3200" dirty="0">
              <a:solidFill>
                <a:schemeClr val="tx1">
                  <a:lumMod val="65000"/>
                  <a:lumOff val="35000"/>
                  <a:alpha val="8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77C5D04A-024E-4205-84AC-053C40B80766}"/>
              </a:ext>
            </a:extLst>
          </p:cNvPr>
          <p:cNvSpPr/>
          <p:nvPr/>
        </p:nvSpPr>
        <p:spPr>
          <a:xfrm>
            <a:off x="1232034" y="3590223"/>
            <a:ext cx="1722922" cy="3147461"/>
          </a:xfrm>
          <a:prstGeom prst="round2SameRect">
            <a:avLst/>
          </a:prstGeom>
          <a:solidFill>
            <a:srgbClr val="37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그리드 | 아키수다 Wiki | Fandom">
            <a:extLst>
              <a:ext uri="{FF2B5EF4-FFF2-40B4-BE49-F238E27FC236}">
                <a16:creationId xmlns:a16="http://schemas.microsoft.com/office/drawing/2014/main" id="{08F88C35-FC72-4E0F-BE80-301362866B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harpenSoften amount="100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3" t="13553" r="6061" b="15472"/>
          <a:stretch/>
        </p:blipFill>
        <p:spPr bwMode="auto">
          <a:xfrm>
            <a:off x="-25402" y="0"/>
            <a:ext cx="11730039" cy="87788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65000"/>
                <a:alpha val="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10613A6-7B5A-41FF-A035-E55DE5908606}"/>
              </a:ext>
            </a:extLst>
          </p:cNvPr>
          <p:cNvGrpSpPr/>
          <p:nvPr/>
        </p:nvGrpSpPr>
        <p:grpSpPr>
          <a:xfrm>
            <a:off x="345153" y="305770"/>
            <a:ext cx="11062838" cy="8220893"/>
            <a:chOff x="1002015" y="987122"/>
            <a:chExt cx="10448967" cy="7213601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E9A15515-6858-4F64-AADC-DB8FEF914333}"/>
                </a:ext>
              </a:extLst>
            </p:cNvPr>
            <p:cNvSpPr/>
            <p:nvPr/>
          </p:nvSpPr>
          <p:spPr>
            <a:xfrm>
              <a:off x="1002015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rgbClr val="FFFF00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106FE657-E819-41FD-B8BD-C21479414A64}"/>
                </a:ext>
              </a:extLst>
            </p:cNvPr>
            <p:cNvSpPr/>
            <p:nvPr/>
          </p:nvSpPr>
          <p:spPr>
            <a:xfrm>
              <a:off x="1113182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09246BD-8835-45D5-8D6C-0F44340704D0}"/>
              </a:ext>
            </a:extLst>
          </p:cNvPr>
          <p:cNvCxnSpPr>
            <a:cxnSpLocks/>
          </p:cNvCxnSpPr>
          <p:nvPr/>
        </p:nvCxnSpPr>
        <p:spPr>
          <a:xfrm>
            <a:off x="462851" y="1101785"/>
            <a:ext cx="1094514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21AB45BE-D343-497E-A286-194DB80BF9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749" y="495640"/>
            <a:ext cx="1304234" cy="50678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3EE853-1A2B-4113-B234-235ADB7120A7}"/>
              </a:ext>
            </a:extLst>
          </p:cNvPr>
          <p:cNvSpPr/>
          <p:nvPr/>
        </p:nvSpPr>
        <p:spPr>
          <a:xfrm>
            <a:off x="1935066" y="343758"/>
            <a:ext cx="14702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cap="none" spc="0" dirty="0">
                <a:ln w="0"/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ERD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0FDFD1E-9167-4A64-B980-61867966B700}"/>
              </a:ext>
            </a:extLst>
          </p:cNvPr>
          <p:cNvSpPr/>
          <p:nvPr/>
        </p:nvSpPr>
        <p:spPr>
          <a:xfrm>
            <a:off x="9055687" y="368871"/>
            <a:ext cx="215956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chemeClr val="tx1"/>
                </a:solidFill>
                <a:latin typeface="Bahnschrift SemiBold" panose="020B0502040204020203" pitchFamily="34" charset="0"/>
              </a:rPr>
              <a:t>2021.12.07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ED0210E-2FB9-4120-BE0F-C5ACAFBB32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2400" y="1254862"/>
            <a:ext cx="9271000" cy="7148507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6C661FC-42A0-4E7F-A229-B9CF6FBEA7A9}"/>
              </a:ext>
            </a:extLst>
          </p:cNvPr>
          <p:cNvSpPr/>
          <p:nvPr/>
        </p:nvSpPr>
        <p:spPr>
          <a:xfrm>
            <a:off x="6074832" y="2379133"/>
            <a:ext cx="1582979" cy="1058333"/>
          </a:xfrm>
          <a:prstGeom prst="roundRect">
            <a:avLst/>
          </a:prstGeom>
          <a:noFill/>
          <a:ln w="857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800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그리드 | 아키수다 Wiki | Fandom">
            <a:extLst>
              <a:ext uri="{FF2B5EF4-FFF2-40B4-BE49-F238E27FC236}">
                <a16:creationId xmlns:a16="http://schemas.microsoft.com/office/drawing/2014/main" id="{9F9F9F52-3B3D-4008-A391-7F4E05DA68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100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3" t="13553" r="6061" b="15472"/>
          <a:stretch/>
        </p:blipFill>
        <p:spPr bwMode="auto">
          <a:xfrm>
            <a:off x="-25402" y="0"/>
            <a:ext cx="11730039" cy="87788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65000"/>
                <a:alpha val="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AE29A75-DFC3-4EBE-852D-BD2DD07CE120}"/>
              </a:ext>
            </a:extLst>
          </p:cNvPr>
          <p:cNvSpPr/>
          <p:nvPr/>
        </p:nvSpPr>
        <p:spPr>
          <a:xfrm>
            <a:off x="385869" y="183764"/>
            <a:ext cx="21339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highlight>
                  <a:srgbClr val="000000"/>
                </a:highlight>
                <a:latin typeface="HY헤드라인M" panose="02030600000101010101" pitchFamily="18" charset="-127"/>
                <a:ea typeface="HY헤드라인M" panose="02030600000101010101" pitchFamily="18" charset="-127"/>
              </a:rPr>
              <a:t>CHAPTER 4</a:t>
            </a:r>
            <a:endParaRPr lang="en-US" altLang="ko-KR" sz="3200" b="1" cap="none" spc="0" dirty="0">
              <a:ln w="0"/>
              <a:solidFill>
                <a:schemeClr val="bg1"/>
              </a:solidFill>
              <a:highlight>
                <a:srgbClr val="000000"/>
              </a:highligh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128EF8-F5C2-4CB2-95A9-D57BA10D2D2A}"/>
              </a:ext>
            </a:extLst>
          </p:cNvPr>
          <p:cNvSpPr/>
          <p:nvPr/>
        </p:nvSpPr>
        <p:spPr>
          <a:xfrm>
            <a:off x="5563404" y="466526"/>
            <a:ext cx="5683876" cy="5881036"/>
          </a:xfrm>
          <a:prstGeom prst="rect">
            <a:avLst/>
          </a:prstGeom>
          <a:solidFill>
            <a:srgbClr val="E53B44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8C373A-6EB1-4CA7-9842-3B5749D8AB42}"/>
              </a:ext>
            </a:extLst>
          </p:cNvPr>
          <p:cNvSpPr/>
          <p:nvPr/>
        </p:nvSpPr>
        <p:spPr>
          <a:xfrm>
            <a:off x="462012" y="2767601"/>
            <a:ext cx="5621153" cy="5704258"/>
          </a:xfrm>
          <a:prstGeom prst="rect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A696A19-8824-4D4D-95F4-7E5FAB201C64}"/>
              </a:ext>
            </a:extLst>
          </p:cNvPr>
          <p:cNvGrpSpPr/>
          <p:nvPr/>
        </p:nvGrpSpPr>
        <p:grpSpPr>
          <a:xfrm>
            <a:off x="1174280" y="1079061"/>
            <a:ext cx="9480884" cy="6832018"/>
            <a:chOff x="1002015" y="987122"/>
            <a:chExt cx="10448967" cy="721360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23EE57AA-9376-4D31-B610-5DD791C8A666}"/>
                </a:ext>
              </a:extLst>
            </p:cNvPr>
            <p:cNvSpPr/>
            <p:nvPr/>
          </p:nvSpPr>
          <p:spPr>
            <a:xfrm>
              <a:off x="1002015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rgbClr val="FFFF00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9397A55-0C6F-4658-8303-F9B3D25CC5B6}"/>
                </a:ext>
              </a:extLst>
            </p:cNvPr>
            <p:cNvSpPr/>
            <p:nvPr/>
          </p:nvSpPr>
          <p:spPr>
            <a:xfrm>
              <a:off x="1113182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94D07346-0D6E-4FFD-94DB-AE1501DEF6FC}"/>
                </a:ext>
              </a:extLst>
            </p:cNvPr>
            <p:cNvSpPr/>
            <p:nvPr/>
          </p:nvSpPr>
          <p:spPr>
            <a:xfrm>
              <a:off x="2539039" y="3067811"/>
              <a:ext cx="7486085" cy="2564924"/>
            </a:xfrm>
            <a:prstGeom prst="roundRect">
              <a:avLst>
                <a:gd name="adj" fmla="val 3579"/>
              </a:avLst>
            </a:prstGeom>
            <a:solidFill>
              <a:srgbClr val="378A38">
                <a:alpha val="89000"/>
              </a:srgb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b="1" i="0" u="none" strike="noStrike" dirty="0">
                  <a:solidFill>
                    <a:srgbClr val="595959"/>
                  </a:solidFill>
                  <a:effectLst/>
                  <a:latin typeface="Arial" panose="020B0604020202020204" pitchFamily="34" charset="0"/>
                </a:rPr>
                <a:t>업무 </a:t>
              </a:r>
              <a:r>
                <a:rPr lang="en-US" altLang="ko-KR" sz="1800" b="1" i="0" u="none" strike="noStrike" dirty="0">
                  <a:solidFill>
                    <a:srgbClr val="595959"/>
                  </a:solidFill>
                  <a:effectLst/>
                  <a:latin typeface="Arial" panose="020B0604020202020204" pitchFamily="34" charset="0"/>
                </a:rPr>
                <a:t>SQL(ANSI_SQL)</a:t>
              </a:r>
              <a:endParaRPr lang="ko-KR" altLang="en-US" dirty="0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0EAF8-FBF7-43C8-BF7C-471421F00136}"/>
              </a:ext>
            </a:extLst>
          </p:cNvPr>
          <p:cNvSpPr/>
          <p:nvPr/>
        </p:nvSpPr>
        <p:spPr>
          <a:xfrm>
            <a:off x="3598157" y="3850857"/>
            <a:ext cx="4666165" cy="1090318"/>
          </a:xfrm>
          <a:prstGeom prst="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858FA8-C128-463D-A53A-250FD01BBDEC}"/>
              </a:ext>
            </a:extLst>
          </p:cNvPr>
          <p:cNvSpPr/>
          <p:nvPr/>
        </p:nvSpPr>
        <p:spPr>
          <a:xfrm>
            <a:off x="3712971" y="3709279"/>
            <a:ext cx="4666165" cy="1090318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 </a:t>
            </a:r>
            <a:r>
              <a:rPr lang="en-US" altLang="ko-KR" dirty="0"/>
              <a:t>3</a:t>
            </a:r>
            <a:r>
              <a:rPr lang="ko-KR" altLang="en-US" dirty="0"/>
              <a:t>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5AFB05-8BF5-41F7-A009-28147398E30F}"/>
              </a:ext>
            </a:extLst>
          </p:cNvPr>
          <p:cNvSpPr/>
          <p:nvPr/>
        </p:nvSpPr>
        <p:spPr>
          <a:xfrm>
            <a:off x="4195321" y="3975930"/>
            <a:ext cx="10951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제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장</a:t>
            </a:r>
            <a:endParaRPr lang="en-US" altLang="ko-KR" sz="2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5D5FA-6ABB-4034-8976-48ABE26CA1E0}"/>
              </a:ext>
            </a:extLst>
          </p:cNvPr>
          <p:cNvSpPr/>
          <p:nvPr/>
        </p:nvSpPr>
        <p:spPr>
          <a:xfrm>
            <a:off x="5821632" y="3765692"/>
            <a:ext cx="156966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SQL</a:t>
            </a:r>
            <a:endParaRPr lang="en-US" altLang="ko-KR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550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그리드 | 아키수다 Wiki | Fandom">
            <a:extLst>
              <a:ext uri="{FF2B5EF4-FFF2-40B4-BE49-F238E27FC236}">
                <a16:creationId xmlns:a16="http://schemas.microsoft.com/office/drawing/2014/main" id="{4097831D-234C-4E45-9DB3-FF63B025A4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harpenSoften amount="100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3" t="13553" r="6061" b="15472"/>
          <a:stretch/>
        </p:blipFill>
        <p:spPr bwMode="auto">
          <a:xfrm>
            <a:off x="-25402" y="0"/>
            <a:ext cx="11730039" cy="87788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65000"/>
                <a:alpha val="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그리드 | 아키수다 Wiki | Fandom">
            <a:extLst>
              <a:ext uri="{FF2B5EF4-FFF2-40B4-BE49-F238E27FC236}">
                <a16:creationId xmlns:a16="http://schemas.microsoft.com/office/drawing/2014/main" id="{EEC55D82-3A0D-441B-8674-EE6C1CFA1D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harpenSoften amount="100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3" t="13553" r="6061" b="15472"/>
          <a:stretch/>
        </p:blipFill>
        <p:spPr bwMode="auto">
          <a:xfrm>
            <a:off x="-25402" y="0"/>
            <a:ext cx="11730039" cy="87788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65000"/>
                <a:alpha val="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4DAD5CCF-F5FD-431C-BD76-3E0C09903240}"/>
              </a:ext>
            </a:extLst>
          </p:cNvPr>
          <p:cNvGrpSpPr/>
          <p:nvPr/>
        </p:nvGrpSpPr>
        <p:grpSpPr>
          <a:xfrm>
            <a:off x="345153" y="305770"/>
            <a:ext cx="11062838" cy="8220893"/>
            <a:chOff x="1002015" y="987122"/>
            <a:chExt cx="10448967" cy="721360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F2AA791-9150-4B7A-A0C1-9E4925C14C99}"/>
                </a:ext>
              </a:extLst>
            </p:cNvPr>
            <p:cNvSpPr/>
            <p:nvPr/>
          </p:nvSpPr>
          <p:spPr>
            <a:xfrm>
              <a:off x="1002015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rgbClr val="FFFF00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FA04163-78B3-4CFF-A182-B13B2C66B86A}"/>
                </a:ext>
              </a:extLst>
            </p:cNvPr>
            <p:cNvSpPr/>
            <p:nvPr/>
          </p:nvSpPr>
          <p:spPr>
            <a:xfrm>
              <a:off x="1113182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68832D-3261-4952-9A5A-7E5A0D435AC3}"/>
              </a:ext>
            </a:extLst>
          </p:cNvPr>
          <p:cNvCxnSpPr>
            <a:cxnSpLocks/>
          </p:cNvCxnSpPr>
          <p:nvPr/>
        </p:nvCxnSpPr>
        <p:spPr>
          <a:xfrm>
            <a:off x="462851" y="1101785"/>
            <a:ext cx="1094514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79434A60-A4A7-4C3E-8DC8-BBC3B6E0A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749" y="495640"/>
            <a:ext cx="1304234" cy="50678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2B1FEE-1440-40DC-8325-BEFE9F5D58AE}"/>
              </a:ext>
            </a:extLst>
          </p:cNvPr>
          <p:cNvSpPr/>
          <p:nvPr/>
        </p:nvSpPr>
        <p:spPr>
          <a:xfrm>
            <a:off x="1950306" y="332344"/>
            <a:ext cx="359585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SQL(</a:t>
            </a:r>
            <a:r>
              <a:rPr lang="ko-KR" altLang="en-US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관리자</a:t>
            </a:r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4400" b="1" cap="none" spc="0" dirty="0">
              <a:ln w="0"/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EBD3FF-133B-41C2-B679-F2E75FB0925F}"/>
              </a:ext>
            </a:extLst>
          </p:cNvPr>
          <p:cNvSpPr txBox="1"/>
          <p:nvPr/>
        </p:nvSpPr>
        <p:spPr>
          <a:xfrm>
            <a:off x="629573" y="1092160"/>
            <a:ext cx="10361437" cy="781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br>
              <a:rPr lang="en-US" altLang="ko-KR" b="0" dirty="0">
                <a:effectLst/>
              </a:rPr>
            </a:br>
            <a:r>
              <a:rPr lang="en-US" altLang="ko-KR" sz="2400" b="1" dirty="0">
                <a:latin typeface="+mn-ea"/>
              </a:rPr>
              <a:t>B-09. </a:t>
            </a:r>
            <a:r>
              <a:rPr lang="ko-KR" altLang="en-US" sz="2400" b="1" i="0" u="none" strike="noStrike" dirty="0">
                <a:effectLst/>
                <a:latin typeface="+mn-ea"/>
              </a:rPr>
              <a:t>관리자는 현재 수강중인 과정의 </a:t>
            </a:r>
            <a:r>
              <a:rPr lang="en-US" altLang="ko-KR" sz="2400" b="1" i="0" u="none" strike="noStrike" dirty="0">
                <a:effectLst/>
                <a:latin typeface="+mn-ea"/>
              </a:rPr>
              <a:t>1</a:t>
            </a:r>
            <a:r>
              <a:rPr lang="ko-KR" altLang="en-US" sz="2400" b="1" i="0" u="none" strike="noStrike" dirty="0">
                <a:effectLst/>
                <a:latin typeface="+mn-ea"/>
              </a:rPr>
              <a:t>인당 멘토 </a:t>
            </a:r>
            <a:r>
              <a:rPr lang="en-US" altLang="ko-KR" sz="2400" b="1" i="0" u="none" strike="noStrike" dirty="0">
                <a:effectLst/>
                <a:latin typeface="+mn-ea"/>
              </a:rPr>
              <a:t>1</a:t>
            </a:r>
            <a:r>
              <a:rPr lang="ko-KR" altLang="en-US" sz="2400" b="1" i="0" u="none" strike="noStrike" dirty="0">
                <a:effectLst/>
                <a:latin typeface="+mn-ea"/>
              </a:rPr>
              <a:t>명씩 배정하게 한다</a:t>
            </a:r>
            <a:r>
              <a:rPr lang="en-US" altLang="ko-KR" sz="2400" b="1" i="0" u="none" strike="noStrike" dirty="0">
                <a:effectLst/>
                <a:latin typeface="+mn-ea"/>
              </a:rPr>
              <a:t>.</a:t>
            </a: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endParaRPr lang="ko-KR" altLang="en-US" sz="2400" b="0" dirty="0">
              <a:effectLst/>
              <a:latin typeface="+mn-ea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g.student_seq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b.name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tblSugang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inner join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tblstudent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a.student_seq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b.student_seq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inner join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tblLClass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c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a.lclass_seq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c.lclass_seq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inner join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tblclass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d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c.class_seq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d.class_seq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inner join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tblclassroom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c.classroom_seq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e.classroom_seq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inner join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tblmentoring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g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b.student_seq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g.student_seq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inner join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tblgraduate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f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g.graduate_seq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f.graduate_seq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f.graduate_seq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f.name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tblSugang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inner join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tblstudent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a.student_seq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b.student_seq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inner join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tblLClass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c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a.lclass_seq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c.lclass_seq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inner join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tblclass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d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c.class_seq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d.class_seq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inner join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tblclassroom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c.classroom_seq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e.classroom_seq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inner join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tblmentoring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g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b.student_seq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g.student_seq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inner join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tblgraduate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f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g.graduate_seq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f.graduate_seq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098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2017</Words>
  <Application>Microsoft Office PowerPoint</Application>
  <PresentationFormat>사용자 지정</PresentationFormat>
  <Paragraphs>259</Paragraphs>
  <Slides>20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HY견고딕</vt:lpstr>
      <vt:lpstr>HY헤드라인M</vt:lpstr>
      <vt:lpstr>맑은 고딕</vt:lpstr>
      <vt:lpstr>Arial</vt:lpstr>
      <vt:lpstr>Bahnschrift SemiBold</vt:lpstr>
      <vt:lpstr>Bahnschrift SemiCondensed</vt:lpstr>
      <vt:lpstr>Calibri</vt:lpstr>
      <vt:lpstr>Consolas</vt:lpstr>
      <vt:lpstr>Courier New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입력하세요</dc:title>
  <dc:subject>Presentation</dc:subject>
  <dc:creator>mangoboard.net_13445003</dc:creator>
  <cp:lastModifiedBy>LEE JH</cp:lastModifiedBy>
  <cp:revision>47</cp:revision>
  <dcterms:created xsi:type="dcterms:W3CDTF">2021-12-06T03:35:43Z</dcterms:created>
  <dcterms:modified xsi:type="dcterms:W3CDTF">2021-12-06T08:55:45Z</dcterms:modified>
</cp:coreProperties>
</file>