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FB44A-1F7F-4A50-9980-5E759B03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AC77BC-C498-4A86-BBD3-5D10B8C33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7225E-3B22-4AAD-9125-9E99F1A2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58EC6-3AF9-4044-B160-4AEF4178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8252D-1524-4967-A8EB-E1026391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9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4174B-2E50-46C5-9AB2-E32C978ED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68201-1C86-490E-B536-279914A9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1133C-1BE3-4366-9352-38942FE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1BC2B-5520-4FA3-BCBC-D8ACCC4D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7E23E-5138-4BAE-B60E-DD738741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3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3083A5-9EF9-4D72-9628-919D4E5B7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8BD91E-6940-42C1-93EA-799C3E5C2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F7E214-0E40-4668-8020-BF60D5F4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A79AD-32EF-4402-9F10-80ECFF10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3AF28-E6F2-4F3E-954D-AC9110CB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3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2F270-C812-4FF4-BA4C-DC53640E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A31AB9-A7CD-4EB8-89E6-F27965DD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39B45-0EB0-4038-BF74-4550F509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C71E-8B6A-42E5-A73E-1C990443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FEC2A-C717-4A3A-A9A0-CF544537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C684C-1BC9-4E44-9466-18A33559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34BDF-8F51-4044-8375-B92E22989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3183F-8B70-4785-A71A-647D90A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57840-09C7-4941-91C1-15DE8FF9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9854F-A895-40BC-9AA2-DD82AD66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0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F09F5-F093-414D-A519-97284E62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8B940-3A93-4F89-AA5D-46389D1E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63165-5C35-44DE-B0C5-D05FD69D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58A27-A745-4C1D-9A6D-97697225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977CB-279E-49D3-A362-F0EFAB8D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91055-9289-490B-9621-F20BAE7B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1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7F04C-5EA5-4591-95A6-AC0F1722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37091-4E2F-41C1-A4FC-FD4324E2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6D580-42AB-4A1E-8931-448FB575F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CEE544-FBC5-4130-BCA4-DAF67548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B16986-A4B7-46EF-80A5-07CEE9A3B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859FB8-0603-4BC2-82F6-ADF7AEF1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A1D970-DF08-4ECE-85C7-B892BA76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27BAC4-4814-4D29-9F9C-332C0326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3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3B059-FC6E-4F09-BD00-BBA5B1E6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0064EE-EF46-4D9F-875B-B1F70532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1E169-FB49-49FE-A190-5D6253EA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ED0AE7-F20B-48AF-994B-DA25EC74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B3E37-3467-4B53-BB4A-1144883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E6051F-7A4D-491B-8DDB-A9978495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86F059-3000-4DBF-BA15-515C4238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64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3627E-DD01-4264-9F41-86D12156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7A777-C9FB-4422-8318-13F8DCC8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096831-4F18-4B5D-8088-136ACCCB1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871BEF-F805-4E11-AB44-8B641426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912F68-E262-4447-B5A3-6F8EE2F0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AF0EE-0C1A-480C-AC7D-235B6EF6C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1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8A0E8-7790-4776-AE8B-672740BF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912988-78DB-43DD-ACD0-B3C1B90B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2BDCEC-FB90-4991-93B2-884F504B4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11321-70EB-49ED-91D9-800EF27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F4FB-1961-49E1-BCB8-29A10916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A6357-8A85-4AE9-8B58-972A8B94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0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600FF-0E42-4DD7-9439-1A3A59F0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6473-D5B7-41A8-A608-2E1D9FBED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0CA7-FC24-4B48-9E48-51A21404C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EBF0-80DD-418B-A128-36E9B54777AF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648A-B3C5-49B5-AB34-43A53E3A2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68518-9E12-4E52-A99B-793DE72FD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4035-5ACB-4F8D-B06B-044FEBAE47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70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E0D826-2E5C-4B4F-9F01-FF959453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812463"/>
              </p:ext>
            </p:extLst>
          </p:nvPr>
        </p:nvGraphicFramePr>
        <p:xfrm>
          <a:off x="400812" y="1207434"/>
          <a:ext cx="7926324" cy="2428830"/>
        </p:xfrm>
        <a:graphic>
          <a:graphicData uri="http://schemas.openxmlformats.org/drawingml/2006/table">
            <a:tbl>
              <a:tblPr/>
              <a:tblGrid>
                <a:gridCol w="1954436">
                  <a:extLst>
                    <a:ext uri="{9D8B030D-6E8A-4147-A177-3AD203B41FA5}">
                      <a16:colId xmlns:a16="http://schemas.microsoft.com/office/drawing/2014/main" val="212943421"/>
                    </a:ext>
                  </a:extLst>
                </a:gridCol>
                <a:gridCol w="5971888">
                  <a:extLst>
                    <a:ext uri="{9D8B030D-6E8A-4147-A177-3AD203B41FA5}">
                      <a16:colId xmlns:a16="http://schemas.microsoft.com/office/drawing/2014/main" val="1932388441"/>
                    </a:ext>
                  </a:extLst>
                </a:gridCol>
              </a:tblGrid>
              <a:tr h="404805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손가락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굽힘</a:t>
                      </a:r>
                      <a:r>
                        <a:rPr lang="en-US" altLang="ko-KR" sz="1600" dirty="0"/>
                        <a:t>(Flexion) </a:t>
                      </a:r>
                      <a:r>
                        <a:rPr lang="ko-KR" altLang="en-US" sz="1600" dirty="0"/>
                        <a:t>센서 데이터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773185"/>
                  </a:ext>
                </a:extLst>
              </a:tr>
              <a:tr h="404805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엄지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-US" sz="1600" b="1" dirty="0"/>
                        <a:t>Thumb)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Thumb_CMC_Flex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Thumb_PIP_Flex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Thumb_DIP_Flex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051080"/>
                  </a:ext>
                </a:extLst>
              </a:tr>
              <a:tr h="404805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검지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-US" sz="1600" b="1" dirty="0"/>
                        <a:t>Index)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Index_MCP_Flex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Index_PIP_Flex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Index_DIP_Flex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090897"/>
                  </a:ext>
                </a:extLst>
              </a:tr>
              <a:tr h="404805"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중지 </a:t>
                      </a:r>
                      <a:r>
                        <a:rPr lang="en-US" altLang="ko-KR" sz="1600" b="1"/>
                        <a:t>(</a:t>
                      </a:r>
                      <a:r>
                        <a:rPr lang="en-US" sz="1600" b="1"/>
                        <a:t>Middle)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Middle_MCP_Flex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Middle_PIP_Flex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Middle_DIP_Flex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15918"/>
                  </a:ext>
                </a:extLst>
              </a:tr>
              <a:tr h="404805"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약지 </a:t>
                      </a:r>
                      <a:r>
                        <a:rPr lang="en-US" altLang="ko-KR" sz="1600" b="1"/>
                        <a:t>(</a:t>
                      </a:r>
                      <a:r>
                        <a:rPr lang="en-US" sz="1600" b="1"/>
                        <a:t>Ring)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1600" dirty="0"/>
                        <a:t>Ring_MCP_Flex, Ring_PIP_Flex, Ring_DIP_Flex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541567"/>
                  </a:ext>
                </a:extLst>
              </a:tr>
              <a:tr h="404805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새끼 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en-US" sz="1600" b="1" dirty="0"/>
                        <a:t>Pinky)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Pinky_MCP_Flex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Pinky_PIP_Flex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Pinky_DIP_Flex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0193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D58680-D32E-405F-B37C-22EFD2334027}"/>
              </a:ext>
            </a:extLst>
          </p:cNvPr>
          <p:cNvSpPr txBox="1"/>
          <p:nvPr/>
        </p:nvSpPr>
        <p:spPr>
          <a:xfrm>
            <a:off x="5609846" y="4570591"/>
            <a:ext cx="5931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CMC(</a:t>
            </a:r>
            <a:r>
              <a:rPr lang="en-US" altLang="ko-KR" sz="1400" dirty="0"/>
              <a:t>Carpometacarpal): </a:t>
            </a:r>
            <a:r>
              <a:rPr lang="ko-KR" altLang="en-US" sz="1400" dirty="0"/>
              <a:t>엄지손가락이 손목</a:t>
            </a:r>
            <a:r>
              <a:rPr lang="en-US" altLang="ko-KR" sz="1400" dirty="0"/>
              <a:t>/</a:t>
            </a:r>
            <a:r>
              <a:rPr lang="ko-KR" altLang="en-US" sz="1400" dirty="0"/>
              <a:t>손바닥과 만나는 </a:t>
            </a:r>
            <a:r>
              <a:rPr lang="ko-KR" altLang="en-US" sz="1400" b="1" dirty="0"/>
              <a:t>뿌리 관절</a:t>
            </a:r>
            <a:endParaRPr lang="en-US" altLang="ko-KR" sz="1400" b="1" dirty="0"/>
          </a:p>
          <a:p>
            <a:r>
              <a:rPr lang="en-US" altLang="ko-KR" sz="1400" b="1" dirty="0"/>
              <a:t>MCP(</a:t>
            </a:r>
            <a:r>
              <a:rPr lang="en-US" altLang="ko-KR" sz="1400" dirty="0"/>
              <a:t>Metacarpophalangeal): </a:t>
            </a:r>
            <a:r>
              <a:rPr lang="ko-KR" altLang="en-US" sz="1400" dirty="0"/>
              <a:t>손바닥과 손가락이 연결되는 </a:t>
            </a:r>
            <a:r>
              <a:rPr lang="ko-KR" altLang="en-US" sz="1400" b="1" dirty="0"/>
              <a:t>첫 번째 관절</a:t>
            </a:r>
            <a:endParaRPr lang="en-US" altLang="ko-KR" sz="1400" dirty="0"/>
          </a:p>
          <a:p>
            <a:r>
              <a:rPr lang="en-US" altLang="ko-KR" sz="1400" b="1" dirty="0"/>
              <a:t>PIP(</a:t>
            </a:r>
            <a:r>
              <a:rPr lang="en-US" altLang="ko-KR" sz="1400" dirty="0"/>
              <a:t>Proximal Interphalangeal): </a:t>
            </a:r>
            <a:r>
              <a:rPr lang="ko-KR" altLang="en-US" sz="1400" dirty="0"/>
              <a:t>손가락의 </a:t>
            </a:r>
            <a:r>
              <a:rPr lang="ko-KR" altLang="en-US" sz="1400" b="1" dirty="0"/>
              <a:t>중간 관절</a:t>
            </a:r>
            <a:endParaRPr lang="ko-KR" altLang="en-US" sz="1400" dirty="0"/>
          </a:p>
          <a:p>
            <a:r>
              <a:rPr lang="en-US" altLang="ko-KR" sz="1400" b="1" dirty="0"/>
              <a:t>DIP(</a:t>
            </a:r>
            <a:r>
              <a:rPr lang="en-US" altLang="ko-KR" sz="1400" dirty="0"/>
              <a:t>Distal Interphalangeal): </a:t>
            </a:r>
            <a:r>
              <a:rPr lang="ko-KR" altLang="en-US" sz="1400" dirty="0"/>
              <a:t>손가락의 </a:t>
            </a:r>
            <a:r>
              <a:rPr lang="ko-KR" altLang="en-US" sz="1400" b="1" dirty="0"/>
              <a:t>가장 끝 관절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35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A14586-47D9-4197-9F1C-C91CD36E9B2A}"/>
              </a:ext>
            </a:extLst>
          </p:cNvPr>
          <p:cNvSpPr txBox="1"/>
          <p:nvPr/>
        </p:nvSpPr>
        <p:spPr>
          <a:xfrm>
            <a:off x="9923260" y="869230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단위 </a:t>
            </a:r>
            <a:r>
              <a:rPr lang="en-US" altLang="ko-KR" sz="1200" dirty="0"/>
              <a:t>°, </a:t>
            </a:r>
            <a:r>
              <a:rPr lang="ko-KR" altLang="en-US" sz="1200" dirty="0"/>
              <a:t>오차 </a:t>
            </a:r>
            <a:r>
              <a:rPr lang="en-US" altLang="ko-KR" sz="1200" dirty="0"/>
              <a:t>±10</a:t>
            </a:r>
            <a:endParaRPr lang="ko-KR" altLang="en-US" sz="1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02057B-2E68-4FB4-B43A-D9505C8F3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53864"/>
              </p:ext>
            </p:extLst>
          </p:nvPr>
        </p:nvGraphicFramePr>
        <p:xfrm>
          <a:off x="1219202" y="1252992"/>
          <a:ext cx="10038078" cy="43520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14858">
                  <a:extLst>
                    <a:ext uri="{9D8B030D-6E8A-4147-A177-3AD203B41FA5}">
                      <a16:colId xmlns:a16="http://schemas.microsoft.com/office/drawing/2014/main" val="895173999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1672680788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2270658726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2893810849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3991319956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4641068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2826331344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2480308117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2713035834"/>
                    </a:ext>
                  </a:extLst>
                </a:gridCol>
                <a:gridCol w="902580">
                  <a:extLst>
                    <a:ext uri="{9D8B030D-6E8A-4147-A177-3AD203B41FA5}">
                      <a16:colId xmlns:a16="http://schemas.microsoft.com/office/drawing/2014/main" val="814318005"/>
                    </a:ext>
                  </a:extLst>
                </a:gridCol>
              </a:tblGrid>
              <a:tr h="544002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>
                          <a:effectLst/>
                        </a:rPr>
                        <a:t>손 모양</a:t>
                      </a:r>
                    </a:p>
                  </a:txBody>
                  <a:tcPr marL="33679" marR="33679" marT="33679" marB="33679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>
                          <a:effectLst/>
                        </a:rPr>
                        <a:t>엄지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Thumb)</a:t>
                      </a:r>
                    </a:p>
                  </a:txBody>
                  <a:tcPr marL="33679" marR="33679" marT="33679" marB="33679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ko-KR" altLang="en-US" sz="1200" b="0" dirty="0">
                        <a:effectLst/>
                      </a:endParaRPr>
                    </a:p>
                  </a:txBody>
                  <a:tcPr marL="33679" marR="33679" marT="33679" marB="33679"/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ko-KR" altLang="en-US" sz="1200" b="0" dirty="0">
                        <a:effectLst/>
                      </a:endParaRPr>
                    </a:p>
                  </a:txBody>
                  <a:tcPr marL="33679" marR="33679" marT="33679" marB="33679"/>
                </a:tc>
                <a:tc gridSpan="3"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>
                          <a:effectLst/>
                        </a:rPr>
                        <a:t>검지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>
                          <a:effectLst/>
                        </a:rPr>
                        <a:t>Index)</a:t>
                      </a:r>
                    </a:p>
                  </a:txBody>
                  <a:tcPr marL="33679" marR="33679" marT="33679" marB="33679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ko-KR" altLang="en-US" sz="1200" b="0" dirty="0">
                        <a:effectLst/>
                      </a:endParaRPr>
                    </a:p>
                  </a:txBody>
                  <a:tcPr marL="33679" marR="33679" marT="33679" marB="33679"/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ko-KR" altLang="en-US" sz="1200" b="0" dirty="0">
                        <a:effectLst/>
                      </a:endParaRPr>
                    </a:p>
                  </a:txBody>
                  <a:tcPr marL="33679" marR="33679" marT="33679" marB="33679"/>
                </a:tc>
                <a:tc gridSpan="3"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200" b="1" dirty="0">
                          <a:effectLst/>
                        </a:rPr>
                        <a:t>중지</a:t>
                      </a:r>
                      <a:r>
                        <a:rPr lang="en-US" altLang="ko-KR" sz="1200" b="1" dirty="0">
                          <a:effectLst/>
                        </a:rPr>
                        <a:t>~</a:t>
                      </a:r>
                      <a:r>
                        <a:rPr lang="ko-KR" altLang="en-US" sz="1200" b="1" dirty="0">
                          <a:effectLst/>
                        </a:rPr>
                        <a:t>소지 </a:t>
                      </a:r>
                      <a:r>
                        <a:rPr lang="en-US" altLang="ko-KR" sz="1200" b="1" dirty="0">
                          <a:effectLst/>
                        </a:rPr>
                        <a:t>(</a:t>
                      </a:r>
                      <a:r>
                        <a:rPr lang="en-US" sz="1200" b="1" dirty="0" err="1">
                          <a:effectLst/>
                        </a:rPr>
                        <a:t>Middle~Pinky</a:t>
                      </a:r>
                      <a:r>
                        <a:rPr lang="en-US" sz="1200" b="1" dirty="0">
                          <a:effectLst/>
                        </a:rPr>
                        <a:t>)</a:t>
                      </a:r>
                    </a:p>
                  </a:txBody>
                  <a:tcPr marL="33679" marR="33679" marT="33679" marB="33679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ko-KR" altLang="en-US" sz="1200" b="0" dirty="0">
                        <a:effectLst/>
                      </a:endParaRPr>
                    </a:p>
                  </a:txBody>
                  <a:tcPr marL="33679" marR="33679" marT="33679" marB="33679"/>
                </a:tc>
                <a:tc hMerge="1">
                  <a:txBody>
                    <a:bodyPr/>
                    <a:lstStyle/>
                    <a:p>
                      <a:pPr algn="l" fontAlgn="t" latinLnBrk="0"/>
                      <a:endParaRPr lang="ko-KR" altLang="en-US" sz="1200" b="0" dirty="0">
                        <a:effectLst/>
                      </a:endParaRPr>
                    </a:p>
                  </a:txBody>
                  <a:tcPr marL="33679" marR="33679" marT="33679" marB="33679"/>
                </a:tc>
                <a:extLst>
                  <a:ext uri="{0D108BD9-81ED-4DB2-BD59-A6C34878D82A}">
                    <a16:rowId xmlns:a16="http://schemas.microsoft.com/office/drawing/2014/main" val="2053755250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endParaRPr lang="ko-KR" altLang="en-US" sz="1200" b="1" dirty="0">
                        <a:effectLst/>
                      </a:endParaRP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CMC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PIP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DIP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MCP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PIP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DIP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MCP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PIP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200" b="1" dirty="0">
                          <a:effectLst/>
                        </a:rPr>
                        <a:t>DIP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693843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b="1" dirty="0">
                          <a:effectLst/>
                        </a:rPr>
                        <a:t>펼친 모양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-8°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9427969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b="1" dirty="0">
                          <a:effectLst/>
                        </a:rPr>
                        <a:t>꽃잎을 잡는 모양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50°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15°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45°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50°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70°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30°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90°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90°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50°</a:t>
                      </a:r>
                    </a:p>
                  </a:txBody>
                  <a:tcPr marL="33679" marR="33679" marT="20207" marB="20207" anchor="ctr"/>
                </a:tc>
                <a:extLst>
                  <a:ext uri="{0D108BD9-81ED-4DB2-BD59-A6C34878D82A}">
                    <a16:rowId xmlns:a16="http://schemas.microsoft.com/office/drawing/2014/main" val="551485610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b="1" dirty="0">
                          <a:effectLst/>
                        </a:rPr>
                        <a:t>주먹을 쥔 모양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40°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50°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80°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90°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90°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60°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90°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100°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70°</a:t>
                      </a:r>
                    </a:p>
                  </a:txBody>
                  <a:tcPr marL="33679" marR="33679" marT="20207" marB="202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348826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b="1" dirty="0">
                          <a:effectLst/>
                        </a:rPr>
                        <a:t>가위 쥐고 펼친 모양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15°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5°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5°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10°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5°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5°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20°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10°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5°</a:t>
                      </a:r>
                    </a:p>
                  </a:txBody>
                  <a:tcPr marL="33679" marR="33679" marT="20207" marB="202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06741075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b="1" dirty="0">
                          <a:effectLst/>
                        </a:rPr>
                        <a:t>가위 잡은 모양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35°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25°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40°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45°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60°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20°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70°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80°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45°</a:t>
                      </a:r>
                    </a:p>
                  </a:txBody>
                  <a:tcPr marL="33679" marR="33679" marT="20207" marB="20207" anchor="ctr"/>
                </a:tc>
                <a:extLst>
                  <a:ext uri="{0D108BD9-81ED-4DB2-BD59-A6C34878D82A}">
                    <a16:rowId xmlns:a16="http://schemas.microsoft.com/office/drawing/2014/main" val="322314902"/>
                  </a:ext>
                </a:extLst>
              </a:tr>
              <a:tr h="54400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b="1" dirty="0">
                          <a:effectLst/>
                        </a:rPr>
                        <a:t>가위 움켜 쥔 모양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50°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40°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60°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70°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90°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>
                          <a:effectLst/>
                        </a:rPr>
                        <a:t>≈ </a:t>
                      </a:r>
                      <a:r>
                        <a:rPr lang="en-US" altLang="ko-KR" sz="1200">
                          <a:effectLst/>
                        </a:rPr>
                        <a:t>40°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85°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95°</a:t>
                      </a:r>
                    </a:p>
                  </a:txBody>
                  <a:tcPr marL="33679" marR="33679" marT="20207" marB="2020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200" dirty="0">
                          <a:effectLst/>
                        </a:rPr>
                        <a:t>≈ </a:t>
                      </a:r>
                      <a:r>
                        <a:rPr lang="en-US" altLang="ko-KR" sz="1200" dirty="0">
                          <a:effectLst/>
                        </a:rPr>
                        <a:t>55°</a:t>
                      </a:r>
                    </a:p>
                  </a:txBody>
                  <a:tcPr marL="33679" marR="33679" marT="20207" marB="20207" anchor="ctr"/>
                </a:tc>
                <a:extLst>
                  <a:ext uri="{0D108BD9-81ED-4DB2-BD59-A6C34878D82A}">
                    <a16:rowId xmlns:a16="http://schemas.microsoft.com/office/drawing/2014/main" val="133360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7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365</Words>
  <Application>Microsoft Office PowerPoint</Application>
  <PresentationFormat>와이드스크린</PresentationFormat>
  <Paragraphs>90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충한 이</dc:creator>
  <cp:lastModifiedBy>충한 이</cp:lastModifiedBy>
  <cp:revision>10</cp:revision>
  <dcterms:created xsi:type="dcterms:W3CDTF">2025-06-26T08:09:11Z</dcterms:created>
  <dcterms:modified xsi:type="dcterms:W3CDTF">2025-06-27T01:15:01Z</dcterms:modified>
</cp:coreProperties>
</file>